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 id="2147483651" r:id="rId4"/>
    <p:sldMasterId id="2147483654" r:id="rId5"/>
  </p:sldMasterIdLst>
  <p:notesMasterIdLst>
    <p:notesMasterId r:id="rId26"/>
  </p:notesMasterIdLst>
  <p:handoutMasterIdLst>
    <p:handoutMasterId r:id="rId27"/>
  </p:handoutMasterIdLst>
  <p:sldIdLst>
    <p:sldId id="338" r:id="rId6"/>
    <p:sldId id="372" r:id="rId7"/>
    <p:sldId id="494" r:id="rId8"/>
    <p:sldId id="534" r:id="rId9"/>
    <p:sldId id="542" r:id="rId10"/>
    <p:sldId id="537" r:id="rId11"/>
    <p:sldId id="543" r:id="rId12"/>
    <p:sldId id="536" r:id="rId13"/>
    <p:sldId id="544" r:id="rId14"/>
    <p:sldId id="545" r:id="rId15"/>
    <p:sldId id="538" r:id="rId16"/>
    <p:sldId id="547" r:id="rId17"/>
    <p:sldId id="540" r:id="rId18"/>
    <p:sldId id="505" r:id="rId19"/>
    <p:sldId id="541" r:id="rId20"/>
    <p:sldId id="546" r:id="rId21"/>
    <p:sldId id="496" r:id="rId22"/>
    <p:sldId id="501" r:id="rId23"/>
    <p:sldId id="502" r:id="rId24"/>
    <p:sldId id="504" r:id="rId25"/>
  </p:sldIdLst>
  <p:sldSz cx="9144000" cy="6858000" type="screen4x3"/>
  <p:notesSz cx="9939338" cy="6807200"/>
  <p:custDataLst>
    <p:tags r:id="rId28"/>
  </p:custDataLst>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ヒラギノ角ゴ Pro W3" charset="-128"/>
        <a:cs typeface="+mn-cs"/>
      </a:defRPr>
    </a:lvl5pPr>
    <a:lvl6pPr marL="2286000" algn="l" defTabSz="914400" rtl="0" eaLnBrk="1" latinLnBrk="0" hangingPunct="1">
      <a:defRPr kern="1200">
        <a:solidFill>
          <a:schemeClr val="tx1"/>
        </a:solidFill>
        <a:latin typeface="Arial" panose="020B0604020202020204" pitchFamily="34" charset="0"/>
        <a:ea typeface="ヒラギノ角ゴ Pro W3" charset="-128"/>
        <a:cs typeface="+mn-cs"/>
      </a:defRPr>
    </a:lvl6pPr>
    <a:lvl7pPr marL="2743200" algn="l" defTabSz="914400" rtl="0" eaLnBrk="1" latinLnBrk="0" hangingPunct="1">
      <a:defRPr kern="1200">
        <a:solidFill>
          <a:schemeClr val="tx1"/>
        </a:solidFill>
        <a:latin typeface="Arial" panose="020B0604020202020204" pitchFamily="34" charset="0"/>
        <a:ea typeface="ヒラギノ角ゴ Pro W3" charset="-128"/>
        <a:cs typeface="+mn-cs"/>
      </a:defRPr>
    </a:lvl7pPr>
    <a:lvl8pPr marL="3200400" algn="l" defTabSz="914400" rtl="0" eaLnBrk="1" latinLnBrk="0" hangingPunct="1">
      <a:defRPr kern="1200">
        <a:solidFill>
          <a:schemeClr val="tx1"/>
        </a:solidFill>
        <a:latin typeface="Arial" panose="020B0604020202020204" pitchFamily="34" charset="0"/>
        <a:ea typeface="ヒラギノ角ゴ Pro W3" charset="-128"/>
        <a:cs typeface="+mn-cs"/>
      </a:defRPr>
    </a:lvl8pPr>
    <a:lvl9pPr marL="3657600" algn="l" defTabSz="914400" rtl="0" eaLnBrk="1" latinLnBrk="0" hangingPunct="1">
      <a:defRPr kern="1200">
        <a:solidFill>
          <a:schemeClr val="tx1"/>
        </a:solidFill>
        <a:latin typeface="Arial" panose="020B0604020202020204" pitchFamily="34" charset="0"/>
        <a:ea typeface="ヒラギノ角ゴ Pro W3" charset="-128"/>
        <a:cs typeface="+mn-cs"/>
      </a:defRPr>
    </a:lvl9pPr>
  </p:defaultTextStyle>
  <p:extLst>
    <p:ext uri="{EFAFB233-063F-42B5-8137-9DF3F51BA10A}">
      <p15:sldGuideLst xmlns:p15="http://schemas.microsoft.com/office/powerpoint/2012/main">
        <p15:guide id="1" orient="horz" pos="2614">
          <p15:clr>
            <a:srgbClr val="A4A3A4"/>
          </p15:clr>
        </p15:guide>
        <p15:guide id="2" pos="22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a:srgbClr val="D0D8E8"/>
    <a:srgbClr val="CAD9EC"/>
    <a:srgbClr val="E7CFCF"/>
    <a:srgbClr val="F7FCE0"/>
    <a:srgbClr val="E9F7A3"/>
    <a:srgbClr val="93176C"/>
    <a:srgbClr val="FFCF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45" autoAdjust="0"/>
    <p:restoredTop sz="94660"/>
  </p:normalViewPr>
  <p:slideViewPr>
    <p:cSldViewPr snapToObjects="1" showGuides="1">
      <p:cViewPr varScale="1">
        <p:scale>
          <a:sx n="108" d="100"/>
          <a:sy n="108" d="100"/>
        </p:scale>
        <p:origin x="1476" y="108"/>
      </p:cViewPr>
      <p:guideLst>
        <p:guide orient="horz" pos="2614"/>
        <p:guide pos="220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604F-02DC-482D-AFEE-5BDBA002C04A}"/>
              </a:ext>
            </a:extLst>
          </p:cNvPr>
          <p:cNvSpPr>
            <a:spLocks noGrp="1"/>
          </p:cNvSpPr>
          <p:nvPr>
            <p:ph type="hdr" sz="quarter"/>
          </p:nvPr>
        </p:nvSpPr>
        <p:spPr>
          <a:xfrm>
            <a:off x="0" y="0"/>
            <a:ext cx="4306888" cy="341313"/>
          </a:xfrm>
          <a:prstGeom prst="rect">
            <a:avLst/>
          </a:prstGeom>
        </p:spPr>
        <p:txBody>
          <a:bodyPr vert="horz" lIns="91440" tIns="45720" rIns="91440" bIns="45720" rtlCol="0"/>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3" name="Date Placeholder 2">
            <a:extLst>
              <a:ext uri="{FF2B5EF4-FFF2-40B4-BE49-F238E27FC236}">
                <a16:creationId xmlns:a16="http://schemas.microsoft.com/office/drawing/2014/main" id="{A8AD8BAF-504F-489F-B142-D79120DD46B9}"/>
              </a:ext>
            </a:extLst>
          </p:cNvPr>
          <p:cNvSpPr>
            <a:spLocks noGrp="1"/>
          </p:cNvSpPr>
          <p:nvPr>
            <p:ph type="dt" sz="quarter" idx="1"/>
          </p:nvPr>
        </p:nvSpPr>
        <p:spPr>
          <a:xfrm>
            <a:off x="5630863" y="0"/>
            <a:ext cx="4306887" cy="341313"/>
          </a:xfrm>
          <a:prstGeom prst="rect">
            <a:avLst/>
          </a:prstGeom>
        </p:spPr>
        <p:txBody>
          <a:bodyPr vert="horz" wrap="square" lIns="91440" tIns="45720" rIns="91440" bIns="45720" numCol="1" anchor="t" anchorCtr="0" compatLnSpc="1">
            <a:prstTxWarp prst="textNoShape">
              <a:avLst/>
            </a:prstTxWarp>
          </a:bodyPr>
          <a:lstStyle>
            <a:lvl1pPr algn="r">
              <a:defRPr sz="1200">
                <a:ea typeface="ヒラギノ角ゴ Pro W3" pitchFamily="1" charset="-128"/>
              </a:defRPr>
            </a:lvl1pPr>
          </a:lstStyle>
          <a:p>
            <a:pPr>
              <a:defRPr/>
            </a:pPr>
            <a:fld id="{7D0E23B5-E032-41A0-A9E8-F318D9478D12}" type="datetimeFigureOut">
              <a:rPr lang="en-US" altLang="en-US"/>
              <a:pPr>
                <a:defRPr/>
              </a:pPr>
              <a:t>14-Oct-22</a:t>
            </a:fld>
            <a:endParaRPr lang="en-US" altLang="en-US"/>
          </a:p>
        </p:txBody>
      </p:sp>
      <p:sp>
        <p:nvSpPr>
          <p:cNvPr id="4" name="Footer Placeholder 3">
            <a:extLst>
              <a:ext uri="{FF2B5EF4-FFF2-40B4-BE49-F238E27FC236}">
                <a16:creationId xmlns:a16="http://schemas.microsoft.com/office/drawing/2014/main" id="{9ABF372D-7742-458B-887F-126A48255DAC}"/>
              </a:ext>
            </a:extLst>
          </p:cNvPr>
          <p:cNvSpPr>
            <a:spLocks noGrp="1"/>
          </p:cNvSpPr>
          <p:nvPr>
            <p:ph type="ftr" sz="quarter" idx="2"/>
          </p:nvPr>
        </p:nvSpPr>
        <p:spPr>
          <a:xfrm>
            <a:off x="0" y="6465888"/>
            <a:ext cx="4306888" cy="341312"/>
          </a:xfrm>
          <a:prstGeom prst="rect">
            <a:avLst/>
          </a:prstGeom>
        </p:spPr>
        <p:txBody>
          <a:bodyPr vert="horz" lIns="91440" tIns="45720" rIns="91440" bIns="45720" rtlCol="0" anchor="b"/>
          <a:lstStyle>
            <a:lvl1pPr algn="l">
              <a:defRPr sz="1200">
                <a:latin typeface="Arial" panose="020B0604020202020204" pitchFamily="34" charset="0"/>
                <a:ea typeface="ヒラギノ角ゴ Pro W3" pitchFamily="-65" charset="-128"/>
                <a:cs typeface="+mn-cs"/>
              </a:defRPr>
            </a:lvl1pPr>
          </a:lstStyle>
          <a:p>
            <a:pPr>
              <a:defRPr/>
            </a:pPr>
            <a:endParaRPr lang="en-US"/>
          </a:p>
        </p:txBody>
      </p:sp>
      <p:sp>
        <p:nvSpPr>
          <p:cNvPr id="5" name="Slide Number Placeholder 4">
            <a:extLst>
              <a:ext uri="{FF2B5EF4-FFF2-40B4-BE49-F238E27FC236}">
                <a16:creationId xmlns:a16="http://schemas.microsoft.com/office/drawing/2014/main" id="{9BEC907A-1B62-49FB-962A-1ADE5F31CE0D}"/>
              </a:ext>
            </a:extLst>
          </p:cNvPr>
          <p:cNvSpPr>
            <a:spLocks noGrp="1"/>
          </p:cNvSpPr>
          <p:nvPr>
            <p:ph type="sldNum" sz="quarter" idx="3"/>
          </p:nvPr>
        </p:nvSpPr>
        <p:spPr>
          <a:xfrm>
            <a:off x="5630863" y="6465888"/>
            <a:ext cx="4306887" cy="341312"/>
          </a:xfrm>
          <a:prstGeom prst="rect">
            <a:avLst/>
          </a:prstGeom>
        </p:spPr>
        <p:txBody>
          <a:bodyPr vert="horz" wrap="square" lIns="91440" tIns="45720" rIns="91440" bIns="45720" numCol="1" anchor="b" anchorCtr="0" compatLnSpc="1">
            <a:prstTxWarp prst="textNoShape">
              <a:avLst/>
            </a:prstTxWarp>
          </a:bodyPr>
          <a:lstStyle>
            <a:lvl1pPr algn="r">
              <a:defRPr sz="1200">
                <a:ea typeface="ヒラギノ角ゴ Pro W3" pitchFamily="2" charset="-128"/>
              </a:defRPr>
            </a:lvl1pPr>
          </a:lstStyle>
          <a:p>
            <a:pPr>
              <a:defRPr/>
            </a:pPr>
            <a:fld id="{4B13ACCF-08E0-430C-9A9D-1845EB7725C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C99510-02CE-4AD1-A9E9-7C68FAA6CC4B}"/>
              </a:ext>
            </a:extLst>
          </p:cNvPr>
          <p:cNvSpPr>
            <a:spLocks noGrp="1"/>
          </p:cNvSpPr>
          <p:nvPr>
            <p:ph type="hdr" sz="quarter"/>
          </p:nvPr>
        </p:nvSpPr>
        <p:spPr>
          <a:xfrm>
            <a:off x="0" y="0"/>
            <a:ext cx="4306888" cy="33972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3" name="Date Placeholder 2">
            <a:extLst>
              <a:ext uri="{FF2B5EF4-FFF2-40B4-BE49-F238E27FC236}">
                <a16:creationId xmlns:a16="http://schemas.microsoft.com/office/drawing/2014/main" id="{3BD59BC2-A268-4048-892D-C2165FB61C36}"/>
              </a:ext>
            </a:extLst>
          </p:cNvPr>
          <p:cNvSpPr>
            <a:spLocks noGrp="1"/>
          </p:cNvSpPr>
          <p:nvPr>
            <p:ph type="dt" idx="1"/>
          </p:nvPr>
        </p:nvSpPr>
        <p:spPr>
          <a:xfrm>
            <a:off x="5630863" y="0"/>
            <a:ext cx="4306887" cy="33972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ヒラギノ角ゴ Pro W3" pitchFamily="1" charset="-128"/>
              </a:defRPr>
            </a:lvl1pPr>
          </a:lstStyle>
          <a:p>
            <a:pPr>
              <a:defRPr/>
            </a:pPr>
            <a:fld id="{D2EE04E8-31F4-42C2-B95E-BFDAFD2674DA}" type="datetimeFigureOut">
              <a:rPr lang="en-US" altLang="en-US"/>
              <a:pPr>
                <a:defRPr/>
              </a:pPr>
              <a:t>14-Oct-22</a:t>
            </a:fld>
            <a:endParaRPr lang="en-US" altLang="en-US"/>
          </a:p>
        </p:txBody>
      </p:sp>
      <p:sp>
        <p:nvSpPr>
          <p:cNvPr id="4" name="Slide Image Placeholder 3">
            <a:extLst>
              <a:ext uri="{FF2B5EF4-FFF2-40B4-BE49-F238E27FC236}">
                <a16:creationId xmlns:a16="http://schemas.microsoft.com/office/drawing/2014/main" id="{D456ECF8-1E2B-455B-9DC0-85BB74547141}"/>
              </a:ext>
            </a:extLst>
          </p:cNvPr>
          <p:cNvSpPr>
            <a:spLocks noGrp="1" noRot="1" noChangeAspect="1"/>
          </p:cNvSpPr>
          <p:nvPr>
            <p:ph type="sldImg" idx="2"/>
          </p:nvPr>
        </p:nvSpPr>
        <p:spPr>
          <a:xfrm>
            <a:off x="3268663" y="511175"/>
            <a:ext cx="3402012" cy="2551113"/>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a:extLst>
              <a:ext uri="{FF2B5EF4-FFF2-40B4-BE49-F238E27FC236}">
                <a16:creationId xmlns:a16="http://schemas.microsoft.com/office/drawing/2014/main" id="{7089C99F-EA2B-4EE6-B715-31A1319F021A}"/>
              </a:ext>
            </a:extLst>
          </p:cNvPr>
          <p:cNvSpPr>
            <a:spLocks noGrp="1"/>
          </p:cNvSpPr>
          <p:nvPr>
            <p:ph type="body" sz="quarter" idx="3"/>
          </p:nvPr>
        </p:nvSpPr>
        <p:spPr>
          <a:xfrm>
            <a:off x="993775" y="3232150"/>
            <a:ext cx="7951788" cy="3063875"/>
          </a:xfrm>
          <a:prstGeom prst="rect">
            <a:avLst/>
          </a:prstGeom>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a:extLst>
              <a:ext uri="{FF2B5EF4-FFF2-40B4-BE49-F238E27FC236}">
                <a16:creationId xmlns:a16="http://schemas.microsoft.com/office/drawing/2014/main" id="{13C3C1ED-1BF8-4E8B-B031-126FB30D8B9A}"/>
              </a:ext>
            </a:extLst>
          </p:cNvPr>
          <p:cNvSpPr>
            <a:spLocks noGrp="1"/>
          </p:cNvSpPr>
          <p:nvPr>
            <p:ph type="ftr" sz="quarter" idx="4"/>
          </p:nvPr>
        </p:nvSpPr>
        <p:spPr>
          <a:xfrm>
            <a:off x="0" y="6465888"/>
            <a:ext cx="4306888" cy="33972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Arial" charset="0"/>
                <a:ea typeface="ヒラギノ角ゴ Pro W3" pitchFamily="-65" charset="-128"/>
                <a:cs typeface="+mn-cs"/>
              </a:defRPr>
            </a:lvl1pPr>
          </a:lstStyle>
          <a:p>
            <a:pPr>
              <a:defRPr/>
            </a:pPr>
            <a:endParaRPr lang="en-SG"/>
          </a:p>
        </p:txBody>
      </p:sp>
      <p:sp>
        <p:nvSpPr>
          <p:cNvPr id="7" name="Slide Number Placeholder 6">
            <a:extLst>
              <a:ext uri="{FF2B5EF4-FFF2-40B4-BE49-F238E27FC236}">
                <a16:creationId xmlns:a16="http://schemas.microsoft.com/office/drawing/2014/main" id="{18951131-2388-4048-9ABA-5F914F9F9AC2}"/>
              </a:ext>
            </a:extLst>
          </p:cNvPr>
          <p:cNvSpPr>
            <a:spLocks noGrp="1"/>
          </p:cNvSpPr>
          <p:nvPr>
            <p:ph type="sldNum" sz="quarter" idx="5"/>
          </p:nvPr>
        </p:nvSpPr>
        <p:spPr>
          <a:xfrm>
            <a:off x="5630863" y="6465888"/>
            <a:ext cx="4306887" cy="33972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ヒラギノ角ゴ Pro W3" pitchFamily="2" charset="-128"/>
              </a:defRPr>
            </a:lvl1pPr>
          </a:lstStyle>
          <a:p>
            <a:pPr>
              <a:defRPr/>
            </a:pPr>
            <a:fld id="{BAAEEC78-BEC1-4E73-AE9E-66766B298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74DBE464-4812-4717-B861-8E652505AB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EB7A2B0-A247-4E81-8DB1-8014294EC1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220" name="Slide Number Placeholder 3">
            <a:extLst>
              <a:ext uri="{FF2B5EF4-FFF2-40B4-BE49-F238E27FC236}">
                <a16:creationId xmlns:a16="http://schemas.microsoft.com/office/drawing/2014/main" id="{177E92BE-F11F-4CBB-88F4-0AF0ADF8A3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D8B69888-EF38-425B-96E7-358D72E6EDFE}" type="slidenum">
              <a:rPr lang="en-US" altLang="en-US" smtClean="0"/>
              <a:pPr/>
              <a:t>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14</a:t>
            </a:fld>
            <a:endParaRPr lang="en-US"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15</a:t>
            </a:fld>
            <a:endParaRPr lang="en-US" altLang="en-US">
              <a:solidFill>
                <a:srgbClr val="000000"/>
              </a:solidFill>
            </a:endParaRPr>
          </a:p>
        </p:txBody>
      </p:sp>
    </p:spTree>
    <p:extLst>
      <p:ext uri="{BB962C8B-B14F-4D97-AF65-F5344CB8AC3E}">
        <p14:creationId xmlns:p14="http://schemas.microsoft.com/office/powerpoint/2010/main" val="1955515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2517BC44-6A78-4136-BE04-8FD8FC847F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a:extLst>
              <a:ext uri="{FF2B5EF4-FFF2-40B4-BE49-F238E27FC236}">
                <a16:creationId xmlns:a16="http://schemas.microsoft.com/office/drawing/2014/main" id="{71CCECFB-0CDB-4AA3-8795-9447CE9A54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0484" name="Slide Number Placeholder 3">
            <a:extLst>
              <a:ext uri="{FF2B5EF4-FFF2-40B4-BE49-F238E27FC236}">
                <a16:creationId xmlns:a16="http://schemas.microsoft.com/office/drawing/2014/main" id="{D1835A97-158B-4169-920D-CEDF92C4C3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70A7864A-2CA0-4139-ADA5-7C435F860913}" type="slidenum">
              <a:rPr lang="en-US" altLang="en-US" smtClean="0">
                <a:solidFill>
                  <a:srgbClr val="000000"/>
                </a:solidFill>
              </a:rPr>
              <a:pPr/>
              <a:t>16</a:t>
            </a:fld>
            <a:endParaRPr lang="en-US" altLang="en-US">
              <a:solidFill>
                <a:srgbClr val="000000"/>
              </a:solidFill>
            </a:endParaRPr>
          </a:p>
        </p:txBody>
      </p:sp>
    </p:spTree>
    <p:extLst>
      <p:ext uri="{BB962C8B-B14F-4D97-AF65-F5344CB8AC3E}">
        <p14:creationId xmlns:p14="http://schemas.microsoft.com/office/powerpoint/2010/main" val="3817893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BE1DBCDE-A288-427C-A944-074E0AE949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7DACFE1E-8280-4CC5-A69E-1AEB92016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9700" name="Slide Number Placeholder 3">
            <a:extLst>
              <a:ext uri="{FF2B5EF4-FFF2-40B4-BE49-F238E27FC236}">
                <a16:creationId xmlns:a16="http://schemas.microsoft.com/office/drawing/2014/main" id="{F0DE737C-8BC5-4758-9BCE-E701F0FC47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634DB49E-AA0E-46D7-9352-E3A300B8E8C6}" type="slidenum">
              <a:rPr lang="en-US" altLang="en-US" smtClean="0">
                <a:solidFill>
                  <a:srgbClr val="000000"/>
                </a:solidFill>
              </a:rPr>
              <a:pPr/>
              <a:t>17</a:t>
            </a:fld>
            <a:endParaRPr lang="en-US"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0666F4D4-82BA-4492-A54E-91E11B65D3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BE879E88-B410-441F-9859-D77264522A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A75F97AA-0C2D-4C04-A715-C038F28934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21F76DF-9AFC-4138-B158-A3996032228C}" type="slidenum">
              <a:rPr lang="en-US" altLang="en-US" smtClean="0">
                <a:solidFill>
                  <a:srgbClr val="000000"/>
                </a:solidFill>
              </a:rPr>
              <a:pPr/>
              <a:t>18</a:t>
            </a:fld>
            <a:endParaRPr lang="en-US"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83128059-7841-4BD6-BB80-F52422BC74F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a:extLst>
              <a:ext uri="{FF2B5EF4-FFF2-40B4-BE49-F238E27FC236}">
                <a16:creationId xmlns:a16="http://schemas.microsoft.com/office/drawing/2014/main" id="{B8BCBCC6-6713-4FC3-8868-2E4906BF5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6868" name="Slide Number Placeholder 3">
            <a:extLst>
              <a:ext uri="{FF2B5EF4-FFF2-40B4-BE49-F238E27FC236}">
                <a16:creationId xmlns:a16="http://schemas.microsoft.com/office/drawing/2014/main" id="{BB86AA2F-F8AA-4D81-88D4-F744437ED89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EB850B30-BB0F-4867-8806-ADEA3534A677}" type="slidenum">
              <a:rPr lang="en-US" altLang="en-US" smtClean="0">
                <a:solidFill>
                  <a:srgbClr val="000000"/>
                </a:solidFill>
              </a:rPr>
              <a:pPr/>
              <a:t>19</a:t>
            </a:fld>
            <a:endParaRPr lang="en-US"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F64E1642-CBF8-4B98-B948-921CE0185E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6EF03B1E-CB2B-47EE-A944-E65E192F7C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8916" name="Slide Number Placeholder 3">
            <a:extLst>
              <a:ext uri="{FF2B5EF4-FFF2-40B4-BE49-F238E27FC236}">
                <a16:creationId xmlns:a16="http://schemas.microsoft.com/office/drawing/2014/main" id="{804829CB-1C5B-4443-944F-4E118684A3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11DFFAE4-DBB8-425A-A86B-2CD7B54AD074}" type="slidenum">
              <a:rPr lang="en-US" altLang="en-US" smtClean="0">
                <a:solidFill>
                  <a:srgbClr val="000000"/>
                </a:solidFill>
              </a:rPr>
              <a:pPr/>
              <a:t>20</a:t>
            </a:fld>
            <a:endParaRPr lang="en-US"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612786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7537464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Untitled-4.jpg">
            <a:extLst>
              <a:ext uri="{FF2B5EF4-FFF2-40B4-BE49-F238E27FC236}">
                <a16:creationId xmlns:a16="http://schemas.microsoft.com/office/drawing/2014/main" id="{CC49FBEB-E28E-467F-B589-B691FC552E9B}"/>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28600"/>
            <a:ext cx="8894763"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2">
            <a:extLst>
              <a:ext uri="{FF2B5EF4-FFF2-40B4-BE49-F238E27FC236}">
                <a16:creationId xmlns:a16="http://schemas.microsoft.com/office/drawing/2014/main" id="{F914CA09-5CA4-434F-9526-F5E0FC74C147}"/>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789738" y="252413"/>
            <a:ext cx="20812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5" descr="Untitled-4.jpg">
            <a:extLst>
              <a:ext uri="{FF2B5EF4-FFF2-40B4-BE49-F238E27FC236}">
                <a16:creationId xmlns:a16="http://schemas.microsoft.com/office/drawing/2014/main" id="{C6666E74-1F75-42FA-AB2D-1A2962D2B402}"/>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990600"/>
            <a:ext cx="3048000"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3">
            <a:extLst>
              <a:ext uri="{FF2B5EF4-FFF2-40B4-BE49-F238E27FC236}">
                <a16:creationId xmlns:a16="http://schemas.microsoft.com/office/drawing/2014/main" id="{997C836E-6491-4AB5-87C0-52C6B5678A5E}"/>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49263" y="1027113"/>
            <a:ext cx="2598737" cy="103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6" r:id="rId1"/>
  </p:sldLayoutIdLst>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txStyles>
    <p:titleStyle>
      <a:lvl1pPr algn="ctr" defTabSz="342900" rtl="0" eaLnBrk="0" fontAlgn="base" hangingPunct="0">
        <a:spcBef>
          <a:spcPct val="0"/>
        </a:spcBef>
        <a:spcAft>
          <a:spcPct val="0"/>
        </a:spcAft>
        <a:defRPr sz="3300" kern="1200">
          <a:solidFill>
            <a:schemeClr val="tx1"/>
          </a:solidFill>
          <a:latin typeface="+mj-lt"/>
          <a:ea typeface="ヒラギノ角ゴ Pro W3" pitchFamily="-65" charset="-128"/>
          <a:cs typeface="ヒラギノ角ゴ Pro W3" pitchFamily="-65" charset="-128"/>
        </a:defRPr>
      </a:lvl1pPr>
      <a:lvl2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2pPr>
      <a:lvl3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3pPr>
      <a:lvl4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4pPr>
      <a:lvl5pPr algn="ctr" defTabSz="342900" rtl="0" eaLnBrk="0" fontAlgn="base" hangingPunct="0">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5pPr>
      <a:lvl6pPr marL="3429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6pPr>
      <a:lvl7pPr marL="6858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7pPr>
      <a:lvl8pPr marL="10287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8pPr>
      <a:lvl9pPr marL="1371600" algn="ctr" defTabSz="342900" rtl="0" fontAlgn="base">
        <a:spcBef>
          <a:spcPct val="0"/>
        </a:spcBef>
        <a:spcAft>
          <a:spcPct val="0"/>
        </a:spcAft>
        <a:defRPr sz="3300">
          <a:solidFill>
            <a:schemeClr val="tx1"/>
          </a:solidFill>
          <a:latin typeface="Calibri" pitchFamily="-65" charset="0"/>
          <a:ea typeface="ヒラギノ角ゴ Pro W3" pitchFamily="-65" charset="-128"/>
          <a:cs typeface="ヒラギノ角ゴ Pro W3" pitchFamily="-65" charset="-128"/>
        </a:defRPr>
      </a:lvl9pPr>
    </p:titleStyle>
    <p:bodyStyle>
      <a:lvl1pPr marL="257175" indent="-257175"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pitchFamily="-65" charset="-128"/>
        </a:defRPr>
      </a:lvl1pPr>
      <a:lvl2pPr marL="557213" indent="-214313" algn="l" defTabSz="342900"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ヒラギノ角ゴ Pro W3" pitchFamily="-65" charset="-128"/>
          <a:cs typeface="ヒラギノ角ゴ Pro W3"/>
        </a:defRPr>
      </a:lvl2pPr>
      <a:lvl3pPr marL="857250" indent="-171450" algn="l" defTabSz="3429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ヒラギノ角ゴ Pro W3" pitchFamily="-65" charset="-128"/>
          <a:cs typeface="ヒラギノ角ゴ Pro W3"/>
        </a:defRPr>
      </a:lvl3pPr>
      <a:lvl4pPr marL="12001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4pPr>
      <a:lvl5pPr marL="1543050" indent="-171450" algn="l" defTabSz="342900"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ヒラギノ角ゴ Pro W3" pitchFamily="-65" charset="-128"/>
          <a:cs typeface="ヒラギノ角ゴ Pro W3"/>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0" y="2667000"/>
            <a:ext cx="8915400" cy="762000"/>
          </a:xfrm>
          <a:solidFill>
            <a:schemeClr val="bg1">
              <a:lumMod val="85000"/>
            </a:schemeClr>
          </a:solidFill>
        </p:spPr>
        <p:txBody>
          <a:bodyPr vert="horz" wrap="square" lIns="68580" tIns="34290" rIns="68580" bIns="34290" numCol="1" anchor="ctr" anchorCtr="0" compatLnSpc="1">
            <a:prstTxWarp prst="textNoShape">
              <a:avLst/>
            </a:prstTxWarp>
          </a:bodyPr>
          <a:lstStyle/>
          <a:p>
            <a:pPr>
              <a:defRPr/>
            </a:pPr>
            <a:r>
              <a:rPr lang="en-GB" dirty="0"/>
              <a:t>Problem Manage a Server Outage Scenario &amp; an Issue &amp; Change Request Management System</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0" y="3289300"/>
            <a:ext cx="5867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500">
                <a:solidFill>
                  <a:srgbClr val="93176C"/>
                </a:solidFill>
                <a:latin typeface="Calibri" panose="020F0502020204030204" pitchFamily="34" charset="0"/>
              </a:rPr>
              <a:t>Module Project</a:t>
            </a:r>
            <a:endParaRPr lang="en-GB" altLang="en-US" sz="150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3175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Start Date		: 14 October 2022	</a:t>
            </a:r>
          </a:p>
          <a:p>
            <a:pPr>
              <a:lnSpc>
                <a:spcPts val="1800"/>
              </a:lnSpc>
              <a:spcBef>
                <a:spcPts val="200"/>
              </a:spcBef>
              <a:spcAft>
                <a:spcPts val="200"/>
              </a:spcAft>
              <a:defRPr/>
            </a:pPr>
            <a:r>
              <a:rPr lang="en-US" altLang="en-US" sz="1400" b="1" dirty="0">
                <a:latin typeface="+mn-lt"/>
              </a:rPr>
              <a:t>End Date		: 14 October 2022	</a:t>
            </a:r>
          </a:p>
          <a:p>
            <a:pPr>
              <a:lnSpc>
                <a:spcPts val="1800"/>
              </a:lnSpc>
              <a:spcBef>
                <a:spcPts val="200"/>
              </a:spcBef>
              <a:spcAft>
                <a:spcPts val="200"/>
              </a:spcAft>
              <a:defRPr/>
            </a:pPr>
            <a:r>
              <a:rPr lang="en-US" altLang="en-US" sz="1400" b="1" dirty="0">
                <a:latin typeface="+mn-lt"/>
              </a:rPr>
              <a:t>Submission Date	: 14 October 2022	</a:t>
            </a:r>
          </a:p>
          <a:p>
            <a:pPr>
              <a:lnSpc>
                <a:spcPts val="1800"/>
              </a:lnSpc>
              <a:spcBef>
                <a:spcPts val="200"/>
              </a:spcBef>
              <a:spcAft>
                <a:spcPts val="200"/>
              </a:spcAft>
              <a:defRPr/>
            </a:pPr>
            <a:endParaRPr lang="en-US" altLang="en-US" sz="140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7463" y="3933825"/>
            <a:ext cx="7345363" cy="719138"/>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Module: </a:t>
            </a:r>
            <a:r>
              <a:rPr lang="en-US" altLang="en-US" sz="1400" dirty="0">
                <a:latin typeface="+mn-lt"/>
              </a:rPr>
              <a:t> </a:t>
            </a:r>
            <a:r>
              <a:rPr lang="en-SG" altLang="en-US" sz="1400" dirty="0">
                <a:latin typeface="+mn-lt"/>
              </a:rPr>
              <a:t>NICF Capstone Project using Java</a:t>
            </a:r>
            <a:endParaRPr lang="en-US" altLang="en-US" sz="1400" dirty="0">
              <a:latin typeface="+mn-lt"/>
            </a:endParaRPr>
          </a:p>
          <a:p>
            <a:pPr>
              <a:lnSpc>
                <a:spcPts val="1800"/>
              </a:lnSpc>
              <a:spcBef>
                <a:spcPts val="200"/>
              </a:spcBef>
              <a:spcAft>
                <a:spcPts val="200"/>
              </a:spcAft>
              <a:defRPr/>
            </a:pPr>
            <a:r>
              <a:rPr lang="en-US" altLang="en-US" sz="1400" dirty="0">
                <a:latin typeface="+mn-lt"/>
              </a:rPr>
              <a:t>Course: NICF </a:t>
            </a:r>
            <a:r>
              <a:rPr lang="en-SG" altLang="en-US" sz="1400" dirty="0">
                <a:latin typeface="+mn-lt"/>
              </a:rPr>
              <a:t>Advanced Certificate in Software &amp; Applications (Development &amp; Deployment)</a:t>
            </a:r>
            <a:endParaRPr lang="en-US" altLang="en-US" sz="1400" dirty="0">
              <a:latin typeface="+mn-lt"/>
            </a:endParaRP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08500" y="4724400"/>
            <a:ext cx="4324350" cy="1008063"/>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800"/>
              </a:lnSpc>
              <a:spcBef>
                <a:spcPts val="200"/>
              </a:spcBef>
              <a:spcAft>
                <a:spcPts val="200"/>
              </a:spcAft>
              <a:defRPr/>
            </a:pPr>
            <a:r>
              <a:rPr lang="en-US" altLang="en-US" sz="1400" b="1" dirty="0">
                <a:latin typeface="+mn-lt"/>
              </a:rPr>
              <a:t>Learner Name	: Ida </a:t>
            </a:r>
            <a:r>
              <a:rPr lang="en-US" altLang="en-US" sz="1400" b="1" dirty="0" err="1">
                <a:latin typeface="+mn-lt"/>
              </a:rPr>
              <a:t>Bagus</a:t>
            </a:r>
            <a:r>
              <a:rPr lang="en-US" altLang="en-US" sz="1400" b="1" dirty="0">
                <a:latin typeface="+mn-lt"/>
              </a:rPr>
              <a:t> </a:t>
            </a:r>
            <a:r>
              <a:rPr lang="en-US" altLang="en-US" sz="1400" b="1" dirty="0" err="1">
                <a:latin typeface="+mn-lt"/>
              </a:rPr>
              <a:t>Ketut</a:t>
            </a:r>
            <a:r>
              <a:rPr lang="en-US" altLang="en-US" sz="1400" b="1" dirty="0">
                <a:latin typeface="+mn-lt"/>
              </a:rPr>
              <a:t> </a:t>
            </a:r>
            <a:r>
              <a:rPr lang="en-US" altLang="en-US" sz="1400" b="1" dirty="0" err="1">
                <a:latin typeface="+mn-lt"/>
              </a:rPr>
              <a:t>Yoghantara</a:t>
            </a:r>
            <a:r>
              <a:rPr lang="en-US" altLang="en-US" sz="1400" b="1" dirty="0">
                <a:latin typeface="+mn-lt"/>
              </a:rPr>
              <a:t>	</a:t>
            </a:r>
          </a:p>
          <a:p>
            <a:pPr>
              <a:lnSpc>
                <a:spcPts val="1800"/>
              </a:lnSpc>
              <a:spcBef>
                <a:spcPts val="200"/>
              </a:spcBef>
              <a:spcAft>
                <a:spcPts val="200"/>
              </a:spcAft>
              <a:defRPr/>
            </a:pPr>
            <a:r>
              <a:rPr lang="en-US" altLang="en-US" sz="1400" b="1" dirty="0">
                <a:latin typeface="+mn-lt"/>
              </a:rPr>
              <a:t>Enrollment ID	: BDSE04-0322	</a:t>
            </a:r>
          </a:p>
          <a:p>
            <a:pPr>
              <a:lnSpc>
                <a:spcPts val="1800"/>
              </a:lnSpc>
              <a:spcBef>
                <a:spcPts val="200"/>
              </a:spcBef>
              <a:spcAft>
                <a:spcPts val="200"/>
              </a:spcAft>
              <a:defRPr/>
            </a:pPr>
            <a:r>
              <a:rPr lang="en-US" altLang="en-US" sz="1400" b="1" dirty="0">
                <a:latin typeface="+mn-lt"/>
              </a:rPr>
              <a:t>Presentation Date	:	</a:t>
            </a:r>
          </a:p>
          <a:p>
            <a:pPr>
              <a:lnSpc>
                <a:spcPts val="1800"/>
              </a:lnSpc>
              <a:spcBef>
                <a:spcPts val="200"/>
              </a:spcBef>
              <a:spcAft>
                <a:spcPts val="200"/>
              </a:spcAft>
              <a:defRPr/>
            </a:pPr>
            <a:endParaRPr lang="en-US" altLang="en-US" sz="1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84287"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Resolution</a:t>
            </a:r>
          </a:p>
          <a:p>
            <a:pPr lvl="1">
              <a:spcBef>
                <a:spcPts val="600"/>
              </a:spcBef>
              <a:spcAft>
                <a:spcPts val="600"/>
              </a:spcAft>
              <a:defRPr/>
            </a:pPr>
            <a:r>
              <a:rPr lang="en-SG" sz="1600" b="1" dirty="0">
                <a:solidFill>
                  <a:schemeClr val="tx1"/>
                </a:solidFill>
              </a:rPr>
              <a:t>Techniques = Known Error Database</a:t>
            </a:r>
            <a:br>
              <a:rPr lang="en-SG" sz="1600" b="1" dirty="0">
                <a:solidFill>
                  <a:schemeClr val="tx1"/>
                </a:solidFill>
              </a:rPr>
            </a:br>
            <a:r>
              <a:rPr lang="en-SG" sz="1600" dirty="0">
                <a:solidFill>
                  <a:schemeClr val="tx1"/>
                </a:solidFill>
              </a:rPr>
              <a:t>Known Error Database (KEDB) is a database of all known problems that been documented by the software developer application.</a:t>
            </a:r>
            <a:br>
              <a:rPr lang="en-SG" sz="1600" dirty="0">
                <a:solidFill>
                  <a:schemeClr val="tx1"/>
                </a:solidFill>
              </a:rPr>
            </a:br>
            <a:br>
              <a:rPr lang="en-SG" sz="1600" b="1" dirty="0">
                <a:solidFill>
                  <a:schemeClr val="tx1"/>
                </a:solidFill>
              </a:rPr>
            </a:br>
            <a:r>
              <a:rPr lang="en-US" sz="1600" b="1" dirty="0">
                <a:solidFill>
                  <a:schemeClr val="tx1"/>
                </a:solidFill>
                <a:effectLst/>
                <a:ea typeface="SimSun" panose="02010600030101010101" pitchFamily="2" charset="-122"/>
                <a:cs typeface="Arial" panose="020B0604020202020204" pitchFamily="34" charset="0"/>
              </a:rPr>
              <a:t>Tool = Excel Sheet</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Using an Excel sheet to make a tracking document template is an important tool for issue identification.</a:t>
            </a:r>
            <a:br>
              <a:rPr lang="en-US" sz="1600" dirty="0">
                <a:solidFill>
                  <a:schemeClr val="tx1"/>
                </a:solidFill>
                <a:effectLst/>
                <a:ea typeface="SimSun" panose="02010600030101010101" pitchFamily="2" charset="-122"/>
                <a:cs typeface="Arial" panose="020B0604020202020204" pitchFamily="34" charset="0"/>
              </a:rPr>
            </a:br>
            <a:br>
              <a:rPr lang="en-US" sz="1600" b="1" dirty="0">
                <a:solidFill>
                  <a:schemeClr val="tx1"/>
                </a:solidFill>
                <a:effectLst/>
                <a:ea typeface="SimSun" panose="02010600030101010101" pitchFamily="2" charset="-122"/>
                <a:cs typeface="Arial" panose="020B0604020202020204" pitchFamily="34" charset="0"/>
              </a:rPr>
            </a:br>
            <a:r>
              <a:rPr lang="en-US" sz="1600" b="1" dirty="0">
                <a:solidFill>
                  <a:schemeClr val="tx1"/>
                </a:solidFill>
                <a:effectLst/>
                <a:ea typeface="SimSun" panose="02010600030101010101" pitchFamily="2" charset="-122"/>
                <a:cs typeface="Arial" panose="020B0604020202020204" pitchFamily="34" charset="0"/>
              </a:rPr>
              <a:t>Process:</a:t>
            </a: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Adding known error records</a:t>
            </a:r>
            <a:endParaRPr lang="en-US" sz="1600" b="1" dirty="0">
              <a:solidFill>
                <a:schemeClr val="tx1"/>
              </a:solidFill>
              <a:effectLst/>
              <a:ea typeface="Times New Roman" panose="02020603050405020304" pitchFamily="18" charset="0"/>
              <a:cs typeface="Times New Roman" panose="02020603050405020304" pitchFamily="18" charset="0"/>
            </a:endParaRP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Accessing known error records</a:t>
            </a:r>
            <a:endParaRPr lang="en-US" sz="1600" b="1" dirty="0">
              <a:solidFill>
                <a:schemeClr val="tx1"/>
              </a:solidFill>
              <a:effectLst/>
              <a:ea typeface="Times New Roman" panose="02020603050405020304" pitchFamily="18" charset="0"/>
              <a:cs typeface="Times New Roman" panose="02020603050405020304" pitchFamily="18" charset="0"/>
            </a:endParaRP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Search KEDB and apply fix</a:t>
            </a:r>
            <a:endParaRPr lang="en-US" sz="1600" b="1" dirty="0">
              <a:solidFill>
                <a:schemeClr val="tx1"/>
              </a:solidFill>
              <a:effectLst/>
              <a:ea typeface="Times New Roman" panose="02020603050405020304" pitchFamily="18" charset="0"/>
              <a:cs typeface="Times New Roman" panose="02020603050405020304" pitchFamily="18" charset="0"/>
            </a:endParaRPr>
          </a:p>
          <a:p>
            <a:pPr marL="1257300" lvl="2" indent="-342900">
              <a:spcBef>
                <a:spcPts val="100"/>
              </a:spcBef>
              <a:spcAft>
                <a:spcPts val="0"/>
              </a:spcAft>
              <a:buFont typeface="+mj-lt"/>
              <a:buAutoNum type="arabicPeriod"/>
              <a:tabLst>
                <a:tab pos="4191000" algn="l"/>
              </a:tabLst>
            </a:pPr>
            <a:r>
              <a:rPr lang="en-US" sz="1600" b="0" dirty="0">
                <a:solidFill>
                  <a:schemeClr val="tx1"/>
                </a:solidFill>
                <a:effectLst/>
                <a:ea typeface="Times New Roman" panose="02020603050405020304" pitchFamily="18" charset="0"/>
                <a:cs typeface="Times New Roman" panose="02020603050405020304" pitchFamily="18" charset="0"/>
              </a:rPr>
              <a:t>Permanent solution implemented</a:t>
            </a:r>
            <a:endParaRPr lang="en-US" sz="1600" b="1" dirty="0">
              <a:solidFill>
                <a:schemeClr val="tx1"/>
              </a:solidFill>
              <a:effectLst/>
              <a:ea typeface="Times New Roman" panose="02020603050405020304" pitchFamily="18" charset="0"/>
              <a:cs typeface="Times New Roman" panose="02020603050405020304" pitchFamily="18" charset="0"/>
            </a:endParaRPr>
          </a:p>
          <a:p>
            <a:pPr lvl="1">
              <a:spcBef>
                <a:spcPts val="600"/>
              </a:spcBef>
              <a:spcAft>
                <a:spcPts val="600"/>
              </a:spcAft>
              <a:defRPr/>
            </a:pP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57805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Investigate the problem</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D73FF43-893D-46F9-9FC9-5C2F864BF553}"/>
              </a:ext>
            </a:extLst>
          </p:cNvPr>
          <p:cNvPicPr>
            <a:picLocks noChangeAspect="1"/>
          </p:cNvPicPr>
          <p:nvPr/>
        </p:nvPicPr>
        <p:blipFill>
          <a:blip r:embed="rId2"/>
          <a:stretch>
            <a:fillRect/>
          </a:stretch>
        </p:blipFill>
        <p:spPr>
          <a:xfrm>
            <a:off x="539552" y="1628800"/>
            <a:ext cx="6912768" cy="4986258"/>
          </a:xfrm>
          <a:prstGeom prst="rect">
            <a:avLst/>
          </a:prstGeom>
          <a:ln>
            <a:solidFill>
              <a:schemeClr val="tx1"/>
            </a:solid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a:extLst>
              <a:ext uri="{FF2B5EF4-FFF2-40B4-BE49-F238E27FC236}">
                <a16:creationId xmlns:a16="http://schemas.microsoft.com/office/drawing/2014/main" id="{88583B5B-4AB7-43D7-8673-3F42459817E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4. </a:t>
            </a:r>
            <a:r>
              <a:rPr lang="en-SG" altLang="en-US" sz="2800" dirty="0">
                <a:solidFill>
                  <a:schemeClr val="bg1"/>
                </a:solidFill>
              </a:rPr>
              <a:t>Investigation &amp; Diagnosis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b="1" dirty="0">
                <a:solidFill>
                  <a:schemeClr val="tx1"/>
                </a:solidFill>
              </a:rPr>
              <a:t>Diagnose the problem</a:t>
            </a:r>
          </a:p>
          <a:p>
            <a:pPr lvl="1">
              <a:defRPr/>
            </a:pPr>
            <a:endParaRPr lang="en-SG" b="1" dirty="0">
              <a:solidFill>
                <a:schemeClr val="tx1"/>
              </a:solidFill>
            </a:endParaRPr>
          </a:p>
          <a:p>
            <a:pPr lvl="1">
              <a:defRPr/>
            </a:pPr>
            <a:r>
              <a:rPr lang="en-SG" dirty="0">
                <a:solidFill>
                  <a:schemeClr val="tx1"/>
                </a:solidFill>
              </a:rPr>
              <a:t>Diagnosing the root cause:</a:t>
            </a:r>
          </a:p>
          <a:p>
            <a:pPr marL="742950" lvl="1" indent="-285750">
              <a:buFont typeface="Arial" panose="020B0604020202020204" pitchFamily="34" charset="0"/>
              <a:buChar char="•"/>
              <a:defRPr/>
            </a:pPr>
            <a:r>
              <a:rPr lang="en-SG" dirty="0">
                <a:solidFill>
                  <a:schemeClr val="tx1"/>
                </a:solidFill>
              </a:rPr>
              <a:t>“Value not present”</a:t>
            </a:r>
          </a:p>
          <a:p>
            <a:pPr marL="742950" lvl="1" indent="-285750">
              <a:buFont typeface="Arial" panose="020B0604020202020204" pitchFamily="34" charset="0"/>
              <a:buChar char="•"/>
              <a:defRPr/>
            </a:pPr>
            <a:r>
              <a:rPr lang="en-SG" dirty="0">
                <a:solidFill>
                  <a:schemeClr val="tx1"/>
                </a:solidFill>
              </a:rPr>
              <a:t>It most likely because the </a:t>
            </a:r>
            <a:r>
              <a:rPr lang="en-SG" dirty="0" err="1">
                <a:solidFill>
                  <a:schemeClr val="tx1"/>
                </a:solidFill>
              </a:rPr>
              <a:t>jsp</a:t>
            </a:r>
            <a:r>
              <a:rPr lang="en-SG" dirty="0">
                <a:solidFill>
                  <a:schemeClr val="tx1"/>
                </a:solidFill>
              </a:rPr>
              <a:t> form value for job is not present </a:t>
            </a:r>
            <a:r>
              <a:rPr lang="en-SG">
                <a:solidFill>
                  <a:schemeClr val="tx1"/>
                </a:solidFill>
              </a:rPr>
              <a:t>any value</a:t>
            </a:r>
            <a:endParaRPr lang="en-SG" dirty="0">
              <a:solidFill>
                <a:schemeClr val="tx1"/>
              </a:solidFill>
            </a:endParaRPr>
          </a:p>
          <a:p>
            <a:pPr lvl="1">
              <a:defRPr/>
            </a:pPr>
            <a:endParaRPr lang="en-SG" dirty="0">
              <a:solidFill>
                <a:schemeClr val="tx1"/>
              </a:solidFill>
            </a:endParaRPr>
          </a:p>
          <a:p>
            <a:pPr lvl="1">
              <a:defRPr/>
            </a:pPr>
            <a:r>
              <a:rPr lang="en-SG" dirty="0">
                <a:solidFill>
                  <a:schemeClr val="tx1"/>
                </a:solidFill>
              </a:rPr>
              <a:t> </a:t>
            </a: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41832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a:extLst>
              <a:ext uri="{FF2B5EF4-FFF2-40B4-BE49-F238E27FC236}">
                <a16:creationId xmlns:a16="http://schemas.microsoft.com/office/drawing/2014/main" id="{B119ABBE-DEA9-4C5A-BB9D-474E77EE127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5. </a:t>
            </a:r>
            <a:r>
              <a:rPr lang="en-SG" altLang="en-US" sz="2800" dirty="0">
                <a:solidFill>
                  <a:schemeClr val="bg1"/>
                </a:solidFill>
              </a:rPr>
              <a:t>Explain Prioritization</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360045" marR="0" algn="just">
              <a:lnSpc>
                <a:spcPts val="1300"/>
              </a:lnSpc>
              <a:spcBef>
                <a:spcPts val="400"/>
              </a:spcBef>
              <a:spcAft>
                <a:spcPts val="200"/>
              </a:spcAft>
            </a:pPr>
            <a:endParaRPr lang="en-US" sz="1800" b="1" dirty="0">
              <a:effectLst/>
              <a:latin typeface="Cambria" panose="02040503050406030204" pitchFamily="18" charset="0"/>
              <a:ea typeface="Calibri" panose="020F0502020204030204" pitchFamily="34" charset="0"/>
              <a:cs typeface="Arial" panose="020B0604020202020204" pitchFamily="34" charset="0"/>
            </a:endParaRPr>
          </a:p>
          <a:p>
            <a:pPr marL="360045" marR="0" algn="just">
              <a:lnSpc>
                <a:spcPts val="1300"/>
              </a:lnSpc>
              <a:spcBef>
                <a:spcPts val="400"/>
              </a:spcBef>
              <a:spcAft>
                <a:spcPts val="200"/>
              </a:spcAft>
            </a:pPr>
            <a:r>
              <a:rPr lang="en-US" sz="1800" b="1" dirty="0">
                <a:solidFill>
                  <a:schemeClr val="tx1"/>
                </a:solidFill>
                <a:effectLst/>
                <a:ea typeface="Calibri" panose="020F0502020204030204" pitchFamily="34" charset="0"/>
                <a:cs typeface="Arial" panose="020B0604020202020204" pitchFamily="34" charset="0"/>
              </a:rPr>
              <a:t>Prioritize and Categories problems:</a:t>
            </a: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1: Low priority issues</a:t>
            </a:r>
            <a:br>
              <a:rPr lang="en-US" dirty="0">
                <a:solidFill>
                  <a:schemeClr val="tx1"/>
                </a:solidFill>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first tier is for basic or minor problems.</a:t>
            </a:r>
            <a:endParaRPr lang="en-US" sz="1800" b="1" dirty="0">
              <a:solidFill>
                <a:schemeClr val="tx1"/>
              </a:solidFill>
              <a:effectLst/>
              <a:ea typeface="Times New Roman" panose="02020603050405020304" pitchFamily="18" charset="0"/>
              <a:cs typeface="Times New Roman" panose="02020603050405020304" pitchFamily="18" charset="0"/>
            </a:endParaRPr>
          </a:p>
          <a:p>
            <a:pPr marR="0" lvl="0">
              <a:spcBef>
                <a:spcPts val="100"/>
              </a:spcBef>
              <a:spcAft>
                <a:spcPts val="0"/>
              </a:spcAft>
              <a:tabLst>
                <a:tab pos="4191000" algn="l"/>
              </a:tabLst>
            </a:pPr>
            <a:r>
              <a:rPr lang="en-US" b="1" dirty="0">
                <a:solidFill>
                  <a:schemeClr val="tx1"/>
                </a:solidFill>
                <a:ea typeface="Times New Roman" panose="02020603050405020304" pitchFamily="18" charset="0"/>
                <a:cs typeface="Times New Roman" panose="02020603050405020304" pitchFamily="18" charset="0"/>
              </a:rPr>
              <a:t>           </a:t>
            </a: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Typo for some words on the website</a:t>
            </a:r>
            <a:endParaRPr lang="en-US" sz="1800" b="1" dirty="0">
              <a:solidFill>
                <a:schemeClr val="tx1"/>
              </a:solidFill>
              <a:effectLst/>
              <a:ea typeface="Times New Roman" panose="02020603050405020304" pitchFamily="18" charset="0"/>
              <a:cs typeface="Times New Roman" panose="02020603050405020304" pitchFamily="18" charset="0"/>
            </a:endParaRPr>
          </a:p>
          <a:p>
            <a:pPr marL="817245" marR="0" indent="0">
              <a:spcBef>
                <a:spcPts val="100"/>
              </a:spcBef>
              <a:spcAft>
                <a:spcPts val="0"/>
              </a:spcAft>
              <a:tabLst>
                <a:tab pos="4191000" algn="l"/>
              </a:tabLst>
            </a:pPr>
            <a:r>
              <a:rPr lang="en-US" sz="1800" b="0" dirty="0">
                <a:solidFill>
                  <a:schemeClr val="tx1"/>
                </a:solidFill>
                <a:effectLst/>
                <a:ea typeface="Times New Roman" panose="02020603050405020304" pitchFamily="18" charset="0"/>
                <a:cs typeface="Times New Roman" panose="02020603050405020304" pitchFamily="18" charset="0"/>
              </a:rPr>
              <a:t> </a:t>
            </a:r>
            <a:endParaRPr lang="en-US" sz="1800" b="1" dirty="0">
              <a:solidFill>
                <a:schemeClr val="tx1"/>
              </a:solidFill>
              <a:effectLst/>
              <a:ea typeface="Times New Roman" panose="02020603050405020304" pitchFamily="18" charset="0"/>
              <a:cs typeface="Times New Roman" panose="02020603050405020304" pitchFamily="18" charset="0"/>
            </a:endParaRP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2: Medium priority issues</a:t>
            </a:r>
            <a:br>
              <a:rPr lang="en-US" sz="1800" b="0" dirty="0">
                <a:solidFill>
                  <a:schemeClr val="tx1"/>
                </a:solidFill>
                <a:effectLst/>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second tier is the major problems</a:t>
            </a:r>
            <a:br>
              <a:rPr lang="en-US" sz="1800" b="0" dirty="0">
                <a:solidFill>
                  <a:schemeClr val="tx1"/>
                </a:solidFill>
                <a:effectLst/>
                <a:ea typeface="Times New Roman" panose="02020603050405020304" pitchFamily="18" charset="0"/>
                <a:cs typeface="Times New Roman" panose="02020603050405020304" pitchFamily="18" charset="0"/>
              </a:rPr>
            </a:br>
            <a:r>
              <a:rPr lang="en-US" dirty="0">
                <a:solidFill>
                  <a:schemeClr val="tx1"/>
                </a:solidFill>
                <a:ea typeface="Times New Roman" panose="02020603050405020304" pitchFamily="18" charset="0"/>
                <a:cs typeface="Times New Roman" panose="02020603050405020304" pitchFamily="18" charset="0"/>
              </a:rPr>
              <a:t>    </a:t>
            </a: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Register page is not working and not saving to the database</a:t>
            </a:r>
            <a:endParaRPr lang="en-US" sz="1800" b="1" dirty="0">
              <a:solidFill>
                <a:schemeClr val="tx1"/>
              </a:solidFill>
              <a:effectLst/>
              <a:ea typeface="Times New Roman" panose="02020603050405020304" pitchFamily="18" charset="0"/>
              <a:cs typeface="Times New Roman" panose="02020603050405020304" pitchFamily="18" charset="0"/>
            </a:endParaRPr>
          </a:p>
          <a:p>
            <a:pPr marL="817245" marR="0" indent="0">
              <a:spcBef>
                <a:spcPts val="100"/>
              </a:spcBef>
              <a:spcAft>
                <a:spcPts val="0"/>
              </a:spcAft>
              <a:tabLst>
                <a:tab pos="4191000" algn="l"/>
              </a:tabLst>
            </a:pPr>
            <a:r>
              <a:rPr lang="en-US" sz="1800" b="0" dirty="0">
                <a:solidFill>
                  <a:schemeClr val="tx1"/>
                </a:solidFill>
                <a:effectLst/>
                <a:ea typeface="Times New Roman" panose="02020603050405020304" pitchFamily="18" charset="0"/>
                <a:cs typeface="Times New Roman" panose="02020603050405020304" pitchFamily="18" charset="0"/>
              </a:rPr>
              <a:t> </a:t>
            </a:r>
            <a:endParaRPr lang="en-US" sz="1800" b="1" dirty="0">
              <a:solidFill>
                <a:schemeClr val="tx1"/>
              </a:solidFill>
              <a:effectLst/>
              <a:ea typeface="Times New Roman" panose="02020603050405020304" pitchFamily="18" charset="0"/>
              <a:cs typeface="Times New Roman" panose="02020603050405020304" pitchFamily="18" charset="0"/>
            </a:endParaRPr>
          </a:p>
          <a:p>
            <a:pPr marL="342900" marR="0" lvl="0" indent="-342900">
              <a:spcBef>
                <a:spcPts val="100"/>
              </a:spcBef>
              <a:spcAft>
                <a:spcPts val="0"/>
              </a:spcAft>
              <a:buFont typeface="Symbol" panose="05050102010706020507" pitchFamily="18" charset="2"/>
              <a:buChar char=""/>
              <a:tabLst>
                <a:tab pos="4191000" algn="l"/>
              </a:tabLst>
            </a:pPr>
            <a:r>
              <a:rPr lang="en-US" sz="1800" b="1" dirty="0">
                <a:solidFill>
                  <a:schemeClr val="tx1"/>
                </a:solidFill>
                <a:effectLst/>
                <a:ea typeface="Times New Roman" panose="02020603050405020304" pitchFamily="18" charset="0"/>
                <a:cs typeface="Times New Roman" panose="02020603050405020304" pitchFamily="18" charset="0"/>
              </a:rPr>
              <a:t>Tier 3: High priority issues</a:t>
            </a:r>
            <a:br>
              <a:rPr lang="en-US" b="1" dirty="0">
                <a:solidFill>
                  <a:schemeClr val="tx1"/>
                </a:solidFill>
                <a:ea typeface="Times New Roman" panose="02020603050405020304" pitchFamily="18" charset="0"/>
                <a:cs typeface="Times New Roman" panose="02020603050405020304" pitchFamily="18" charset="0"/>
              </a:rPr>
            </a:br>
            <a:r>
              <a:rPr lang="en-US" b="1" dirty="0">
                <a:solidFill>
                  <a:schemeClr val="tx1"/>
                </a:solidFill>
                <a:ea typeface="Times New Roman" panose="02020603050405020304" pitchFamily="18" charset="0"/>
                <a:cs typeface="Times New Roman" panose="02020603050405020304" pitchFamily="18" charset="0"/>
              </a:rPr>
              <a:t>    </a:t>
            </a:r>
            <a:r>
              <a:rPr lang="en-US" sz="1800" b="0" dirty="0">
                <a:solidFill>
                  <a:schemeClr val="tx1"/>
                </a:solidFill>
                <a:effectLst/>
                <a:ea typeface="Times New Roman" panose="02020603050405020304" pitchFamily="18" charset="0"/>
                <a:cs typeface="Times New Roman" panose="02020603050405020304" pitchFamily="18" charset="0"/>
              </a:rPr>
              <a:t>The third tier is the critical problems</a:t>
            </a:r>
            <a:br>
              <a:rPr lang="en-US" b="1" dirty="0">
                <a:solidFill>
                  <a:schemeClr val="tx1"/>
                </a:solidFill>
                <a:ea typeface="Times New Roman" panose="02020603050405020304" pitchFamily="18" charset="0"/>
                <a:cs typeface="Times New Roman" panose="02020603050405020304" pitchFamily="18" charset="0"/>
              </a:rPr>
            </a:br>
            <a:r>
              <a:rPr lang="en-US" b="1" dirty="0">
                <a:solidFill>
                  <a:schemeClr val="tx1"/>
                </a:solidFill>
                <a:ea typeface="Times New Roman" panose="02020603050405020304" pitchFamily="18" charset="0"/>
                <a:cs typeface="Times New Roman" panose="02020603050405020304" pitchFamily="18" charset="0"/>
              </a:rPr>
              <a:t>    </a:t>
            </a:r>
            <a:r>
              <a:rPr lang="en-US" sz="1800" b="1" dirty="0">
                <a:solidFill>
                  <a:schemeClr val="tx1"/>
                </a:solidFill>
                <a:effectLst/>
                <a:ea typeface="Times New Roman" panose="02020603050405020304" pitchFamily="18" charset="0"/>
                <a:cs typeface="Times New Roman" panose="02020603050405020304" pitchFamily="18" charset="0"/>
              </a:rPr>
              <a:t>Example: </a:t>
            </a:r>
            <a:r>
              <a:rPr lang="en-US" sz="1800" b="0" dirty="0">
                <a:solidFill>
                  <a:schemeClr val="tx1"/>
                </a:solidFill>
                <a:effectLst/>
                <a:ea typeface="Times New Roman" panose="02020603050405020304" pitchFamily="18" charset="0"/>
                <a:cs typeface="Times New Roman" panose="02020603050405020304" pitchFamily="18" charset="0"/>
              </a:rPr>
              <a:t>Website server down, Hacker attacks the website</a:t>
            </a:r>
            <a:endParaRPr lang="en-US" sz="1800" b="1" dirty="0">
              <a:solidFill>
                <a:schemeClr val="tx1"/>
              </a:solidFill>
              <a:effectLst/>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6. Problem Management Solution</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Case problem: </a:t>
            </a:r>
            <a:r>
              <a:rPr lang="en-SG" dirty="0">
                <a:solidFill>
                  <a:schemeClr val="tx1"/>
                </a:solidFill>
                <a:effectLst/>
                <a:ea typeface="Calibri" panose="020F0502020204030204" pitchFamily="34" charset="0"/>
                <a:cs typeface="Arial" panose="020B0604020202020204" pitchFamily="34" charset="0"/>
              </a:rPr>
              <a:t>User comment on the thread post not showing properly after the user posting a comment.</a:t>
            </a:r>
          </a:p>
          <a:p>
            <a:pPr marL="285750" indent="-285750">
              <a:spcBef>
                <a:spcPts val="600"/>
              </a:spcBef>
              <a:spcAft>
                <a:spcPts val="600"/>
              </a:spcAft>
              <a:buFont typeface="Wingdings" panose="05000000000000000000" pitchFamily="2" charset="2"/>
              <a:buChar char="q"/>
              <a:defRPr/>
            </a:pPr>
            <a:r>
              <a:rPr lang="en-SG" b="1" dirty="0">
                <a:solidFill>
                  <a:schemeClr val="tx1"/>
                </a:solidFill>
                <a:cs typeface="Arial" panose="020B0604020202020204" pitchFamily="34" charset="0"/>
              </a:rPr>
              <a:t>Solution:</a:t>
            </a: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Check the controller and service method that fetching the comments database</a:t>
            </a:r>
            <a:endParaRPr lang="en-US" b="1" dirty="0">
              <a:solidFill>
                <a:schemeClr val="tx1"/>
              </a:solidFill>
              <a:effectLst/>
              <a:ea typeface="Calibri" panose="020F0502020204030204" pitchFamily="34" charset="0"/>
              <a:cs typeface="Arial" panose="020B0604020202020204" pitchFamily="34" charset="0"/>
            </a:endParaRP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Fix the appropriate function/method</a:t>
            </a:r>
            <a:endParaRPr lang="en-US" b="1" dirty="0">
              <a:solidFill>
                <a:schemeClr val="tx1"/>
              </a:solidFill>
              <a:effectLst/>
              <a:ea typeface="Calibri" panose="020F0502020204030204" pitchFamily="34" charset="0"/>
              <a:cs typeface="Arial" panose="020B0604020202020204" pitchFamily="34" charset="0"/>
            </a:endParaRP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Test the functionality </a:t>
            </a:r>
            <a:endParaRPr lang="en-US" b="1" dirty="0">
              <a:solidFill>
                <a:schemeClr val="tx1"/>
              </a:solidFill>
              <a:effectLst/>
              <a:ea typeface="Calibri" panose="020F0502020204030204" pitchFamily="34" charset="0"/>
              <a:cs typeface="Arial" panose="020B0604020202020204" pitchFamily="34" charset="0"/>
            </a:endParaRPr>
          </a:p>
          <a:p>
            <a:pPr marL="800100" lvl="1" indent="-342900" algn="just">
              <a:lnSpc>
                <a:spcPts val="1300"/>
              </a:lnSpc>
              <a:spcBef>
                <a:spcPts val="400"/>
              </a:spcBef>
              <a:spcAft>
                <a:spcPts val="200"/>
              </a:spcAft>
              <a:buFont typeface="+mj-lt"/>
              <a:buAutoNum type="arabicPeriod"/>
            </a:pPr>
            <a:r>
              <a:rPr lang="en-US" b="0" dirty="0">
                <a:solidFill>
                  <a:schemeClr val="tx1"/>
                </a:solidFill>
                <a:effectLst/>
                <a:ea typeface="Calibri" panose="020F0502020204030204" pitchFamily="34" charset="0"/>
                <a:cs typeface="Arial" panose="020B0604020202020204" pitchFamily="34" charset="0"/>
              </a:rPr>
              <a:t>After the problem is resolved, write down the problem in the table KEDB to avoid their reoccurrence </a:t>
            </a:r>
            <a:endParaRPr lang="en-US" b="1" dirty="0">
              <a:solidFill>
                <a:schemeClr val="tx1"/>
              </a:solidFill>
              <a:effectLst/>
              <a:ea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rPr>
              <a:t>Known error Database (KEDB)</a:t>
            </a: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1998C9AC-E254-4DF8-BA05-D2AC1CD27A93}"/>
              </a:ext>
            </a:extLst>
          </p:cNvPr>
          <p:cNvPicPr>
            <a:picLocks noChangeAspect="1"/>
          </p:cNvPicPr>
          <p:nvPr/>
        </p:nvPicPr>
        <p:blipFill>
          <a:blip r:embed="rId3"/>
          <a:stretch>
            <a:fillRect/>
          </a:stretch>
        </p:blipFill>
        <p:spPr>
          <a:xfrm>
            <a:off x="467544" y="3861048"/>
            <a:ext cx="6830378" cy="230537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Apply Job</a:t>
            </a:r>
          </a:p>
          <a:p>
            <a:pPr marL="742950" lvl="1" indent="-285750">
              <a:spcBef>
                <a:spcPts val="600"/>
              </a:spcBef>
              <a:spcAft>
                <a:spcPts val="600"/>
              </a:spcAft>
              <a:buFont typeface="Wingdings" panose="05000000000000000000" pitchFamily="2" charset="2"/>
              <a:buChar char="q"/>
              <a:defRPr/>
            </a:pPr>
            <a:r>
              <a:rPr lang="en-SG" sz="2000" b="1" dirty="0">
                <a:solidFill>
                  <a:schemeClr val="tx1"/>
                </a:solidFill>
              </a:rPr>
              <a:t>Users (Software Programmer)</a:t>
            </a:r>
          </a:p>
          <a:p>
            <a:pPr lvl="1">
              <a:spcBef>
                <a:spcPts val="600"/>
              </a:spcBef>
              <a:spcAft>
                <a:spcPts val="600"/>
              </a:spcAft>
              <a:defRPr/>
            </a:pPr>
            <a:r>
              <a:rPr lang="en-SG" sz="2000" b="1" dirty="0">
                <a:solidFill>
                  <a:schemeClr val="tx1"/>
                </a:solidFill>
              </a:rPr>
              <a:t> </a:t>
            </a:r>
            <a:r>
              <a:rPr lang="en-SG" sz="2000" dirty="0">
                <a:solidFill>
                  <a:schemeClr val="tx1"/>
                </a:solidFill>
              </a:rPr>
              <a:t>- List Job Page</a:t>
            </a:r>
          </a:p>
          <a:p>
            <a:pPr lvl="1">
              <a:spcBef>
                <a:spcPts val="600"/>
              </a:spcBef>
              <a:spcAft>
                <a:spcPts val="600"/>
              </a:spcAft>
              <a:defRPr/>
            </a:pPr>
            <a:r>
              <a:rPr lang="en-SG" sz="2000" b="1" dirty="0">
                <a:solidFill>
                  <a:schemeClr val="tx1"/>
                </a:solidFill>
              </a:rPr>
              <a:t> </a:t>
            </a:r>
            <a:r>
              <a:rPr lang="en-SG" sz="2000" dirty="0">
                <a:solidFill>
                  <a:schemeClr val="tx1"/>
                </a:solidFill>
              </a:rPr>
              <a:t>-</a:t>
            </a:r>
            <a:r>
              <a:rPr lang="en-SG" sz="2000" b="1" dirty="0">
                <a:solidFill>
                  <a:schemeClr val="tx1"/>
                </a:solidFill>
              </a:rPr>
              <a:t> </a:t>
            </a:r>
            <a:r>
              <a:rPr lang="en-SG" sz="2000" dirty="0">
                <a:solidFill>
                  <a:schemeClr val="tx1"/>
                </a:solidFill>
              </a:rPr>
              <a:t>Apply Job Functionality</a:t>
            </a:r>
          </a:p>
          <a:p>
            <a:pPr lvl="1">
              <a:spcBef>
                <a:spcPts val="600"/>
              </a:spcBef>
              <a:spcAft>
                <a:spcPts val="600"/>
              </a:spcAft>
              <a:defRPr/>
            </a:pPr>
            <a:r>
              <a:rPr lang="en-SG" sz="2000" dirty="0">
                <a:solidFill>
                  <a:schemeClr val="tx1"/>
                </a:solidFill>
              </a:rPr>
              <a:t> - Apply Job History</a:t>
            </a:r>
          </a:p>
          <a:p>
            <a:pPr lvl="1">
              <a:spcBef>
                <a:spcPts val="600"/>
              </a:spcBef>
              <a:spcAft>
                <a:spcPts val="600"/>
              </a:spcAft>
              <a:defRPr/>
            </a:pPr>
            <a:r>
              <a:rPr lang="en-SG" sz="2000" dirty="0">
                <a:solidFill>
                  <a:schemeClr val="tx1"/>
                </a:solidFill>
              </a:rPr>
              <a:t> - Search Job Functionality</a:t>
            </a:r>
          </a:p>
          <a:p>
            <a:pPr lvl="1">
              <a:spcBef>
                <a:spcPts val="600"/>
              </a:spcBef>
              <a:spcAft>
                <a:spcPts val="600"/>
              </a:spcAft>
              <a:defRPr/>
            </a:pPr>
            <a:r>
              <a:rPr lang="en-SG" sz="2000" dirty="0">
                <a:solidFill>
                  <a:schemeClr val="tx1"/>
                </a:solidFill>
              </a:rPr>
              <a:t> - User Job Page</a:t>
            </a:r>
          </a:p>
          <a:p>
            <a:pPr marL="742950" lvl="1" indent="-285750">
              <a:spcBef>
                <a:spcPts val="600"/>
              </a:spcBef>
              <a:spcAft>
                <a:spcPts val="600"/>
              </a:spcAft>
              <a:buFont typeface="Wingdings" panose="05000000000000000000" pitchFamily="2" charset="2"/>
              <a:buChar char="q"/>
              <a:defRPr/>
            </a:pPr>
            <a:r>
              <a:rPr lang="en-SG" sz="2000" b="1" dirty="0">
                <a:solidFill>
                  <a:schemeClr val="tx1"/>
                </a:solidFill>
              </a:rPr>
              <a:t>Admin</a:t>
            </a:r>
          </a:p>
          <a:p>
            <a:pPr lvl="1">
              <a:spcBef>
                <a:spcPts val="600"/>
              </a:spcBef>
              <a:spcAft>
                <a:spcPts val="600"/>
              </a:spcAft>
              <a:defRPr/>
            </a:pPr>
            <a:r>
              <a:rPr lang="en-SG" sz="2000" b="1" dirty="0">
                <a:solidFill>
                  <a:schemeClr val="tx1"/>
                </a:solidFill>
              </a:rPr>
              <a:t> </a:t>
            </a:r>
            <a:r>
              <a:rPr lang="en-SG" sz="2000" dirty="0">
                <a:solidFill>
                  <a:schemeClr val="tx1"/>
                </a:solidFill>
              </a:rPr>
              <a:t>- Manage Jobs</a:t>
            </a:r>
          </a:p>
          <a:p>
            <a:pPr lvl="1">
              <a:spcBef>
                <a:spcPts val="600"/>
              </a:spcBef>
              <a:spcAft>
                <a:spcPts val="600"/>
              </a:spcAft>
              <a:defRPr/>
            </a:pPr>
            <a:r>
              <a:rPr lang="en-SG" sz="2000" b="1" dirty="0">
                <a:solidFill>
                  <a:schemeClr val="tx1"/>
                </a:solidFill>
              </a:rPr>
              <a:t> </a:t>
            </a:r>
            <a:r>
              <a:rPr lang="en-SG" sz="2000" dirty="0">
                <a:solidFill>
                  <a:schemeClr val="tx1"/>
                </a:solidFill>
              </a:rPr>
              <a:t>- Manage Job Applicants</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90431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Box 2">
            <a:extLst>
              <a:ext uri="{FF2B5EF4-FFF2-40B4-BE49-F238E27FC236}">
                <a16:creationId xmlns:a16="http://schemas.microsoft.com/office/drawing/2014/main" id="{5E6AA0FD-9082-4122-BEF1-DF7D4F695597}"/>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7. Systems you will Implement</a:t>
            </a:r>
          </a:p>
        </p:txBody>
      </p:sp>
      <p:sp>
        <p:nvSpPr>
          <p:cNvPr id="5" name="Rectangle 4">
            <a:extLst>
              <a:ext uri="{FF2B5EF4-FFF2-40B4-BE49-F238E27FC236}">
                <a16:creationId xmlns:a16="http://schemas.microsoft.com/office/drawing/2014/main" id="{6AE70BF1-D23B-4B63-B002-1F750F68DD5E}"/>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Threads</a:t>
            </a:r>
          </a:p>
          <a:p>
            <a:pPr marL="800100" lvl="1" indent="-342900">
              <a:spcBef>
                <a:spcPts val="600"/>
              </a:spcBef>
              <a:spcAft>
                <a:spcPts val="600"/>
              </a:spcAft>
              <a:buFontTx/>
              <a:buChar char="-"/>
              <a:defRPr/>
            </a:pPr>
            <a:r>
              <a:rPr lang="en-SG" sz="2000" dirty="0">
                <a:solidFill>
                  <a:schemeClr val="tx1"/>
                </a:solidFill>
              </a:rPr>
              <a:t>List Thread</a:t>
            </a:r>
          </a:p>
          <a:p>
            <a:pPr marL="800100" lvl="1" indent="-342900">
              <a:spcBef>
                <a:spcPts val="600"/>
              </a:spcBef>
              <a:spcAft>
                <a:spcPts val="600"/>
              </a:spcAft>
              <a:buFontTx/>
              <a:buChar char="-"/>
              <a:defRPr/>
            </a:pPr>
            <a:r>
              <a:rPr lang="en-SG" sz="2000" dirty="0">
                <a:solidFill>
                  <a:schemeClr val="tx1"/>
                </a:solidFill>
              </a:rPr>
              <a:t>Search Thread Functionality</a:t>
            </a:r>
          </a:p>
          <a:p>
            <a:pPr marL="800100" lvl="1" indent="-342900">
              <a:spcBef>
                <a:spcPts val="600"/>
              </a:spcBef>
              <a:spcAft>
                <a:spcPts val="600"/>
              </a:spcAft>
              <a:buFontTx/>
              <a:buChar char="-"/>
              <a:defRPr/>
            </a:pPr>
            <a:r>
              <a:rPr lang="en-SG" sz="2000" dirty="0">
                <a:solidFill>
                  <a:schemeClr val="tx1"/>
                </a:solidFill>
              </a:rPr>
              <a:t>Post Thread</a:t>
            </a:r>
          </a:p>
          <a:p>
            <a:pPr marL="800100" lvl="1" indent="-342900">
              <a:spcBef>
                <a:spcPts val="600"/>
              </a:spcBef>
              <a:spcAft>
                <a:spcPts val="600"/>
              </a:spcAft>
              <a:buFontTx/>
              <a:buChar char="-"/>
              <a:defRPr/>
            </a:pPr>
            <a:r>
              <a:rPr lang="en-SG" sz="2000" dirty="0">
                <a:solidFill>
                  <a:schemeClr val="tx1"/>
                </a:solidFill>
              </a:rPr>
              <a:t>Edit Thread</a:t>
            </a:r>
          </a:p>
          <a:p>
            <a:pPr marL="800100" lvl="1" indent="-342900">
              <a:spcBef>
                <a:spcPts val="600"/>
              </a:spcBef>
              <a:spcAft>
                <a:spcPts val="600"/>
              </a:spcAft>
              <a:buFontTx/>
              <a:buChar char="-"/>
              <a:defRPr/>
            </a:pPr>
            <a:r>
              <a:rPr lang="en-SG" sz="2000" dirty="0">
                <a:solidFill>
                  <a:schemeClr val="tx1"/>
                </a:solidFill>
              </a:rPr>
              <a:t>Read Thread</a:t>
            </a:r>
          </a:p>
          <a:p>
            <a:pPr marL="800100" lvl="1" indent="-342900">
              <a:spcBef>
                <a:spcPts val="600"/>
              </a:spcBef>
              <a:spcAft>
                <a:spcPts val="600"/>
              </a:spcAft>
              <a:buFontTx/>
              <a:buChar char="-"/>
              <a:defRPr/>
            </a:pPr>
            <a:r>
              <a:rPr lang="en-SG" sz="2000" dirty="0">
                <a:solidFill>
                  <a:schemeClr val="tx1"/>
                </a:solidFill>
              </a:rPr>
              <a:t>User Thread</a:t>
            </a:r>
          </a:p>
          <a:p>
            <a:pPr marL="800100" lvl="1" indent="-342900">
              <a:spcBef>
                <a:spcPts val="600"/>
              </a:spcBef>
              <a:spcAft>
                <a:spcPts val="600"/>
              </a:spcAft>
              <a:buFontTx/>
              <a:buChar char="-"/>
              <a:defRPr/>
            </a:pPr>
            <a:r>
              <a:rPr lang="en-SG" sz="2000" dirty="0">
                <a:solidFill>
                  <a:schemeClr val="tx1"/>
                </a:solidFill>
              </a:rPr>
              <a:t>Comment Thread</a:t>
            </a: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781241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2">
            <a:extLst>
              <a:ext uri="{FF2B5EF4-FFF2-40B4-BE49-F238E27FC236}">
                <a16:creationId xmlns:a16="http://schemas.microsoft.com/office/drawing/2014/main" id="{72FFFAD6-E9FC-4B9F-B507-F97A8036F15A}"/>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8. Project Milestones &amp; Tasks</a:t>
            </a:r>
          </a:p>
        </p:txBody>
      </p:sp>
      <p:graphicFrame>
        <p:nvGraphicFramePr>
          <p:cNvPr id="2" name="Table 1">
            <a:extLst>
              <a:ext uri="{FF2B5EF4-FFF2-40B4-BE49-F238E27FC236}">
                <a16:creationId xmlns:a16="http://schemas.microsoft.com/office/drawing/2014/main" id="{E6B66746-91C1-45DF-8ACB-514FAF5323B6}"/>
              </a:ext>
            </a:extLst>
          </p:cNvPr>
          <p:cNvGraphicFramePr>
            <a:graphicFrameLocks noGrp="1"/>
          </p:cNvGraphicFramePr>
          <p:nvPr>
            <p:extLst>
              <p:ext uri="{D42A27DB-BD31-4B8C-83A1-F6EECF244321}">
                <p14:modId xmlns:p14="http://schemas.microsoft.com/office/powerpoint/2010/main" val="3853584376"/>
              </p:ext>
            </p:extLst>
          </p:nvPr>
        </p:nvGraphicFramePr>
        <p:xfrm>
          <a:off x="153988" y="1196975"/>
          <a:ext cx="8785225" cy="3692868"/>
        </p:xfrm>
        <a:graphic>
          <a:graphicData uri="http://schemas.openxmlformats.org/drawingml/2006/table">
            <a:tbl>
              <a:tblPr firstRow="1" bandRow="1">
                <a:tableStyleId>{5C22544A-7EE6-4342-B048-85BDC9FD1C3A}</a:tableStyleId>
              </a:tblPr>
              <a:tblGrid>
                <a:gridCol w="1080150">
                  <a:extLst>
                    <a:ext uri="{9D8B030D-6E8A-4147-A177-3AD203B41FA5}">
                      <a16:colId xmlns:a16="http://schemas.microsoft.com/office/drawing/2014/main" val="20000"/>
                    </a:ext>
                  </a:extLst>
                </a:gridCol>
                <a:gridCol w="6064336">
                  <a:extLst>
                    <a:ext uri="{9D8B030D-6E8A-4147-A177-3AD203B41FA5}">
                      <a16:colId xmlns:a16="http://schemas.microsoft.com/office/drawing/2014/main" val="20001"/>
                    </a:ext>
                  </a:extLst>
                </a:gridCol>
                <a:gridCol w="1640739">
                  <a:extLst>
                    <a:ext uri="{9D8B030D-6E8A-4147-A177-3AD203B41FA5}">
                      <a16:colId xmlns:a16="http://schemas.microsoft.com/office/drawing/2014/main" val="20002"/>
                    </a:ext>
                  </a:extLst>
                </a:gridCol>
              </a:tblGrid>
              <a:tr h="852662">
                <a:tc>
                  <a:txBody>
                    <a:bodyPr/>
                    <a:lstStyle/>
                    <a:p>
                      <a:pPr algn="ctr" fontAlgn="ctr"/>
                      <a:r>
                        <a:rPr lang="en-SG" sz="1800" u="none" strike="noStrike" dirty="0">
                          <a:effectLst/>
                        </a:rPr>
                        <a:t>Project Task ID</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Task Description</a:t>
                      </a:r>
                      <a:endParaRPr lang="en-SG" sz="1800" b="1"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Project Milestone</a:t>
                      </a:r>
                      <a:r>
                        <a:rPr lang="en-SG" sz="1800" u="none" strike="noStrike" baseline="0" dirty="0">
                          <a:effectLst/>
                        </a:rPr>
                        <a:t> ID</a:t>
                      </a:r>
                      <a:endParaRPr lang="en-SG" sz="1800" b="1"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0"/>
                  </a:ext>
                </a:extLst>
              </a:tr>
              <a:tr h="554989">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US" sz="1800" b="0" i="0" u="none" strike="noStrike" dirty="0">
                          <a:solidFill>
                            <a:srgbClr val="000000"/>
                          </a:solidFill>
                          <a:effectLst/>
                          <a:latin typeface="Calibri" panose="020F0502020204030204" pitchFamily="34" charset="0"/>
                        </a:rPr>
                        <a:t>Identify problems and develop issue tracking documents</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1"/>
                  </a:ext>
                </a:extLst>
              </a:tr>
              <a:tr h="554988">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investigation and diagnosis</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2"/>
                  </a:ext>
                </a:extLst>
              </a:tr>
              <a:tr h="554989">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prioritization</a:t>
                      </a:r>
                      <a:endParaRPr lang="en-SG" sz="1800" kern="1200" dirty="0">
                        <a:solidFill>
                          <a:schemeClr val="dk1"/>
                        </a:solidFill>
                        <a:effectLst/>
                        <a:latin typeface="+mn-lt"/>
                        <a:ea typeface="+mn-ea"/>
                        <a:cs typeface="+mn-cs"/>
                      </a:endParaRPr>
                    </a:p>
                  </a:txBody>
                  <a:tcPr marL="6350" marR="6350" marT="6349" marB="0" anchor="ctr"/>
                </a:tc>
                <a:tc>
                  <a:txBody>
                    <a:bodyPr/>
                    <a:lstStyle/>
                    <a:p>
                      <a:pPr algn="ctr" fontAlgn="ctr"/>
                      <a:r>
                        <a:rPr lang="en-SG" sz="1800" u="none" strike="noStrike" dirty="0">
                          <a:effectLst/>
                        </a:rPr>
                        <a:t> 1</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3"/>
                  </a:ext>
                </a:extLst>
              </a:tr>
              <a:tr h="554982">
                <a:tc>
                  <a:txBody>
                    <a:bodyPr/>
                    <a:lstStyle/>
                    <a:p>
                      <a:pPr algn="ctr" fontAlgn="ctr"/>
                      <a:r>
                        <a:rPr lang="en-SG" sz="1800" u="none" strike="noStrike" dirty="0">
                          <a:effectLst/>
                        </a:rPr>
                        <a:t> 4</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algn="l" fontAlgn="ctr"/>
                      <a:r>
                        <a:rPr lang="en-MY" sz="1800" b="0" i="0" u="none" strike="noStrike" kern="1200" baseline="0" dirty="0">
                          <a:solidFill>
                            <a:schemeClr val="dk1"/>
                          </a:solidFill>
                          <a:latin typeface="+mn-lt"/>
                          <a:ea typeface="+mn-ea"/>
                          <a:cs typeface="+mn-cs"/>
                        </a:rPr>
                        <a:t>Problem resolution</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2</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5"/>
                  </a:ext>
                </a:extLst>
              </a:tr>
              <a:tr h="620258">
                <a:tc>
                  <a:txBody>
                    <a:bodyPr/>
                    <a:lstStyle/>
                    <a:p>
                      <a:pPr algn="ctr" fontAlgn="ctr"/>
                      <a:r>
                        <a:rPr lang="en-SG" sz="1800" u="none" strike="noStrike" dirty="0">
                          <a:effectLst/>
                        </a:rPr>
                        <a:t> 5</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marL="72000" marR="0" lvl="0" indent="0" algn="l" defTabSz="342900" rtl="0" eaLnBrk="1" fontAlgn="ctr" latinLnBrk="0" hangingPunct="1">
                        <a:lnSpc>
                          <a:spcPct val="100000"/>
                        </a:lnSpc>
                        <a:spcBef>
                          <a:spcPts val="0"/>
                        </a:spcBef>
                        <a:spcAft>
                          <a:spcPts val="0"/>
                        </a:spcAft>
                        <a:buClrTx/>
                        <a:buSzTx/>
                        <a:buFontTx/>
                        <a:buNone/>
                        <a:tabLst/>
                        <a:defRPr/>
                      </a:pPr>
                      <a:r>
                        <a:rPr lang="en-US" sz="1800" b="0" i="0" u="none" strike="noStrike" kern="1200" baseline="0" dirty="0">
                          <a:solidFill>
                            <a:schemeClr val="dk1"/>
                          </a:solidFill>
                          <a:latin typeface="+mn-lt"/>
                          <a:ea typeface="+mn-ea"/>
                          <a:cs typeface="+mn-cs"/>
                        </a:rPr>
                        <a:t>Creating a known error </a:t>
                      </a:r>
                      <a:r>
                        <a:rPr lang="en-US" altLang="zh-CN" sz="1800" b="0" i="0" u="none" strike="noStrike" kern="1200" baseline="0" dirty="0">
                          <a:solidFill>
                            <a:schemeClr val="dk1"/>
                          </a:solidFill>
                          <a:latin typeface="+mn-lt"/>
                          <a:ea typeface="+mn-ea"/>
                          <a:cs typeface="+mn-cs"/>
                        </a:rPr>
                        <a:t>database</a:t>
                      </a:r>
                      <a:endParaRPr lang="en-SG" sz="1800" b="0" i="0" u="none" strike="noStrike" dirty="0">
                        <a:solidFill>
                          <a:srgbClr val="000000"/>
                        </a:solidFill>
                        <a:effectLst/>
                        <a:latin typeface="Calibri" panose="020F0502020204030204" pitchFamily="34" charset="0"/>
                      </a:endParaRPr>
                    </a:p>
                  </a:txBody>
                  <a:tcPr marL="6350" marR="6350" marT="6349" marB="0" anchor="ctr"/>
                </a:tc>
                <a:tc>
                  <a:txBody>
                    <a:bodyPr/>
                    <a:lstStyle/>
                    <a:p>
                      <a:pPr algn="ctr" fontAlgn="ctr"/>
                      <a:r>
                        <a:rPr lang="en-SG" sz="1800" u="none" strike="noStrike" dirty="0">
                          <a:effectLst/>
                        </a:rPr>
                        <a:t> 3</a:t>
                      </a:r>
                      <a:endParaRPr lang="en-SG" sz="1800" b="0" i="0" u="none" strike="noStrike" dirty="0">
                        <a:solidFill>
                          <a:srgbClr val="000000"/>
                        </a:solidFill>
                        <a:effectLst/>
                        <a:latin typeface="Calibri" panose="020F0502020204030204" pitchFamily="34" charset="0"/>
                      </a:endParaRPr>
                    </a:p>
                  </a:txBody>
                  <a:tcPr marL="6350" marR="6350" marT="6349"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2">
            <a:extLst>
              <a:ext uri="{FF2B5EF4-FFF2-40B4-BE49-F238E27FC236}">
                <a16:creationId xmlns:a16="http://schemas.microsoft.com/office/drawing/2014/main" id="{78D747EB-8894-4B97-89EF-EFFF4A4340C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9. Milestone Feedback &amp; Action taken</a:t>
            </a:r>
          </a:p>
        </p:txBody>
      </p:sp>
      <p:graphicFrame>
        <p:nvGraphicFramePr>
          <p:cNvPr id="2" name="Table 1">
            <a:extLst>
              <a:ext uri="{FF2B5EF4-FFF2-40B4-BE49-F238E27FC236}">
                <a16:creationId xmlns:a16="http://schemas.microsoft.com/office/drawing/2014/main" id="{695DAF1B-141E-4E7E-8ED7-73B003EF080C}"/>
              </a:ext>
            </a:extLst>
          </p:cNvPr>
          <p:cNvGraphicFramePr>
            <a:graphicFrameLocks noGrp="1"/>
          </p:cNvGraphicFramePr>
          <p:nvPr>
            <p:extLst>
              <p:ext uri="{D42A27DB-BD31-4B8C-83A1-F6EECF244321}">
                <p14:modId xmlns:p14="http://schemas.microsoft.com/office/powerpoint/2010/main" val="2955248485"/>
              </p:ext>
            </p:extLst>
          </p:nvPr>
        </p:nvGraphicFramePr>
        <p:xfrm>
          <a:off x="179388" y="1196975"/>
          <a:ext cx="8785225" cy="1431103"/>
        </p:xfrm>
        <a:graphic>
          <a:graphicData uri="http://schemas.openxmlformats.org/drawingml/2006/table">
            <a:tbl>
              <a:tblPr firstRow="1" bandRow="1">
                <a:tableStyleId>{5C22544A-7EE6-4342-B048-85BDC9FD1C3A}</a:tableStyleId>
              </a:tblPr>
              <a:tblGrid>
                <a:gridCol w="1296180">
                  <a:extLst>
                    <a:ext uri="{9D8B030D-6E8A-4147-A177-3AD203B41FA5}">
                      <a16:colId xmlns:a16="http://schemas.microsoft.com/office/drawing/2014/main" val="20000"/>
                    </a:ext>
                  </a:extLst>
                </a:gridCol>
                <a:gridCol w="4176583">
                  <a:extLst>
                    <a:ext uri="{9D8B030D-6E8A-4147-A177-3AD203B41FA5}">
                      <a16:colId xmlns:a16="http://schemas.microsoft.com/office/drawing/2014/main" val="20001"/>
                    </a:ext>
                  </a:extLst>
                </a:gridCol>
                <a:gridCol w="3312462">
                  <a:extLst>
                    <a:ext uri="{9D8B030D-6E8A-4147-A177-3AD203B41FA5}">
                      <a16:colId xmlns:a16="http://schemas.microsoft.com/office/drawing/2014/main" val="20002"/>
                    </a:ext>
                  </a:extLst>
                </a:gridCol>
              </a:tblGrid>
              <a:tr h="876113">
                <a:tc>
                  <a:txBody>
                    <a:bodyPr/>
                    <a:lstStyle/>
                    <a:p>
                      <a:pPr algn="ctr" fontAlgn="ctr"/>
                      <a:r>
                        <a:rPr lang="en-SG" sz="1800" u="none" strike="noStrike" dirty="0">
                          <a:effectLst/>
                        </a:rPr>
                        <a:t>Project</a:t>
                      </a:r>
                      <a:r>
                        <a:rPr lang="en-SG" sz="1800" u="none" strike="noStrike" baseline="0" dirty="0">
                          <a:effectLst/>
                        </a:rPr>
                        <a:t> Milestone ID </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effectLst/>
                        </a:rPr>
                        <a:t>Milestone Feedback received from</a:t>
                      </a:r>
                      <a:r>
                        <a:rPr lang="en-SG" sz="1800" u="none" strike="noStrike" baseline="0" dirty="0">
                          <a:effectLst/>
                        </a:rPr>
                        <a:t> Tutor / Learning Facilitator</a:t>
                      </a:r>
                      <a:endParaRPr lang="en-SG" sz="1800" b="1"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u="none" strike="noStrike" dirty="0">
                          <a:solidFill>
                            <a:schemeClr val="bg1"/>
                          </a:solidFill>
                          <a:effectLst/>
                        </a:rPr>
                        <a:t>Action Taken</a:t>
                      </a:r>
                    </a:p>
                    <a:p>
                      <a:pPr algn="ctr" fontAlgn="ctr"/>
                      <a:r>
                        <a:rPr lang="en-SG" sz="1800" b="1" i="0" u="none" strike="noStrike" dirty="0">
                          <a:solidFill>
                            <a:schemeClr val="bg1"/>
                          </a:solidFill>
                          <a:effectLst/>
                          <a:latin typeface="Calibri" panose="020F0502020204030204" pitchFamily="34" charset="0"/>
                        </a:rPr>
                        <a:t>(Yes / No)</a:t>
                      </a:r>
                    </a:p>
                  </a:txBody>
                  <a:tcPr marL="6350" marR="6350" marT="6350" marB="0" anchor="ctr"/>
                </a:tc>
                <a:extLst>
                  <a:ext uri="{0D108BD9-81ED-4DB2-BD59-A6C34878D82A}">
                    <a16:rowId xmlns:a16="http://schemas.microsoft.com/office/drawing/2014/main" val="10000"/>
                  </a:ext>
                </a:extLst>
              </a:tr>
              <a:tr h="348043">
                <a:tc>
                  <a:txBody>
                    <a:bodyPr/>
                    <a:lstStyle/>
                    <a:p>
                      <a:pPr algn="ctr" fontAlgn="ctr"/>
                      <a:r>
                        <a:rPr lang="en-SG" sz="1800" u="none" strike="noStrike" dirty="0">
                          <a:effectLst/>
                        </a:rPr>
                        <a:t>1</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marL="72000" algn="l" fontAlgn="ctr"/>
                      <a:r>
                        <a:rPr lang="en-SG" sz="1800" u="none" strike="noStrike" dirty="0">
                          <a:effectLst/>
                        </a:rPr>
                        <a:t>Creating fishbone technique with diagram.net</a:t>
                      </a:r>
                      <a:endParaRPr lang="en-SG" sz="1800" b="0" i="0" u="none" strike="noStrike" dirty="0">
                        <a:solidFill>
                          <a:srgbClr val="000000"/>
                        </a:solidFill>
                        <a:effectLst/>
                        <a:latin typeface="Calibri" panose="020F0502020204030204" pitchFamily="34" charset="0"/>
                      </a:endParaRPr>
                    </a:p>
                  </a:txBody>
                  <a:tcPr marL="6350" marR="6350" marT="6350" marB="0" anchor="ctr"/>
                </a:tc>
                <a:tc>
                  <a:txBody>
                    <a:bodyPr/>
                    <a:lstStyle/>
                    <a:p>
                      <a:pPr algn="ctr" fontAlgn="ctr"/>
                      <a:r>
                        <a:rPr lang="en-SG" sz="1800" b="0" i="0" u="none" strike="noStrike" dirty="0">
                          <a:solidFill>
                            <a:srgbClr val="000000"/>
                          </a:solidFill>
                          <a:effectLst/>
                          <a:latin typeface="Calibri" panose="020F0502020204030204" pitchFamily="34" charset="0"/>
                        </a:rPr>
                        <a:t>Yes</a:t>
                      </a:r>
                    </a:p>
                  </a:txBody>
                  <a:tcPr marL="6350" marR="6350" marT="635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2">
            <a:extLst>
              <a:ext uri="{FF2B5EF4-FFF2-40B4-BE49-F238E27FC236}">
                <a16:creationId xmlns:a16="http://schemas.microsoft.com/office/drawing/2014/main" id="{4ECD1B85-4448-479B-B488-9F907A733850}"/>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11. Project Results</a:t>
            </a:r>
          </a:p>
        </p:txBody>
      </p:sp>
      <p:sp>
        <p:nvSpPr>
          <p:cNvPr id="5" name="Rectangle 4">
            <a:extLst>
              <a:ext uri="{FF2B5EF4-FFF2-40B4-BE49-F238E27FC236}">
                <a16:creationId xmlns:a16="http://schemas.microsoft.com/office/drawing/2014/main" id="{22D17C6E-3CFD-45D3-8588-0EFA389BBE57}"/>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buFont typeface="Wingdings" panose="05000000000000000000" pitchFamily="2" charset="2"/>
              <a:buChar char="q"/>
              <a:defRPr/>
            </a:pPr>
            <a:r>
              <a:rPr lang="en-SG" dirty="0">
                <a:solidFill>
                  <a:schemeClr val="tx1"/>
                </a:solidFill>
              </a:rPr>
              <a:t>List evidence of the project Results</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3A8ED612-4BA9-4DCB-B586-3337C2893CEA}"/>
              </a:ext>
            </a:extLst>
          </p:cNvPr>
          <p:cNvPicPr>
            <a:picLocks noChangeAspect="1"/>
          </p:cNvPicPr>
          <p:nvPr/>
        </p:nvPicPr>
        <p:blipFill>
          <a:blip r:embed="rId3"/>
          <a:stretch>
            <a:fillRect/>
          </a:stretch>
        </p:blipFill>
        <p:spPr>
          <a:xfrm>
            <a:off x="539552" y="1647511"/>
            <a:ext cx="6087325" cy="1200318"/>
          </a:xfrm>
          <a:prstGeom prst="rect">
            <a:avLst/>
          </a:prstGeom>
        </p:spPr>
      </p:pic>
      <p:pic>
        <p:nvPicPr>
          <p:cNvPr id="6" name="Picture 5">
            <a:extLst>
              <a:ext uri="{FF2B5EF4-FFF2-40B4-BE49-F238E27FC236}">
                <a16:creationId xmlns:a16="http://schemas.microsoft.com/office/drawing/2014/main" id="{7610959F-B8C6-4919-BC7E-64830ACB247E}"/>
              </a:ext>
            </a:extLst>
          </p:cNvPr>
          <p:cNvPicPr>
            <a:picLocks noChangeAspect="1"/>
          </p:cNvPicPr>
          <p:nvPr/>
        </p:nvPicPr>
        <p:blipFill>
          <a:blip r:embed="rId4"/>
          <a:stretch>
            <a:fillRect/>
          </a:stretch>
        </p:blipFill>
        <p:spPr>
          <a:xfrm>
            <a:off x="539552" y="3017677"/>
            <a:ext cx="5744377" cy="2000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4056537942"/>
              </p:ext>
            </p:extLst>
          </p:nvPr>
        </p:nvGraphicFramePr>
        <p:xfrm>
          <a:off x="166688" y="1160463"/>
          <a:ext cx="8640762" cy="2184401"/>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effectLst/>
                        </a:rPr>
                        <a:t>4</a:t>
                      </a:r>
                      <a:r>
                        <a:rPr lang="en-US" sz="1600" baseline="30000" dirty="0">
                          <a:effectLst/>
                        </a:rPr>
                        <a:t>th</a:t>
                      </a:r>
                      <a:r>
                        <a:rPr lang="en-US" sz="1600" dirty="0">
                          <a:effectLst/>
                        </a:rPr>
                        <a:t> March 2016</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effectLst/>
                        </a:rPr>
                        <a:t>Satya CVS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1"/>
                  </a:ext>
                </a:extLst>
              </a:tr>
              <a:tr h="606778">
                <a:tc>
                  <a:txBody>
                    <a:bodyPr/>
                    <a:lstStyle/>
                    <a:p>
                      <a:pPr marL="57150" marR="0" algn="ctr">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a:t>
                      </a: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23</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rd</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Jul 2018</a:t>
                      </a:r>
                    </a:p>
                  </a:txBody>
                  <a:tcPr marL="0" marR="0" marT="0" marB="0" anchor="ctr"/>
                </a:tc>
                <a:tc>
                  <a:txBody>
                    <a:bodyPr/>
                    <a:lstStyle/>
                    <a:p>
                      <a:pPr marL="14160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Changed for Module 6</a:t>
                      </a: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Shrinivas K R</a:t>
                      </a:r>
                    </a:p>
                  </a:txBody>
                  <a:tcPr marL="0" marR="0" marT="0" marB="0" anchor="ctr"/>
                </a:tc>
                <a:extLst>
                  <a:ext uri="{0D108BD9-81ED-4DB2-BD59-A6C34878D82A}">
                    <a16:rowId xmlns:a16="http://schemas.microsoft.com/office/drawing/2014/main" val="3842095700"/>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2">
            <a:extLst>
              <a:ext uri="{FF2B5EF4-FFF2-40B4-BE49-F238E27FC236}">
                <a16:creationId xmlns:a16="http://schemas.microsoft.com/office/drawing/2014/main" id="{D3AB802A-056F-444A-9970-2144C03AB1E2}"/>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12. Proposed Improvements</a:t>
            </a:r>
          </a:p>
        </p:txBody>
      </p:sp>
      <p:sp>
        <p:nvSpPr>
          <p:cNvPr id="5" name="Rectangle 4">
            <a:extLst>
              <a:ext uri="{FF2B5EF4-FFF2-40B4-BE49-F238E27FC236}">
                <a16:creationId xmlns:a16="http://schemas.microsoft.com/office/drawing/2014/main" id="{B9D0CD53-A092-414F-B89B-CA1AE9D05931}"/>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2000" b="1" dirty="0">
                <a:solidFill>
                  <a:schemeClr val="tx1"/>
                </a:solidFill>
              </a:rPr>
              <a:t>List of Improvements</a:t>
            </a:r>
          </a:p>
          <a:p>
            <a:pPr marL="742950" lvl="1" indent="-285750">
              <a:buFont typeface="Wingdings" panose="05000000000000000000" pitchFamily="2" charset="2"/>
              <a:buChar char="§"/>
              <a:defRPr/>
            </a:pPr>
            <a:r>
              <a:rPr lang="en-SG" dirty="0">
                <a:solidFill>
                  <a:schemeClr val="tx1"/>
                </a:solidFill>
              </a:rPr>
              <a:t>Making sure to document the problem management</a:t>
            </a: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34AB9868-174E-4CF9-84F8-E5A064113081}"/>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8195" name="TextBox 3">
            <a:extLst>
              <a:ext uri="{FF2B5EF4-FFF2-40B4-BE49-F238E27FC236}">
                <a16:creationId xmlns:a16="http://schemas.microsoft.com/office/drawing/2014/main" id="{A6FE6D4A-AD83-4EB0-A2AD-2E9E9A1009DE}"/>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Contents</a:t>
            </a:r>
          </a:p>
        </p:txBody>
      </p:sp>
      <p:graphicFrame>
        <p:nvGraphicFramePr>
          <p:cNvPr id="2" name="Table 1">
            <a:extLst>
              <a:ext uri="{FF2B5EF4-FFF2-40B4-BE49-F238E27FC236}">
                <a16:creationId xmlns:a16="http://schemas.microsoft.com/office/drawing/2014/main" id="{6F2896E3-39EB-4ECA-AD65-AB059FA4FCC5}"/>
              </a:ext>
            </a:extLst>
          </p:cNvPr>
          <p:cNvGraphicFramePr>
            <a:graphicFrameLocks noGrp="1"/>
          </p:cNvGraphicFramePr>
          <p:nvPr>
            <p:extLst>
              <p:ext uri="{D42A27DB-BD31-4B8C-83A1-F6EECF244321}">
                <p14:modId xmlns:p14="http://schemas.microsoft.com/office/powerpoint/2010/main" val="804240787"/>
              </p:ext>
            </p:extLst>
          </p:nvPr>
        </p:nvGraphicFramePr>
        <p:xfrm>
          <a:off x="179388" y="1101725"/>
          <a:ext cx="8705850" cy="4358640"/>
        </p:xfrm>
        <a:graphic>
          <a:graphicData uri="http://schemas.openxmlformats.org/drawingml/2006/table">
            <a:tbl>
              <a:tblPr firstRow="1" bandRow="1">
                <a:tableStyleId>{5C22544A-7EE6-4342-B048-85BDC9FD1C3A}</a:tableStyleId>
              </a:tblPr>
              <a:tblGrid>
                <a:gridCol w="1212227">
                  <a:extLst>
                    <a:ext uri="{9D8B030D-6E8A-4147-A177-3AD203B41FA5}">
                      <a16:colId xmlns:a16="http://schemas.microsoft.com/office/drawing/2014/main" val="2834307532"/>
                    </a:ext>
                  </a:extLst>
                </a:gridCol>
                <a:gridCol w="7493623">
                  <a:extLst>
                    <a:ext uri="{9D8B030D-6E8A-4147-A177-3AD203B41FA5}">
                      <a16:colId xmlns:a16="http://schemas.microsoft.com/office/drawing/2014/main" val="4186691054"/>
                    </a:ext>
                  </a:extLst>
                </a:gridCol>
              </a:tblGrid>
              <a:tr h="335280">
                <a:tc>
                  <a:txBody>
                    <a:bodyPr/>
                    <a:lstStyle/>
                    <a:p>
                      <a:pPr algn="ctr"/>
                      <a:r>
                        <a:rPr lang="en-SG" sz="1600" dirty="0"/>
                        <a:t>S. No.</a:t>
                      </a:r>
                    </a:p>
                  </a:txBody>
                  <a:tcPr marL="91436" marR="91436" marT="45709" marB="45709" anchor="ctr"/>
                </a:tc>
                <a:tc>
                  <a:txBody>
                    <a:bodyPr/>
                    <a:lstStyle/>
                    <a:p>
                      <a:pPr algn="ctr"/>
                      <a:r>
                        <a:rPr lang="en-SG" sz="1600" dirty="0"/>
                        <a:t>Description</a:t>
                      </a:r>
                    </a:p>
                  </a:txBody>
                  <a:tcPr marL="91436" marR="91436" marT="45709" marB="45709" anchor="ctr"/>
                </a:tc>
                <a:extLst>
                  <a:ext uri="{0D108BD9-81ED-4DB2-BD59-A6C34878D82A}">
                    <a16:rowId xmlns:a16="http://schemas.microsoft.com/office/drawing/2014/main" val="1698723346"/>
                  </a:ext>
                </a:extLst>
              </a:tr>
              <a:tr h="335280">
                <a:tc>
                  <a:txBody>
                    <a:bodyPr/>
                    <a:lstStyle/>
                    <a:p>
                      <a:pPr algn="ctr"/>
                      <a:r>
                        <a:rPr lang="en-SG" sz="1600" dirty="0"/>
                        <a:t>01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Principles of Problem Management</a:t>
                      </a:r>
                    </a:p>
                  </a:txBody>
                  <a:tcPr marL="6350" marR="6350" marT="6351" marB="0" anchor="b"/>
                </a:tc>
                <a:extLst>
                  <a:ext uri="{0D108BD9-81ED-4DB2-BD59-A6C34878D82A}">
                    <a16:rowId xmlns:a16="http://schemas.microsoft.com/office/drawing/2014/main" val="3383460755"/>
                  </a:ext>
                </a:extLst>
              </a:tr>
              <a:tr h="335280">
                <a:tc>
                  <a:txBody>
                    <a:bodyPr/>
                    <a:lstStyle/>
                    <a:p>
                      <a:pPr algn="ctr"/>
                      <a:r>
                        <a:rPr lang="en-SG" sz="1600" dirty="0"/>
                        <a:t>02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Example</a:t>
                      </a:r>
                    </a:p>
                  </a:txBody>
                  <a:tcPr marL="6350" marR="6350" marT="6351" marB="0" anchor="b"/>
                </a:tc>
                <a:extLst>
                  <a:ext uri="{0D108BD9-81ED-4DB2-BD59-A6C34878D82A}">
                    <a16:rowId xmlns:a16="http://schemas.microsoft.com/office/drawing/2014/main" val="502453963"/>
                  </a:ext>
                </a:extLst>
              </a:tr>
              <a:tr h="335280">
                <a:tc>
                  <a:txBody>
                    <a:bodyPr/>
                    <a:lstStyle/>
                    <a:p>
                      <a:pPr algn="ctr"/>
                      <a:r>
                        <a:rPr lang="en-SG" sz="1600" dirty="0"/>
                        <a:t>03</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Tools, Process &amp; Technologies</a:t>
                      </a:r>
                    </a:p>
                  </a:txBody>
                  <a:tcPr marL="6350" marR="6350" marT="6351" marB="0" anchor="b"/>
                </a:tc>
                <a:extLst>
                  <a:ext uri="{0D108BD9-81ED-4DB2-BD59-A6C34878D82A}">
                    <a16:rowId xmlns:a16="http://schemas.microsoft.com/office/drawing/2014/main" val="3888214698"/>
                  </a:ext>
                </a:extLst>
              </a:tr>
              <a:tr h="335280">
                <a:tc>
                  <a:txBody>
                    <a:bodyPr/>
                    <a:lstStyle/>
                    <a:p>
                      <a:pPr algn="ctr"/>
                      <a:r>
                        <a:rPr lang="en-SG" sz="1600" dirty="0"/>
                        <a:t>04</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Investigation &amp; Diagnosis</a:t>
                      </a:r>
                    </a:p>
                  </a:txBody>
                  <a:tcPr marL="6350" marR="6350" marT="6351" marB="0" anchor="b"/>
                </a:tc>
                <a:extLst>
                  <a:ext uri="{0D108BD9-81ED-4DB2-BD59-A6C34878D82A}">
                    <a16:rowId xmlns:a16="http://schemas.microsoft.com/office/drawing/2014/main" val="3493275254"/>
                  </a:ext>
                </a:extLst>
              </a:tr>
              <a:tr h="335280">
                <a:tc>
                  <a:txBody>
                    <a:bodyPr/>
                    <a:lstStyle/>
                    <a:p>
                      <a:pPr algn="ctr"/>
                      <a:r>
                        <a:rPr lang="en-SG" sz="1600" dirty="0"/>
                        <a:t>05</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Explain Prioritization</a:t>
                      </a:r>
                    </a:p>
                  </a:txBody>
                  <a:tcPr marL="6350" marR="6350" marT="6351" marB="0" anchor="b"/>
                </a:tc>
                <a:extLst>
                  <a:ext uri="{0D108BD9-81ED-4DB2-BD59-A6C34878D82A}">
                    <a16:rowId xmlns:a16="http://schemas.microsoft.com/office/drawing/2014/main" val="1429497512"/>
                  </a:ext>
                </a:extLst>
              </a:tr>
              <a:tr h="335280">
                <a:tc>
                  <a:txBody>
                    <a:bodyPr/>
                    <a:lstStyle/>
                    <a:p>
                      <a:pPr algn="ctr"/>
                      <a:r>
                        <a:rPr lang="en-SG" sz="1600" dirty="0"/>
                        <a:t>06</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Problem Management Solution</a:t>
                      </a:r>
                    </a:p>
                  </a:txBody>
                  <a:tcPr marL="6350" marR="6350" marT="6351" marB="0" anchor="b"/>
                </a:tc>
                <a:extLst>
                  <a:ext uri="{0D108BD9-81ED-4DB2-BD59-A6C34878D82A}">
                    <a16:rowId xmlns:a16="http://schemas.microsoft.com/office/drawing/2014/main" val="1257684296"/>
                  </a:ext>
                </a:extLst>
              </a:tr>
              <a:tr h="335280">
                <a:tc>
                  <a:txBody>
                    <a:bodyPr/>
                    <a:lstStyle/>
                    <a:p>
                      <a:pPr algn="ctr"/>
                      <a:r>
                        <a:rPr lang="en-SG" sz="1600" dirty="0"/>
                        <a:t>07</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Systems you will Implement</a:t>
                      </a:r>
                    </a:p>
                  </a:txBody>
                  <a:tcPr marL="6350" marR="6350" marT="6351" marB="0" anchor="b"/>
                </a:tc>
                <a:extLst>
                  <a:ext uri="{0D108BD9-81ED-4DB2-BD59-A6C34878D82A}">
                    <a16:rowId xmlns:a16="http://schemas.microsoft.com/office/drawing/2014/main" val="1297185499"/>
                  </a:ext>
                </a:extLst>
              </a:tr>
              <a:tr h="335280">
                <a:tc>
                  <a:txBody>
                    <a:bodyPr/>
                    <a:lstStyle/>
                    <a:p>
                      <a:pPr algn="ctr"/>
                      <a:r>
                        <a:rPr lang="en-SG" sz="1600" dirty="0"/>
                        <a:t>08</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Milestones &amp; Tasks</a:t>
                      </a:r>
                    </a:p>
                  </a:txBody>
                  <a:tcPr marL="6350" marR="6350" marT="6351" marB="0" anchor="b"/>
                </a:tc>
                <a:extLst>
                  <a:ext uri="{0D108BD9-81ED-4DB2-BD59-A6C34878D82A}">
                    <a16:rowId xmlns:a16="http://schemas.microsoft.com/office/drawing/2014/main" val="3134097065"/>
                  </a:ext>
                </a:extLst>
              </a:tr>
              <a:tr h="335280">
                <a:tc>
                  <a:txBody>
                    <a:bodyPr/>
                    <a:lstStyle/>
                    <a:p>
                      <a:pPr algn="ctr"/>
                      <a:r>
                        <a:rPr lang="en-SG" sz="1600" dirty="0"/>
                        <a:t>09</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Milestone Feedback &amp; Action taken</a:t>
                      </a:r>
                    </a:p>
                  </a:txBody>
                  <a:tcPr marL="6350" marR="6350" marT="6351" marB="0" anchor="b"/>
                </a:tc>
                <a:extLst>
                  <a:ext uri="{0D108BD9-81ED-4DB2-BD59-A6C34878D82A}">
                    <a16:rowId xmlns:a16="http://schemas.microsoft.com/office/drawing/2014/main" val="1182630671"/>
                  </a:ext>
                </a:extLst>
              </a:tr>
              <a:tr h="335280">
                <a:tc>
                  <a:txBody>
                    <a:bodyPr/>
                    <a:lstStyle/>
                    <a:p>
                      <a:pPr algn="ctr"/>
                      <a:r>
                        <a:rPr lang="en-SG" sz="1600" dirty="0"/>
                        <a:t>10</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Modifications Made based On Feedback</a:t>
                      </a:r>
                    </a:p>
                  </a:txBody>
                  <a:tcPr marL="6350" marR="6350" marT="6351" marB="0" anchor="b"/>
                </a:tc>
                <a:extLst>
                  <a:ext uri="{0D108BD9-81ED-4DB2-BD59-A6C34878D82A}">
                    <a16:rowId xmlns:a16="http://schemas.microsoft.com/office/drawing/2014/main" val="1801439304"/>
                  </a:ext>
                </a:extLst>
              </a:tr>
              <a:tr h="335280">
                <a:tc>
                  <a:txBody>
                    <a:bodyPr/>
                    <a:lstStyle/>
                    <a:p>
                      <a:pPr algn="ctr"/>
                      <a:r>
                        <a:rPr lang="en-SG" sz="1600" dirty="0"/>
                        <a:t>11</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Project Results</a:t>
                      </a:r>
                    </a:p>
                  </a:txBody>
                  <a:tcPr marL="6350" marR="6350" marT="6351" marB="0" anchor="b"/>
                </a:tc>
                <a:extLst>
                  <a:ext uri="{0D108BD9-81ED-4DB2-BD59-A6C34878D82A}">
                    <a16:rowId xmlns:a16="http://schemas.microsoft.com/office/drawing/2014/main" val="3835690738"/>
                  </a:ext>
                </a:extLst>
              </a:tr>
              <a:tr h="335280">
                <a:tc>
                  <a:txBody>
                    <a:bodyPr/>
                    <a:lstStyle/>
                    <a:p>
                      <a:pPr algn="ctr"/>
                      <a:r>
                        <a:rPr lang="en-SG" sz="1600" dirty="0"/>
                        <a:t>12</a:t>
                      </a:r>
                    </a:p>
                  </a:txBody>
                  <a:tcPr marL="91436" marR="91436" marT="45709" marB="45709" anchor="ctr"/>
                </a:tc>
                <a:tc>
                  <a:txBody>
                    <a:bodyPr/>
                    <a:lstStyle/>
                    <a:p>
                      <a:pPr algn="l" fontAlgn="b"/>
                      <a:r>
                        <a:rPr lang="en-SG" sz="1800" b="0" i="0" u="none" strike="noStrike" dirty="0">
                          <a:solidFill>
                            <a:srgbClr val="000000"/>
                          </a:solidFill>
                          <a:effectLst/>
                          <a:latin typeface="Calibri" panose="020F0502020204030204" pitchFamily="34" charset="0"/>
                        </a:rPr>
                        <a:t>Proposed Improvements</a:t>
                      </a:r>
                    </a:p>
                  </a:txBody>
                  <a:tcPr marL="6350" marR="6350" marT="6351" marB="0" anchor="b"/>
                </a:tc>
                <a:extLst>
                  <a:ext uri="{0D108BD9-81ED-4DB2-BD59-A6C34878D82A}">
                    <a16:rowId xmlns:a16="http://schemas.microsoft.com/office/drawing/2014/main" val="297293583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Identification</a:t>
            </a:r>
            <a:br>
              <a:rPr lang="en-SG" b="1" dirty="0">
                <a:solidFill>
                  <a:schemeClr val="tx1"/>
                </a:solidFill>
              </a:rPr>
            </a:b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 problem can be detected within an incident report or an analysis of an existing incident. In order to prevent future service interruptions, proactive problem detection is very important.</a:t>
            </a:r>
            <a:endParaRPr lang="en-SG" b="1" dirty="0">
              <a:solidFill>
                <a:schemeClr val="tx1"/>
              </a:solidFill>
            </a:endParaRP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Logging</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It's crucial to document issues for later reference. Details about the problem, such as its kind, description, related events, category, user information, status, resolution, and closure, must be recorded. To tag known problems and manage them in a database, this information is essential. </a:t>
            </a:r>
            <a:endParaRPr lang="en-SG" b="1" dirty="0">
              <a:solidFill>
                <a:schemeClr val="tx1"/>
              </a:solidFill>
            </a:endParaRPr>
          </a:p>
          <a:p>
            <a:pPr marL="742950" lvl="1" indent="-285750">
              <a:spcBef>
                <a:spcPts val="600"/>
              </a:spcBef>
              <a:spcAft>
                <a:spcPts val="600"/>
              </a:spcAft>
              <a:buFont typeface="Calibri" panose="020F0502020204030204" pitchFamily="34" charset="0"/>
              <a:buChar char="‒"/>
              <a:defRPr/>
            </a:pPr>
            <a:r>
              <a:rPr lang="en-SG" b="1" dirty="0">
                <a:solidFill>
                  <a:schemeClr val="tx1"/>
                </a:solidFill>
              </a:rPr>
              <a:t>Problem Investigation</a:t>
            </a:r>
            <a:br>
              <a:rPr lang="en-SG" b="1" dirty="0">
                <a:solidFill>
                  <a:schemeClr val="tx1"/>
                </a:solidFill>
              </a:rPr>
            </a:b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An investigation into the root cause of a problem also depends on the severity and urgency of the problem. Common investigation techniques include reviewing the Known Error Database (KEDB) in an effort to find similar problems.</a:t>
            </a:r>
            <a:endParaRPr lang="en-SG"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
            <a:extLst>
              <a:ext uri="{FF2B5EF4-FFF2-40B4-BE49-F238E27FC236}">
                <a16:creationId xmlns:a16="http://schemas.microsoft.com/office/drawing/2014/main" id="{792C8CC4-A556-4608-8FB1-142A09AD08E4}"/>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1. </a:t>
            </a:r>
            <a:r>
              <a:rPr lang="en-SG" altLang="en-US" sz="2800" dirty="0">
                <a:solidFill>
                  <a:schemeClr val="bg1"/>
                </a:solidFill>
              </a:rPr>
              <a:t>Principles of Problem Management</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Principles of Problem Management</a:t>
            </a:r>
          </a:p>
          <a:p>
            <a:pPr marL="742950" lvl="1" indent="-285750">
              <a:spcBef>
                <a:spcPts val="600"/>
              </a:spcBef>
              <a:spcAft>
                <a:spcPts val="600"/>
              </a:spcAft>
              <a:buFont typeface="Calibri" panose="020F0502020204030204" pitchFamily="34" charset="0"/>
              <a:buChar char="‒"/>
              <a:defRPr/>
            </a:pPr>
            <a:r>
              <a:rPr lang="en-SG" b="1" dirty="0">
                <a:solidFill>
                  <a:schemeClr val="tx1"/>
                </a:solidFill>
              </a:rPr>
              <a:t>Resolution</a:t>
            </a:r>
            <a:br>
              <a:rPr lang="en-SG" b="1" dirty="0">
                <a:solidFill>
                  <a:schemeClr val="tx1"/>
                </a:solidFill>
              </a:rPr>
            </a:b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Once resolved and the solution is determined, it can be implemented using a standard change procedure. It is also important to ensure service recovery. In order to fix the problem permanently a new change has to be raised.</a:t>
            </a:r>
            <a:endParaRPr lang="en-SG" b="1" dirty="0">
              <a:solidFill>
                <a:schemeClr val="tx1"/>
              </a:solidFill>
            </a:endParaRPr>
          </a:p>
          <a:p>
            <a:pPr marL="742950" lvl="1" indent="-285750">
              <a:spcBef>
                <a:spcPts val="600"/>
              </a:spcBef>
              <a:spcAft>
                <a:spcPts val="600"/>
              </a:spcAft>
              <a:buFont typeface="Calibri" panose="020F0502020204030204" pitchFamily="34" charset="0"/>
              <a:buChar char="‒"/>
              <a:defRPr/>
            </a:pPr>
            <a:r>
              <a:rPr lang="en-SG" b="1" dirty="0">
                <a:solidFill>
                  <a:schemeClr val="tx1"/>
                </a:solidFill>
              </a:rPr>
              <a:t>Review</a:t>
            </a:r>
            <a:br>
              <a:rPr lang="en-SG" b="1" dirty="0">
                <a:solidFill>
                  <a:schemeClr val="tx1"/>
                </a:solidFill>
              </a:rPr>
            </a:b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During this stage, it is important to review the resolution of the problem, and its impact on the business as well as carry out a risk analysis. This ensures that the problem management process is carried out smoothly and continually improved for the future.</a:t>
            </a: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760323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Problem Identification</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Error from the development process, the root cause is “Neither </a:t>
            </a:r>
            <a:r>
              <a:rPr lang="en-US" sz="1800" b="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BindingResult</a:t>
            </a: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nor plain target object for bean name ‘</a:t>
            </a:r>
            <a:r>
              <a:rPr lang="en-US" sz="1800" b="0" dirty="0" err="1">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searchUser</a:t>
            </a: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 available as request attribute” </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rPr>
              <a:t>Problem Investigation</a:t>
            </a:r>
            <a:br>
              <a:rPr lang="en-SG" b="1" dirty="0">
                <a:solidFill>
                  <a:schemeClr val="tx1"/>
                </a:solidFill>
              </a:rPr>
            </a:br>
            <a:r>
              <a:rPr lang="en-US" sz="1800" b="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rPr>
              <a:t>It likely because the object model hasn’t mentioned in the controller</a:t>
            </a: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6" name="Picture 5">
            <a:extLst>
              <a:ext uri="{FF2B5EF4-FFF2-40B4-BE49-F238E27FC236}">
                <a16:creationId xmlns:a16="http://schemas.microsoft.com/office/drawing/2014/main" id="{823E8D1C-93B8-42C7-A1A4-CF240095ACA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552" y="2130742"/>
            <a:ext cx="2927985" cy="259651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2">
            <a:extLst>
              <a:ext uri="{FF2B5EF4-FFF2-40B4-BE49-F238E27FC236}">
                <a16:creationId xmlns:a16="http://schemas.microsoft.com/office/drawing/2014/main" id="{02CD415C-F722-4BCE-AC49-EC3B0C0610B3}"/>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2. </a:t>
            </a:r>
            <a:r>
              <a:rPr lang="en-SG" altLang="en-US" sz="2800" dirty="0">
                <a:solidFill>
                  <a:srgbClr val="FFFFFF"/>
                </a:solidFill>
                <a:cs typeface="Arial" panose="020B0604020202020204" pitchFamily="34" charset="0"/>
              </a:rPr>
              <a:t>Problem Management Example</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107950"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b="1" dirty="0">
                <a:solidFill>
                  <a:schemeClr val="tx1"/>
                </a:solidFill>
              </a:rPr>
              <a:t>Problem Logging</a:t>
            </a: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rPr>
              <a:t>Resolution</a:t>
            </a:r>
            <a:br>
              <a:rPr lang="en-SG" b="1" dirty="0">
                <a:solidFill>
                  <a:schemeClr val="tx1"/>
                </a:solidFill>
              </a:rPr>
            </a:b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Create object instance of </a:t>
            </a:r>
            <a:r>
              <a:rPr lang="en-SG"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SearchForm</a:t>
            </a: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add object to </a:t>
            </a:r>
            <a:r>
              <a:rPr lang="en-SG"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ModelAndView</a:t>
            </a: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 and named it ‘</a:t>
            </a:r>
            <a:r>
              <a:rPr lang="en-SG" sz="1800" dirty="0" err="1">
                <a:solidFill>
                  <a:schemeClr val="tx1"/>
                </a:solidFill>
                <a:effectLst/>
                <a:latin typeface="Calibri" panose="020F0502020204030204" pitchFamily="34" charset="0"/>
                <a:ea typeface="Calibri" panose="020F0502020204030204" pitchFamily="34" charset="0"/>
                <a:cs typeface="Arial" panose="020B0604020202020204" pitchFamily="34" charset="0"/>
              </a:rPr>
              <a:t>searchUser</a:t>
            </a:r>
            <a:r>
              <a:rPr lang="en-SG" sz="1800" dirty="0">
                <a:solidFill>
                  <a:schemeClr val="tx1"/>
                </a:solidFill>
                <a:effectLst/>
                <a:latin typeface="Calibri" panose="020F0502020204030204" pitchFamily="34" charset="0"/>
                <a:ea typeface="Calibri" panose="020F0502020204030204" pitchFamily="34" charset="0"/>
                <a:cs typeface="Arial" panose="020B0604020202020204" pitchFamily="34" charset="0"/>
              </a:rPr>
              <a:t>’</a:t>
            </a: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r>
              <a:rPr lang="en-SG" b="1" dirty="0">
                <a:solidFill>
                  <a:schemeClr val="tx1"/>
                </a:solidFill>
                <a:latin typeface="Calibri" panose="020F0502020204030204" pitchFamily="34" charset="0"/>
                <a:cs typeface="Arial" panose="020B0604020202020204" pitchFamily="34" charset="0"/>
              </a:rPr>
              <a:t>Review</a:t>
            </a:r>
            <a:br>
              <a:rPr lang="en-SG" b="1" dirty="0">
                <a:solidFill>
                  <a:schemeClr val="tx1"/>
                </a:solidFill>
                <a:latin typeface="Calibri" panose="020F0502020204030204" pitchFamily="34" charset="0"/>
                <a:cs typeface="Arial" panose="020B0604020202020204" pitchFamily="34" charset="0"/>
              </a:rPr>
            </a:br>
            <a:r>
              <a:rPr lang="en-SG" sz="1600" dirty="0">
                <a:solidFill>
                  <a:schemeClr val="tx1"/>
                </a:solidFill>
                <a:latin typeface="Calibri" panose="020F0502020204030204" pitchFamily="34" charset="0"/>
                <a:cs typeface="Arial" panose="020B0604020202020204" pitchFamily="34" charset="0"/>
              </a:rPr>
              <a:t>Because the error caught upon the development process, it’s not really affecting the application much. In the future development it will be better to check the problem logging first to avoid the same problem to occur</a:t>
            </a:r>
            <a:endParaRPr lang="en-SG" sz="1600" b="1" dirty="0">
              <a:solidFill>
                <a:schemeClr val="tx1"/>
              </a:solidFill>
              <a:latin typeface="Calibri" panose="020F0502020204030204" pitchFamily="34" charset="0"/>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3D1926B1-953E-4172-8F43-28446B5C4D49}"/>
              </a:ext>
            </a:extLst>
          </p:cNvPr>
          <p:cNvPicPr>
            <a:picLocks noChangeAspect="1"/>
          </p:cNvPicPr>
          <p:nvPr/>
        </p:nvPicPr>
        <p:blipFill>
          <a:blip r:embed="rId2"/>
          <a:stretch>
            <a:fillRect/>
          </a:stretch>
        </p:blipFill>
        <p:spPr>
          <a:xfrm>
            <a:off x="539552" y="1628800"/>
            <a:ext cx="7834470" cy="1152128"/>
          </a:xfrm>
          <a:prstGeom prst="rect">
            <a:avLst/>
          </a:prstGeom>
        </p:spPr>
      </p:pic>
      <p:pic>
        <p:nvPicPr>
          <p:cNvPr id="7" name="Picture 6">
            <a:extLst>
              <a:ext uri="{FF2B5EF4-FFF2-40B4-BE49-F238E27FC236}">
                <a16:creationId xmlns:a16="http://schemas.microsoft.com/office/drawing/2014/main" id="{8124BA6E-7BB1-437F-ACC6-6C8636946CC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861048"/>
            <a:ext cx="3705225" cy="1722755"/>
          </a:xfrm>
          <a:prstGeom prst="rect">
            <a:avLst/>
          </a:prstGeom>
          <a:noFill/>
          <a:ln>
            <a:noFill/>
          </a:ln>
        </p:spPr>
      </p:pic>
    </p:spTree>
    <p:extLst>
      <p:ext uri="{BB962C8B-B14F-4D97-AF65-F5344CB8AC3E}">
        <p14:creationId xmlns:p14="http://schemas.microsoft.com/office/powerpoint/2010/main" val="1133750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84287"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dirty="0">
                <a:solidFill>
                  <a:schemeClr val="tx1"/>
                </a:solidFill>
              </a:rPr>
              <a:t>Tools, Process &amp; Techniques</a:t>
            </a:r>
          </a:p>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Logging</a:t>
            </a:r>
          </a:p>
          <a:p>
            <a:pPr lvl="1">
              <a:spcBef>
                <a:spcPts val="600"/>
              </a:spcBef>
              <a:spcAft>
                <a:spcPts val="600"/>
              </a:spcAft>
              <a:defRPr/>
            </a:pPr>
            <a:r>
              <a:rPr lang="en-SG" sz="1600" b="1" dirty="0">
                <a:solidFill>
                  <a:schemeClr val="tx1"/>
                </a:solidFill>
              </a:rPr>
              <a:t>Techniques = Issue Tracking System</a:t>
            </a:r>
            <a:br>
              <a:rPr lang="en-SG" sz="1600" b="1" dirty="0">
                <a:solidFill>
                  <a:schemeClr val="tx1"/>
                </a:solidFill>
              </a:rPr>
            </a:br>
            <a:r>
              <a:rPr lang="en-US" sz="1600" dirty="0">
                <a:solidFill>
                  <a:schemeClr val="tx1"/>
                </a:solidFill>
                <a:effectLst/>
                <a:ea typeface="SimSun" panose="02010600030101010101" pitchFamily="2" charset="-122"/>
                <a:cs typeface="Arial" panose="020B0604020202020204" pitchFamily="34" charset="0"/>
              </a:rPr>
              <a:t>Issue tracking systems are used to record the progress of issues in software applications so that problems and their status can be more easily identified.</a:t>
            </a:r>
          </a:p>
          <a:p>
            <a:pPr lvl="1">
              <a:spcBef>
                <a:spcPts val="600"/>
              </a:spcBef>
              <a:spcAft>
                <a:spcPts val="600"/>
              </a:spcAft>
              <a:defRPr/>
            </a:pPr>
            <a:r>
              <a:rPr lang="en-US" sz="1600" b="1" dirty="0">
                <a:solidFill>
                  <a:schemeClr val="tx1"/>
                </a:solidFill>
                <a:effectLst/>
                <a:ea typeface="SimSun" panose="02010600030101010101" pitchFamily="2" charset="-122"/>
                <a:cs typeface="Arial" panose="020B0604020202020204" pitchFamily="34" charset="0"/>
              </a:rPr>
              <a:t>Tool = Excel sheet</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Using an Excel sheet to make a tracking document template is an important tool for issue identification.</a:t>
            </a:r>
          </a:p>
          <a:p>
            <a:pPr lvl="1">
              <a:spcBef>
                <a:spcPts val="600"/>
              </a:spcBef>
              <a:spcAft>
                <a:spcPts val="600"/>
              </a:spcAft>
              <a:defRPr/>
            </a:pPr>
            <a:r>
              <a:rPr lang="en-US" sz="1600" b="1" dirty="0">
                <a:solidFill>
                  <a:schemeClr val="tx1"/>
                </a:solidFill>
                <a:effectLst/>
                <a:ea typeface="SimSun" panose="02010600030101010101" pitchFamily="2" charset="-122"/>
                <a:cs typeface="Arial" panose="020B0604020202020204" pitchFamily="34" charset="0"/>
              </a:rPr>
              <a:t>Process:</a:t>
            </a:r>
          </a:p>
          <a:p>
            <a:pPr lvl="1">
              <a:spcBef>
                <a:spcPts val="600"/>
              </a:spcBef>
              <a:spcAft>
                <a:spcPts val="600"/>
              </a:spcAft>
              <a:defRPr/>
            </a:pP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pic>
        <p:nvPicPr>
          <p:cNvPr id="3" name="Picture 2">
            <a:extLst>
              <a:ext uri="{FF2B5EF4-FFF2-40B4-BE49-F238E27FC236}">
                <a16:creationId xmlns:a16="http://schemas.microsoft.com/office/drawing/2014/main" id="{63F53FA0-DA18-4ACE-85C5-E7E7F7A7C02F}"/>
              </a:ext>
            </a:extLst>
          </p:cNvPr>
          <p:cNvPicPr>
            <a:picLocks noChangeAspect="1"/>
          </p:cNvPicPr>
          <p:nvPr/>
        </p:nvPicPr>
        <p:blipFill>
          <a:blip r:embed="rId2"/>
          <a:stretch>
            <a:fillRect/>
          </a:stretch>
        </p:blipFill>
        <p:spPr>
          <a:xfrm>
            <a:off x="611560" y="4149080"/>
            <a:ext cx="5472608" cy="243150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2">
            <a:extLst>
              <a:ext uri="{FF2B5EF4-FFF2-40B4-BE49-F238E27FC236}">
                <a16:creationId xmlns:a16="http://schemas.microsoft.com/office/drawing/2014/main" id="{DCC0450B-3E1A-4D77-A9D8-10BE20A5ACAD}"/>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dirty="0">
                <a:solidFill>
                  <a:srgbClr val="FFFFFF"/>
                </a:solidFill>
                <a:cs typeface="Arial" panose="020B0604020202020204" pitchFamily="34" charset="0"/>
              </a:rPr>
              <a:t>3. </a:t>
            </a:r>
            <a:r>
              <a:rPr lang="en-SG" altLang="en-US" sz="2800" dirty="0">
                <a:solidFill>
                  <a:schemeClr val="bg1"/>
                </a:solidFill>
              </a:rPr>
              <a:t>Tools, Process &amp; Technologies</a:t>
            </a:r>
            <a:endParaRPr lang="en-US" altLang="en-US" sz="2800" dirty="0">
              <a:solidFill>
                <a:schemeClr val="bg1"/>
              </a:solidFill>
              <a:cs typeface="Arial" panose="020B0604020202020204" pitchFamily="34" charset="0"/>
            </a:endParaRPr>
          </a:p>
        </p:txBody>
      </p:sp>
      <p:sp>
        <p:nvSpPr>
          <p:cNvPr id="5" name="Rectangle 4">
            <a:extLst>
              <a:ext uri="{FF2B5EF4-FFF2-40B4-BE49-F238E27FC236}">
                <a16:creationId xmlns:a16="http://schemas.microsoft.com/office/drawing/2014/main" id="{636A239B-950E-4A7B-8B35-F67E199CFE49}"/>
              </a:ext>
            </a:extLst>
          </p:cNvPr>
          <p:cNvSpPr/>
          <p:nvPr/>
        </p:nvSpPr>
        <p:spPr>
          <a:xfrm>
            <a:off x="84287" y="1196975"/>
            <a:ext cx="8856663" cy="5545138"/>
          </a:xfrm>
          <a:prstGeom prst="rect">
            <a:avLst/>
          </a:prstGeom>
          <a:solidFill>
            <a:schemeClr val="bg1">
              <a:lumMod val="9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a:lstStyle/>
          <a:p>
            <a:pPr marL="285750" indent="-285750">
              <a:spcBef>
                <a:spcPts val="600"/>
              </a:spcBef>
              <a:spcAft>
                <a:spcPts val="600"/>
              </a:spcAft>
              <a:buFont typeface="Wingdings" panose="05000000000000000000" pitchFamily="2" charset="2"/>
              <a:buChar char="q"/>
              <a:defRPr/>
            </a:pPr>
            <a:r>
              <a:rPr lang="en-SG" sz="1600" b="1" dirty="0">
                <a:solidFill>
                  <a:schemeClr val="tx1"/>
                </a:solidFill>
              </a:rPr>
              <a:t>Problem Investigation</a:t>
            </a:r>
          </a:p>
          <a:p>
            <a:pPr lvl="1">
              <a:spcBef>
                <a:spcPts val="600"/>
              </a:spcBef>
              <a:spcAft>
                <a:spcPts val="600"/>
              </a:spcAft>
              <a:defRPr/>
            </a:pPr>
            <a:r>
              <a:rPr lang="en-SG" sz="1600" b="1" dirty="0">
                <a:solidFill>
                  <a:schemeClr val="tx1"/>
                </a:solidFill>
              </a:rPr>
              <a:t>Techniques = Root Cause Analysis</a:t>
            </a:r>
            <a:br>
              <a:rPr lang="en-SG" sz="1600" b="1" dirty="0">
                <a:solidFill>
                  <a:schemeClr val="tx1"/>
                </a:solidFill>
              </a:rPr>
            </a:br>
            <a:br>
              <a:rPr lang="en-SG" sz="1600" b="1" dirty="0">
                <a:solidFill>
                  <a:schemeClr val="tx1"/>
                </a:solidFill>
              </a:rPr>
            </a:br>
            <a:r>
              <a:rPr lang="en-US" sz="1600" b="1" dirty="0">
                <a:solidFill>
                  <a:schemeClr val="tx1"/>
                </a:solidFill>
                <a:effectLst/>
                <a:ea typeface="SimSun" panose="02010600030101010101" pitchFamily="2" charset="-122"/>
                <a:cs typeface="Arial" panose="020B0604020202020204" pitchFamily="34" charset="0"/>
              </a:rPr>
              <a:t>Tool = Fishbone</a:t>
            </a:r>
            <a:br>
              <a:rPr lang="en-US" sz="1600" b="1" dirty="0">
                <a:solidFill>
                  <a:schemeClr val="tx1"/>
                </a:solidFill>
                <a:effectLst/>
                <a:ea typeface="SimSun" panose="02010600030101010101" pitchFamily="2" charset="-122"/>
                <a:cs typeface="Arial" panose="020B0604020202020204" pitchFamily="34" charset="0"/>
              </a:rPr>
            </a:br>
            <a:r>
              <a:rPr lang="en-US" sz="1600" dirty="0">
                <a:solidFill>
                  <a:schemeClr val="tx1"/>
                </a:solidFill>
                <a:effectLst/>
                <a:ea typeface="SimSun" panose="02010600030101010101" pitchFamily="2" charset="-122"/>
                <a:cs typeface="Arial" panose="020B0604020202020204" pitchFamily="34" charset="0"/>
              </a:rPr>
              <a:t>The Fishbone is an excellent visualization tool for discovering multiple root cause. It shaped like the skeleton of a fish, with the head on the right side being the effect of the problem and the possible causes shown as fish spine on the left</a:t>
            </a:r>
            <a:br>
              <a:rPr lang="en-US" sz="1600" dirty="0">
                <a:solidFill>
                  <a:schemeClr val="tx1"/>
                </a:solidFill>
                <a:effectLst/>
                <a:ea typeface="SimSun" panose="02010600030101010101" pitchFamily="2" charset="-122"/>
                <a:cs typeface="Arial" panose="020B0604020202020204" pitchFamily="34" charset="0"/>
              </a:rPr>
            </a:br>
            <a:br>
              <a:rPr lang="en-US" sz="1600" b="1" dirty="0">
                <a:solidFill>
                  <a:schemeClr val="tx1"/>
                </a:solidFill>
                <a:effectLst/>
                <a:ea typeface="SimSun" panose="02010600030101010101" pitchFamily="2" charset="-122"/>
                <a:cs typeface="Arial" panose="020B0604020202020204" pitchFamily="34" charset="0"/>
              </a:rPr>
            </a:br>
            <a:r>
              <a:rPr lang="en-US" sz="1600" b="1" dirty="0">
                <a:solidFill>
                  <a:schemeClr val="tx1"/>
                </a:solidFill>
                <a:effectLst/>
                <a:ea typeface="SimSun" panose="02010600030101010101" pitchFamily="2" charset="-122"/>
                <a:cs typeface="Arial" panose="020B0604020202020204" pitchFamily="34" charset="0"/>
              </a:rPr>
              <a:t>Process:</a:t>
            </a:r>
          </a:p>
          <a:p>
            <a:pPr marL="1045845" lvl="1" indent="-226695" algn="just">
              <a:lnSpc>
                <a:spcPts val="1300"/>
              </a:lnSpc>
              <a:spcBef>
                <a:spcPts val="600"/>
              </a:spcBef>
              <a:spcAft>
                <a:spcPts val="200"/>
              </a:spcAft>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1. Clearly define the problem statement.</a:t>
            </a:r>
            <a:endParaRPr lang="en-MY" sz="16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045845" lvl="1" indent="-226695" algn="just">
              <a:lnSpc>
                <a:spcPts val="1300"/>
              </a:lnSpc>
              <a:spcBef>
                <a:spcPts val="600"/>
              </a:spcBef>
              <a:spcAft>
                <a:spcPts val="200"/>
              </a:spcAft>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2. Add categories of possible causes as fishbones</a:t>
            </a: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a:t>
            </a:r>
            <a:endParaRPr lang="en-MY" sz="16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045845" lvl="1" indent="-226695" algn="just">
              <a:lnSpc>
                <a:spcPts val="1300"/>
              </a:lnSpc>
              <a:spcBef>
                <a:spcPts val="600"/>
              </a:spcBef>
              <a:spcAft>
                <a:spcPts val="200"/>
              </a:spcAft>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3. establish cause and effect between the root cause and the problem</a:t>
            </a: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a:t>
            </a:r>
            <a:endParaRPr lang="en-MY" sz="16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marL="1045845" lvl="1" indent="-226695" algn="just">
              <a:lnSpc>
                <a:spcPts val="1300"/>
              </a:lnSpc>
              <a:spcBef>
                <a:spcPts val="600"/>
              </a:spcBef>
              <a:spcAft>
                <a:spcPts val="200"/>
              </a:spcAft>
              <a:tabLst>
                <a:tab pos="3060700" algn="l"/>
              </a:tabLst>
            </a:pP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4. </a:t>
            </a: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categories</a:t>
            </a: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 and </a:t>
            </a: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priorities</a:t>
            </a:r>
            <a:r>
              <a:rPr lang="en-US" sz="1600" strike="noStrike" dirty="0">
                <a:solidFill>
                  <a:schemeClr val="tx1"/>
                </a:solidFill>
                <a:effectLst/>
                <a:latin typeface="Cambria" panose="02040503050406030204" pitchFamily="18" charset="0"/>
                <a:ea typeface="SimSun" panose="02010600030101010101" pitchFamily="2" charset="-122"/>
                <a:cs typeface="Arial" panose="020B0604020202020204" pitchFamily="34" charset="0"/>
              </a:rPr>
              <a:t> primary and secondary causes</a:t>
            </a:r>
            <a:r>
              <a:rPr lang="en-US" sz="1600" dirty="0">
                <a:solidFill>
                  <a:schemeClr val="tx1"/>
                </a:solidFill>
                <a:effectLst/>
                <a:latin typeface="Cambria" panose="02040503050406030204" pitchFamily="18" charset="0"/>
                <a:ea typeface="SimSun" panose="02010600030101010101" pitchFamily="2" charset="-122"/>
                <a:cs typeface="Arial" panose="020B0604020202020204" pitchFamily="34" charset="0"/>
              </a:rPr>
              <a:t>.</a:t>
            </a:r>
            <a:endParaRPr lang="en-MY" sz="1600" dirty="0">
              <a:solidFill>
                <a:schemeClr val="tx1"/>
              </a:solidFill>
              <a:effectLst/>
              <a:latin typeface="Cambria" panose="02040503050406030204" pitchFamily="18" charset="0"/>
              <a:ea typeface="SimSun" panose="02010600030101010101" pitchFamily="2" charset="-122"/>
              <a:cs typeface="Arial" panose="020B0604020202020204" pitchFamily="34" charset="0"/>
            </a:endParaRPr>
          </a:p>
          <a:p>
            <a:pPr lvl="1">
              <a:spcBef>
                <a:spcPts val="600"/>
              </a:spcBef>
              <a:spcAft>
                <a:spcPts val="600"/>
              </a:spcAft>
              <a:defRPr/>
            </a:pPr>
            <a:endParaRPr lang="en-US" sz="1600" b="1" dirty="0">
              <a:solidFill>
                <a:schemeClr val="tx1"/>
              </a:solidFill>
              <a:effectLst/>
              <a:ea typeface="SimSun" panose="02010600030101010101" pitchFamily="2" charset="-122"/>
              <a:cs typeface="Arial" panose="020B0604020202020204" pitchFamily="34" charset="0"/>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b="1" dirty="0">
              <a:solidFill>
                <a:schemeClr val="tx1"/>
              </a:solidFill>
            </a:endParaRPr>
          </a:p>
          <a:p>
            <a:pPr lvl="1">
              <a:spcBef>
                <a:spcPts val="600"/>
              </a:spcBef>
              <a:spcAft>
                <a:spcPts val="600"/>
              </a:spcAft>
              <a:defRPr/>
            </a:pPr>
            <a:endParaRPr lang="en-SG" b="1" dirty="0">
              <a:solidFill>
                <a:schemeClr val="tx1"/>
              </a:solidFill>
            </a:endParaRPr>
          </a:p>
          <a:p>
            <a:pPr marL="285750" indent="-285750">
              <a:spcBef>
                <a:spcPts val="600"/>
              </a:spcBef>
              <a:spcAft>
                <a:spcPts val="600"/>
              </a:spcAft>
              <a:buFont typeface="Wingdings" panose="05000000000000000000" pitchFamily="2" charset="2"/>
              <a:buChar char="q"/>
              <a:defRPr/>
            </a:pPr>
            <a:endParaRPr lang="en-SG" sz="2000" b="1"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742950" lvl="1" indent="-285750">
              <a:buFont typeface="Wingdings" panose="05000000000000000000" pitchFamily="2" charset="2"/>
              <a:buChar char="§"/>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a:p>
            <a:pPr marL="285750" indent="-285750">
              <a:buFont typeface="Wingdings" panose="05000000000000000000" pitchFamily="2" charset="2"/>
              <a:buChar char="q"/>
              <a:defRPr/>
            </a:pPr>
            <a:endParaRPr lang="en-SG" dirty="0">
              <a:solidFill>
                <a:schemeClr val="tx1"/>
              </a:solidFill>
            </a:endParaRPr>
          </a:p>
        </p:txBody>
      </p:sp>
    </p:spTree>
    <p:extLst>
      <p:ext uri="{BB962C8B-B14F-4D97-AF65-F5344CB8AC3E}">
        <p14:creationId xmlns:p14="http://schemas.microsoft.com/office/powerpoint/2010/main" val="2758154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ee7cfa4c9c9d99588569e4929a391d755d23d3c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A42FA94CC64944985BE93158E9ADE0" ma:contentTypeVersion="0" ma:contentTypeDescription="Create a new document." ma:contentTypeScope="" ma:versionID="01a1c0778f5d85e1f1b68635343aa61d">
  <xsd:schema xmlns:xsd="http://www.w3.org/2001/XMLSchema" xmlns:xs="http://www.w3.org/2001/XMLSchema" xmlns:p="http://schemas.microsoft.com/office/2006/metadata/properties" targetNamespace="http://schemas.microsoft.com/office/2006/metadata/properties" ma:root="true" ma:fieldsID="ce8df3bfa6a24a2ffcf512df2f51dd6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6D54F9-6676-40B4-88DE-4E587CD577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AF3EE97-662C-45BD-AEBD-57BE7DC9224B}">
  <ds:schemaRefs>
    <ds:schemaRef ds:uri="http://schemas.microsoft.com/office/2006/documentManagement/types"/>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44997</TotalTime>
  <Words>1208</Words>
  <Application>Microsoft Office PowerPoint</Application>
  <PresentationFormat>On-screen Show (4:3)</PresentationFormat>
  <Paragraphs>304</Paragraphs>
  <Slides>20</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Calibri</vt:lpstr>
      <vt:lpstr>Cambria</vt:lpstr>
      <vt:lpstr>Symbol</vt:lpstr>
      <vt:lpstr>Wingdings</vt:lpstr>
      <vt:lpstr>Office Theme</vt:lpstr>
      <vt:lpstr>1_Office Theme</vt:lpstr>
      <vt:lpstr>2_Office Theme</vt:lpstr>
      <vt:lpstr>Problem Manage a Server Outage Scenario &amp; an Issue &amp; Change Request Management System</vt:lpstr>
      <vt:lpstr>Contents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gyoghantara@gmail.com</cp:lastModifiedBy>
  <cp:revision>1722</cp:revision>
  <cp:lastPrinted>2015-07-27T02:04:21Z</cp:lastPrinted>
  <dcterms:created xsi:type="dcterms:W3CDTF">2012-01-26T10:45:43Z</dcterms:created>
  <dcterms:modified xsi:type="dcterms:W3CDTF">2022-10-14T08:54:34Z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0x010100CCA42FA94CC64944985BE93158E9ADE0</vt:lpwstr>
  </property>
</Properties>
</file>