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77" r:id="rId9"/>
    <p:sldId id="278" r:id="rId10"/>
    <p:sldId id="263" r:id="rId11"/>
    <p:sldId id="264" r:id="rId12"/>
    <p:sldId id="286" r:id="rId13"/>
    <p:sldId id="287" r:id="rId14"/>
    <p:sldId id="265" r:id="rId15"/>
    <p:sldId id="279" r:id="rId16"/>
    <p:sldId id="267" r:id="rId17"/>
    <p:sldId id="269" r:id="rId18"/>
    <p:sldId id="280" r:id="rId19"/>
    <p:sldId id="281" r:id="rId20"/>
    <p:sldId id="282" r:id="rId21"/>
    <p:sldId id="283" r:id="rId22"/>
    <p:sldId id="271" r:id="rId23"/>
    <p:sldId id="284" r:id="rId24"/>
    <p:sldId id="285" r:id="rId25"/>
    <p:sldId id="272" r:id="rId26"/>
    <p:sldId id="273" r:id="rId27"/>
    <p:sldId id="274" r:id="rId28"/>
    <p:sldId id="275" r:id="rId29"/>
    <p:sldId id="276" r:id="rId3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C8E2EE1-BC58-4332-BE5A-2C4AE0D3E9D3}" type="datetimeFigureOut">
              <a:rPr lang="en-US" smtClean="0"/>
              <a:t>14-Jul-22</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92947BD1-4378-4C7E-8725-A8E36870E797}" type="slidenum">
              <a:rPr lang="en-US" smtClean="0"/>
              <a:t>‹#›</a:t>
            </a:fld>
            <a:endParaRPr lang="en-US"/>
          </a:p>
        </p:txBody>
      </p:sp>
    </p:spTree>
    <p:extLst>
      <p:ext uri="{BB962C8B-B14F-4D97-AF65-F5344CB8AC3E}">
        <p14:creationId xmlns:p14="http://schemas.microsoft.com/office/powerpoint/2010/main" val="27798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947BD1-4378-4C7E-8725-A8E36870E797}" type="slidenum">
              <a:rPr lang="en-US" smtClean="0"/>
              <a:t>15</a:t>
            </a:fld>
            <a:endParaRPr lang="en-US"/>
          </a:p>
        </p:txBody>
      </p:sp>
    </p:spTree>
    <p:extLst>
      <p:ext uri="{BB962C8B-B14F-4D97-AF65-F5344CB8AC3E}">
        <p14:creationId xmlns:p14="http://schemas.microsoft.com/office/powerpoint/2010/main" val="296112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947BD1-4378-4C7E-8725-A8E36870E797}" type="slidenum">
              <a:rPr lang="en-US" smtClean="0"/>
              <a:t>27</a:t>
            </a:fld>
            <a:endParaRPr lang="en-US"/>
          </a:p>
        </p:txBody>
      </p:sp>
    </p:spTree>
    <p:extLst>
      <p:ext uri="{BB962C8B-B14F-4D97-AF65-F5344CB8AC3E}">
        <p14:creationId xmlns:p14="http://schemas.microsoft.com/office/powerpoint/2010/main" val="128814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14-Jul-22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14-Jul-22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14-Jul-22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14-Jul-22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14-Jul-22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28600"/>
            <a:ext cx="8875776" cy="853439"/>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6789419" y="252984"/>
            <a:ext cx="2081783" cy="790956"/>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13792" y="429005"/>
            <a:ext cx="8916415" cy="452119"/>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186639" y="1128083"/>
            <a:ext cx="8770721" cy="27190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14-Jul-22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90600"/>
            <a:ext cx="3023616" cy="110337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49580" y="1027175"/>
            <a:ext cx="2598420" cy="103327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0" y="2667000"/>
            <a:ext cx="8915400" cy="762000"/>
          </a:xfrm>
          <a:custGeom>
            <a:avLst/>
            <a:gdLst/>
            <a:ahLst/>
            <a:cxnLst/>
            <a:rect l="l" t="t" r="r" b="b"/>
            <a:pathLst>
              <a:path w="8915400" h="762000">
                <a:moveTo>
                  <a:pt x="0" y="762000"/>
                </a:moveTo>
                <a:lnTo>
                  <a:pt x="8915400" y="762000"/>
                </a:lnTo>
                <a:lnTo>
                  <a:pt x="8915400" y="0"/>
                </a:lnTo>
                <a:lnTo>
                  <a:pt x="0" y="0"/>
                </a:lnTo>
                <a:lnTo>
                  <a:pt x="0" y="762000"/>
                </a:lnTo>
                <a:close/>
              </a:path>
            </a:pathLst>
          </a:custGeom>
          <a:solidFill>
            <a:srgbClr val="D9D9D9"/>
          </a:solidFill>
        </p:spPr>
        <p:txBody>
          <a:bodyPr wrap="square" lIns="0" tIns="0" rIns="0" bIns="0" rtlCol="0"/>
          <a:lstStyle/>
          <a:p>
            <a:endParaRPr/>
          </a:p>
        </p:txBody>
      </p:sp>
      <p:sp>
        <p:nvSpPr>
          <p:cNvPr id="5" name="object 5"/>
          <p:cNvSpPr txBox="1">
            <a:spLocks noGrp="1"/>
          </p:cNvSpPr>
          <p:nvPr>
            <p:ph type="title"/>
          </p:nvPr>
        </p:nvSpPr>
        <p:spPr>
          <a:xfrm>
            <a:off x="55880" y="2808554"/>
            <a:ext cx="6514465" cy="437515"/>
          </a:xfrm>
          <a:prstGeom prst="rect">
            <a:avLst/>
          </a:prstGeom>
        </p:spPr>
        <p:txBody>
          <a:bodyPr vert="horz" wrap="square" lIns="0" tIns="12700" rIns="0" bIns="0" rtlCol="0">
            <a:spAutoFit/>
          </a:bodyPr>
          <a:lstStyle/>
          <a:p>
            <a:pPr marL="12700">
              <a:lnSpc>
                <a:spcPct val="100000"/>
              </a:lnSpc>
              <a:spcBef>
                <a:spcPts val="100"/>
              </a:spcBef>
            </a:pPr>
            <a:r>
              <a:rPr sz="2700" spc="-5" dirty="0">
                <a:solidFill>
                  <a:srgbClr val="92176C"/>
                </a:solidFill>
                <a:latin typeface="Calibri"/>
                <a:cs typeface="Calibri"/>
              </a:rPr>
              <a:t>Design </a:t>
            </a:r>
            <a:r>
              <a:rPr sz="2700" dirty="0">
                <a:solidFill>
                  <a:srgbClr val="92176C"/>
                </a:solidFill>
                <a:latin typeface="Calibri"/>
                <a:cs typeface="Calibri"/>
              </a:rPr>
              <a:t>&amp; </a:t>
            </a:r>
            <a:r>
              <a:rPr sz="2700" spc="-10" dirty="0">
                <a:solidFill>
                  <a:srgbClr val="92176C"/>
                </a:solidFill>
                <a:latin typeface="Calibri"/>
                <a:cs typeface="Calibri"/>
              </a:rPr>
              <a:t>Develop </a:t>
            </a:r>
            <a:r>
              <a:rPr sz="2700" spc="-20" dirty="0">
                <a:solidFill>
                  <a:srgbClr val="92176C"/>
                </a:solidFill>
                <a:latin typeface="Calibri"/>
                <a:cs typeface="Calibri"/>
              </a:rPr>
              <a:t>Front </a:t>
            </a:r>
            <a:r>
              <a:rPr sz="2700" spc="-5" dirty="0">
                <a:solidFill>
                  <a:srgbClr val="92176C"/>
                </a:solidFill>
                <a:latin typeface="Calibri"/>
                <a:cs typeface="Calibri"/>
              </a:rPr>
              <a:t>End Community</a:t>
            </a:r>
            <a:r>
              <a:rPr sz="2700" spc="-40" dirty="0">
                <a:solidFill>
                  <a:srgbClr val="92176C"/>
                </a:solidFill>
                <a:latin typeface="Calibri"/>
                <a:cs typeface="Calibri"/>
              </a:rPr>
              <a:t> </a:t>
            </a:r>
            <a:r>
              <a:rPr sz="2700" spc="-20" dirty="0">
                <a:solidFill>
                  <a:srgbClr val="92176C"/>
                </a:solidFill>
                <a:latin typeface="Calibri"/>
                <a:cs typeface="Calibri"/>
              </a:rPr>
              <a:t>Portal</a:t>
            </a:r>
            <a:endParaRPr sz="2700">
              <a:latin typeface="Calibri"/>
              <a:cs typeface="Calibri"/>
            </a:endParaRPr>
          </a:p>
        </p:txBody>
      </p:sp>
      <p:sp>
        <p:nvSpPr>
          <p:cNvPr id="6" name="object 6"/>
          <p:cNvSpPr txBox="1"/>
          <p:nvPr/>
        </p:nvSpPr>
        <p:spPr>
          <a:xfrm>
            <a:off x="78739" y="3436746"/>
            <a:ext cx="121983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92176C"/>
                </a:solidFill>
                <a:latin typeface="Calibri"/>
                <a:cs typeface="Calibri"/>
              </a:rPr>
              <a:t>Module</a:t>
            </a:r>
            <a:r>
              <a:rPr sz="1500" spc="-55" dirty="0">
                <a:solidFill>
                  <a:srgbClr val="92176C"/>
                </a:solidFill>
                <a:latin typeface="Calibri"/>
                <a:cs typeface="Calibri"/>
              </a:rPr>
              <a:t> </a:t>
            </a:r>
            <a:r>
              <a:rPr sz="1500" spc="-10" dirty="0">
                <a:solidFill>
                  <a:srgbClr val="92176C"/>
                </a:solidFill>
                <a:latin typeface="Calibri"/>
                <a:cs typeface="Calibri"/>
              </a:rPr>
              <a:t>Project</a:t>
            </a:r>
            <a:endParaRPr sz="1500">
              <a:latin typeface="Calibri"/>
              <a:cs typeface="Calibri"/>
            </a:endParaRPr>
          </a:p>
        </p:txBody>
      </p:sp>
      <p:sp>
        <p:nvSpPr>
          <p:cNvPr id="7" name="object 7"/>
          <p:cNvSpPr txBox="1"/>
          <p:nvPr/>
        </p:nvSpPr>
        <p:spPr>
          <a:xfrm>
            <a:off x="32003" y="4724399"/>
            <a:ext cx="4325621" cy="798488"/>
          </a:xfrm>
          <a:prstGeom prst="rect">
            <a:avLst/>
          </a:prstGeom>
          <a:solidFill>
            <a:srgbClr val="F1F1F1"/>
          </a:solidFill>
        </p:spPr>
        <p:txBody>
          <a:bodyPr vert="horz" wrap="square" lIns="0" tIns="41275" rIns="0" bIns="0" rtlCol="0">
            <a:spAutoFit/>
          </a:bodyPr>
          <a:lstStyle/>
          <a:p>
            <a:pPr marL="90805">
              <a:lnSpc>
                <a:spcPct val="100000"/>
              </a:lnSpc>
              <a:spcBef>
                <a:spcPts val="325"/>
              </a:spcBef>
              <a:tabLst>
                <a:tab pos="1462405" algn="l"/>
              </a:tabLst>
            </a:pPr>
            <a:r>
              <a:rPr sz="1400" b="1" spc="-5" dirty="0">
                <a:latin typeface="Calibri"/>
                <a:cs typeface="Calibri"/>
              </a:rPr>
              <a:t>Start</a:t>
            </a:r>
            <a:r>
              <a:rPr sz="1400" b="1" spc="-25" dirty="0">
                <a:latin typeface="Calibri"/>
                <a:cs typeface="Calibri"/>
              </a:rPr>
              <a:t> </a:t>
            </a:r>
            <a:r>
              <a:rPr sz="1400" b="1" spc="-5" dirty="0">
                <a:latin typeface="Calibri"/>
                <a:cs typeface="Calibri"/>
              </a:rPr>
              <a:t>Date</a:t>
            </a:r>
            <a:r>
              <a:rPr lang="en-US" sz="1400" b="1" spc="-5" dirty="0">
                <a:latin typeface="Calibri"/>
                <a:cs typeface="Calibri"/>
              </a:rPr>
              <a:t>	</a:t>
            </a:r>
            <a:r>
              <a:rPr sz="1400" b="1" dirty="0">
                <a:latin typeface="Calibri"/>
                <a:cs typeface="Calibri"/>
              </a:rPr>
              <a:t>:</a:t>
            </a:r>
            <a:r>
              <a:rPr lang="en-US" sz="1400" b="1" dirty="0">
                <a:latin typeface="Calibri"/>
                <a:cs typeface="Calibri"/>
              </a:rPr>
              <a:t>  21 June 2022</a:t>
            </a:r>
            <a:endParaRPr sz="1400" dirty="0">
              <a:latin typeface="Calibri"/>
              <a:cs typeface="Calibri"/>
            </a:endParaRPr>
          </a:p>
          <a:p>
            <a:pPr marL="90805" marR="2803525">
              <a:lnSpc>
                <a:spcPct val="130700"/>
              </a:lnSpc>
              <a:tabLst>
                <a:tab pos="1462405" algn="l"/>
              </a:tabLst>
            </a:pPr>
            <a:r>
              <a:rPr sz="1400" b="1" dirty="0">
                <a:latin typeface="Calibri"/>
                <a:cs typeface="Calibri"/>
              </a:rPr>
              <a:t>End</a:t>
            </a:r>
            <a:r>
              <a:rPr lang="en-US" sz="1400" b="1" spc="-15"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a:t>
            </a:r>
            <a:r>
              <a:rPr lang="en-US" sz="1400" b="1" dirty="0">
                <a:latin typeface="Calibri"/>
                <a:cs typeface="Calibri"/>
              </a:rPr>
              <a:t>	: </a:t>
            </a:r>
            <a:r>
              <a:rPr sz="1400" b="1" dirty="0">
                <a:latin typeface="Calibri"/>
                <a:cs typeface="Calibri"/>
              </a:rPr>
              <a:t>Submiss</a:t>
            </a:r>
            <a:r>
              <a:rPr sz="1400" b="1" spc="5" dirty="0">
                <a:latin typeface="Calibri"/>
                <a:cs typeface="Calibri"/>
              </a:rPr>
              <a:t>i</a:t>
            </a:r>
            <a:r>
              <a:rPr sz="1400" b="1" dirty="0">
                <a:latin typeface="Calibri"/>
                <a:cs typeface="Calibri"/>
              </a:rPr>
              <a:t>on</a:t>
            </a:r>
            <a:r>
              <a:rPr sz="1400" b="1" spc="-25" dirty="0">
                <a:latin typeface="Calibri"/>
                <a:cs typeface="Calibri"/>
              </a:rPr>
              <a:t> </a:t>
            </a:r>
            <a:r>
              <a:rPr sz="1400" b="1" spc="-5" dirty="0">
                <a:latin typeface="Calibri"/>
                <a:cs typeface="Calibri"/>
              </a:rPr>
              <a:t>D</a:t>
            </a:r>
            <a:r>
              <a:rPr sz="1400" b="1" spc="-10" dirty="0">
                <a:latin typeface="Calibri"/>
                <a:cs typeface="Calibri"/>
              </a:rPr>
              <a:t>at</a:t>
            </a:r>
            <a:r>
              <a:rPr sz="1400" b="1" dirty="0">
                <a:latin typeface="Calibri"/>
                <a:cs typeface="Calibri"/>
              </a:rPr>
              <a:t>e	:</a:t>
            </a:r>
            <a:endParaRPr sz="1400" dirty="0">
              <a:latin typeface="Calibri"/>
              <a:cs typeface="Calibri"/>
            </a:endParaRPr>
          </a:p>
        </p:txBody>
      </p:sp>
      <p:sp>
        <p:nvSpPr>
          <p:cNvPr id="8" name="object 8"/>
          <p:cNvSpPr txBox="1"/>
          <p:nvPr/>
        </p:nvSpPr>
        <p:spPr>
          <a:xfrm>
            <a:off x="32003" y="3933444"/>
            <a:ext cx="7295515" cy="719455"/>
          </a:xfrm>
          <a:prstGeom prst="rect">
            <a:avLst/>
          </a:prstGeom>
          <a:solidFill>
            <a:srgbClr val="F1F1F1"/>
          </a:solidFill>
        </p:spPr>
        <p:txBody>
          <a:bodyPr vert="horz" wrap="square" lIns="0" tIns="41275" rIns="0" bIns="0" rtlCol="0">
            <a:spAutoFit/>
          </a:bodyPr>
          <a:lstStyle/>
          <a:p>
            <a:pPr marL="41910">
              <a:lnSpc>
                <a:spcPct val="100000"/>
              </a:lnSpc>
              <a:spcBef>
                <a:spcPts val="325"/>
              </a:spcBef>
            </a:pPr>
            <a:r>
              <a:rPr sz="1400" b="1" dirty="0">
                <a:latin typeface="Calibri"/>
                <a:cs typeface="Calibri"/>
              </a:rPr>
              <a:t>Module: </a:t>
            </a:r>
            <a:r>
              <a:rPr sz="1400" spc="-5" dirty="0">
                <a:latin typeface="Calibri"/>
                <a:cs typeface="Calibri"/>
              </a:rPr>
              <a:t>NICF-UI</a:t>
            </a:r>
            <a:r>
              <a:rPr sz="1400" spc="-65" dirty="0">
                <a:latin typeface="Calibri"/>
                <a:cs typeface="Calibri"/>
              </a:rPr>
              <a:t> </a:t>
            </a:r>
            <a:r>
              <a:rPr sz="1400" spc="-10" dirty="0">
                <a:latin typeface="Calibri"/>
                <a:cs typeface="Calibri"/>
              </a:rPr>
              <a:t>Frameworks</a:t>
            </a:r>
            <a:endParaRPr sz="1400">
              <a:latin typeface="Calibri"/>
              <a:cs typeface="Calibri"/>
            </a:endParaRPr>
          </a:p>
          <a:p>
            <a:pPr marL="41910">
              <a:lnSpc>
                <a:spcPct val="100000"/>
              </a:lnSpc>
              <a:spcBef>
                <a:spcPts val="520"/>
              </a:spcBef>
            </a:pPr>
            <a:r>
              <a:rPr sz="1400" spc="-10" dirty="0">
                <a:latin typeface="Calibri"/>
                <a:cs typeface="Calibri"/>
              </a:rPr>
              <a:t>Course: </a:t>
            </a:r>
            <a:r>
              <a:rPr sz="1400" spc="-5" dirty="0">
                <a:latin typeface="Calibri"/>
                <a:cs typeface="Calibri"/>
              </a:rPr>
              <a:t>NICF-Advanced Certificate </a:t>
            </a:r>
            <a:r>
              <a:rPr sz="1400" dirty="0">
                <a:latin typeface="Calibri"/>
                <a:cs typeface="Calibri"/>
              </a:rPr>
              <a:t>in </a:t>
            </a:r>
            <a:r>
              <a:rPr sz="1400" spc="-15" dirty="0">
                <a:latin typeface="Calibri"/>
                <a:cs typeface="Calibri"/>
              </a:rPr>
              <a:t>Web</a:t>
            </a:r>
            <a:r>
              <a:rPr sz="1400" dirty="0">
                <a:latin typeface="Calibri"/>
                <a:cs typeface="Calibri"/>
              </a:rPr>
              <a:t> </a:t>
            </a:r>
            <a:r>
              <a:rPr sz="1400" spc="-5" dirty="0">
                <a:latin typeface="Calibri"/>
                <a:cs typeface="Calibri"/>
              </a:rPr>
              <a:t>Development</a:t>
            </a:r>
            <a:endParaRPr sz="1400">
              <a:latin typeface="Calibri"/>
              <a:cs typeface="Calibri"/>
            </a:endParaRPr>
          </a:p>
        </p:txBody>
      </p:sp>
      <p:sp>
        <p:nvSpPr>
          <p:cNvPr id="9" name="object 9"/>
          <p:cNvSpPr/>
          <p:nvPr/>
        </p:nvSpPr>
        <p:spPr>
          <a:xfrm>
            <a:off x="4457700" y="4724399"/>
            <a:ext cx="4325620" cy="914400"/>
          </a:xfrm>
          <a:custGeom>
            <a:avLst/>
            <a:gdLst/>
            <a:ahLst/>
            <a:cxnLst/>
            <a:rect l="l" t="t" r="r" b="b"/>
            <a:pathLst>
              <a:path w="4325620" h="1007745">
                <a:moveTo>
                  <a:pt x="0" y="1007363"/>
                </a:moveTo>
                <a:lnTo>
                  <a:pt x="4325112" y="1007363"/>
                </a:lnTo>
                <a:lnTo>
                  <a:pt x="4325112" y="0"/>
                </a:lnTo>
                <a:lnTo>
                  <a:pt x="0" y="0"/>
                </a:lnTo>
                <a:lnTo>
                  <a:pt x="0" y="1007363"/>
                </a:lnTo>
                <a:close/>
              </a:path>
            </a:pathLst>
          </a:custGeom>
          <a:solidFill>
            <a:srgbClr val="F1F1F1"/>
          </a:solidFill>
        </p:spPr>
        <p:txBody>
          <a:bodyPr wrap="square" lIns="0" tIns="0" rIns="0" bIns="0" rtlCol="0"/>
          <a:lstStyle/>
          <a:p>
            <a:endParaRPr dirty="0"/>
          </a:p>
        </p:txBody>
      </p:sp>
      <p:sp>
        <p:nvSpPr>
          <p:cNvPr id="10" name="object 10"/>
          <p:cNvSpPr txBox="1"/>
          <p:nvPr/>
        </p:nvSpPr>
        <p:spPr>
          <a:xfrm>
            <a:off x="4600702" y="4687671"/>
            <a:ext cx="1055370" cy="583565"/>
          </a:xfrm>
          <a:prstGeom prst="rect">
            <a:avLst/>
          </a:prstGeom>
        </p:spPr>
        <p:txBody>
          <a:bodyPr vert="horz" wrap="square" lIns="0" tIns="12700" rIns="0" bIns="0" rtlCol="0">
            <a:spAutoFit/>
          </a:bodyPr>
          <a:lstStyle/>
          <a:p>
            <a:pPr marR="5080">
              <a:lnSpc>
                <a:spcPct val="130700"/>
              </a:lnSpc>
              <a:spcBef>
                <a:spcPts val="100"/>
              </a:spcBef>
            </a:pPr>
            <a:r>
              <a:rPr sz="1400" b="1" spc="-5" dirty="0">
                <a:latin typeface="Calibri"/>
                <a:cs typeface="Calibri"/>
              </a:rPr>
              <a:t>Learner</a:t>
            </a:r>
            <a:r>
              <a:rPr sz="1400" b="1" spc="-90" dirty="0">
                <a:latin typeface="Calibri"/>
                <a:cs typeface="Calibri"/>
              </a:rPr>
              <a:t> </a:t>
            </a:r>
            <a:r>
              <a:rPr sz="1400" b="1" dirty="0">
                <a:latin typeface="Calibri"/>
                <a:cs typeface="Calibri"/>
              </a:rPr>
              <a:t>Name  </a:t>
            </a:r>
            <a:r>
              <a:rPr sz="1400" b="1" spc="-5" dirty="0">
                <a:latin typeface="Calibri"/>
                <a:cs typeface="Calibri"/>
              </a:rPr>
              <a:t>Enrollment</a:t>
            </a:r>
            <a:r>
              <a:rPr sz="1400" b="1" spc="-75" dirty="0">
                <a:latin typeface="Calibri"/>
                <a:cs typeface="Calibri"/>
              </a:rPr>
              <a:t> </a:t>
            </a:r>
            <a:r>
              <a:rPr sz="1400" b="1" dirty="0">
                <a:latin typeface="Calibri"/>
                <a:cs typeface="Calibri"/>
              </a:rPr>
              <a:t>ID</a:t>
            </a:r>
            <a:endParaRPr sz="1400">
              <a:latin typeface="Calibri"/>
              <a:cs typeface="Calibri"/>
            </a:endParaRPr>
          </a:p>
        </p:txBody>
      </p:sp>
      <p:sp>
        <p:nvSpPr>
          <p:cNvPr id="11" name="object 11"/>
          <p:cNvSpPr txBox="1"/>
          <p:nvPr/>
        </p:nvSpPr>
        <p:spPr>
          <a:xfrm>
            <a:off x="5972554" y="4687671"/>
            <a:ext cx="2714245" cy="583565"/>
          </a:xfrm>
          <a:prstGeom prst="rect">
            <a:avLst/>
          </a:prstGeom>
        </p:spPr>
        <p:txBody>
          <a:bodyPr vert="horz" wrap="square" lIns="0" tIns="78105" rIns="0" bIns="0" rtlCol="0">
            <a:spAutoFit/>
          </a:bodyPr>
          <a:lstStyle/>
          <a:p>
            <a:pPr>
              <a:lnSpc>
                <a:spcPct val="100000"/>
              </a:lnSpc>
              <a:spcBef>
                <a:spcPts val="615"/>
              </a:spcBef>
            </a:pPr>
            <a:r>
              <a:rPr sz="1400" b="1" dirty="0">
                <a:latin typeface="Calibri"/>
                <a:cs typeface="Calibri"/>
              </a:rPr>
              <a:t>:</a:t>
            </a:r>
            <a:r>
              <a:rPr lang="en-US" sz="1400" b="1" dirty="0">
                <a:latin typeface="Calibri"/>
                <a:cs typeface="Calibri"/>
              </a:rPr>
              <a:t> Ida </a:t>
            </a:r>
            <a:r>
              <a:rPr lang="en-US" sz="1400" b="1" dirty="0" err="1">
                <a:latin typeface="Calibri"/>
                <a:cs typeface="Calibri"/>
              </a:rPr>
              <a:t>Bagus</a:t>
            </a:r>
            <a:r>
              <a:rPr lang="en-US" sz="1400" b="1" dirty="0">
                <a:latin typeface="Calibri"/>
                <a:cs typeface="Calibri"/>
              </a:rPr>
              <a:t> </a:t>
            </a:r>
            <a:r>
              <a:rPr lang="en-US" sz="1400" b="1" dirty="0" err="1">
                <a:latin typeface="Calibri"/>
                <a:cs typeface="Calibri"/>
              </a:rPr>
              <a:t>Ketut</a:t>
            </a:r>
            <a:r>
              <a:rPr lang="en-US" sz="1400" b="1" dirty="0">
                <a:latin typeface="Calibri"/>
                <a:cs typeface="Calibri"/>
              </a:rPr>
              <a:t> </a:t>
            </a:r>
            <a:r>
              <a:rPr lang="en-US" sz="1400" b="1" dirty="0" err="1">
                <a:latin typeface="Calibri"/>
                <a:cs typeface="Calibri"/>
              </a:rPr>
              <a:t>Yoghantara</a:t>
            </a:r>
            <a:endParaRPr sz="1400" dirty="0">
              <a:latin typeface="Calibri"/>
              <a:cs typeface="Calibri"/>
            </a:endParaRPr>
          </a:p>
          <a:p>
            <a:pPr>
              <a:lnSpc>
                <a:spcPct val="100000"/>
              </a:lnSpc>
              <a:spcBef>
                <a:spcPts val="515"/>
              </a:spcBef>
            </a:pPr>
            <a:r>
              <a:rPr sz="1400" b="1" dirty="0">
                <a:latin typeface="Calibri"/>
                <a:cs typeface="Calibri"/>
              </a:rPr>
              <a:t>:</a:t>
            </a:r>
            <a:r>
              <a:rPr lang="en-US" sz="1400" b="1" dirty="0">
                <a:latin typeface="Calibri"/>
                <a:cs typeface="Calibri"/>
              </a:rPr>
              <a:t> BDSE04-0322</a:t>
            </a:r>
            <a:endParaRPr sz="1400" dirty="0">
              <a:latin typeface="Calibri"/>
              <a:cs typeface="Calibri"/>
            </a:endParaRPr>
          </a:p>
        </p:txBody>
      </p:sp>
      <p:sp>
        <p:nvSpPr>
          <p:cNvPr id="12" name="object 12"/>
          <p:cNvSpPr txBox="1"/>
          <p:nvPr/>
        </p:nvSpPr>
        <p:spPr>
          <a:xfrm>
            <a:off x="4600701" y="5310378"/>
            <a:ext cx="4086097" cy="228268"/>
          </a:xfrm>
          <a:prstGeom prst="rect">
            <a:avLst/>
          </a:prstGeom>
        </p:spPr>
        <p:txBody>
          <a:bodyPr vert="horz" wrap="square" lIns="0" tIns="12700" rIns="0" bIns="0" rtlCol="0">
            <a:spAutoFit/>
          </a:bodyPr>
          <a:lstStyle/>
          <a:p>
            <a:pPr>
              <a:lnSpc>
                <a:spcPct val="100000"/>
              </a:lnSpc>
              <a:spcBef>
                <a:spcPts val="100"/>
              </a:spcBef>
            </a:pPr>
            <a:r>
              <a:rPr sz="1400" b="1" spc="-5" dirty="0">
                <a:latin typeface="Calibri"/>
                <a:cs typeface="Calibri"/>
              </a:rPr>
              <a:t>Presentation Date</a:t>
            </a:r>
            <a:r>
              <a:rPr sz="1400" b="1" spc="-114" dirty="0">
                <a:latin typeface="Calibri"/>
                <a:cs typeface="Calibri"/>
              </a:rPr>
              <a:t> </a:t>
            </a:r>
            <a:r>
              <a:rPr lang="en-US" sz="1400" b="1" spc="-114" dirty="0">
                <a:latin typeface="Calibri"/>
                <a:cs typeface="Calibri"/>
              </a:rPr>
              <a:t> </a:t>
            </a:r>
            <a:r>
              <a:rPr sz="1400" b="1" dirty="0">
                <a:latin typeface="Calibri"/>
                <a:cs typeface="Calibri"/>
              </a:rPr>
              <a:t>:</a:t>
            </a:r>
            <a:endParaRPr sz="1400" dirty="0">
              <a:latin typeface="Calibri"/>
              <a:cs typeface="Calibri"/>
            </a:endParaRPr>
          </a:p>
        </p:txBody>
      </p:sp>
      <p:sp>
        <p:nvSpPr>
          <p:cNvPr id="14" name="TextBox 13">
            <a:extLst>
              <a:ext uri="{FF2B5EF4-FFF2-40B4-BE49-F238E27FC236}">
                <a16:creationId xmlns:a16="http://schemas.microsoft.com/office/drawing/2014/main" id="{5D2CBCC4-A4F5-4353-B24E-55A86AC40D82}"/>
              </a:ext>
            </a:extLst>
          </p:cNvPr>
          <p:cNvSpPr txBox="1"/>
          <p:nvPr/>
        </p:nvSpPr>
        <p:spPr>
          <a:xfrm>
            <a:off x="1542625" y="4988770"/>
            <a:ext cx="1276775" cy="307777"/>
          </a:xfrm>
          <a:prstGeom prst="rect">
            <a:avLst/>
          </a:prstGeom>
          <a:noFill/>
        </p:spPr>
        <p:txBody>
          <a:bodyPr wrap="square" rtlCol="0">
            <a:spAutoFit/>
          </a:bodyPr>
          <a:lstStyle/>
          <a:p>
            <a:r>
              <a:rPr lang="en-US" sz="1400" b="1" dirty="0"/>
              <a:t>19 July 2022</a:t>
            </a:r>
          </a:p>
        </p:txBody>
      </p:sp>
      <p:sp>
        <p:nvSpPr>
          <p:cNvPr id="15" name="TextBox 14">
            <a:extLst>
              <a:ext uri="{FF2B5EF4-FFF2-40B4-BE49-F238E27FC236}">
                <a16:creationId xmlns:a16="http://schemas.microsoft.com/office/drawing/2014/main" id="{B04AA5E1-BB69-47F3-8673-D78545281E80}"/>
              </a:ext>
            </a:extLst>
          </p:cNvPr>
          <p:cNvSpPr txBox="1"/>
          <p:nvPr/>
        </p:nvSpPr>
        <p:spPr>
          <a:xfrm>
            <a:off x="1529296" y="5230869"/>
            <a:ext cx="1276775" cy="307777"/>
          </a:xfrm>
          <a:prstGeom prst="rect">
            <a:avLst/>
          </a:prstGeom>
          <a:noFill/>
        </p:spPr>
        <p:txBody>
          <a:bodyPr wrap="square" rtlCol="0">
            <a:spAutoFit/>
          </a:bodyPr>
          <a:lstStyle/>
          <a:p>
            <a:r>
              <a:rPr lang="en-US" sz="1400" b="1" dirty="0"/>
              <a:t>14 July 2022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531360" cy="452120"/>
          </a:xfrm>
          <a:prstGeom prst="rect">
            <a:avLst/>
          </a:prstGeom>
        </p:spPr>
        <p:txBody>
          <a:bodyPr vert="horz" wrap="square" lIns="0" tIns="12065" rIns="0" bIns="0" rtlCol="0">
            <a:spAutoFit/>
          </a:bodyPr>
          <a:lstStyle/>
          <a:p>
            <a:pPr marL="12700">
              <a:lnSpc>
                <a:spcPct val="100000"/>
              </a:lnSpc>
              <a:spcBef>
                <a:spcPts val="95"/>
              </a:spcBef>
            </a:pPr>
            <a:r>
              <a:rPr spc="-5" dirty="0"/>
              <a:t>5. Forms &amp; Pages Feedback</a:t>
            </a:r>
          </a:p>
        </p:txBody>
      </p:sp>
      <p:graphicFrame>
        <p:nvGraphicFramePr>
          <p:cNvPr id="3" name="object 3"/>
          <p:cNvGraphicFramePr>
            <a:graphicFrameLocks noGrp="1"/>
          </p:cNvGraphicFramePr>
          <p:nvPr>
            <p:extLst>
              <p:ext uri="{D42A27DB-BD31-4B8C-83A1-F6EECF244321}">
                <p14:modId xmlns:p14="http://schemas.microsoft.com/office/powerpoint/2010/main" val="2860006269"/>
              </p:ext>
            </p:extLst>
          </p:nvPr>
        </p:nvGraphicFramePr>
        <p:xfrm>
          <a:off x="101600" y="1390650"/>
          <a:ext cx="8640443" cy="889126"/>
        </p:xfrm>
        <a:graphic>
          <a:graphicData uri="http://schemas.openxmlformats.org/drawingml/2006/table">
            <a:tbl>
              <a:tblPr firstRow="1" bandRow="1">
                <a:tableStyleId>{2D5ABB26-0587-4C30-8999-92F81FD0307C}</a:tableStyleId>
              </a:tblPr>
              <a:tblGrid>
                <a:gridCol w="720090">
                  <a:extLst>
                    <a:ext uri="{9D8B030D-6E8A-4147-A177-3AD203B41FA5}">
                      <a16:colId xmlns:a16="http://schemas.microsoft.com/office/drawing/2014/main" val="20000"/>
                    </a:ext>
                  </a:extLst>
                </a:gridCol>
                <a:gridCol w="2607310">
                  <a:extLst>
                    <a:ext uri="{9D8B030D-6E8A-4147-A177-3AD203B41FA5}">
                      <a16:colId xmlns:a16="http://schemas.microsoft.com/office/drawing/2014/main" val="20001"/>
                    </a:ext>
                  </a:extLst>
                </a:gridCol>
                <a:gridCol w="3008629">
                  <a:extLst>
                    <a:ext uri="{9D8B030D-6E8A-4147-A177-3AD203B41FA5}">
                      <a16:colId xmlns:a16="http://schemas.microsoft.com/office/drawing/2014/main" val="20002"/>
                    </a:ext>
                  </a:extLst>
                </a:gridCol>
                <a:gridCol w="2304414">
                  <a:extLst>
                    <a:ext uri="{9D8B030D-6E8A-4147-A177-3AD203B41FA5}">
                      <a16:colId xmlns:a16="http://schemas.microsoft.com/office/drawing/2014/main" val="20003"/>
                    </a:ext>
                  </a:extLst>
                </a:gridCol>
              </a:tblGrid>
              <a:tr h="370966">
                <a:tc>
                  <a:txBody>
                    <a:bodyPr/>
                    <a:lstStyle/>
                    <a:p>
                      <a:pPr marL="90805">
                        <a:lnSpc>
                          <a:spcPct val="100000"/>
                        </a:lnSpc>
                        <a:spcBef>
                          <a:spcPts val="270"/>
                        </a:spcBef>
                      </a:pPr>
                      <a:r>
                        <a:rPr sz="1400" b="1" dirty="0">
                          <a:solidFill>
                            <a:srgbClr val="FFFFFF"/>
                          </a:solidFill>
                          <a:latin typeface="Calibri"/>
                          <a:cs typeface="Calibri"/>
                        </a:rPr>
                        <a:t>S.</a:t>
                      </a:r>
                      <a:r>
                        <a:rPr sz="1400" b="1" spc="-30" dirty="0">
                          <a:solidFill>
                            <a:srgbClr val="FFFFFF"/>
                          </a:solidFill>
                          <a:latin typeface="Calibri"/>
                          <a:cs typeface="Calibri"/>
                        </a:rPr>
                        <a:t> </a:t>
                      </a:r>
                      <a:r>
                        <a:rPr sz="1400" b="1" dirty="0">
                          <a:solidFill>
                            <a:srgbClr val="FFFFFF"/>
                          </a:solidFill>
                          <a:latin typeface="Calibri"/>
                          <a:cs typeface="Calibri"/>
                        </a:rPr>
                        <a:t>No.</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70"/>
                        </a:spcBef>
                      </a:pPr>
                      <a:r>
                        <a:rPr sz="1400" b="1" spc="-5" dirty="0">
                          <a:solidFill>
                            <a:srgbClr val="FFFFFF"/>
                          </a:solidFill>
                          <a:latin typeface="Calibri"/>
                          <a:cs typeface="Calibri"/>
                        </a:rPr>
                        <a:t>Forms </a:t>
                      </a:r>
                      <a:r>
                        <a:rPr sz="1400" b="1" dirty="0">
                          <a:solidFill>
                            <a:srgbClr val="FFFFFF"/>
                          </a:solidFill>
                          <a:latin typeface="Calibri"/>
                          <a:cs typeface="Calibri"/>
                        </a:rPr>
                        <a:t>/</a:t>
                      </a:r>
                      <a:r>
                        <a:rPr sz="1400" b="1" spc="-40" dirty="0">
                          <a:solidFill>
                            <a:srgbClr val="FFFFFF"/>
                          </a:solidFill>
                          <a:latin typeface="Calibri"/>
                          <a:cs typeface="Calibri"/>
                        </a:rPr>
                        <a:t> </a:t>
                      </a:r>
                      <a:r>
                        <a:rPr sz="1400" b="1" spc="-10" dirty="0">
                          <a:solidFill>
                            <a:srgbClr val="FFFFFF"/>
                          </a:solidFill>
                          <a:latin typeface="Calibri"/>
                          <a:cs typeface="Calibri"/>
                        </a:rPr>
                        <a:t>Pages</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70"/>
                        </a:spcBef>
                      </a:pPr>
                      <a:r>
                        <a:rPr sz="1400" b="1" spc="-5" dirty="0">
                          <a:solidFill>
                            <a:srgbClr val="FFFFFF"/>
                          </a:solidFill>
                          <a:latin typeface="Calibri"/>
                          <a:cs typeface="Calibri"/>
                        </a:rPr>
                        <a:t>Feedback</a:t>
                      </a:r>
                      <a:r>
                        <a:rPr sz="1400" b="1" spc="-35" dirty="0">
                          <a:solidFill>
                            <a:srgbClr val="FFFFFF"/>
                          </a:solidFill>
                          <a:latin typeface="Calibri"/>
                          <a:cs typeface="Calibri"/>
                        </a:rPr>
                        <a:t> </a:t>
                      </a:r>
                      <a:r>
                        <a:rPr sz="1400" b="1" spc="-10" dirty="0">
                          <a:solidFill>
                            <a:srgbClr val="FFFFFF"/>
                          </a:solidFill>
                          <a:latin typeface="Calibri"/>
                          <a:cs typeface="Calibri"/>
                        </a:rPr>
                        <a:t>Received</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2075">
                        <a:lnSpc>
                          <a:spcPct val="100000"/>
                        </a:lnSpc>
                        <a:spcBef>
                          <a:spcPts val="270"/>
                        </a:spcBef>
                      </a:pPr>
                      <a:r>
                        <a:rPr sz="1400" b="1" spc="-5" dirty="0">
                          <a:solidFill>
                            <a:srgbClr val="FFFFFF"/>
                          </a:solidFill>
                          <a:latin typeface="Calibri"/>
                          <a:cs typeface="Calibri"/>
                        </a:rPr>
                        <a:t>Modifications</a:t>
                      </a:r>
                      <a:r>
                        <a:rPr sz="1400" b="1" spc="-45" dirty="0">
                          <a:solidFill>
                            <a:srgbClr val="FFFFFF"/>
                          </a:solidFill>
                          <a:latin typeface="Calibri"/>
                          <a:cs typeface="Calibri"/>
                        </a:rPr>
                        <a:t> </a:t>
                      </a:r>
                      <a:r>
                        <a:rPr sz="1400" b="1" spc="-5" dirty="0">
                          <a:solidFill>
                            <a:srgbClr val="FFFFFF"/>
                          </a:solidFill>
                          <a:latin typeface="Calibri"/>
                          <a:cs typeface="Calibri"/>
                        </a:rPr>
                        <a:t>Implemented</a:t>
                      </a:r>
                      <a:endParaRPr sz="14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967">
                <a:tc>
                  <a:txBody>
                    <a:bodyPr/>
                    <a:lstStyle/>
                    <a:p>
                      <a:pPr algn="ctr">
                        <a:lnSpc>
                          <a:spcPct val="100000"/>
                        </a:lnSpc>
                      </a:pPr>
                      <a:r>
                        <a:rPr lang="en-US" sz="1700" dirty="0">
                          <a:latin typeface="Times New Roman"/>
                          <a:cs typeface="Times New Roman"/>
                        </a:rPr>
                        <a:t>1</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en-US" sz="1700" dirty="0">
                          <a:latin typeface="Times New Roman"/>
                          <a:cs typeface="Times New Roman"/>
                        </a:rPr>
                        <a:t> Profile Page</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gn="l">
                        <a:lnSpc>
                          <a:spcPct val="100000"/>
                        </a:lnSpc>
                      </a:pPr>
                      <a:r>
                        <a:rPr lang="en-US" sz="1700" dirty="0">
                          <a:latin typeface="Times New Roman"/>
                          <a:cs typeface="Times New Roman"/>
                        </a:rPr>
                        <a:t>Change the Profile page to Public profile page without edit button </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en-US" sz="1700" dirty="0">
                          <a:latin typeface="Times New Roman"/>
                          <a:cs typeface="Times New Roman"/>
                        </a:rPr>
                        <a:t> Yes</a:t>
                      </a:r>
                      <a:endParaRPr sz="17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bl>
          </a:graphicData>
        </a:graphic>
      </p:graphicFrame>
      <p:pic>
        <p:nvPicPr>
          <p:cNvPr id="4" name="Picture 3">
            <a:extLst>
              <a:ext uri="{FF2B5EF4-FFF2-40B4-BE49-F238E27FC236}">
                <a16:creationId xmlns:a16="http://schemas.microsoft.com/office/drawing/2014/main" id="{573E2ECA-2C1E-4CF5-A9C6-BE5D1FD05948}"/>
              </a:ext>
            </a:extLst>
          </p:cNvPr>
          <p:cNvPicPr/>
          <p:nvPr/>
        </p:nvPicPr>
        <p:blipFill>
          <a:blip r:embed="rId2"/>
          <a:stretch>
            <a:fillRect/>
          </a:stretch>
        </p:blipFill>
        <p:spPr>
          <a:xfrm>
            <a:off x="228600" y="2971800"/>
            <a:ext cx="4135735" cy="2963799"/>
          </a:xfrm>
          <a:prstGeom prst="rect">
            <a:avLst/>
          </a:prstGeom>
          <a:ln>
            <a:solidFill>
              <a:schemeClr val="tx1"/>
            </a:solidFill>
          </a:ln>
        </p:spPr>
      </p:pic>
      <p:pic>
        <p:nvPicPr>
          <p:cNvPr id="5" name="Picture 4">
            <a:extLst>
              <a:ext uri="{FF2B5EF4-FFF2-40B4-BE49-F238E27FC236}">
                <a16:creationId xmlns:a16="http://schemas.microsoft.com/office/drawing/2014/main" id="{839B9C27-B56E-4791-BEA5-1B74DF3A8AB6}"/>
              </a:ext>
            </a:extLst>
          </p:cNvPr>
          <p:cNvPicPr/>
          <p:nvPr/>
        </p:nvPicPr>
        <p:blipFill>
          <a:blip r:embed="rId3"/>
          <a:stretch>
            <a:fillRect/>
          </a:stretch>
        </p:blipFill>
        <p:spPr>
          <a:xfrm>
            <a:off x="4617720" y="2971800"/>
            <a:ext cx="4147183" cy="2963799"/>
          </a:xfrm>
          <a:prstGeom prst="rect">
            <a:avLst/>
          </a:prstGeom>
          <a:ln>
            <a:solidFill>
              <a:schemeClr val="tx1"/>
            </a:solidFill>
          </a:ln>
        </p:spPr>
      </p:pic>
      <p:sp>
        <p:nvSpPr>
          <p:cNvPr id="6" name="TextBox 5">
            <a:extLst>
              <a:ext uri="{FF2B5EF4-FFF2-40B4-BE49-F238E27FC236}">
                <a16:creationId xmlns:a16="http://schemas.microsoft.com/office/drawing/2014/main" id="{1D3E7B7D-69C8-483F-8B60-74BB94396590}"/>
              </a:ext>
            </a:extLst>
          </p:cNvPr>
          <p:cNvSpPr txBox="1"/>
          <p:nvPr/>
        </p:nvSpPr>
        <p:spPr>
          <a:xfrm>
            <a:off x="1711760" y="2612255"/>
            <a:ext cx="1295400" cy="369332"/>
          </a:xfrm>
          <a:prstGeom prst="rect">
            <a:avLst/>
          </a:prstGeom>
          <a:noFill/>
        </p:spPr>
        <p:txBody>
          <a:bodyPr wrap="square" rtlCol="0">
            <a:spAutoFit/>
          </a:bodyPr>
          <a:lstStyle/>
          <a:p>
            <a:r>
              <a:rPr lang="en-US" dirty="0"/>
              <a:t>Before</a:t>
            </a:r>
          </a:p>
        </p:txBody>
      </p:sp>
      <p:sp>
        <p:nvSpPr>
          <p:cNvPr id="7" name="TextBox 6">
            <a:extLst>
              <a:ext uri="{FF2B5EF4-FFF2-40B4-BE49-F238E27FC236}">
                <a16:creationId xmlns:a16="http://schemas.microsoft.com/office/drawing/2014/main" id="{539B2E98-DB09-4226-81D8-F09122744A4F}"/>
              </a:ext>
            </a:extLst>
          </p:cNvPr>
          <p:cNvSpPr txBox="1"/>
          <p:nvPr/>
        </p:nvSpPr>
        <p:spPr>
          <a:xfrm>
            <a:off x="6248400" y="2604635"/>
            <a:ext cx="1295400" cy="369332"/>
          </a:xfrm>
          <a:prstGeom prst="rect">
            <a:avLst/>
          </a:prstGeom>
          <a:noFill/>
        </p:spPr>
        <p:txBody>
          <a:bodyPr wrap="square" rtlCol="0">
            <a:spAutoFit/>
          </a:bodyPr>
          <a:lstStyle/>
          <a:p>
            <a:r>
              <a:rPr lang="en-US" dirty="0"/>
              <a:t>After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484120" cy="452120"/>
          </a:xfrm>
          <a:prstGeom prst="rect">
            <a:avLst/>
          </a:prstGeom>
        </p:spPr>
        <p:txBody>
          <a:bodyPr vert="horz" wrap="square" lIns="0" tIns="12065" rIns="0" bIns="0" rtlCol="0">
            <a:spAutoFit/>
          </a:bodyPr>
          <a:lstStyle/>
          <a:p>
            <a:pPr marL="12700">
              <a:lnSpc>
                <a:spcPct val="100000"/>
              </a:lnSpc>
              <a:spcBef>
                <a:spcPts val="95"/>
              </a:spcBef>
            </a:pPr>
            <a:r>
              <a:rPr spc="-5" dirty="0"/>
              <a:t>6. </a:t>
            </a:r>
            <a:r>
              <a:rPr spc="-10" dirty="0"/>
              <a:t>HTML</a:t>
            </a:r>
            <a:r>
              <a:rPr spc="-125" dirty="0"/>
              <a:t> </a:t>
            </a:r>
            <a:r>
              <a:rPr spc="-5" dirty="0"/>
              <a:t>Pages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3168396"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213484"/>
            <a:ext cx="2818765" cy="330835"/>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sz="2000" b="1" spc="-5" dirty="0">
                <a:latin typeface="Calibri"/>
                <a:cs typeface="Calibri"/>
              </a:rPr>
              <a:t>Screen </a:t>
            </a:r>
            <a:r>
              <a:rPr sz="2000" b="1" spc="-10" dirty="0">
                <a:latin typeface="Calibri"/>
                <a:cs typeface="Calibri"/>
              </a:rPr>
              <a:t>capture </a:t>
            </a:r>
            <a:r>
              <a:rPr sz="2000" b="1" dirty="0">
                <a:latin typeface="Calibri"/>
                <a:cs typeface="Calibri"/>
              </a:rPr>
              <a:t>of</a:t>
            </a:r>
            <a:r>
              <a:rPr sz="2000" b="1" spc="-50" dirty="0">
                <a:latin typeface="Calibri"/>
                <a:cs typeface="Calibri"/>
              </a:rPr>
              <a:t> </a:t>
            </a:r>
            <a:r>
              <a:rPr sz="2000" b="1" spc="-15" dirty="0">
                <a:latin typeface="Calibri"/>
                <a:cs typeface="Calibri"/>
              </a:rPr>
              <a:t>Pages</a:t>
            </a:r>
            <a:endParaRPr sz="2000">
              <a:latin typeface="Calibri"/>
              <a:cs typeface="Calibri"/>
            </a:endParaRPr>
          </a:p>
        </p:txBody>
      </p:sp>
      <p:sp>
        <p:nvSpPr>
          <p:cNvPr id="8" name="TextBox 7">
            <a:extLst>
              <a:ext uri="{FF2B5EF4-FFF2-40B4-BE49-F238E27FC236}">
                <a16:creationId xmlns:a16="http://schemas.microsoft.com/office/drawing/2014/main" id="{7C402F3A-4E55-4CAB-8F84-0C7E25FF787A}"/>
              </a:ext>
            </a:extLst>
          </p:cNvPr>
          <p:cNvSpPr txBox="1"/>
          <p:nvPr/>
        </p:nvSpPr>
        <p:spPr>
          <a:xfrm>
            <a:off x="1534086" y="1586295"/>
            <a:ext cx="1219200" cy="369332"/>
          </a:xfrm>
          <a:prstGeom prst="rect">
            <a:avLst/>
          </a:prstGeom>
          <a:noFill/>
        </p:spPr>
        <p:txBody>
          <a:bodyPr wrap="square" rtlCol="0">
            <a:spAutoFit/>
          </a:bodyPr>
          <a:lstStyle/>
          <a:p>
            <a:r>
              <a:rPr lang="en-US" dirty="0"/>
              <a:t>Homepage</a:t>
            </a:r>
          </a:p>
        </p:txBody>
      </p:sp>
      <p:pic>
        <p:nvPicPr>
          <p:cNvPr id="10" name="Picture 9">
            <a:extLst>
              <a:ext uri="{FF2B5EF4-FFF2-40B4-BE49-F238E27FC236}">
                <a16:creationId xmlns:a16="http://schemas.microsoft.com/office/drawing/2014/main" id="{31DA6720-AC03-42D4-8903-CFDFFBD8C802}"/>
              </a:ext>
            </a:extLst>
          </p:cNvPr>
          <p:cNvPicPr>
            <a:picLocks noChangeAspect="1"/>
          </p:cNvPicPr>
          <p:nvPr/>
        </p:nvPicPr>
        <p:blipFill>
          <a:blip r:embed="rId4"/>
          <a:stretch>
            <a:fillRect/>
          </a:stretch>
        </p:blipFill>
        <p:spPr>
          <a:xfrm>
            <a:off x="248773" y="1957507"/>
            <a:ext cx="3789827" cy="3607864"/>
          </a:xfrm>
          <a:prstGeom prst="rect">
            <a:avLst/>
          </a:prstGeom>
          <a:ln>
            <a:solidFill>
              <a:schemeClr val="tx1"/>
            </a:solidFill>
          </a:ln>
        </p:spPr>
      </p:pic>
      <p:pic>
        <p:nvPicPr>
          <p:cNvPr id="12" name="Picture 11">
            <a:extLst>
              <a:ext uri="{FF2B5EF4-FFF2-40B4-BE49-F238E27FC236}">
                <a16:creationId xmlns:a16="http://schemas.microsoft.com/office/drawing/2014/main" id="{E18EFB83-0892-42D4-AFA4-9E180D7FEB72}"/>
              </a:ext>
            </a:extLst>
          </p:cNvPr>
          <p:cNvPicPr>
            <a:picLocks noChangeAspect="1"/>
          </p:cNvPicPr>
          <p:nvPr/>
        </p:nvPicPr>
        <p:blipFill>
          <a:blip r:embed="rId5"/>
          <a:stretch>
            <a:fillRect/>
          </a:stretch>
        </p:blipFill>
        <p:spPr>
          <a:xfrm>
            <a:off x="4510966" y="1955627"/>
            <a:ext cx="4221966" cy="2099989"/>
          </a:xfrm>
          <a:prstGeom prst="rect">
            <a:avLst/>
          </a:prstGeom>
          <a:ln>
            <a:solidFill>
              <a:schemeClr val="tx1"/>
            </a:solidFill>
          </a:ln>
        </p:spPr>
      </p:pic>
      <p:pic>
        <p:nvPicPr>
          <p:cNvPr id="14" name="Picture 13">
            <a:extLst>
              <a:ext uri="{FF2B5EF4-FFF2-40B4-BE49-F238E27FC236}">
                <a16:creationId xmlns:a16="http://schemas.microsoft.com/office/drawing/2014/main" id="{0647A1B7-91DC-4A61-96B9-6C8686D21FD6}"/>
              </a:ext>
            </a:extLst>
          </p:cNvPr>
          <p:cNvPicPr>
            <a:picLocks noChangeAspect="1"/>
          </p:cNvPicPr>
          <p:nvPr/>
        </p:nvPicPr>
        <p:blipFill>
          <a:blip r:embed="rId6"/>
          <a:stretch>
            <a:fillRect/>
          </a:stretch>
        </p:blipFill>
        <p:spPr>
          <a:xfrm>
            <a:off x="4520470" y="4814905"/>
            <a:ext cx="4212462" cy="1327364"/>
          </a:xfrm>
          <a:prstGeom prst="rect">
            <a:avLst/>
          </a:prstGeom>
          <a:ln>
            <a:solidFill>
              <a:schemeClr val="tx1"/>
            </a:solidFill>
          </a:ln>
        </p:spPr>
      </p:pic>
      <p:sp>
        <p:nvSpPr>
          <p:cNvPr id="15" name="TextBox 14">
            <a:extLst>
              <a:ext uri="{FF2B5EF4-FFF2-40B4-BE49-F238E27FC236}">
                <a16:creationId xmlns:a16="http://schemas.microsoft.com/office/drawing/2014/main" id="{4E902144-8EF3-4558-B36E-1D45716CB17C}"/>
              </a:ext>
            </a:extLst>
          </p:cNvPr>
          <p:cNvSpPr txBox="1"/>
          <p:nvPr/>
        </p:nvSpPr>
        <p:spPr>
          <a:xfrm>
            <a:off x="5669449" y="1556131"/>
            <a:ext cx="1905000" cy="369332"/>
          </a:xfrm>
          <a:prstGeom prst="rect">
            <a:avLst/>
          </a:prstGeom>
          <a:noFill/>
        </p:spPr>
        <p:txBody>
          <a:bodyPr wrap="square" rtlCol="0">
            <a:spAutoFit/>
          </a:bodyPr>
          <a:lstStyle/>
          <a:p>
            <a:r>
              <a:rPr lang="en-US" dirty="0"/>
              <a:t>Registration Page</a:t>
            </a:r>
          </a:p>
        </p:txBody>
      </p:sp>
      <p:sp>
        <p:nvSpPr>
          <p:cNvPr id="16" name="TextBox 15">
            <a:extLst>
              <a:ext uri="{FF2B5EF4-FFF2-40B4-BE49-F238E27FC236}">
                <a16:creationId xmlns:a16="http://schemas.microsoft.com/office/drawing/2014/main" id="{CA44B3B0-6305-4168-BC59-5C2B5889B6AF}"/>
              </a:ext>
            </a:extLst>
          </p:cNvPr>
          <p:cNvSpPr txBox="1"/>
          <p:nvPr/>
        </p:nvSpPr>
        <p:spPr>
          <a:xfrm>
            <a:off x="5105402" y="4250594"/>
            <a:ext cx="3183858" cy="369332"/>
          </a:xfrm>
          <a:prstGeom prst="rect">
            <a:avLst/>
          </a:prstGeom>
          <a:noFill/>
        </p:spPr>
        <p:txBody>
          <a:bodyPr wrap="square" rtlCol="0">
            <a:spAutoFit/>
          </a:bodyPr>
          <a:lstStyle/>
          <a:p>
            <a:r>
              <a:rPr lang="en-US" dirty="0"/>
              <a:t>Registration Confirmation Page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484120" cy="452120"/>
          </a:xfrm>
          <a:prstGeom prst="rect">
            <a:avLst/>
          </a:prstGeom>
        </p:spPr>
        <p:txBody>
          <a:bodyPr vert="horz" wrap="square" lIns="0" tIns="12065" rIns="0" bIns="0" rtlCol="0">
            <a:spAutoFit/>
          </a:bodyPr>
          <a:lstStyle/>
          <a:p>
            <a:pPr marL="12700">
              <a:lnSpc>
                <a:spcPct val="100000"/>
              </a:lnSpc>
              <a:spcBef>
                <a:spcPts val="95"/>
              </a:spcBef>
            </a:pPr>
            <a:r>
              <a:rPr spc="-5" dirty="0"/>
              <a:t>6. </a:t>
            </a:r>
            <a:r>
              <a:rPr spc="-10" dirty="0"/>
              <a:t>HTML</a:t>
            </a:r>
            <a:r>
              <a:rPr spc="-125" dirty="0"/>
              <a:t> </a:t>
            </a:r>
            <a:r>
              <a:rPr spc="-5" dirty="0"/>
              <a:t>Pages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3168396"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213484"/>
            <a:ext cx="2818765" cy="330835"/>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sz="2000" b="1" spc="-5" dirty="0">
                <a:latin typeface="Calibri"/>
                <a:cs typeface="Calibri"/>
              </a:rPr>
              <a:t>Screen </a:t>
            </a:r>
            <a:r>
              <a:rPr sz="2000" b="1" spc="-10" dirty="0">
                <a:latin typeface="Calibri"/>
                <a:cs typeface="Calibri"/>
              </a:rPr>
              <a:t>capture </a:t>
            </a:r>
            <a:r>
              <a:rPr sz="2000" b="1" dirty="0">
                <a:latin typeface="Calibri"/>
                <a:cs typeface="Calibri"/>
              </a:rPr>
              <a:t>of</a:t>
            </a:r>
            <a:r>
              <a:rPr sz="2000" b="1" spc="-50" dirty="0">
                <a:latin typeface="Calibri"/>
                <a:cs typeface="Calibri"/>
              </a:rPr>
              <a:t> </a:t>
            </a:r>
            <a:r>
              <a:rPr sz="2000" b="1" spc="-15" dirty="0">
                <a:latin typeface="Calibri"/>
                <a:cs typeface="Calibri"/>
              </a:rPr>
              <a:t>Pages</a:t>
            </a:r>
            <a:endParaRPr sz="2000">
              <a:latin typeface="Calibri"/>
              <a:cs typeface="Calibri"/>
            </a:endParaRPr>
          </a:p>
        </p:txBody>
      </p:sp>
      <p:sp>
        <p:nvSpPr>
          <p:cNvPr id="8" name="TextBox 7">
            <a:extLst>
              <a:ext uri="{FF2B5EF4-FFF2-40B4-BE49-F238E27FC236}">
                <a16:creationId xmlns:a16="http://schemas.microsoft.com/office/drawing/2014/main" id="{7C402F3A-4E55-4CAB-8F84-0C7E25FF787A}"/>
              </a:ext>
            </a:extLst>
          </p:cNvPr>
          <p:cNvSpPr txBox="1"/>
          <p:nvPr/>
        </p:nvSpPr>
        <p:spPr>
          <a:xfrm>
            <a:off x="1534086" y="1586295"/>
            <a:ext cx="1471318" cy="369332"/>
          </a:xfrm>
          <a:prstGeom prst="rect">
            <a:avLst/>
          </a:prstGeom>
          <a:noFill/>
        </p:spPr>
        <p:txBody>
          <a:bodyPr wrap="square" rtlCol="0">
            <a:spAutoFit/>
          </a:bodyPr>
          <a:lstStyle/>
          <a:p>
            <a:r>
              <a:rPr lang="en-US" dirty="0"/>
              <a:t>Profile Page</a:t>
            </a:r>
          </a:p>
        </p:txBody>
      </p:sp>
      <p:sp>
        <p:nvSpPr>
          <p:cNvPr id="15" name="TextBox 14">
            <a:extLst>
              <a:ext uri="{FF2B5EF4-FFF2-40B4-BE49-F238E27FC236}">
                <a16:creationId xmlns:a16="http://schemas.microsoft.com/office/drawing/2014/main" id="{4E902144-8EF3-4558-B36E-1D45716CB17C}"/>
              </a:ext>
            </a:extLst>
          </p:cNvPr>
          <p:cNvSpPr txBox="1"/>
          <p:nvPr/>
        </p:nvSpPr>
        <p:spPr>
          <a:xfrm>
            <a:off x="6174366" y="1544432"/>
            <a:ext cx="1188551" cy="369332"/>
          </a:xfrm>
          <a:prstGeom prst="rect">
            <a:avLst/>
          </a:prstGeom>
          <a:noFill/>
        </p:spPr>
        <p:txBody>
          <a:bodyPr wrap="square" rtlCol="0">
            <a:spAutoFit/>
          </a:bodyPr>
          <a:lstStyle/>
          <a:p>
            <a:r>
              <a:rPr lang="en-US" dirty="0"/>
              <a:t>Login Page</a:t>
            </a:r>
          </a:p>
        </p:txBody>
      </p:sp>
      <p:sp>
        <p:nvSpPr>
          <p:cNvPr id="16" name="TextBox 15">
            <a:extLst>
              <a:ext uri="{FF2B5EF4-FFF2-40B4-BE49-F238E27FC236}">
                <a16:creationId xmlns:a16="http://schemas.microsoft.com/office/drawing/2014/main" id="{CA44B3B0-6305-4168-BC59-5C2B5889B6AF}"/>
              </a:ext>
            </a:extLst>
          </p:cNvPr>
          <p:cNvSpPr txBox="1"/>
          <p:nvPr/>
        </p:nvSpPr>
        <p:spPr>
          <a:xfrm>
            <a:off x="5889897" y="4117758"/>
            <a:ext cx="1757488" cy="369332"/>
          </a:xfrm>
          <a:prstGeom prst="rect">
            <a:avLst/>
          </a:prstGeom>
          <a:noFill/>
        </p:spPr>
        <p:txBody>
          <a:bodyPr wrap="square" rtlCol="0">
            <a:spAutoFit/>
          </a:bodyPr>
          <a:lstStyle/>
          <a:p>
            <a:r>
              <a:rPr lang="en-US" dirty="0"/>
              <a:t>Edit Profile Page</a:t>
            </a:r>
          </a:p>
        </p:txBody>
      </p:sp>
      <p:pic>
        <p:nvPicPr>
          <p:cNvPr id="11" name="Picture 10">
            <a:extLst>
              <a:ext uri="{FF2B5EF4-FFF2-40B4-BE49-F238E27FC236}">
                <a16:creationId xmlns:a16="http://schemas.microsoft.com/office/drawing/2014/main" id="{CED3BA52-0F51-4FE2-9DA7-C9E7EDBFE788}"/>
              </a:ext>
            </a:extLst>
          </p:cNvPr>
          <p:cNvPicPr>
            <a:picLocks noChangeAspect="1"/>
          </p:cNvPicPr>
          <p:nvPr/>
        </p:nvPicPr>
        <p:blipFill>
          <a:blip r:embed="rId4"/>
          <a:stretch>
            <a:fillRect/>
          </a:stretch>
        </p:blipFill>
        <p:spPr>
          <a:xfrm>
            <a:off x="4850485" y="1970561"/>
            <a:ext cx="3836315" cy="1967350"/>
          </a:xfrm>
          <a:prstGeom prst="rect">
            <a:avLst/>
          </a:prstGeom>
          <a:ln>
            <a:solidFill>
              <a:schemeClr val="tx1"/>
            </a:solidFill>
          </a:ln>
        </p:spPr>
      </p:pic>
      <p:pic>
        <p:nvPicPr>
          <p:cNvPr id="17" name="Picture 16">
            <a:extLst>
              <a:ext uri="{FF2B5EF4-FFF2-40B4-BE49-F238E27FC236}">
                <a16:creationId xmlns:a16="http://schemas.microsoft.com/office/drawing/2014/main" id="{5FEA8FD1-3E72-4F67-A988-42DC0A526EFF}"/>
              </a:ext>
            </a:extLst>
          </p:cNvPr>
          <p:cNvPicPr>
            <a:picLocks noChangeAspect="1"/>
          </p:cNvPicPr>
          <p:nvPr/>
        </p:nvPicPr>
        <p:blipFill>
          <a:blip r:embed="rId5"/>
          <a:stretch>
            <a:fillRect/>
          </a:stretch>
        </p:blipFill>
        <p:spPr>
          <a:xfrm>
            <a:off x="217662" y="1957220"/>
            <a:ext cx="4506737" cy="2843380"/>
          </a:xfrm>
          <a:prstGeom prst="rect">
            <a:avLst/>
          </a:prstGeom>
          <a:ln>
            <a:solidFill>
              <a:schemeClr val="tx1"/>
            </a:solidFill>
          </a:ln>
        </p:spPr>
      </p:pic>
      <p:pic>
        <p:nvPicPr>
          <p:cNvPr id="19" name="Picture 18">
            <a:extLst>
              <a:ext uri="{FF2B5EF4-FFF2-40B4-BE49-F238E27FC236}">
                <a16:creationId xmlns:a16="http://schemas.microsoft.com/office/drawing/2014/main" id="{B6A576BF-25AE-44D9-9AE5-6DEEEF20CF24}"/>
              </a:ext>
            </a:extLst>
          </p:cNvPr>
          <p:cNvPicPr>
            <a:picLocks noChangeAspect="1"/>
          </p:cNvPicPr>
          <p:nvPr/>
        </p:nvPicPr>
        <p:blipFill>
          <a:blip r:embed="rId6"/>
          <a:stretch>
            <a:fillRect/>
          </a:stretch>
        </p:blipFill>
        <p:spPr>
          <a:xfrm>
            <a:off x="4850485" y="4666938"/>
            <a:ext cx="3836315" cy="1657661"/>
          </a:xfrm>
          <a:prstGeom prst="rect">
            <a:avLst/>
          </a:prstGeom>
          <a:ln>
            <a:solidFill>
              <a:schemeClr val="tx1"/>
            </a:solidFill>
          </a:ln>
        </p:spPr>
      </p:pic>
    </p:spTree>
    <p:extLst>
      <p:ext uri="{BB962C8B-B14F-4D97-AF65-F5344CB8AC3E}">
        <p14:creationId xmlns:p14="http://schemas.microsoft.com/office/powerpoint/2010/main" val="857399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484120" cy="452120"/>
          </a:xfrm>
          <a:prstGeom prst="rect">
            <a:avLst/>
          </a:prstGeom>
        </p:spPr>
        <p:txBody>
          <a:bodyPr vert="horz" wrap="square" lIns="0" tIns="12065" rIns="0" bIns="0" rtlCol="0">
            <a:spAutoFit/>
          </a:bodyPr>
          <a:lstStyle/>
          <a:p>
            <a:pPr marL="12700">
              <a:lnSpc>
                <a:spcPct val="100000"/>
              </a:lnSpc>
              <a:spcBef>
                <a:spcPts val="95"/>
              </a:spcBef>
            </a:pPr>
            <a:r>
              <a:rPr spc="-5" dirty="0"/>
              <a:t>6. </a:t>
            </a:r>
            <a:r>
              <a:rPr spc="-10" dirty="0"/>
              <a:t>HTML</a:t>
            </a:r>
            <a:r>
              <a:rPr spc="-125" dirty="0"/>
              <a:t> </a:t>
            </a:r>
            <a:r>
              <a:rPr spc="-5" dirty="0"/>
              <a:t>Pages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3168396"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213484"/>
            <a:ext cx="2818765" cy="330835"/>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sz="2000" b="1" spc="-5" dirty="0">
                <a:latin typeface="Calibri"/>
                <a:cs typeface="Calibri"/>
              </a:rPr>
              <a:t>Screen </a:t>
            </a:r>
            <a:r>
              <a:rPr sz="2000" b="1" spc="-10" dirty="0">
                <a:latin typeface="Calibri"/>
                <a:cs typeface="Calibri"/>
              </a:rPr>
              <a:t>capture </a:t>
            </a:r>
            <a:r>
              <a:rPr sz="2000" b="1" dirty="0">
                <a:latin typeface="Calibri"/>
                <a:cs typeface="Calibri"/>
              </a:rPr>
              <a:t>of</a:t>
            </a:r>
            <a:r>
              <a:rPr sz="2000" b="1" spc="-50" dirty="0">
                <a:latin typeface="Calibri"/>
                <a:cs typeface="Calibri"/>
              </a:rPr>
              <a:t> </a:t>
            </a:r>
            <a:r>
              <a:rPr sz="2000" b="1" spc="-15" dirty="0">
                <a:latin typeface="Calibri"/>
                <a:cs typeface="Calibri"/>
              </a:rPr>
              <a:t>Pages</a:t>
            </a:r>
            <a:endParaRPr sz="2000">
              <a:latin typeface="Calibri"/>
              <a:cs typeface="Calibri"/>
            </a:endParaRPr>
          </a:p>
        </p:txBody>
      </p:sp>
      <p:sp>
        <p:nvSpPr>
          <p:cNvPr id="8" name="TextBox 7">
            <a:extLst>
              <a:ext uri="{FF2B5EF4-FFF2-40B4-BE49-F238E27FC236}">
                <a16:creationId xmlns:a16="http://schemas.microsoft.com/office/drawing/2014/main" id="{7C402F3A-4E55-4CAB-8F84-0C7E25FF787A}"/>
              </a:ext>
            </a:extLst>
          </p:cNvPr>
          <p:cNvSpPr txBox="1"/>
          <p:nvPr/>
        </p:nvSpPr>
        <p:spPr>
          <a:xfrm>
            <a:off x="1534086" y="1586295"/>
            <a:ext cx="1894914" cy="369332"/>
          </a:xfrm>
          <a:prstGeom prst="rect">
            <a:avLst/>
          </a:prstGeom>
          <a:noFill/>
        </p:spPr>
        <p:txBody>
          <a:bodyPr wrap="square" rtlCol="0">
            <a:spAutoFit/>
          </a:bodyPr>
          <a:lstStyle/>
          <a:p>
            <a:r>
              <a:rPr lang="en-US" dirty="0"/>
              <a:t>Search User Page</a:t>
            </a:r>
          </a:p>
        </p:txBody>
      </p:sp>
      <p:sp>
        <p:nvSpPr>
          <p:cNvPr id="15" name="TextBox 14">
            <a:extLst>
              <a:ext uri="{FF2B5EF4-FFF2-40B4-BE49-F238E27FC236}">
                <a16:creationId xmlns:a16="http://schemas.microsoft.com/office/drawing/2014/main" id="{4E902144-8EF3-4558-B36E-1D45716CB17C}"/>
              </a:ext>
            </a:extLst>
          </p:cNvPr>
          <p:cNvSpPr txBox="1"/>
          <p:nvPr/>
        </p:nvSpPr>
        <p:spPr>
          <a:xfrm>
            <a:off x="5550524" y="1577077"/>
            <a:ext cx="2436234" cy="369332"/>
          </a:xfrm>
          <a:prstGeom prst="rect">
            <a:avLst/>
          </a:prstGeom>
          <a:noFill/>
        </p:spPr>
        <p:txBody>
          <a:bodyPr wrap="square" rtlCol="0">
            <a:spAutoFit/>
          </a:bodyPr>
          <a:lstStyle/>
          <a:p>
            <a:r>
              <a:rPr lang="en-US" dirty="0"/>
              <a:t>Forgot Password Page</a:t>
            </a:r>
          </a:p>
        </p:txBody>
      </p:sp>
      <p:pic>
        <p:nvPicPr>
          <p:cNvPr id="10" name="Picture 9">
            <a:extLst>
              <a:ext uri="{FF2B5EF4-FFF2-40B4-BE49-F238E27FC236}">
                <a16:creationId xmlns:a16="http://schemas.microsoft.com/office/drawing/2014/main" id="{0218E94E-D2DC-4DEA-94CD-347CB767AC2B}"/>
              </a:ext>
            </a:extLst>
          </p:cNvPr>
          <p:cNvPicPr>
            <a:picLocks noChangeAspect="1"/>
          </p:cNvPicPr>
          <p:nvPr/>
        </p:nvPicPr>
        <p:blipFill>
          <a:blip r:embed="rId4"/>
          <a:stretch>
            <a:fillRect/>
          </a:stretch>
        </p:blipFill>
        <p:spPr>
          <a:xfrm>
            <a:off x="4648200" y="2057400"/>
            <a:ext cx="3962400" cy="1727399"/>
          </a:xfrm>
          <a:prstGeom prst="rect">
            <a:avLst/>
          </a:prstGeom>
          <a:ln>
            <a:solidFill>
              <a:schemeClr val="tx1"/>
            </a:solidFill>
          </a:ln>
        </p:spPr>
      </p:pic>
      <p:pic>
        <p:nvPicPr>
          <p:cNvPr id="13" name="Picture 12">
            <a:extLst>
              <a:ext uri="{FF2B5EF4-FFF2-40B4-BE49-F238E27FC236}">
                <a16:creationId xmlns:a16="http://schemas.microsoft.com/office/drawing/2014/main" id="{4F57B7C0-C82D-412B-A865-06BFDA039B24}"/>
              </a:ext>
            </a:extLst>
          </p:cNvPr>
          <p:cNvPicPr>
            <a:picLocks noChangeAspect="1"/>
          </p:cNvPicPr>
          <p:nvPr/>
        </p:nvPicPr>
        <p:blipFill>
          <a:blip r:embed="rId5"/>
          <a:stretch>
            <a:fillRect/>
          </a:stretch>
        </p:blipFill>
        <p:spPr>
          <a:xfrm>
            <a:off x="4648200" y="4643164"/>
            <a:ext cx="3962400" cy="1746747"/>
          </a:xfrm>
          <a:prstGeom prst="rect">
            <a:avLst/>
          </a:prstGeom>
          <a:ln>
            <a:solidFill>
              <a:schemeClr val="tx1"/>
            </a:solidFill>
          </a:ln>
        </p:spPr>
      </p:pic>
      <p:sp>
        <p:nvSpPr>
          <p:cNvPr id="18" name="TextBox 17">
            <a:extLst>
              <a:ext uri="{FF2B5EF4-FFF2-40B4-BE49-F238E27FC236}">
                <a16:creationId xmlns:a16="http://schemas.microsoft.com/office/drawing/2014/main" id="{C8E48428-E484-4F8B-86F0-5DC2D74E9AFC}"/>
              </a:ext>
            </a:extLst>
          </p:cNvPr>
          <p:cNvSpPr txBox="1"/>
          <p:nvPr/>
        </p:nvSpPr>
        <p:spPr>
          <a:xfrm>
            <a:off x="4852345" y="4105981"/>
            <a:ext cx="3554109" cy="369332"/>
          </a:xfrm>
          <a:prstGeom prst="rect">
            <a:avLst/>
          </a:prstGeom>
          <a:noFill/>
        </p:spPr>
        <p:txBody>
          <a:bodyPr wrap="square" rtlCol="0">
            <a:spAutoFit/>
          </a:bodyPr>
          <a:lstStyle/>
          <a:p>
            <a:r>
              <a:rPr lang="en-US" dirty="0"/>
              <a:t>Forgot Password Confirmation Page</a:t>
            </a:r>
          </a:p>
        </p:txBody>
      </p:sp>
      <p:pic>
        <p:nvPicPr>
          <p:cNvPr id="20" name="Picture 19">
            <a:extLst>
              <a:ext uri="{FF2B5EF4-FFF2-40B4-BE49-F238E27FC236}">
                <a16:creationId xmlns:a16="http://schemas.microsoft.com/office/drawing/2014/main" id="{A43A7277-422A-4518-B822-2C264937A83F}"/>
              </a:ext>
            </a:extLst>
          </p:cNvPr>
          <p:cNvPicPr>
            <a:picLocks noChangeAspect="1"/>
          </p:cNvPicPr>
          <p:nvPr/>
        </p:nvPicPr>
        <p:blipFill>
          <a:blip r:embed="rId6"/>
          <a:stretch>
            <a:fillRect/>
          </a:stretch>
        </p:blipFill>
        <p:spPr>
          <a:xfrm>
            <a:off x="186639" y="2018432"/>
            <a:ext cx="4309162" cy="2782168"/>
          </a:xfrm>
          <a:prstGeom prst="rect">
            <a:avLst/>
          </a:prstGeom>
          <a:ln>
            <a:solidFill>
              <a:schemeClr val="tx1"/>
            </a:solidFill>
          </a:ln>
        </p:spPr>
      </p:pic>
    </p:spTree>
    <p:extLst>
      <p:ext uri="{BB962C8B-B14F-4D97-AF65-F5344CB8AC3E}">
        <p14:creationId xmlns:p14="http://schemas.microsoft.com/office/powerpoint/2010/main" val="1519780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010535" cy="452120"/>
          </a:xfrm>
          <a:prstGeom prst="rect">
            <a:avLst/>
          </a:prstGeom>
        </p:spPr>
        <p:txBody>
          <a:bodyPr vert="horz" wrap="square" lIns="0" tIns="12065" rIns="0" bIns="0" rtlCol="0">
            <a:spAutoFit/>
          </a:bodyPr>
          <a:lstStyle/>
          <a:p>
            <a:pPr marL="12700">
              <a:lnSpc>
                <a:spcPct val="100000"/>
              </a:lnSpc>
              <a:spcBef>
                <a:spcPts val="95"/>
              </a:spcBef>
            </a:pPr>
            <a:r>
              <a:rPr lang="en-US" spc="-5" dirty="0"/>
              <a:t>7</a:t>
            </a:r>
            <a:r>
              <a:rPr spc="-5" dirty="0"/>
              <a:t>. Usability</a:t>
            </a:r>
            <a:r>
              <a:rPr spc="-45" dirty="0"/>
              <a:t> </a:t>
            </a:r>
            <a:r>
              <a:rPr dirty="0"/>
              <a:t>Metrics</a:t>
            </a:r>
          </a:p>
        </p:txBody>
      </p:sp>
      <p:sp>
        <p:nvSpPr>
          <p:cNvPr id="3" name="TextBox 2">
            <a:extLst>
              <a:ext uri="{FF2B5EF4-FFF2-40B4-BE49-F238E27FC236}">
                <a16:creationId xmlns:a16="http://schemas.microsoft.com/office/drawing/2014/main" id="{3081B4D1-5F6D-430A-A1E2-CB5CBEB8510E}"/>
              </a:ext>
            </a:extLst>
          </p:cNvPr>
          <p:cNvSpPr txBox="1"/>
          <p:nvPr/>
        </p:nvSpPr>
        <p:spPr>
          <a:xfrm>
            <a:off x="113792" y="1219200"/>
            <a:ext cx="8725408" cy="1200329"/>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Arial MT"/>
                <a:ea typeface="Arial MT"/>
                <a:cs typeface="Arial MT"/>
              </a:rPr>
              <a:t>TOT (Time On Task): How long the time that user take to complete the task</a:t>
            </a:r>
            <a:r>
              <a:rPr lang="en-US" sz="1800" spc="-320" dirty="0">
                <a:effectLst/>
                <a:latin typeface="Arial MT"/>
                <a:ea typeface="Arial MT"/>
                <a:cs typeface="Arial MT"/>
              </a:rPr>
              <a:t> </a:t>
            </a:r>
            <a:endParaRPr lang="en-US" sz="1800" dirty="0">
              <a:effectLst/>
              <a:latin typeface="Arial MT"/>
              <a:ea typeface="Arial MT"/>
              <a:cs typeface="Arial MT"/>
            </a:endParaRPr>
          </a:p>
          <a:p>
            <a:pPr marL="285750" indent="-285750">
              <a:buFont typeface="Arial" panose="020B0604020202020204" pitchFamily="34" charset="0"/>
              <a:buChar char="•"/>
            </a:pPr>
            <a:r>
              <a:rPr lang="en-US" sz="1800" dirty="0">
                <a:effectLst/>
                <a:latin typeface="Arial MT"/>
                <a:ea typeface="Arial MT"/>
                <a:cs typeface="Arial MT"/>
              </a:rPr>
              <a:t>UER</a:t>
            </a:r>
            <a:r>
              <a:rPr lang="en-US" sz="1800" spc="-5" dirty="0">
                <a:effectLst/>
                <a:latin typeface="Arial MT"/>
                <a:ea typeface="Arial MT"/>
                <a:cs typeface="Arial MT"/>
              </a:rPr>
              <a:t> </a:t>
            </a:r>
            <a:r>
              <a:rPr lang="en-US" sz="1800" dirty="0">
                <a:effectLst/>
                <a:latin typeface="Arial MT"/>
                <a:ea typeface="Arial MT"/>
                <a:cs typeface="Arial MT"/>
              </a:rPr>
              <a:t>(User Error</a:t>
            </a:r>
            <a:r>
              <a:rPr lang="en-US" sz="1800" spc="-5" dirty="0">
                <a:effectLst/>
                <a:latin typeface="Arial MT"/>
                <a:ea typeface="Arial MT"/>
                <a:cs typeface="Arial MT"/>
              </a:rPr>
              <a:t> </a:t>
            </a:r>
            <a:r>
              <a:rPr lang="en-US" sz="1800" dirty="0">
                <a:effectLst/>
                <a:latin typeface="Arial MT"/>
                <a:ea typeface="Arial MT"/>
                <a:cs typeface="Arial MT"/>
              </a:rPr>
              <a:t>Rate):</a:t>
            </a:r>
            <a:r>
              <a:rPr lang="en-US" sz="1800" spc="5" dirty="0">
                <a:effectLst/>
                <a:latin typeface="Arial MT"/>
                <a:ea typeface="Arial MT"/>
                <a:cs typeface="Arial MT"/>
              </a:rPr>
              <a:t> </a:t>
            </a:r>
            <a:r>
              <a:rPr lang="en-US" sz="1800" dirty="0">
                <a:effectLst/>
                <a:latin typeface="Arial MT"/>
                <a:ea typeface="Arial MT"/>
                <a:cs typeface="Arial MT"/>
              </a:rPr>
              <a:t>Number</a:t>
            </a:r>
            <a:r>
              <a:rPr lang="en-US" sz="1800" spc="-5" dirty="0">
                <a:effectLst/>
                <a:latin typeface="Arial MT"/>
                <a:ea typeface="Arial MT"/>
                <a:cs typeface="Arial MT"/>
              </a:rPr>
              <a:t> </a:t>
            </a:r>
            <a:r>
              <a:rPr lang="en-US" sz="1800" dirty="0">
                <a:effectLst/>
                <a:latin typeface="Arial MT"/>
                <a:ea typeface="Arial MT"/>
                <a:cs typeface="Arial MT"/>
              </a:rPr>
              <a:t>of the</a:t>
            </a:r>
            <a:r>
              <a:rPr lang="en-US" sz="1800" spc="-10" dirty="0">
                <a:effectLst/>
                <a:latin typeface="Arial MT"/>
                <a:ea typeface="Arial MT"/>
                <a:cs typeface="Arial MT"/>
              </a:rPr>
              <a:t> </a:t>
            </a:r>
            <a:r>
              <a:rPr lang="en-US" sz="1800" dirty="0">
                <a:effectLst/>
                <a:latin typeface="Arial MT"/>
                <a:ea typeface="Arial MT"/>
                <a:cs typeface="Arial MT"/>
              </a:rPr>
              <a:t>mistakes</a:t>
            </a:r>
            <a:r>
              <a:rPr lang="en-US" sz="1800" spc="-5" dirty="0">
                <a:effectLst/>
                <a:latin typeface="Arial MT"/>
                <a:ea typeface="Arial MT"/>
                <a:cs typeface="Arial MT"/>
              </a:rPr>
              <a:t> </a:t>
            </a:r>
            <a:r>
              <a:rPr lang="en-US" sz="1800" dirty="0">
                <a:effectLst/>
                <a:latin typeface="Arial MT"/>
                <a:ea typeface="Arial MT"/>
                <a:cs typeface="Arial MT"/>
              </a:rPr>
              <a:t>that user</a:t>
            </a:r>
            <a:r>
              <a:rPr lang="en-US" sz="1800" spc="-5" dirty="0">
                <a:effectLst/>
                <a:latin typeface="Arial MT"/>
                <a:ea typeface="Arial MT"/>
                <a:cs typeface="Arial MT"/>
              </a:rPr>
              <a:t> </a:t>
            </a:r>
            <a:r>
              <a:rPr lang="en-US" sz="1800" dirty="0">
                <a:effectLst/>
                <a:latin typeface="Arial MT"/>
                <a:ea typeface="Arial MT"/>
                <a:cs typeface="Arial MT"/>
              </a:rPr>
              <a:t>make</a:t>
            </a:r>
          </a:p>
          <a:p>
            <a:pPr marL="285750" indent="-285750">
              <a:buFont typeface="Arial" panose="020B0604020202020204" pitchFamily="34" charset="0"/>
              <a:buChar char="•"/>
            </a:pPr>
            <a:r>
              <a:rPr lang="en-US" sz="1800" dirty="0">
                <a:effectLst/>
                <a:latin typeface="Arial MT"/>
                <a:ea typeface="Arial MT"/>
                <a:cs typeface="Arial MT"/>
              </a:rPr>
              <a:t>TSR</a:t>
            </a:r>
            <a:r>
              <a:rPr lang="en-US" sz="1800" spc="-5" dirty="0">
                <a:effectLst/>
                <a:latin typeface="Arial MT"/>
                <a:ea typeface="Arial MT"/>
                <a:cs typeface="Arial MT"/>
              </a:rPr>
              <a:t> </a:t>
            </a:r>
            <a:r>
              <a:rPr lang="en-US" sz="1800" dirty="0">
                <a:effectLst/>
                <a:latin typeface="Arial MT"/>
                <a:ea typeface="Arial MT"/>
                <a:cs typeface="Arial MT"/>
              </a:rPr>
              <a:t>(Task</a:t>
            </a:r>
            <a:r>
              <a:rPr lang="en-US" sz="1800" spc="-5" dirty="0">
                <a:effectLst/>
                <a:latin typeface="Arial MT"/>
                <a:ea typeface="Arial MT"/>
                <a:cs typeface="Arial MT"/>
              </a:rPr>
              <a:t> </a:t>
            </a:r>
            <a:r>
              <a:rPr lang="en-US" sz="1800" dirty="0">
                <a:effectLst/>
                <a:latin typeface="Arial MT"/>
                <a:ea typeface="Arial MT"/>
                <a:cs typeface="Arial MT"/>
              </a:rPr>
              <a:t>Success</a:t>
            </a:r>
            <a:r>
              <a:rPr lang="en-US" sz="1800" spc="-15" dirty="0">
                <a:effectLst/>
                <a:latin typeface="Arial MT"/>
                <a:ea typeface="Arial MT"/>
                <a:cs typeface="Arial MT"/>
              </a:rPr>
              <a:t> </a:t>
            </a:r>
            <a:r>
              <a:rPr lang="en-US" sz="1800" dirty="0">
                <a:effectLst/>
                <a:latin typeface="Arial MT"/>
                <a:ea typeface="Arial MT"/>
                <a:cs typeface="Arial MT"/>
              </a:rPr>
              <a:t>Rate):</a:t>
            </a:r>
            <a:r>
              <a:rPr lang="en-US" sz="1800" spc="5" dirty="0">
                <a:effectLst/>
                <a:latin typeface="Arial MT"/>
                <a:ea typeface="Arial MT"/>
                <a:cs typeface="Arial MT"/>
              </a:rPr>
              <a:t> </a:t>
            </a:r>
            <a:r>
              <a:rPr lang="en-US" sz="1800" dirty="0">
                <a:effectLst/>
                <a:latin typeface="Arial MT"/>
                <a:ea typeface="Arial MT"/>
                <a:cs typeface="Arial MT"/>
              </a:rPr>
              <a:t>Success</a:t>
            </a:r>
            <a:r>
              <a:rPr lang="en-US" sz="1800" spc="-15" dirty="0">
                <a:effectLst/>
                <a:latin typeface="Arial MT"/>
                <a:ea typeface="Arial MT"/>
                <a:cs typeface="Arial MT"/>
              </a:rPr>
              <a:t> </a:t>
            </a:r>
            <a:r>
              <a:rPr lang="en-US" sz="1800" dirty="0">
                <a:effectLst/>
                <a:latin typeface="Arial MT"/>
                <a:ea typeface="Arial MT"/>
                <a:cs typeface="Arial MT"/>
              </a:rPr>
              <a:t>or fail</a:t>
            </a:r>
            <a:r>
              <a:rPr lang="en-US" sz="1800" spc="-10" dirty="0">
                <a:effectLst/>
                <a:latin typeface="Arial MT"/>
                <a:ea typeface="Arial MT"/>
                <a:cs typeface="Arial MT"/>
              </a:rPr>
              <a:t> </a:t>
            </a:r>
            <a:r>
              <a:rPr lang="en-US" sz="1800" dirty="0">
                <a:effectLst/>
                <a:latin typeface="Arial MT"/>
                <a:ea typeface="Arial MT"/>
                <a:cs typeface="Arial MT"/>
              </a:rPr>
              <a:t>when</a:t>
            </a:r>
            <a:r>
              <a:rPr lang="en-US" sz="1800" spc="-15" dirty="0">
                <a:effectLst/>
                <a:latin typeface="Arial MT"/>
                <a:ea typeface="Arial MT"/>
                <a:cs typeface="Arial MT"/>
              </a:rPr>
              <a:t> </a:t>
            </a:r>
            <a:r>
              <a:rPr lang="en-US" sz="1800" dirty="0">
                <a:effectLst/>
                <a:latin typeface="Arial MT"/>
                <a:ea typeface="Arial MT"/>
                <a:cs typeface="Arial MT"/>
              </a:rPr>
              <a:t>do</a:t>
            </a:r>
            <a:r>
              <a:rPr lang="en-US" sz="1800" spc="-10" dirty="0">
                <a:effectLst/>
                <a:latin typeface="Arial MT"/>
                <a:ea typeface="Arial MT"/>
                <a:cs typeface="Arial MT"/>
              </a:rPr>
              <a:t> </a:t>
            </a:r>
            <a:r>
              <a:rPr lang="en-US" sz="1800" dirty="0">
                <a:effectLst/>
                <a:latin typeface="Arial MT"/>
                <a:ea typeface="Arial MT"/>
                <a:cs typeface="Arial MT"/>
              </a:rPr>
              <a:t>the</a:t>
            </a:r>
            <a:r>
              <a:rPr lang="en-US" sz="1800" spc="-15" dirty="0">
                <a:effectLst/>
                <a:latin typeface="Arial MT"/>
                <a:ea typeface="Arial MT"/>
                <a:cs typeface="Arial MT"/>
              </a:rPr>
              <a:t> </a:t>
            </a:r>
            <a:r>
              <a:rPr lang="en-US" sz="1800" dirty="0">
                <a:effectLst/>
                <a:latin typeface="Arial MT"/>
                <a:ea typeface="Arial MT"/>
                <a:cs typeface="Arial MT"/>
              </a:rPr>
              <a:t>task.</a:t>
            </a:r>
            <a:r>
              <a:rPr lang="en-US" sz="1800" spc="-15" dirty="0">
                <a:effectLst/>
                <a:latin typeface="Arial MT"/>
                <a:ea typeface="Arial MT"/>
                <a:cs typeface="Arial MT"/>
              </a:rPr>
              <a:t> </a:t>
            </a:r>
            <a:r>
              <a:rPr lang="en-US" sz="1800" dirty="0">
                <a:effectLst/>
                <a:latin typeface="Arial MT"/>
                <a:ea typeface="Arial MT"/>
                <a:cs typeface="Arial MT"/>
              </a:rPr>
              <a:t>Success is</a:t>
            </a:r>
            <a:r>
              <a:rPr lang="en-US" sz="1800" spc="-5" dirty="0">
                <a:effectLst/>
                <a:latin typeface="Arial MT"/>
                <a:ea typeface="Arial MT"/>
                <a:cs typeface="Arial MT"/>
              </a:rPr>
              <a:t> </a:t>
            </a:r>
            <a:r>
              <a:rPr lang="en-US" sz="1800" dirty="0">
                <a:effectLst/>
                <a:latin typeface="Arial MT"/>
                <a:ea typeface="Arial MT"/>
                <a:cs typeface="Arial MT"/>
              </a:rPr>
              <a:t>1 and fail</a:t>
            </a:r>
            <a:r>
              <a:rPr lang="en-US" sz="1800" spc="-10" dirty="0">
                <a:effectLst/>
                <a:latin typeface="Arial MT"/>
                <a:ea typeface="Arial MT"/>
                <a:cs typeface="Arial MT"/>
              </a:rPr>
              <a:t> </a:t>
            </a:r>
            <a:r>
              <a:rPr lang="en-US" sz="1800" dirty="0">
                <a:effectLst/>
                <a:latin typeface="Arial MT"/>
                <a:ea typeface="Arial MT"/>
                <a:cs typeface="Arial MT"/>
              </a:rPr>
              <a:t>is</a:t>
            </a:r>
            <a:r>
              <a:rPr lang="en-US" sz="1800" spc="-5" dirty="0">
                <a:effectLst/>
                <a:latin typeface="Arial MT"/>
                <a:ea typeface="Arial MT"/>
                <a:cs typeface="Arial MT"/>
              </a:rPr>
              <a:t> </a:t>
            </a:r>
            <a:r>
              <a:rPr lang="en-US" sz="1800" dirty="0">
                <a:effectLst/>
                <a:latin typeface="Arial MT"/>
                <a:ea typeface="Arial MT"/>
                <a:cs typeface="Arial MT"/>
              </a:rPr>
              <a:t>0</a:t>
            </a:r>
          </a:p>
        </p:txBody>
      </p:sp>
      <p:pic>
        <p:nvPicPr>
          <p:cNvPr id="5" name="Picture 4">
            <a:extLst>
              <a:ext uri="{FF2B5EF4-FFF2-40B4-BE49-F238E27FC236}">
                <a16:creationId xmlns:a16="http://schemas.microsoft.com/office/drawing/2014/main" id="{13F759D8-FEEA-47FA-B9D5-F8275CB9D147}"/>
              </a:ext>
            </a:extLst>
          </p:cNvPr>
          <p:cNvPicPr>
            <a:picLocks noChangeAspect="1"/>
          </p:cNvPicPr>
          <p:nvPr/>
        </p:nvPicPr>
        <p:blipFill>
          <a:blip r:embed="rId2"/>
          <a:stretch>
            <a:fillRect/>
          </a:stretch>
        </p:blipFill>
        <p:spPr>
          <a:xfrm>
            <a:off x="425250" y="2672948"/>
            <a:ext cx="8259034" cy="2280052"/>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534408" cy="443070"/>
          </a:xfrm>
          <a:prstGeom prst="rect">
            <a:avLst/>
          </a:prstGeom>
        </p:spPr>
        <p:txBody>
          <a:bodyPr vert="horz" wrap="square" lIns="0" tIns="12065" rIns="0" bIns="0" rtlCol="0">
            <a:spAutoFit/>
          </a:bodyPr>
          <a:lstStyle/>
          <a:p>
            <a:pPr marL="12700">
              <a:lnSpc>
                <a:spcPct val="100000"/>
              </a:lnSpc>
              <a:spcBef>
                <a:spcPts val="95"/>
              </a:spcBef>
            </a:pPr>
            <a:r>
              <a:rPr lang="en-US" spc="-5" dirty="0"/>
              <a:t>8</a:t>
            </a:r>
            <a:r>
              <a:rPr spc="-5" dirty="0"/>
              <a:t>. </a:t>
            </a:r>
            <a:r>
              <a:rPr lang="en-US" spc="-5" dirty="0"/>
              <a:t>User </a:t>
            </a:r>
            <a:r>
              <a:rPr lang="en-US" dirty="0"/>
              <a:t>Interaction</a:t>
            </a:r>
            <a:r>
              <a:rPr lang="en-US" spc="-50" dirty="0"/>
              <a:t> </a:t>
            </a:r>
            <a:r>
              <a:rPr lang="en-US" spc="-5" dirty="0"/>
              <a:t>Steps</a:t>
            </a:r>
            <a:endParaRPr dirty="0"/>
          </a:p>
        </p:txBody>
      </p:sp>
      <p:sp>
        <p:nvSpPr>
          <p:cNvPr id="3" name="object 3"/>
          <p:cNvSpPr/>
          <p:nvPr/>
        </p:nvSpPr>
        <p:spPr>
          <a:xfrm>
            <a:off x="60960" y="1171955"/>
            <a:ext cx="8945880" cy="563575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40" y="1147572"/>
            <a:ext cx="8951976" cy="417880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97950"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8614410" cy="5300810"/>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lang="en-US" sz="2400" b="1" spc="-5" dirty="0">
                <a:latin typeface="Calibri"/>
                <a:cs typeface="Calibri"/>
              </a:rPr>
              <a:t>Steps of user interaction</a:t>
            </a:r>
          </a:p>
          <a:p>
            <a:pPr marL="355600" indent="-342900">
              <a:lnSpc>
                <a:spcPct val="100000"/>
              </a:lnSpc>
              <a:spcBef>
                <a:spcPts val="775"/>
              </a:spcBef>
              <a:buFont typeface="+mj-lt"/>
              <a:buAutoNum type="arabicPeriod"/>
              <a:tabLst>
                <a:tab pos="299720" algn="l"/>
              </a:tabLst>
            </a:pPr>
            <a:r>
              <a:rPr lang="en-US" sz="1600" dirty="0">
                <a:effectLst/>
                <a:latin typeface="Arial MT"/>
                <a:ea typeface="Arial MT"/>
                <a:cs typeface="Arial MT"/>
              </a:rPr>
              <a:t>User come to landing page, at the landing page user can login by clicking the login button on the right corner of the website or on the hero banner login form.</a:t>
            </a:r>
          </a:p>
          <a:p>
            <a:pPr marL="355600" indent="-342900">
              <a:lnSpc>
                <a:spcPct val="100000"/>
              </a:lnSpc>
              <a:spcBef>
                <a:spcPts val="775"/>
              </a:spcBef>
              <a:buFont typeface="+mj-lt"/>
              <a:buAutoNum type="arabicPeriod"/>
              <a:tabLst>
                <a:tab pos="299720" algn="l"/>
              </a:tabLst>
            </a:pPr>
            <a:r>
              <a:rPr lang="en-US" sz="1600" spc="5" dirty="0">
                <a:effectLst/>
                <a:latin typeface="Arial MT"/>
                <a:ea typeface="Arial MT"/>
                <a:cs typeface="Arial MT"/>
              </a:rPr>
              <a:t>If the</a:t>
            </a:r>
            <a:r>
              <a:rPr lang="en-US" sz="1600" spc="-20" dirty="0">
                <a:effectLst/>
                <a:latin typeface="Arial MT"/>
                <a:ea typeface="Arial MT"/>
                <a:cs typeface="Arial MT"/>
              </a:rPr>
              <a:t> </a:t>
            </a:r>
            <a:r>
              <a:rPr lang="en-US" sz="1600" dirty="0">
                <a:effectLst/>
                <a:latin typeface="Arial MT"/>
                <a:ea typeface="Arial MT"/>
                <a:cs typeface="Arial MT"/>
              </a:rPr>
              <a:t>user</a:t>
            </a:r>
            <a:r>
              <a:rPr lang="en-US" sz="1600" spc="-5" dirty="0">
                <a:effectLst/>
                <a:latin typeface="Arial MT"/>
                <a:ea typeface="Arial MT"/>
                <a:cs typeface="Arial MT"/>
              </a:rPr>
              <a:t> </a:t>
            </a:r>
            <a:r>
              <a:rPr lang="en-US" sz="1600" dirty="0">
                <a:effectLst/>
                <a:latin typeface="Arial MT"/>
                <a:ea typeface="Arial MT"/>
                <a:cs typeface="Arial MT"/>
              </a:rPr>
              <a:t>does</a:t>
            </a:r>
            <a:r>
              <a:rPr lang="en-US" sz="1600" spc="-15" dirty="0">
                <a:effectLst/>
                <a:latin typeface="Arial MT"/>
                <a:ea typeface="Arial MT"/>
                <a:cs typeface="Arial MT"/>
              </a:rPr>
              <a:t> </a:t>
            </a:r>
            <a:r>
              <a:rPr lang="en-US" sz="1600" dirty="0">
                <a:effectLst/>
                <a:latin typeface="Arial MT"/>
                <a:ea typeface="Arial MT"/>
                <a:cs typeface="Arial MT"/>
              </a:rPr>
              <a:t>not</a:t>
            </a:r>
            <a:r>
              <a:rPr lang="en-US" sz="1600" spc="-20" dirty="0">
                <a:effectLst/>
                <a:latin typeface="Arial MT"/>
                <a:ea typeface="Arial MT"/>
                <a:cs typeface="Arial MT"/>
              </a:rPr>
              <a:t> </a:t>
            </a:r>
            <a:r>
              <a:rPr lang="en-US" sz="1600" dirty="0">
                <a:effectLst/>
                <a:latin typeface="Arial MT"/>
                <a:ea typeface="Arial MT"/>
                <a:cs typeface="Arial MT"/>
              </a:rPr>
              <a:t>have</a:t>
            </a:r>
            <a:r>
              <a:rPr lang="en-US" sz="1600" spc="-15" dirty="0">
                <a:effectLst/>
                <a:latin typeface="Arial MT"/>
                <a:ea typeface="Arial MT"/>
                <a:cs typeface="Arial MT"/>
              </a:rPr>
              <a:t> </a:t>
            </a:r>
            <a:r>
              <a:rPr lang="en-US" sz="1600" dirty="0">
                <a:effectLst/>
                <a:latin typeface="Arial MT"/>
                <a:ea typeface="Arial MT"/>
                <a:cs typeface="Arial MT"/>
              </a:rPr>
              <a:t>any</a:t>
            </a:r>
            <a:r>
              <a:rPr lang="en-US" sz="1600" spc="-15" dirty="0">
                <a:effectLst/>
                <a:latin typeface="Arial MT"/>
                <a:ea typeface="Arial MT"/>
                <a:cs typeface="Arial MT"/>
              </a:rPr>
              <a:t> </a:t>
            </a:r>
            <a:r>
              <a:rPr lang="en-US" sz="1600" dirty="0">
                <a:effectLst/>
                <a:latin typeface="Arial MT"/>
                <a:ea typeface="Arial MT"/>
                <a:cs typeface="Arial MT"/>
              </a:rPr>
              <a:t>account</a:t>
            </a:r>
            <a:r>
              <a:rPr lang="en-US" sz="1600" spc="-10" dirty="0">
                <a:effectLst/>
                <a:latin typeface="Arial MT"/>
                <a:ea typeface="Arial MT"/>
                <a:cs typeface="Arial MT"/>
              </a:rPr>
              <a:t> </a:t>
            </a:r>
            <a:r>
              <a:rPr lang="en-US" sz="1600" dirty="0">
                <a:effectLst/>
                <a:latin typeface="Arial MT"/>
                <a:ea typeface="Arial MT"/>
                <a:cs typeface="Arial MT"/>
              </a:rPr>
              <a:t>yet,</a:t>
            </a:r>
            <a:r>
              <a:rPr lang="en-US" sz="1600" spc="-5" dirty="0">
                <a:effectLst/>
                <a:latin typeface="Arial MT"/>
                <a:ea typeface="Arial MT"/>
                <a:cs typeface="Arial MT"/>
              </a:rPr>
              <a:t> </a:t>
            </a:r>
            <a:r>
              <a:rPr lang="en-US" sz="1600" dirty="0">
                <a:effectLst/>
                <a:latin typeface="Arial MT"/>
                <a:ea typeface="Arial MT"/>
                <a:cs typeface="Arial MT"/>
              </a:rPr>
              <a:t>the</a:t>
            </a:r>
            <a:r>
              <a:rPr lang="en-US" sz="1600" spc="-15" dirty="0">
                <a:effectLst/>
                <a:latin typeface="Arial MT"/>
                <a:ea typeface="Arial MT"/>
                <a:cs typeface="Arial MT"/>
              </a:rPr>
              <a:t> </a:t>
            </a:r>
            <a:r>
              <a:rPr lang="en-US" sz="1600" dirty="0">
                <a:effectLst/>
                <a:latin typeface="Arial MT"/>
                <a:ea typeface="Arial MT"/>
                <a:cs typeface="Arial MT"/>
              </a:rPr>
              <a:t>user</a:t>
            </a:r>
            <a:r>
              <a:rPr lang="en-US" sz="1600" spc="-10" dirty="0">
                <a:effectLst/>
                <a:latin typeface="Arial MT"/>
                <a:ea typeface="Arial MT"/>
                <a:cs typeface="Arial MT"/>
              </a:rPr>
              <a:t> </a:t>
            </a:r>
            <a:r>
              <a:rPr lang="en-US" sz="1600" dirty="0">
                <a:effectLst/>
                <a:latin typeface="Arial MT"/>
                <a:ea typeface="Arial MT"/>
                <a:cs typeface="Arial MT"/>
              </a:rPr>
              <a:t>can</a:t>
            </a:r>
            <a:r>
              <a:rPr lang="en-US" sz="1600" spc="-5" dirty="0">
                <a:effectLst/>
                <a:latin typeface="Arial MT"/>
                <a:ea typeface="Arial MT"/>
                <a:cs typeface="Arial MT"/>
              </a:rPr>
              <a:t> </a:t>
            </a:r>
            <a:r>
              <a:rPr lang="en-US" sz="1600" dirty="0">
                <a:effectLst/>
                <a:latin typeface="Arial MT"/>
                <a:ea typeface="Arial MT"/>
                <a:cs typeface="Arial MT"/>
              </a:rPr>
              <a:t>register</a:t>
            </a:r>
            <a:r>
              <a:rPr lang="en-US" sz="1600" spc="-5" dirty="0">
                <a:effectLst/>
                <a:latin typeface="Arial MT"/>
                <a:ea typeface="Arial MT"/>
                <a:cs typeface="Arial MT"/>
              </a:rPr>
              <a:t> </a:t>
            </a:r>
            <a:r>
              <a:rPr lang="en-US" sz="1600" dirty="0">
                <a:effectLst/>
                <a:latin typeface="Arial MT"/>
                <a:ea typeface="Arial MT"/>
                <a:cs typeface="Arial MT"/>
              </a:rPr>
              <a:t>first</a:t>
            </a:r>
            <a:r>
              <a:rPr lang="en-US" sz="1600" spc="-10" dirty="0">
                <a:effectLst/>
                <a:latin typeface="Arial MT"/>
                <a:ea typeface="Arial MT"/>
                <a:cs typeface="Arial MT"/>
              </a:rPr>
              <a:t> </a:t>
            </a:r>
            <a:r>
              <a:rPr lang="en-US" sz="1600" dirty="0">
                <a:effectLst/>
                <a:latin typeface="Arial MT"/>
                <a:ea typeface="Arial MT"/>
                <a:cs typeface="Arial MT"/>
              </a:rPr>
              <a:t>by</a:t>
            </a:r>
            <a:r>
              <a:rPr lang="en-US" sz="1600" spc="-20" dirty="0">
                <a:effectLst/>
                <a:latin typeface="Arial MT"/>
                <a:ea typeface="Arial MT"/>
                <a:cs typeface="Arial MT"/>
              </a:rPr>
              <a:t> </a:t>
            </a:r>
            <a:r>
              <a:rPr lang="en-US" sz="1600" dirty="0">
                <a:effectLst/>
                <a:latin typeface="Arial MT"/>
                <a:ea typeface="Arial MT"/>
                <a:cs typeface="Arial MT"/>
              </a:rPr>
              <a:t>clicking</a:t>
            </a:r>
            <a:r>
              <a:rPr lang="en-US" sz="1600" spc="-5" dirty="0">
                <a:effectLst/>
                <a:latin typeface="Arial MT"/>
                <a:ea typeface="Arial MT"/>
                <a:cs typeface="Arial MT"/>
              </a:rPr>
              <a:t> </a:t>
            </a:r>
            <a:r>
              <a:rPr lang="en-US" sz="1600" dirty="0">
                <a:effectLst/>
                <a:latin typeface="Arial MT"/>
                <a:ea typeface="Arial MT"/>
                <a:cs typeface="Arial MT"/>
              </a:rPr>
              <a:t>at</a:t>
            </a:r>
            <a:r>
              <a:rPr lang="en-US" sz="1600" spc="-10" dirty="0">
                <a:effectLst/>
                <a:latin typeface="Arial MT"/>
                <a:ea typeface="Arial MT"/>
                <a:cs typeface="Arial MT"/>
              </a:rPr>
              <a:t> </a:t>
            </a:r>
            <a:r>
              <a:rPr lang="en-US" sz="1600" dirty="0">
                <a:effectLst/>
                <a:latin typeface="Arial MT"/>
                <a:ea typeface="Arial MT"/>
                <a:cs typeface="Arial MT"/>
              </a:rPr>
              <a:t>register</a:t>
            </a:r>
            <a:r>
              <a:rPr lang="en-US" sz="1600" spc="-5" dirty="0">
                <a:effectLst/>
                <a:latin typeface="Arial MT"/>
                <a:ea typeface="Arial MT"/>
                <a:cs typeface="Arial MT"/>
              </a:rPr>
              <a:t> </a:t>
            </a:r>
            <a:r>
              <a:rPr lang="en-US" sz="1600" dirty="0">
                <a:effectLst/>
                <a:latin typeface="Arial MT"/>
                <a:ea typeface="Arial MT"/>
                <a:cs typeface="Arial MT"/>
              </a:rPr>
              <a:t>button. After registration done user will be redirected to registration thankyou page and now have an account to logged in to the website.</a:t>
            </a:r>
            <a:endParaRPr lang="en-US" sz="1600" dirty="0">
              <a:latin typeface="Arial MT"/>
              <a:ea typeface="Arial MT"/>
              <a:cs typeface="Arial MT"/>
            </a:endParaRPr>
          </a:p>
          <a:p>
            <a:pPr marL="355600" indent="-342900">
              <a:lnSpc>
                <a:spcPct val="100000"/>
              </a:lnSpc>
              <a:spcBef>
                <a:spcPts val="775"/>
              </a:spcBef>
              <a:buFont typeface="+mj-lt"/>
              <a:buAutoNum type="arabicPeriod"/>
              <a:tabLst>
                <a:tab pos="299720" algn="l"/>
              </a:tabLst>
            </a:pPr>
            <a:r>
              <a:rPr lang="en-US" sz="1600" dirty="0">
                <a:effectLst/>
                <a:latin typeface="Arial MT"/>
                <a:ea typeface="Arial MT"/>
                <a:cs typeface="Arial MT"/>
              </a:rPr>
              <a:t>If the user forgot their password, they can request a password retrieval by clicking the forgot password button. User input their email and will be redirected to forgot password confirmation and they will get link to their email for resetting the password.</a:t>
            </a:r>
          </a:p>
          <a:p>
            <a:pPr marL="355600" indent="-342900">
              <a:spcBef>
                <a:spcPts val="775"/>
              </a:spcBef>
              <a:buFont typeface="+mj-lt"/>
              <a:buAutoNum type="arabicPeriod"/>
              <a:tabLst>
                <a:tab pos="299720" algn="l"/>
              </a:tabLst>
            </a:pPr>
            <a:r>
              <a:rPr lang="en-US" sz="1600" dirty="0">
                <a:effectLst/>
                <a:latin typeface="Arial MT"/>
                <a:ea typeface="Arial MT"/>
                <a:cs typeface="Arial MT"/>
              </a:rPr>
              <a:t>User login to the website and redirected to their respective profile page, user can edit their profile page by clicking the edit profile button. </a:t>
            </a:r>
          </a:p>
          <a:p>
            <a:pPr marL="355600" indent="-342900">
              <a:spcBef>
                <a:spcPts val="775"/>
              </a:spcBef>
              <a:buFont typeface="+mj-lt"/>
              <a:buAutoNum type="arabicPeriod"/>
              <a:tabLst>
                <a:tab pos="299720" algn="l"/>
              </a:tabLst>
            </a:pPr>
            <a:r>
              <a:rPr lang="en-US" sz="1600" dirty="0">
                <a:effectLst/>
                <a:latin typeface="Arial MT"/>
                <a:ea typeface="Arial MT"/>
                <a:cs typeface="Arial MT"/>
              </a:rPr>
              <a:t>User can search another user profile page by clicking the people button in the navigation bar at the top of the website. </a:t>
            </a:r>
          </a:p>
          <a:p>
            <a:pPr marL="355600" indent="-342900">
              <a:spcBef>
                <a:spcPts val="775"/>
              </a:spcBef>
              <a:buFont typeface="+mj-lt"/>
              <a:buAutoNum type="arabicPeriod"/>
              <a:tabLst>
                <a:tab pos="299720" algn="l"/>
              </a:tabLst>
            </a:pPr>
            <a:r>
              <a:rPr lang="en-US" sz="1600" dirty="0">
                <a:effectLst/>
                <a:latin typeface="Arial MT"/>
                <a:ea typeface="Arial MT"/>
                <a:cs typeface="Arial MT"/>
              </a:rPr>
              <a:t>After clicking the people button the user will be redirected to search user page, user can search user by their name, country, city, and company. List of user will appear when searching in the search user page, user can click any of the users list and will be redirected to that user profile view page.</a:t>
            </a:r>
            <a:br>
              <a:rPr lang="en-US" sz="1800" dirty="0">
                <a:effectLst/>
                <a:latin typeface="Arial MT"/>
                <a:ea typeface="Arial MT"/>
                <a:cs typeface="Arial MT"/>
              </a:rPr>
            </a:br>
            <a:endParaRPr lang="en-US" dirty="0">
              <a:latin typeface="Calibri"/>
              <a:cs typeface="Calibri"/>
            </a:endParaRPr>
          </a:p>
        </p:txBody>
      </p:sp>
    </p:spTree>
    <p:extLst>
      <p:ext uri="{BB962C8B-B14F-4D97-AF65-F5344CB8AC3E}">
        <p14:creationId xmlns:p14="http://schemas.microsoft.com/office/powerpoint/2010/main" val="3698970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573270" cy="452120"/>
          </a:xfrm>
          <a:prstGeom prst="rect">
            <a:avLst/>
          </a:prstGeom>
        </p:spPr>
        <p:txBody>
          <a:bodyPr vert="horz" wrap="square" lIns="0" tIns="12065" rIns="0" bIns="0" rtlCol="0">
            <a:spAutoFit/>
          </a:bodyPr>
          <a:lstStyle/>
          <a:p>
            <a:pPr marL="12700">
              <a:lnSpc>
                <a:spcPct val="100000"/>
              </a:lnSpc>
              <a:spcBef>
                <a:spcPts val="95"/>
              </a:spcBef>
            </a:pPr>
            <a:r>
              <a:rPr lang="en-US" spc="-5" dirty="0"/>
              <a:t>9</a:t>
            </a:r>
            <a:r>
              <a:rPr spc="-5" dirty="0"/>
              <a:t>. User </a:t>
            </a:r>
            <a:r>
              <a:rPr dirty="0"/>
              <a:t>Interaction</a:t>
            </a:r>
            <a:r>
              <a:rPr spc="-30" dirty="0"/>
              <a:t> </a:t>
            </a:r>
            <a:r>
              <a:rPr spc="-5" dirty="0"/>
              <a:t>Flowchart</a:t>
            </a:r>
          </a:p>
        </p:txBody>
      </p:sp>
      <p:pic>
        <p:nvPicPr>
          <p:cNvPr id="4" name="Picture 3">
            <a:extLst>
              <a:ext uri="{FF2B5EF4-FFF2-40B4-BE49-F238E27FC236}">
                <a16:creationId xmlns:a16="http://schemas.microsoft.com/office/drawing/2014/main" id="{383E57B0-EAFA-4ACF-AEFD-1D6F9BAAB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219200"/>
            <a:ext cx="6324600" cy="5257800"/>
          </a:xfrm>
          <a:prstGeom prst="rect">
            <a:avLst/>
          </a:prstGeom>
          <a:ln>
            <a:solidFill>
              <a:schemeClr val="tx1"/>
            </a:solid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lang="en-US" spc="-70" dirty="0"/>
              <a:t>10</a:t>
            </a:r>
            <a:r>
              <a:rPr spc="-70" dirty="0"/>
              <a:t>. </a:t>
            </a:r>
            <a:r>
              <a:rPr spc="-5" dirty="0"/>
              <a:t>Prototype</a:t>
            </a:r>
            <a:r>
              <a:rPr spc="35" dirty="0"/>
              <a:t> </a:t>
            </a:r>
            <a:r>
              <a:rPr spc="-5" dirty="0"/>
              <a:t>Screen</a:t>
            </a:r>
          </a:p>
        </p:txBody>
      </p:sp>
      <p:sp>
        <p:nvSpPr>
          <p:cNvPr id="3" name="TextBox 2">
            <a:extLst>
              <a:ext uri="{FF2B5EF4-FFF2-40B4-BE49-F238E27FC236}">
                <a16:creationId xmlns:a16="http://schemas.microsoft.com/office/drawing/2014/main" id="{2C269D65-C48C-4736-9C2A-4FD04F3823C1}"/>
              </a:ext>
            </a:extLst>
          </p:cNvPr>
          <p:cNvSpPr txBox="1"/>
          <p:nvPr/>
        </p:nvSpPr>
        <p:spPr>
          <a:xfrm>
            <a:off x="3657600" y="1143000"/>
            <a:ext cx="1676400" cy="369332"/>
          </a:xfrm>
          <a:prstGeom prst="rect">
            <a:avLst/>
          </a:prstGeom>
          <a:noFill/>
        </p:spPr>
        <p:txBody>
          <a:bodyPr wrap="square" rtlCol="0">
            <a:spAutoFit/>
          </a:bodyPr>
          <a:lstStyle/>
          <a:p>
            <a:r>
              <a:rPr lang="en-US" b="1" dirty="0"/>
              <a:t>Login Scenario</a:t>
            </a:r>
          </a:p>
        </p:txBody>
      </p:sp>
      <p:pic>
        <p:nvPicPr>
          <p:cNvPr id="5" name="Picture 4">
            <a:extLst>
              <a:ext uri="{FF2B5EF4-FFF2-40B4-BE49-F238E27FC236}">
                <a16:creationId xmlns:a16="http://schemas.microsoft.com/office/drawing/2014/main" id="{BBB35436-DB0F-4450-9EC5-1901056F73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1910079"/>
            <a:ext cx="3657600" cy="3085493"/>
          </a:xfrm>
          <a:prstGeom prst="rect">
            <a:avLst/>
          </a:prstGeom>
          <a:ln>
            <a:solidFill>
              <a:schemeClr val="tx1"/>
            </a:solidFill>
          </a:ln>
        </p:spPr>
      </p:pic>
      <p:pic>
        <p:nvPicPr>
          <p:cNvPr id="7" name="Picture 6">
            <a:extLst>
              <a:ext uri="{FF2B5EF4-FFF2-40B4-BE49-F238E27FC236}">
                <a16:creationId xmlns:a16="http://schemas.microsoft.com/office/drawing/2014/main" id="{233C4529-BEBE-45FE-9D47-399A142F61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2" y="1910079"/>
            <a:ext cx="4114798" cy="3085492"/>
          </a:xfrm>
          <a:prstGeom prst="rect">
            <a:avLst/>
          </a:prstGeom>
          <a:ln>
            <a:solidFill>
              <a:schemeClr val="tx1"/>
            </a:solidFill>
          </a:ln>
        </p:spPr>
      </p:pic>
      <p:sp>
        <p:nvSpPr>
          <p:cNvPr id="8" name="TextBox 7">
            <a:extLst>
              <a:ext uri="{FF2B5EF4-FFF2-40B4-BE49-F238E27FC236}">
                <a16:creationId xmlns:a16="http://schemas.microsoft.com/office/drawing/2014/main" id="{E39A12E9-5933-4999-AE72-43707E2571EE}"/>
              </a:ext>
            </a:extLst>
          </p:cNvPr>
          <p:cNvSpPr txBox="1"/>
          <p:nvPr/>
        </p:nvSpPr>
        <p:spPr>
          <a:xfrm>
            <a:off x="1524000" y="1493097"/>
            <a:ext cx="1600200" cy="369332"/>
          </a:xfrm>
          <a:prstGeom prst="rect">
            <a:avLst/>
          </a:prstGeom>
          <a:noFill/>
        </p:spPr>
        <p:txBody>
          <a:bodyPr wrap="square" rtlCol="0">
            <a:spAutoFit/>
          </a:bodyPr>
          <a:lstStyle/>
          <a:p>
            <a:r>
              <a:rPr lang="en-US" dirty="0"/>
              <a:t>Login Page</a:t>
            </a:r>
          </a:p>
        </p:txBody>
      </p:sp>
      <p:sp>
        <p:nvSpPr>
          <p:cNvPr id="9" name="TextBox 8">
            <a:extLst>
              <a:ext uri="{FF2B5EF4-FFF2-40B4-BE49-F238E27FC236}">
                <a16:creationId xmlns:a16="http://schemas.microsoft.com/office/drawing/2014/main" id="{0A0E731C-1103-4B46-A872-50678554EB3A}"/>
              </a:ext>
            </a:extLst>
          </p:cNvPr>
          <p:cNvSpPr txBox="1"/>
          <p:nvPr/>
        </p:nvSpPr>
        <p:spPr>
          <a:xfrm>
            <a:off x="6019800" y="1493097"/>
            <a:ext cx="1600200" cy="369332"/>
          </a:xfrm>
          <a:prstGeom prst="rect">
            <a:avLst/>
          </a:prstGeom>
          <a:noFill/>
        </p:spPr>
        <p:txBody>
          <a:bodyPr wrap="square" rtlCol="0">
            <a:spAutoFit/>
          </a:bodyPr>
          <a:lstStyle/>
          <a:p>
            <a:r>
              <a:rPr lang="en-US" dirty="0"/>
              <a:t>Profile Page</a:t>
            </a:r>
          </a:p>
        </p:txBody>
      </p:sp>
      <p:cxnSp>
        <p:nvCxnSpPr>
          <p:cNvPr id="13" name="Straight Arrow Connector 12">
            <a:extLst>
              <a:ext uri="{FF2B5EF4-FFF2-40B4-BE49-F238E27FC236}">
                <a16:creationId xmlns:a16="http://schemas.microsoft.com/office/drawing/2014/main" id="{67B2B74C-25D7-4F25-BACD-2221350CE15B}"/>
              </a:ext>
            </a:extLst>
          </p:cNvPr>
          <p:cNvCxnSpPr/>
          <p:nvPr/>
        </p:nvCxnSpPr>
        <p:spPr>
          <a:xfrm>
            <a:off x="4038600" y="34290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a:t>
            </a:r>
            <a:r>
              <a:rPr lang="en-US" spc="-70" dirty="0"/>
              <a:t>0</a:t>
            </a:r>
            <a:r>
              <a:rPr spc="-70" dirty="0"/>
              <a:t>. </a:t>
            </a:r>
            <a:r>
              <a:rPr spc="-5" dirty="0"/>
              <a:t>Prototype</a:t>
            </a:r>
            <a:r>
              <a:rPr spc="35" dirty="0"/>
              <a:t> </a:t>
            </a:r>
            <a:r>
              <a:rPr spc="-5" dirty="0"/>
              <a:t>Screen</a:t>
            </a:r>
          </a:p>
        </p:txBody>
      </p:sp>
      <p:sp>
        <p:nvSpPr>
          <p:cNvPr id="3" name="TextBox 2">
            <a:extLst>
              <a:ext uri="{FF2B5EF4-FFF2-40B4-BE49-F238E27FC236}">
                <a16:creationId xmlns:a16="http://schemas.microsoft.com/office/drawing/2014/main" id="{2C269D65-C48C-4736-9C2A-4FD04F3823C1}"/>
              </a:ext>
            </a:extLst>
          </p:cNvPr>
          <p:cNvSpPr txBox="1"/>
          <p:nvPr/>
        </p:nvSpPr>
        <p:spPr>
          <a:xfrm>
            <a:off x="3467100" y="1123765"/>
            <a:ext cx="2209800" cy="369332"/>
          </a:xfrm>
          <a:prstGeom prst="rect">
            <a:avLst/>
          </a:prstGeom>
          <a:noFill/>
        </p:spPr>
        <p:txBody>
          <a:bodyPr wrap="square" rtlCol="0">
            <a:spAutoFit/>
          </a:bodyPr>
          <a:lstStyle/>
          <a:p>
            <a:r>
              <a:rPr lang="en-US" b="1" dirty="0"/>
              <a:t>Registration Scenario</a:t>
            </a:r>
          </a:p>
        </p:txBody>
      </p:sp>
      <p:sp>
        <p:nvSpPr>
          <p:cNvPr id="8" name="TextBox 7">
            <a:extLst>
              <a:ext uri="{FF2B5EF4-FFF2-40B4-BE49-F238E27FC236}">
                <a16:creationId xmlns:a16="http://schemas.microsoft.com/office/drawing/2014/main" id="{E39A12E9-5933-4999-AE72-43707E2571EE}"/>
              </a:ext>
            </a:extLst>
          </p:cNvPr>
          <p:cNvSpPr txBox="1"/>
          <p:nvPr/>
        </p:nvSpPr>
        <p:spPr>
          <a:xfrm>
            <a:off x="742950" y="1493097"/>
            <a:ext cx="1796012" cy="369332"/>
          </a:xfrm>
          <a:prstGeom prst="rect">
            <a:avLst/>
          </a:prstGeom>
          <a:noFill/>
        </p:spPr>
        <p:txBody>
          <a:bodyPr wrap="square" rtlCol="0">
            <a:spAutoFit/>
          </a:bodyPr>
          <a:lstStyle/>
          <a:p>
            <a:r>
              <a:rPr lang="en-US" dirty="0"/>
              <a:t>Registration Page</a:t>
            </a:r>
          </a:p>
        </p:txBody>
      </p:sp>
      <p:sp>
        <p:nvSpPr>
          <p:cNvPr id="9" name="TextBox 8">
            <a:extLst>
              <a:ext uri="{FF2B5EF4-FFF2-40B4-BE49-F238E27FC236}">
                <a16:creationId xmlns:a16="http://schemas.microsoft.com/office/drawing/2014/main" id="{0A0E731C-1103-4B46-A872-50678554EB3A}"/>
              </a:ext>
            </a:extLst>
          </p:cNvPr>
          <p:cNvSpPr txBox="1"/>
          <p:nvPr/>
        </p:nvSpPr>
        <p:spPr>
          <a:xfrm>
            <a:off x="4762970" y="1548011"/>
            <a:ext cx="3200400" cy="369332"/>
          </a:xfrm>
          <a:prstGeom prst="rect">
            <a:avLst/>
          </a:prstGeom>
          <a:noFill/>
        </p:spPr>
        <p:txBody>
          <a:bodyPr wrap="square" rtlCol="0">
            <a:spAutoFit/>
          </a:bodyPr>
          <a:lstStyle/>
          <a:p>
            <a:r>
              <a:rPr lang="en-US" dirty="0"/>
              <a:t>Registration Confirmation Page</a:t>
            </a:r>
          </a:p>
        </p:txBody>
      </p:sp>
      <p:pic>
        <p:nvPicPr>
          <p:cNvPr id="6" name="Picture 5">
            <a:extLst>
              <a:ext uri="{FF2B5EF4-FFF2-40B4-BE49-F238E27FC236}">
                <a16:creationId xmlns:a16="http://schemas.microsoft.com/office/drawing/2014/main" id="{A60E2D8B-1E50-409A-8021-4E7A43A0D7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99" y="1981200"/>
            <a:ext cx="3505201" cy="3886200"/>
          </a:xfrm>
          <a:prstGeom prst="rect">
            <a:avLst/>
          </a:prstGeom>
          <a:ln>
            <a:solidFill>
              <a:schemeClr val="tx1"/>
            </a:solidFill>
          </a:ln>
        </p:spPr>
      </p:pic>
      <p:pic>
        <p:nvPicPr>
          <p:cNvPr id="12" name="Picture 11">
            <a:extLst>
              <a:ext uri="{FF2B5EF4-FFF2-40B4-BE49-F238E27FC236}">
                <a16:creationId xmlns:a16="http://schemas.microsoft.com/office/drawing/2014/main" id="{4AD4B0F8-E4E6-4ECE-AD4A-FAA4A6ECB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981200"/>
            <a:ext cx="3582341" cy="2590800"/>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EE780F08-F0AB-4EB7-86EA-EE643D03B82E}"/>
              </a:ext>
            </a:extLst>
          </p:cNvPr>
          <p:cNvCxnSpPr/>
          <p:nvPr/>
        </p:nvCxnSpPr>
        <p:spPr>
          <a:xfrm>
            <a:off x="3886200" y="34290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483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a:t>
            </a:r>
            <a:r>
              <a:rPr lang="en-US" spc="-70" dirty="0"/>
              <a:t>0</a:t>
            </a:r>
            <a:r>
              <a:rPr spc="-70" dirty="0"/>
              <a:t>. </a:t>
            </a:r>
            <a:r>
              <a:rPr spc="-5" dirty="0"/>
              <a:t>Prototype</a:t>
            </a:r>
            <a:r>
              <a:rPr spc="35" dirty="0"/>
              <a:t> </a:t>
            </a:r>
            <a:r>
              <a:rPr spc="-5" dirty="0"/>
              <a:t>Screen</a:t>
            </a:r>
          </a:p>
        </p:txBody>
      </p:sp>
      <p:sp>
        <p:nvSpPr>
          <p:cNvPr id="3" name="TextBox 2">
            <a:extLst>
              <a:ext uri="{FF2B5EF4-FFF2-40B4-BE49-F238E27FC236}">
                <a16:creationId xmlns:a16="http://schemas.microsoft.com/office/drawing/2014/main" id="{2C269D65-C48C-4736-9C2A-4FD04F3823C1}"/>
              </a:ext>
            </a:extLst>
          </p:cNvPr>
          <p:cNvSpPr txBox="1"/>
          <p:nvPr/>
        </p:nvSpPr>
        <p:spPr>
          <a:xfrm>
            <a:off x="3257550" y="1123765"/>
            <a:ext cx="2628900" cy="369332"/>
          </a:xfrm>
          <a:prstGeom prst="rect">
            <a:avLst/>
          </a:prstGeom>
          <a:noFill/>
        </p:spPr>
        <p:txBody>
          <a:bodyPr wrap="square" rtlCol="0">
            <a:spAutoFit/>
          </a:bodyPr>
          <a:lstStyle/>
          <a:p>
            <a:r>
              <a:rPr lang="en-US" b="1" dirty="0"/>
              <a:t>Forgot Password Scenario</a:t>
            </a:r>
          </a:p>
        </p:txBody>
      </p:sp>
      <p:sp>
        <p:nvSpPr>
          <p:cNvPr id="8" name="TextBox 7">
            <a:extLst>
              <a:ext uri="{FF2B5EF4-FFF2-40B4-BE49-F238E27FC236}">
                <a16:creationId xmlns:a16="http://schemas.microsoft.com/office/drawing/2014/main" id="{E39A12E9-5933-4999-AE72-43707E2571EE}"/>
              </a:ext>
            </a:extLst>
          </p:cNvPr>
          <p:cNvSpPr txBox="1"/>
          <p:nvPr/>
        </p:nvSpPr>
        <p:spPr>
          <a:xfrm>
            <a:off x="742950" y="1493097"/>
            <a:ext cx="2286000" cy="369332"/>
          </a:xfrm>
          <a:prstGeom prst="rect">
            <a:avLst/>
          </a:prstGeom>
          <a:noFill/>
        </p:spPr>
        <p:txBody>
          <a:bodyPr wrap="square" rtlCol="0">
            <a:spAutoFit/>
          </a:bodyPr>
          <a:lstStyle/>
          <a:p>
            <a:r>
              <a:rPr lang="en-US" dirty="0"/>
              <a:t>Forgot Password Page</a:t>
            </a:r>
          </a:p>
        </p:txBody>
      </p:sp>
      <p:sp>
        <p:nvSpPr>
          <p:cNvPr id="9" name="TextBox 8">
            <a:extLst>
              <a:ext uri="{FF2B5EF4-FFF2-40B4-BE49-F238E27FC236}">
                <a16:creationId xmlns:a16="http://schemas.microsoft.com/office/drawing/2014/main" id="{0A0E731C-1103-4B46-A872-50678554EB3A}"/>
              </a:ext>
            </a:extLst>
          </p:cNvPr>
          <p:cNvSpPr txBox="1"/>
          <p:nvPr/>
        </p:nvSpPr>
        <p:spPr>
          <a:xfrm>
            <a:off x="4762970" y="1548011"/>
            <a:ext cx="3638080" cy="369332"/>
          </a:xfrm>
          <a:prstGeom prst="rect">
            <a:avLst/>
          </a:prstGeom>
          <a:noFill/>
        </p:spPr>
        <p:txBody>
          <a:bodyPr wrap="square" rtlCol="0">
            <a:spAutoFit/>
          </a:bodyPr>
          <a:lstStyle/>
          <a:p>
            <a:r>
              <a:rPr lang="en-US" dirty="0"/>
              <a:t>Forgot Password Confirmation Page</a:t>
            </a:r>
          </a:p>
        </p:txBody>
      </p:sp>
      <p:cxnSp>
        <p:nvCxnSpPr>
          <p:cNvPr id="14" name="Straight Arrow Connector 13">
            <a:extLst>
              <a:ext uri="{FF2B5EF4-FFF2-40B4-BE49-F238E27FC236}">
                <a16:creationId xmlns:a16="http://schemas.microsoft.com/office/drawing/2014/main" id="{EE780F08-F0AB-4EB7-86EA-EE643D03B82E}"/>
              </a:ext>
            </a:extLst>
          </p:cNvPr>
          <p:cNvCxnSpPr/>
          <p:nvPr/>
        </p:nvCxnSpPr>
        <p:spPr>
          <a:xfrm>
            <a:off x="4229570" y="31242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C1A6F4D1-D7EA-4BC4-BCEE-425A53BADE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231" y="1917343"/>
            <a:ext cx="3924769" cy="3264258"/>
          </a:xfrm>
          <a:prstGeom prst="rect">
            <a:avLst/>
          </a:prstGeom>
          <a:ln>
            <a:solidFill>
              <a:schemeClr val="tx1"/>
            </a:solidFill>
          </a:ln>
        </p:spPr>
      </p:pic>
      <p:pic>
        <p:nvPicPr>
          <p:cNvPr id="10" name="Picture 9">
            <a:extLst>
              <a:ext uri="{FF2B5EF4-FFF2-40B4-BE49-F238E27FC236}">
                <a16:creationId xmlns:a16="http://schemas.microsoft.com/office/drawing/2014/main" id="{D0DE9EC3-89B7-4098-8592-8607C41E50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971" y="1972257"/>
            <a:ext cx="3807442" cy="2218744"/>
          </a:xfrm>
          <a:prstGeom prst="rect">
            <a:avLst/>
          </a:prstGeom>
          <a:ln>
            <a:solidFill>
              <a:schemeClr val="tx1"/>
            </a:solidFill>
          </a:ln>
        </p:spPr>
      </p:pic>
    </p:spTree>
    <p:extLst>
      <p:ext uri="{BB962C8B-B14F-4D97-AF65-F5344CB8AC3E}">
        <p14:creationId xmlns:p14="http://schemas.microsoft.com/office/powerpoint/2010/main" val="964245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853055" cy="452120"/>
          </a:xfrm>
          <a:prstGeom prst="rect">
            <a:avLst/>
          </a:prstGeom>
        </p:spPr>
        <p:txBody>
          <a:bodyPr vert="horz" wrap="square" lIns="0" tIns="12065" rIns="0" bIns="0" rtlCol="0">
            <a:spAutoFit/>
          </a:bodyPr>
          <a:lstStyle/>
          <a:p>
            <a:pPr marL="12700">
              <a:lnSpc>
                <a:spcPct val="100000"/>
              </a:lnSpc>
              <a:spcBef>
                <a:spcPts val="95"/>
              </a:spcBef>
            </a:pPr>
            <a:r>
              <a:rPr spc="-5" dirty="0"/>
              <a:t>Document</a:t>
            </a:r>
            <a:r>
              <a:rPr spc="-20" dirty="0"/>
              <a:t> </a:t>
            </a:r>
            <a:r>
              <a:rPr spc="-5" dirty="0"/>
              <a:t>History</a:t>
            </a:r>
          </a:p>
        </p:txBody>
      </p:sp>
      <p:graphicFrame>
        <p:nvGraphicFramePr>
          <p:cNvPr id="3" name="object 3"/>
          <p:cNvGraphicFramePr>
            <a:graphicFrameLocks noGrp="1"/>
          </p:cNvGraphicFramePr>
          <p:nvPr/>
        </p:nvGraphicFramePr>
        <p:xfrm>
          <a:off x="173037" y="1909826"/>
          <a:ext cx="8641079" cy="4005196"/>
        </p:xfrm>
        <a:graphic>
          <a:graphicData uri="http://schemas.openxmlformats.org/drawingml/2006/table">
            <a:tbl>
              <a:tblPr firstRow="1" bandRow="1">
                <a:tableStyleId>{2D5ABB26-0587-4C30-8999-92F81FD0307C}</a:tableStyleId>
              </a:tblPr>
              <a:tblGrid>
                <a:gridCol w="1036955">
                  <a:extLst>
                    <a:ext uri="{9D8B030D-6E8A-4147-A177-3AD203B41FA5}">
                      <a16:colId xmlns:a16="http://schemas.microsoft.com/office/drawing/2014/main" val="20000"/>
                    </a:ext>
                  </a:extLst>
                </a:gridCol>
                <a:gridCol w="2160270">
                  <a:extLst>
                    <a:ext uri="{9D8B030D-6E8A-4147-A177-3AD203B41FA5}">
                      <a16:colId xmlns:a16="http://schemas.microsoft.com/office/drawing/2014/main" val="20001"/>
                    </a:ext>
                  </a:extLst>
                </a:gridCol>
                <a:gridCol w="3197225">
                  <a:extLst>
                    <a:ext uri="{9D8B030D-6E8A-4147-A177-3AD203B41FA5}">
                      <a16:colId xmlns:a16="http://schemas.microsoft.com/office/drawing/2014/main" val="20002"/>
                    </a:ext>
                  </a:extLst>
                </a:gridCol>
                <a:gridCol w="2246629">
                  <a:extLst>
                    <a:ext uri="{9D8B030D-6E8A-4147-A177-3AD203B41FA5}">
                      <a16:colId xmlns:a16="http://schemas.microsoft.com/office/drawing/2014/main" val="20003"/>
                    </a:ext>
                  </a:extLst>
                </a:gridCol>
              </a:tblGrid>
              <a:tr h="970914">
                <a:tc>
                  <a:txBody>
                    <a:bodyPr/>
                    <a:lstStyle/>
                    <a:p>
                      <a:pPr>
                        <a:lnSpc>
                          <a:spcPct val="100000"/>
                        </a:lnSpc>
                        <a:spcBef>
                          <a:spcPts val="10"/>
                        </a:spcBef>
                      </a:pPr>
                      <a:endParaRPr sz="1550">
                        <a:latin typeface="Times New Roman"/>
                        <a:cs typeface="Times New Roman"/>
                      </a:endParaRPr>
                    </a:p>
                    <a:p>
                      <a:pPr marL="173355" marR="165735" indent="28575">
                        <a:lnSpc>
                          <a:spcPct val="100600"/>
                        </a:lnSpc>
                      </a:pPr>
                      <a:r>
                        <a:rPr sz="1600" b="1" spc="-20" dirty="0">
                          <a:solidFill>
                            <a:srgbClr val="FFFFFF"/>
                          </a:solidFill>
                          <a:latin typeface="Calibri"/>
                          <a:cs typeface="Calibri"/>
                        </a:rPr>
                        <a:t>Version  </a:t>
                      </a:r>
                      <a:r>
                        <a:rPr sz="1600" b="1" dirty="0">
                          <a:solidFill>
                            <a:srgbClr val="FFFFFF"/>
                          </a:solidFill>
                          <a:latin typeface="Calibri"/>
                          <a:cs typeface="Calibri"/>
                        </a:rPr>
                        <a:t>Num</a:t>
                      </a:r>
                      <a:r>
                        <a:rPr sz="1600" b="1" spc="-10" dirty="0">
                          <a:solidFill>
                            <a:srgbClr val="FFFFFF"/>
                          </a:solidFill>
                          <a:latin typeface="Calibri"/>
                          <a:cs typeface="Calibri"/>
                        </a:rPr>
                        <a:t>b</a:t>
                      </a:r>
                      <a:r>
                        <a:rPr sz="1600" b="1" spc="-5" dirty="0">
                          <a:solidFill>
                            <a:srgbClr val="FFFFFF"/>
                          </a:solidFill>
                          <a:latin typeface="Calibri"/>
                          <a:cs typeface="Calibri"/>
                        </a:rPr>
                        <a:t>er</a:t>
                      </a:r>
                      <a:endParaRPr sz="1600">
                        <a:latin typeface="Calibri"/>
                        <a:cs typeface="Calibri"/>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59690">
                        <a:lnSpc>
                          <a:spcPct val="100000"/>
                        </a:lnSpc>
                        <a:spcBef>
                          <a:spcPts val="935"/>
                        </a:spcBef>
                      </a:pPr>
                      <a:r>
                        <a:rPr sz="1600" b="1" spc="-15" dirty="0">
                          <a:solidFill>
                            <a:srgbClr val="FFFFFF"/>
                          </a:solidFill>
                          <a:latin typeface="Calibri"/>
                          <a:cs typeface="Calibri"/>
                        </a:rPr>
                        <a:t>Effective Date </a:t>
                      </a:r>
                      <a:r>
                        <a:rPr sz="1600" b="1" dirty="0">
                          <a:solidFill>
                            <a:srgbClr val="FFFFFF"/>
                          </a:solidFill>
                          <a:latin typeface="Calibri"/>
                          <a:cs typeface="Calibri"/>
                        </a:rPr>
                        <a:t>of </a:t>
                      </a:r>
                      <a:r>
                        <a:rPr sz="1600" b="1" spc="-10" dirty="0">
                          <a:solidFill>
                            <a:srgbClr val="FFFFFF"/>
                          </a:solidFill>
                          <a:latin typeface="Calibri"/>
                          <a:cs typeface="Calibri"/>
                        </a:rPr>
                        <a:t>release</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324485">
                        <a:lnSpc>
                          <a:spcPct val="100000"/>
                        </a:lnSpc>
                        <a:spcBef>
                          <a:spcPts val="935"/>
                        </a:spcBef>
                      </a:pPr>
                      <a:r>
                        <a:rPr sz="1600" b="1" spc="-5" dirty="0">
                          <a:solidFill>
                            <a:srgbClr val="FFFFFF"/>
                          </a:solidFill>
                          <a:latin typeface="Calibri"/>
                          <a:cs typeface="Calibri"/>
                        </a:rPr>
                        <a:t>Summary of </a:t>
                      </a:r>
                      <a:r>
                        <a:rPr sz="1600" b="1" spc="-10" dirty="0">
                          <a:solidFill>
                            <a:srgbClr val="FFFFFF"/>
                          </a:solidFill>
                          <a:latin typeface="Calibri"/>
                          <a:cs typeface="Calibri"/>
                        </a:rPr>
                        <a:t>Included</a:t>
                      </a:r>
                      <a:r>
                        <a:rPr sz="1600" b="1" spc="60" dirty="0">
                          <a:solidFill>
                            <a:srgbClr val="FFFFFF"/>
                          </a:solidFill>
                          <a:latin typeface="Calibri"/>
                          <a:cs typeface="Calibri"/>
                        </a:rPr>
                        <a:t> </a:t>
                      </a:r>
                      <a:r>
                        <a:rPr sz="1600" b="1" spc="-10" dirty="0">
                          <a:solidFill>
                            <a:srgbClr val="FFFFFF"/>
                          </a:solidFill>
                          <a:latin typeface="Calibri"/>
                          <a:cs typeface="Calibri"/>
                        </a:rPr>
                        <a:t>Changes</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pPr>
                      <a:endParaRPr sz="1600">
                        <a:latin typeface="Times New Roman"/>
                        <a:cs typeface="Times New Roman"/>
                      </a:endParaRPr>
                    </a:p>
                    <a:p>
                      <a:pPr marL="1905" algn="ctr">
                        <a:lnSpc>
                          <a:spcPct val="100000"/>
                        </a:lnSpc>
                        <a:spcBef>
                          <a:spcPts val="935"/>
                        </a:spcBef>
                      </a:pPr>
                      <a:r>
                        <a:rPr sz="1600" b="1" spc="-5" dirty="0">
                          <a:solidFill>
                            <a:srgbClr val="FFFFFF"/>
                          </a:solidFill>
                          <a:latin typeface="Calibri"/>
                          <a:cs typeface="Calibri"/>
                        </a:rPr>
                        <a:t>Author</a:t>
                      </a:r>
                      <a:endParaRPr sz="16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06806">
                <a:tc>
                  <a:txBody>
                    <a:bodyPr/>
                    <a:lstStyle/>
                    <a:p>
                      <a:pPr marL="56515" algn="ctr">
                        <a:lnSpc>
                          <a:spcPct val="100000"/>
                        </a:lnSpc>
                        <a:spcBef>
                          <a:spcPts val="1345"/>
                        </a:spcBef>
                      </a:pPr>
                      <a:r>
                        <a:rPr sz="1600" dirty="0">
                          <a:latin typeface="Calibri"/>
                          <a:cs typeface="Calibri"/>
                        </a:rPr>
                        <a:t>1</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sz="1600" dirty="0">
                          <a:latin typeface="Calibri"/>
                          <a:cs typeface="Calibri"/>
                        </a:rPr>
                        <a:t>4</a:t>
                      </a:r>
                      <a:r>
                        <a:rPr sz="1575" baseline="26455" dirty="0">
                          <a:latin typeface="Calibri"/>
                          <a:cs typeface="Calibri"/>
                        </a:rPr>
                        <a:t>th </a:t>
                      </a:r>
                      <a:r>
                        <a:rPr sz="1600" spc="-10" dirty="0">
                          <a:latin typeface="Calibri"/>
                          <a:cs typeface="Calibri"/>
                        </a:rPr>
                        <a:t>March</a:t>
                      </a:r>
                      <a:r>
                        <a:rPr sz="1600" spc="-114" dirty="0">
                          <a:latin typeface="Calibri"/>
                          <a:cs typeface="Calibri"/>
                        </a:rPr>
                        <a:t> </a:t>
                      </a:r>
                      <a:r>
                        <a:rPr sz="1600" spc="-10" dirty="0">
                          <a:latin typeface="Calibri"/>
                          <a:cs typeface="Calibri"/>
                        </a:rPr>
                        <a:t>2016</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41605">
                        <a:lnSpc>
                          <a:spcPct val="100000"/>
                        </a:lnSpc>
                        <a:spcBef>
                          <a:spcPts val="1345"/>
                        </a:spcBef>
                      </a:pPr>
                      <a:r>
                        <a:rPr sz="1600" spc="-15" dirty="0">
                          <a:latin typeface="Calibri"/>
                          <a:cs typeface="Calibri"/>
                        </a:rPr>
                        <a:t>First</a:t>
                      </a:r>
                      <a:r>
                        <a:rPr sz="1600" spc="-5" dirty="0">
                          <a:latin typeface="Calibri"/>
                          <a:cs typeface="Calibri"/>
                        </a:rPr>
                        <a:t> </a:t>
                      </a:r>
                      <a:r>
                        <a:rPr sz="1600" spc="-10" dirty="0">
                          <a:latin typeface="Calibri"/>
                          <a:cs typeface="Calibri"/>
                        </a:rPr>
                        <a:t>Edition</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1345"/>
                        </a:spcBef>
                      </a:pPr>
                      <a:r>
                        <a:rPr sz="1600" spc="-15" dirty="0">
                          <a:latin typeface="Calibri"/>
                          <a:cs typeface="Calibri"/>
                        </a:rPr>
                        <a:t>Satya</a:t>
                      </a:r>
                      <a:r>
                        <a:rPr sz="1600" spc="-10" dirty="0">
                          <a:latin typeface="Calibri"/>
                          <a:cs typeface="Calibri"/>
                        </a:rPr>
                        <a:t> CVS</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606932">
                <a:tc>
                  <a:txBody>
                    <a:bodyPr/>
                    <a:lstStyle/>
                    <a:p>
                      <a:pPr marL="102235" algn="ctr">
                        <a:lnSpc>
                          <a:spcPct val="100000"/>
                        </a:lnSpc>
                        <a:spcBef>
                          <a:spcPts val="1345"/>
                        </a:spcBef>
                      </a:pPr>
                      <a:r>
                        <a:rPr sz="1600" dirty="0">
                          <a:latin typeface="Calibri"/>
                          <a:cs typeface="Calibri"/>
                        </a:rPr>
                        <a:t>2</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4780">
                        <a:lnSpc>
                          <a:spcPct val="100000"/>
                        </a:lnSpc>
                        <a:spcBef>
                          <a:spcPts val="1345"/>
                        </a:spcBef>
                      </a:pPr>
                      <a:r>
                        <a:rPr sz="1600" dirty="0">
                          <a:latin typeface="Calibri"/>
                          <a:cs typeface="Calibri"/>
                        </a:rPr>
                        <a:t>7</a:t>
                      </a:r>
                      <a:r>
                        <a:rPr sz="1575" baseline="26455" dirty="0">
                          <a:latin typeface="Calibri"/>
                          <a:cs typeface="Calibri"/>
                        </a:rPr>
                        <a:t>th </a:t>
                      </a:r>
                      <a:r>
                        <a:rPr sz="1600" spc="-5" dirty="0">
                          <a:latin typeface="Calibri"/>
                          <a:cs typeface="Calibri"/>
                        </a:rPr>
                        <a:t>April</a:t>
                      </a:r>
                      <a:r>
                        <a:rPr sz="1600" spc="-125" dirty="0">
                          <a:latin typeface="Calibri"/>
                          <a:cs typeface="Calibri"/>
                        </a:rPr>
                        <a:t> </a:t>
                      </a:r>
                      <a:r>
                        <a:rPr sz="1600" spc="-10" dirty="0">
                          <a:latin typeface="Calibri"/>
                          <a:cs typeface="Calibri"/>
                        </a:rPr>
                        <a:t>2017</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1605">
                        <a:lnSpc>
                          <a:spcPct val="100000"/>
                        </a:lnSpc>
                        <a:spcBef>
                          <a:spcPts val="1395"/>
                        </a:spcBef>
                      </a:pPr>
                      <a:r>
                        <a:rPr sz="1600" spc="-10" dirty="0">
                          <a:latin typeface="Cambria"/>
                          <a:cs typeface="Cambria"/>
                        </a:rPr>
                        <a:t>Changed </a:t>
                      </a:r>
                      <a:r>
                        <a:rPr sz="1600" spc="-15" dirty="0">
                          <a:latin typeface="Cambria"/>
                          <a:cs typeface="Cambria"/>
                        </a:rPr>
                        <a:t>for </a:t>
                      </a:r>
                      <a:r>
                        <a:rPr sz="1600" spc="-5" dirty="0">
                          <a:latin typeface="Cambria"/>
                          <a:cs typeface="Cambria"/>
                        </a:rPr>
                        <a:t>Module</a:t>
                      </a:r>
                      <a:r>
                        <a:rPr sz="1600" spc="25" dirty="0">
                          <a:latin typeface="Cambria"/>
                          <a:cs typeface="Cambria"/>
                        </a:rPr>
                        <a:t> </a:t>
                      </a:r>
                      <a:r>
                        <a:rPr sz="1600" spc="-5" dirty="0">
                          <a:latin typeface="Cambria"/>
                          <a:cs typeface="Cambria"/>
                        </a:rPr>
                        <a:t>2</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7314">
                        <a:lnSpc>
                          <a:spcPct val="100000"/>
                        </a:lnSpc>
                        <a:spcBef>
                          <a:spcPts val="1345"/>
                        </a:spcBef>
                      </a:pPr>
                      <a:r>
                        <a:rPr sz="1600" spc="-10" dirty="0">
                          <a:latin typeface="Calibri"/>
                          <a:cs typeface="Calibri"/>
                        </a:rPr>
                        <a:t>Shrinivas </a:t>
                      </a:r>
                      <a:r>
                        <a:rPr sz="1600" spc="-5" dirty="0">
                          <a:latin typeface="Calibri"/>
                          <a:cs typeface="Calibri"/>
                        </a:rPr>
                        <a:t>K</a:t>
                      </a:r>
                      <a:r>
                        <a:rPr sz="1600" spc="5" dirty="0">
                          <a:latin typeface="Calibri"/>
                          <a:cs typeface="Calibri"/>
                        </a:rPr>
                        <a:t> </a:t>
                      </a:r>
                      <a:r>
                        <a:rPr sz="1600" spc="-5" dirty="0">
                          <a:latin typeface="Calibri"/>
                          <a:cs typeface="Calibri"/>
                        </a:rPr>
                        <a:t>R</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606806">
                <a:tc>
                  <a:txBody>
                    <a:bodyPr/>
                    <a:lstStyle/>
                    <a:p>
                      <a:pPr marL="102235" algn="ctr">
                        <a:lnSpc>
                          <a:spcPct val="100000"/>
                        </a:lnSpc>
                        <a:spcBef>
                          <a:spcPts val="1345"/>
                        </a:spcBef>
                      </a:pPr>
                      <a:r>
                        <a:rPr sz="1600" dirty="0">
                          <a:latin typeface="Calibri"/>
                          <a:cs typeface="Calibri"/>
                        </a:rPr>
                        <a:t>3</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345"/>
                        </a:spcBef>
                      </a:pPr>
                      <a:r>
                        <a:rPr sz="1600" dirty="0">
                          <a:latin typeface="Calibri"/>
                          <a:cs typeface="Calibri"/>
                        </a:rPr>
                        <a:t>14</a:t>
                      </a:r>
                      <a:r>
                        <a:rPr sz="1575" baseline="26455" dirty="0">
                          <a:latin typeface="Calibri"/>
                          <a:cs typeface="Calibri"/>
                        </a:rPr>
                        <a:t>th </a:t>
                      </a:r>
                      <a:r>
                        <a:rPr sz="1600" spc="-10" dirty="0">
                          <a:latin typeface="Calibri"/>
                          <a:cs typeface="Calibri"/>
                        </a:rPr>
                        <a:t>May</a:t>
                      </a:r>
                      <a:r>
                        <a:rPr sz="1600" spc="-120" dirty="0">
                          <a:latin typeface="Calibri"/>
                          <a:cs typeface="Calibri"/>
                        </a:rPr>
                        <a:t> </a:t>
                      </a:r>
                      <a:r>
                        <a:rPr sz="1600" spc="-10" dirty="0">
                          <a:latin typeface="Calibri"/>
                          <a:cs typeface="Calibri"/>
                        </a:rPr>
                        <a:t>2017</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87960">
                        <a:lnSpc>
                          <a:spcPct val="100000"/>
                        </a:lnSpc>
                        <a:spcBef>
                          <a:spcPts val="1345"/>
                        </a:spcBef>
                      </a:pPr>
                      <a:r>
                        <a:rPr sz="1600" spc="-10" dirty="0">
                          <a:latin typeface="Calibri"/>
                          <a:cs typeface="Calibri"/>
                        </a:rPr>
                        <a:t>Changed </a:t>
                      </a:r>
                      <a:r>
                        <a:rPr sz="1600" spc="-15" dirty="0">
                          <a:latin typeface="Calibri"/>
                          <a:cs typeface="Calibri"/>
                        </a:rPr>
                        <a:t>for </a:t>
                      </a:r>
                      <a:r>
                        <a:rPr sz="1600" spc="-5" dirty="0">
                          <a:latin typeface="Calibri"/>
                          <a:cs typeface="Calibri"/>
                        </a:rPr>
                        <a:t>Module</a:t>
                      </a:r>
                      <a:r>
                        <a:rPr sz="1600" spc="10" dirty="0">
                          <a:latin typeface="Calibri"/>
                          <a:cs typeface="Calibri"/>
                        </a:rPr>
                        <a:t> </a:t>
                      </a:r>
                      <a:r>
                        <a:rPr sz="1600" spc="-5" dirty="0">
                          <a:latin typeface="Calibri"/>
                          <a:cs typeface="Calibri"/>
                        </a:rPr>
                        <a:t>3</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1345"/>
                        </a:spcBef>
                      </a:pPr>
                      <a:r>
                        <a:rPr sz="1600" spc="-10" dirty="0">
                          <a:latin typeface="Calibri"/>
                          <a:cs typeface="Calibri"/>
                        </a:rPr>
                        <a:t>Shrinivas </a:t>
                      </a:r>
                      <a:r>
                        <a:rPr sz="1600" spc="-5" dirty="0">
                          <a:latin typeface="Calibri"/>
                          <a:cs typeface="Calibri"/>
                        </a:rPr>
                        <a:t>K</a:t>
                      </a:r>
                      <a:r>
                        <a:rPr sz="1600" spc="10" dirty="0">
                          <a:latin typeface="Calibri"/>
                          <a:cs typeface="Calibri"/>
                        </a:rPr>
                        <a:t> </a:t>
                      </a:r>
                      <a:r>
                        <a:rPr sz="1600" spc="-5" dirty="0">
                          <a:latin typeface="Calibri"/>
                          <a:cs typeface="Calibri"/>
                        </a:rPr>
                        <a:t>R</a:t>
                      </a:r>
                      <a:endParaRPr sz="1600">
                        <a:latin typeface="Calibri"/>
                        <a:cs typeface="Calibri"/>
                      </a:endParaRPr>
                    </a:p>
                  </a:txBody>
                  <a:tcPr marL="0" marR="0" marT="1708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606932">
                <a:tc>
                  <a:txBody>
                    <a:bodyPr/>
                    <a:lstStyle/>
                    <a:p>
                      <a:pPr marL="57150" algn="ctr">
                        <a:lnSpc>
                          <a:spcPct val="100000"/>
                        </a:lnSpc>
                        <a:spcBef>
                          <a:spcPts val="1395"/>
                        </a:spcBef>
                      </a:pPr>
                      <a:r>
                        <a:rPr sz="1600" dirty="0">
                          <a:latin typeface="Cambria"/>
                          <a:cs typeface="Cambria"/>
                        </a:rPr>
                        <a:t>4</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4780">
                        <a:lnSpc>
                          <a:spcPct val="100000"/>
                        </a:lnSpc>
                        <a:spcBef>
                          <a:spcPts val="1395"/>
                        </a:spcBef>
                      </a:pPr>
                      <a:r>
                        <a:rPr sz="1600" dirty="0">
                          <a:latin typeface="Cambria"/>
                          <a:cs typeface="Cambria"/>
                        </a:rPr>
                        <a:t>03</a:t>
                      </a:r>
                      <a:r>
                        <a:rPr sz="1575" baseline="26455" dirty="0">
                          <a:latin typeface="Cambria"/>
                          <a:cs typeface="Cambria"/>
                        </a:rPr>
                        <a:t>rd </a:t>
                      </a:r>
                      <a:r>
                        <a:rPr sz="1600" spc="-20" dirty="0">
                          <a:latin typeface="Cambria"/>
                          <a:cs typeface="Cambria"/>
                        </a:rPr>
                        <a:t>May</a:t>
                      </a:r>
                      <a:r>
                        <a:rPr sz="1600" spc="-125" dirty="0">
                          <a:latin typeface="Cambria"/>
                          <a:cs typeface="Cambria"/>
                        </a:rPr>
                        <a:t> </a:t>
                      </a:r>
                      <a:r>
                        <a:rPr sz="1600" spc="-5" dirty="0">
                          <a:latin typeface="Cambria"/>
                          <a:cs typeface="Cambria"/>
                        </a:rPr>
                        <a:t>2018</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41605">
                        <a:lnSpc>
                          <a:spcPct val="100000"/>
                        </a:lnSpc>
                        <a:spcBef>
                          <a:spcPts val="1395"/>
                        </a:spcBef>
                      </a:pPr>
                      <a:r>
                        <a:rPr sz="1600" spc="-10" dirty="0">
                          <a:latin typeface="Cambria"/>
                          <a:cs typeface="Cambria"/>
                        </a:rPr>
                        <a:t>Changed </a:t>
                      </a:r>
                      <a:r>
                        <a:rPr sz="1600" spc="-15" dirty="0">
                          <a:latin typeface="Cambria"/>
                          <a:cs typeface="Cambria"/>
                        </a:rPr>
                        <a:t>for</a:t>
                      </a:r>
                      <a:r>
                        <a:rPr sz="1600" spc="10" dirty="0">
                          <a:latin typeface="Cambria"/>
                          <a:cs typeface="Cambria"/>
                        </a:rPr>
                        <a:t> </a:t>
                      </a:r>
                      <a:r>
                        <a:rPr sz="1600" spc="-20" dirty="0">
                          <a:latin typeface="Cambria"/>
                          <a:cs typeface="Cambria"/>
                        </a:rPr>
                        <a:t>RQF</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07314">
                        <a:lnSpc>
                          <a:spcPct val="100000"/>
                        </a:lnSpc>
                        <a:spcBef>
                          <a:spcPts val="1395"/>
                        </a:spcBef>
                      </a:pPr>
                      <a:r>
                        <a:rPr sz="1600" spc="-15" dirty="0">
                          <a:latin typeface="Cambria"/>
                          <a:cs typeface="Cambria"/>
                        </a:rPr>
                        <a:t>Shrinivas </a:t>
                      </a:r>
                      <a:r>
                        <a:rPr sz="1600" spc="-5" dirty="0">
                          <a:latin typeface="Cambria"/>
                          <a:cs typeface="Cambria"/>
                        </a:rPr>
                        <a:t>K</a:t>
                      </a:r>
                      <a:r>
                        <a:rPr sz="1600" spc="55" dirty="0">
                          <a:latin typeface="Cambria"/>
                          <a:cs typeface="Cambria"/>
                        </a:rPr>
                        <a:t> </a:t>
                      </a:r>
                      <a:r>
                        <a:rPr sz="1600" spc="-5" dirty="0">
                          <a:latin typeface="Cambria"/>
                          <a:cs typeface="Cambria"/>
                        </a:rPr>
                        <a:t>R</a:t>
                      </a:r>
                      <a:endParaRPr sz="1600">
                        <a:latin typeface="Cambria"/>
                        <a:cs typeface="Cambria"/>
                      </a:endParaRPr>
                    </a:p>
                  </a:txBody>
                  <a:tcPr marL="0" marR="0" marT="1771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606806">
                <a:tc>
                  <a:txBody>
                    <a:bodyPr/>
                    <a:lstStyle/>
                    <a:p>
                      <a:pPr marL="56515" algn="ctr">
                        <a:lnSpc>
                          <a:spcPct val="100000"/>
                        </a:lnSpc>
                        <a:spcBef>
                          <a:spcPts val="1400"/>
                        </a:spcBef>
                      </a:pPr>
                      <a:r>
                        <a:rPr sz="1600" dirty="0">
                          <a:latin typeface="Cambria"/>
                          <a:cs typeface="Cambria"/>
                        </a:rPr>
                        <a:t>5</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44780">
                        <a:lnSpc>
                          <a:spcPct val="100000"/>
                        </a:lnSpc>
                        <a:spcBef>
                          <a:spcPts val="1400"/>
                        </a:spcBef>
                      </a:pPr>
                      <a:r>
                        <a:rPr sz="1600" dirty="0">
                          <a:latin typeface="Cambria"/>
                          <a:cs typeface="Cambria"/>
                        </a:rPr>
                        <a:t>16</a:t>
                      </a:r>
                      <a:r>
                        <a:rPr sz="1575" baseline="26455" dirty="0">
                          <a:latin typeface="Cambria"/>
                          <a:cs typeface="Cambria"/>
                        </a:rPr>
                        <a:t>th </a:t>
                      </a:r>
                      <a:r>
                        <a:rPr sz="1600" spc="-10" dirty="0">
                          <a:latin typeface="Cambria"/>
                          <a:cs typeface="Cambria"/>
                        </a:rPr>
                        <a:t>Sep</a:t>
                      </a:r>
                      <a:r>
                        <a:rPr sz="1600" spc="-120" dirty="0">
                          <a:latin typeface="Cambria"/>
                          <a:cs typeface="Cambria"/>
                        </a:rPr>
                        <a:t> </a:t>
                      </a:r>
                      <a:r>
                        <a:rPr sz="1600" spc="-5" dirty="0">
                          <a:latin typeface="Cambria"/>
                          <a:cs typeface="Cambria"/>
                        </a:rPr>
                        <a:t>2018</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41605">
                        <a:lnSpc>
                          <a:spcPct val="100000"/>
                        </a:lnSpc>
                        <a:spcBef>
                          <a:spcPts val="1400"/>
                        </a:spcBef>
                      </a:pPr>
                      <a:r>
                        <a:rPr sz="1600" spc="-5" dirty="0">
                          <a:latin typeface="Cambria"/>
                          <a:cs typeface="Cambria"/>
                        </a:rPr>
                        <a:t>Change </a:t>
                      </a:r>
                      <a:r>
                        <a:rPr sz="1600" spc="-15" dirty="0">
                          <a:latin typeface="Cambria"/>
                          <a:cs typeface="Cambria"/>
                        </a:rPr>
                        <a:t>for </a:t>
                      </a:r>
                      <a:r>
                        <a:rPr sz="1600" spc="-25" dirty="0">
                          <a:latin typeface="Cambria"/>
                          <a:cs typeface="Cambria"/>
                        </a:rPr>
                        <a:t>Java</a:t>
                      </a:r>
                      <a:r>
                        <a:rPr sz="1600" spc="45" dirty="0">
                          <a:latin typeface="Cambria"/>
                          <a:cs typeface="Cambria"/>
                        </a:rPr>
                        <a:t> </a:t>
                      </a:r>
                      <a:r>
                        <a:rPr sz="1600" spc="-20" dirty="0">
                          <a:latin typeface="Cambria"/>
                          <a:cs typeface="Cambria"/>
                        </a:rPr>
                        <a:t>Track</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07314">
                        <a:lnSpc>
                          <a:spcPct val="100000"/>
                        </a:lnSpc>
                        <a:spcBef>
                          <a:spcPts val="1400"/>
                        </a:spcBef>
                      </a:pPr>
                      <a:r>
                        <a:rPr sz="1600" spc="-15" dirty="0">
                          <a:latin typeface="Cambria"/>
                          <a:cs typeface="Cambria"/>
                        </a:rPr>
                        <a:t>Shrinivas </a:t>
                      </a:r>
                      <a:r>
                        <a:rPr sz="1600" spc="-5" dirty="0">
                          <a:latin typeface="Cambria"/>
                          <a:cs typeface="Cambria"/>
                        </a:rPr>
                        <a:t>K</a:t>
                      </a:r>
                      <a:r>
                        <a:rPr sz="1600" spc="60" dirty="0">
                          <a:latin typeface="Cambria"/>
                          <a:cs typeface="Cambria"/>
                        </a:rPr>
                        <a:t> </a:t>
                      </a:r>
                      <a:r>
                        <a:rPr sz="1600" spc="-5" dirty="0">
                          <a:latin typeface="Cambria"/>
                          <a:cs typeface="Cambria"/>
                        </a:rPr>
                        <a:t>R</a:t>
                      </a:r>
                      <a:endParaRPr sz="1600">
                        <a:latin typeface="Cambria"/>
                        <a:cs typeface="Cambria"/>
                      </a:endParaRPr>
                    </a:p>
                  </a:txBody>
                  <a:tcPr marL="0" marR="0" marT="1778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a:t>
            </a:r>
            <a:r>
              <a:rPr lang="en-US" spc="-70" dirty="0"/>
              <a:t>0</a:t>
            </a:r>
            <a:r>
              <a:rPr spc="-70" dirty="0"/>
              <a:t>. </a:t>
            </a:r>
            <a:r>
              <a:rPr spc="-5" dirty="0"/>
              <a:t>Prototype</a:t>
            </a:r>
            <a:r>
              <a:rPr spc="35" dirty="0"/>
              <a:t> </a:t>
            </a:r>
            <a:r>
              <a:rPr spc="-5" dirty="0"/>
              <a:t>Screen</a:t>
            </a:r>
          </a:p>
        </p:txBody>
      </p:sp>
      <p:sp>
        <p:nvSpPr>
          <p:cNvPr id="3" name="TextBox 2">
            <a:extLst>
              <a:ext uri="{FF2B5EF4-FFF2-40B4-BE49-F238E27FC236}">
                <a16:creationId xmlns:a16="http://schemas.microsoft.com/office/drawing/2014/main" id="{2C269D65-C48C-4736-9C2A-4FD04F3823C1}"/>
              </a:ext>
            </a:extLst>
          </p:cNvPr>
          <p:cNvSpPr txBox="1"/>
          <p:nvPr/>
        </p:nvSpPr>
        <p:spPr>
          <a:xfrm>
            <a:off x="3419475" y="1123765"/>
            <a:ext cx="2152650" cy="369332"/>
          </a:xfrm>
          <a:prstGeom prst="rect">
            <a:avLst/>
          </a:prstGeom>
          <a:noFill/>
        </p:spPr>
        <p:txBody>
          <a:bodyPr wrap="square" rtlCol="0">
            <a:spAutoFit/>
          </a:bodyPr>
          <a:lstStyle/>
          <a:p>
            <a:r>
              <a:rPr lang="en-US" b="1" dirty="0"/>
              <a:t>Edit Profile Scenario</a:t>
            </a:r>
          </a:p>
        </p:txBody>
      </p:sp>
      <p:sp>
        <p:nvSpPr>
          <p:cNvPr id="8" name="TextBox 7">
            <a:extLst>
              <a:ext uri="{FF2B5EF4-FFF2-40B4-BE49-F238E27FC236}">
                <a16:creationId xmlns:a16="http://schemas.microsoft.com/office/drawing/2014/main" id="{E39A12E9-5933-4999-AE72-43707E2571EE}"/>
              </a:ext>
            </a:extLst>
          </p:cNvPr>
          <p:cNvSpPr txBox="1"/>
          <p:nvPr/>
        </p:nvSpPr>
        <p:spPr>
          <a:xfrm>
            <a:off x="1295400" y="1485868"/>
            <a:ext cx="1390650" cy="369332"/>
          </a:xfrm>
          <a:prstGeom prst="rect">
            <a:avLst/>
          </a:prstGeom>
          <a:noFill/>
        </p:spPr>
        <p:txBody>
          <a:bodyPr wrap="square" rtlCol="0">
            <a:spAutoFit/>
          </a:bodyPr>
          <a:lstStyle/>
          <a:p>
            <a:r>
              <a:rPr lang="en-US" dirty="0"/>
              <a:t>Profile Page</a:t>
            </a:r>
          </a:p>
        </p:txBody>
      </p:sp>
      <p:sp>
        <p:nvSpPr>
          <p:cNvPr id="9" name="TextBox 8">
            <a:extLst>
              <a:ext uri="{FF2B5EF4-FFF2-40B4-BE49-F238E27FC236}">
                <a16:creationId xmlns:a16="http://schemas.microsoft.com/office/drawing/2014/main" id="{0A0E731C-1103-4B46-A872-50678554EB3A}"/>
              </a:ext>
            </a:extLst>
          </p:cNvPr>
          <p:cNvSpPr txBox="1"/>
          <p:nvPr/>
        </p:nvSpPr>
        <p:spPr>
          <a:xfrm>
            <a:off x="5648813" y="1534325"/>
            <a:ext cx="1694982" cy="369332"/>
          </a:xfrm>
          <a:prstGeom prst="rect">
            <a:avLst/>
          </a:prstGeom>
          <a:noFill/>
        </p:spPr>
        <p:txBody>
          <a:bodyPr wrap="square" rtlCol="0">
            <a:spAutoFit/>
          </a:bodyPr>
          <a:lstStyle/>
          <a:p>
            <a:r>
              <a:rPr lang="en-US" dirty="0"/>
              <a:t>Edit Profile Page</a:t>
            </a:r>
          </a:p>
        </p:txBody>
      </p:sp>
      <p:cxnSp>
        <p:nvCxnSpPr>
          <p:cNvPr id="14" name="Straight Arrow Connector 13">
            <a:extLst>
              <a:ext uri="{FF2B5EF4-FFF2-40B4-BE49-F238E27FC236}">
                <a16:creationId xmlns:a16="http://schemas.microsoft.com/office/drawing/2014/main" id="{EE780F08-F0AB-4EB7-86EA-EE643D03B82E}"/>
              </a:ext>
            </a:extLst>
          </p:cNvPr>
          <p:cNvCxnSpPr/>
          <p:nvPr/>
        </p:nvCxnSpPr>
        <p:spPr>
          <a:xfrm>
            <a:off x="4050437" y="34290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55EBAF2-E335-44AD-B5A5-E1CF85F1F9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93" y="1917342"/>
            <a:ext cx="3848608" cy="3188049"/>
          </a:xfrm>
          <a:prstGeom prst="rect">
            <a:avLst/>
          </a:prstGeom>
          <a:ln>
            <a:solidFill>
              <a:schemeClr val="tx1"/>
            </a:solidFill>
          </a:ln>
        </p:spPr>
      </p:pic>
      <p:pic>
        <p:nvPicPr>
          <p:cNvPr id="11" name="Picture 10">
            <a:extLst>
              <a:ext uri="{FF2B5EF4-FFF2-40B4-BE49-F238E27FC236}">
                <a16:creationId xmlns:a16="http://schemas.microsoft.com/office/drawing/2014/main" id="{40CCD0AB-CD71-40B2-8085-A6A1967FBC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1873" y="1897740"/>
            <a:ext cx="3760572" cy="3836496"/>
          </a:xfrm>
          <a:prstGeom prst="rect">
            <a:avLst/>
          </a:prstGeom>
          <a:ln>
            <a:solidFill>
              <a:schemeClr val="tx1"/>
            </a:solidFill>
          </a:ln>
        </p:spPr>
      </p:pic>
    </p:spTree>
    <p:extLst>
      <p:ext uri="{BB962C8B-B14F-4D97-AF65-F5344CB8AC3E}">
        <p14:creationId xmlns:p14="http://schemas.microsoft.com/office/powerpoint/2010/main" val="73858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340735" cy="452120"/>
          </a:xfrm>
          <a:prstGeom prst="rect">
            <a:avLst/>
          </a:prstGeom>
        </p:spPr>
        <p:txBody>
          <a:bodyPr vert="horz" wrap="square" lIns="0" tIns="12065" rIns="0" bIns="0" rtlCol="0">
            <a:spAutoFit/>
          </a:bodyPr>
          <a:lstStyle/>
          <a:p>
            <a:pPr marL="12700">
              <a:lnSpc>
                <a:spcPct val="100000"/>
              </a:lnSpc>
              <a:spcBef>
                <a:spcPts val="95"/>
              </a:spcBef>
            </a:pPr>
            <a:r>
              <a:rPr spc="-70" dirty="0"/>
              <a:t>1</a:t>
            </a:r>
            <a:r>
              <a:rPr lang="en-US" spc="-70" dirty="0"/>
              <a:t>0</a:t>
            </a:r>
            <a:r>
              <a:rPr spc="-70" dirty="0"/>
              <a:t>. </a:t>
            </a:r>
            <a:r>
              <a:rPr spc="-5" dirty="0"/>
              <a:t>Prototype</a:t>
            </a:r>
            <a:r>
              <a:rPr spc="35" dirty="0"/>
              <a:t> </a:t>
            </a:r>
            <a:r>
              <a:rPr spc="-5" dirty="0"/>
              <a:t>Screen</a:t>
            </a:r>
          </a:p>
        </p:txBody>
      </p:sp>
      <p:sp>
        <p:nvSpPr>
          <p:cNvPr id="3" name="TextBox 2">
            <a:extLst>
              <a:ext uri="{FF2B5EF4-FFF2-40B4-BE49-F238E27FC236}">
                <a16:creationId xmlns:a16="http://schemas.microsoft.com/office/drawing/2014/main" id="{2C269D65-C48C-4736-9C2A-4FD04F3823C1}"/>
              </a:ext>
            </a:extLst>
          </p:cNvPr>
          <p:cNvSpPr txBox="1"/>
          <p:nvPr/>
        </p:nvSpPr>
        <p:spPr>
          <a:xfrm>
            <a:off x="3419475" y="1123765"/>
            <a:ext cx="2229338" cy="369332"/>
          </a:xfrm>
          <a:prstGeom prst="rect">
            <a:avLst/>
          </a:prstGeom>
          <a:noFill/>
        </p:spPr>
        <p:txBody>
          <a:bodyPr wrap="square" rtlCol="0">
            <a:spAutoFit/>
          </a:bodyPr>
          <a:lstStyle/>
          <a:p>
            <a:r>
              <a:rPr lang="en-US" b="1" dirty="0"/>
              <a:t>Search User Scenario</a:t>
            </a:r>
          </a:p>
        </p:txBody>
      </p:sp>
      <p:sp>
        <p:nvSpPr>
          <p:cNvPr id="8" name="TextBox 7">
            <a:extLst>
              <a:ext uri="{FF2B5EF4-FFF2-40B4-BE49-F238E27FC236}">
                <a16:creationId xmlns:a16="http://schemas.microsoft.com/office/drawing/2014/main" id="{E39A12E9-5933-4999-AE72-43707E2571EE}"/>
              </a:ext>
            </a:extLst>
          </p:cNvPr>
          <p:cNvSpPr txBox="1"/>
          <p:nvPr/>
        </p:nvSpPr>
        <p:spPr>
          <a:xfrm>
            <a:off x="1295400" y="1485868"/>
            <a:ext cx="1905000" cy="369332"/>
          </a:xfrm>
          <a:prstGeom prst="rect">
            <a:avLst/>
          </a:prstGeom>
          <a:noFill/>
        </p:spPr>
        <p:txBody>
          <a:bodyPr wrap="square" rtlCol="0">
            <a:spAutoFit/>
          </a:bodyPr>
          <a:lstStyle/>
          <a:p>
            <a:r>
              <a:rPr lang="en-US" dirty="0"/>
              <a:t>Search User Page</a:t>
            </a:r>
          </a:p>
        </p:txBody>
      </p:sp>
      <p:sp>
        <p:nvSpPr>
          <p:cNvPr id="9" name="TextBox 8">
            <a:extLst>
              <a:ext uri="{FF2B5EF4-FFF2-40B4-BE49-F238E27FC236}">
                <a16:creationId xmlns:a16="http://schemas.microsoft.com/office/drawing/2014/main" id="{0A0E731C-1103-4B46-A872-50678554EB3A}"/>
              </a:ext>
            </a:extLst>
          </p:cNvPr>
          <p:cNvSpPr txBox="1"/>
          <p:nvPr/>
        </p:nvSpPr>
        <p:spPr>
          <a:xfrm>
            <a:off x="5648812" y="1534325"/>
            <a:ext cx="2656987" cy="369332"/>
          </a:xfrm>
          <a:prstGeom prst="rect">
            <a:avLst/>
          </a:prstGeom>
          <a:noFill/>
        </p:spPr>
        <p:txBody>
          <a:bodyPr wrap="square" rtlCol="0">
            <a:spAutoFit/>
          </a:bodyPr>
          <a:lstStyle/>
          <a:p>
            <a:r>
              <a:rPr lang="en-US" dirty="0"/>
              <a:t>Public Profile View Page</a:t>
            </a:r>
          </a:p>
        </p:txBody>
      </p:sp>
      <p:cxnSp>
        <p:nvCxnSpPr>
          <p:cNvPr id="14" name="Straight Arrow Connector 13">
            <a:extLst>
              <a:ext uri="{FF2B5EF4-FFF2-40B4-BE49-F238E27FC236}">
                <a16:creationId xmlns:a16="http://schemas.microsoft.com/office/drawing/2014/main" id="{EE780F08-F0AB-4EB7-86EA-EE643D03B82E}"/>
              </a:ext>
            </a:extLst>
          </p:cNvPr>
          <p:cNvCxnSpPr/>
          <p:nvPr/>
        </p:nvCxnSpPr>
        <p:spPr>
          <a:xfrm>
            <a:off x="4114800" y="3429000"/>
            <a:ext cx="5334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7AFB1F4-13D7-4EC4-86BE-60FB4047C3D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0645" y="1903655"/>
            <a:ext cx="3844018" cy="2906809"/>
          </a:xfrm>
          <a:prstGeom prst="rect">
            <a:avLst/>
          </a:prstGeom>
          <a:ln>
            <a:solidFill>
              <a:schemeClr val="tx1"/>
            </a:solidFill>
          </a:ln>
        </p:spPr>
      </p:pic>
      <p:pic>
        <p:nvPicPr>
          <p:cNvPr id="10" name="Picture 9">
            <a:extLst>
              <a:ext uri="{FF2B5EF4-FFF2-40B4-BE49-F238E27FC236}">
                <a16:creationId xmlns:a16="http://schemas.microsoft.com/office/drawing/2014/main" id="{FECD0746-76E8-48FA-B7CD-244E80F04F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6136" y="1874435"/>
            <a:ext cx="4114800" cy="2906812"/>
          </a:xfrm>
          <a:prstGeom prst="rect">
            <a:avLst/>
          </a:prstGeom>
          <a:ln>
            <a:solidFill>
              <a:schemeClr val="tx1"/>
            </a:solidFill>
          </a:ln>
        </p:spPr>
      </p:pic>
    </p:spTree>
    <p:extLst>
      <p:ext uri="{BB962C8B-B14F-4D97-AF65-F5344CB8AC3E}">
        <p14:creationId xmlns:p14="http://schemas.microsoft.com/office/powerpoint/2010/main" val="4969807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707640"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1</a:t>
            </a:r>
            <a:r>
              <a:rPr spc="-5" dirty="0"/>
              <a:t>. Usability</a:t>
            </a:r>
            <a:r>
              <a:rPr spc="-80" dirty="0"/>
              <a:t> </a:t>
            </a:r>
            <a:r>
              <a:rPr spc="-85" dirty="0"/>
              <a:t>Test</a:t>
            </a:r>
          </a:p>
        </p:txBody>
      </p:sp>
      <p:sp>
        <p:nvSpPr>
          <p:cNvPr id="5" name="TextBox 4">
            <a:extLst>
              <a:ext uri="{FF2B5EF4-FFF2-40B4-BE49-F238E27FC236}">
                <a16:creationId xmlns:a16="http://schemas.microsoft.com/office/drawing/2014/main" id="{6B6ACB3C-0EAE-452F-B9F7-BE3ED376ACA1}"/>
              </a:ext>
            </a:extLst>
          </p:cNvPr>
          <p:cNvSpPr txBox="1"/>
          <p:nvPr/>
        </p:nvSpPr>
        <p:spPr>
          <a:xfrm>
            <a:off x="113792" y="1143000"/>
            <a:ext cx="8610600" cy="369332"/>
          </a:xfrm>
          <a:prstGeom prst="rect">
            <a:avLst/>
          </a:prstGeom>
          <a:noFill/>
        </p:spPr>
        <p:txBody>
          <a:bodyPr wrap="square" rtlCol="0">
            <a:spAutoFit/>
          </a:bodyPr>
          <a:lstStyle/>
          <a:p>
            <a:r>
              <a:rPr lang="en-US" b="1" dirty="0"/>
              <a:t>Registration Usability Test</a:t>
            </a:r>
          </a:p>
        </p:txBody>
      </p:sp>
      <p:pic>
        <p:nvPicPr>
          <p:cNvPr id="7" name="Picture 6">
            <a:extLst>
              <a:ext uri="{FF2B5EF4-FFF2-40B4-BE49-F238E27FC236}">
                <a16:creationId xmlns:a16="http://schemas.microsoft.com/office/drawing/2014/main" id="{D82EC29F-28C5-425A-8E41-196007AD3031}"/>
              </a:ext>
            </a:extLst>
          </p:cNvPr>
          <p:cNvPicPr>
            <a:picLocks noChangeAspect="1"/>
          </p:cNvPicPr>
          <p:nvPr/>
        </p:nvPicPr>
        <p:blipFill>
          <a:blip r:embed="rId2"/>
          <a:stretch>
            <a:fillRect/>
          </a:stretch>
        </p:blipFill>
        <p:spPr>
          <a:xfrm>
            <a:off x="228600" y="1595267"/>
            <a:ext cx="8001000" cy="1833733"/>
          </a:xfrm>
          <a:prstGeom prst="rect">
            <a:avLst/>
          </a:prstGeom>
          <a:ln>
            <a:solidFill>
              <a:schemeClr val="tx1"/>
            </a:solidFill>
          </a:ln>
        </p:spPr>
      </p:pic>
      <p:sp>
        <p:nvSpPr>
          <p:cNvPr id="8" name="TextBox 7">
            <a:extLst>
              <a:ext uri="{FF2B5EF4-FFF2-40B4-BE49-F238E27FC236}">
                <a16:creationId xmlns:a16="http://schemas.microsoft.com/office/drawing/2014/main" id="{C626CDA9-A242-4A70-A615-C46683DE6B63}"/>
              </a:ext>
            </a:extLst>
          </p:cNvPr>
          <p:cNvSpPr txBox="1"/>
          <p:nvPr/>
        </p:nvSpPr>
        <p:spPr>
          <a:xfrm>
            <a:off x="113792" y="3657600"/>
            <a:ext cx="8610600" cy="369332"/>
          </a:xfrm>
          <a:prstGeom prst="rect">
            <a:avLst/>
          </a:prstGeom>
          <a:noFill/>
        </p:spPr>
        <p:txBody>
          <a:bodyPr wrap="square" rtlCol="0">
            <a:spAutoFit/>
          </a:bodyPr>
          <a:lstStyle/>
          <a:p>
            <a:r>
              <a:rPr lang="en-US" b="1" dirty="0"/>
              <a:t>Login Usability Test</a:t>
            </a:r>
          </a:p>
        </p:txBody>
      </p:sp>
      <p:pic>
        <p:nvPicPr>
          <p:cNvPr id="10" name="Picture 9">
            <a:extLst>
              <a:ext uri="{FF2B5EF4-FFF2-40B4-BE49-F238E27FC236}">
                <a16:creationId xmlns:a16="http://schemas.microsoft.com/office/drawing/2014/main" id="{9D556D36-7D25-4823-90AD-81B039DF7AC7}"/>
              </a:ext>
            </a:extLst>
          </p:cNvPr>
          <p:cNvPicPr>
            <a:picLocks noChangeAspect="1"/>
          </p:cNvPicPr>
          <p:nvPr/>
        </p:nvPicPr>
        <p:blipFill>
          <a:blip r:embed="rId3"/>
          <a:stretch>
            <a:fillRect/>
          </a:stretch>
        </p:blipFill>
        <p:spPr>
          <a:xfrm>
            <a:off x="239697" y="4114800"/>
            <a:ext cx="8001000" cy="1747839"/>
          </a:xfrm>
          <a:prstGeom prst="rect">
            <a:avLst/>
          </a:prstGeom>
          <a:ln>
            <a:solidFill>
              <a:schemeClr val="tx1"/>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707640"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1</a:t>
            </a:r>
            <a:r>
              <a:rPr spc="-5" dirty="0"/>
              <a:t>. Usability</a:t>
            </a:r>
            <a:r>
              <a:rPr spc="-80" dirty="0"/>
              <a:t> </a:t>
            </a:r>
            <a:r>
              <a:rPr spc="-85" dirty="0"/>
              <a:t>Test</a:t>
            </a:r>
          </a:p>
        </p:txBody>
      </p:sp>
      <p:sp>
        <p:nvSpPr>
          <p:cNvPr id="5" name="TextBox 4">
            <a:extLst>
              <a:ext uri="{FF2B5EF4-FFF2-40B4-BE49-F238E27FC236}">
                <a16:creationId xmlns:a16="http://schemas.microsoft.com/office/drawing/2014/main" id="{6B6ACB3C-0EAE-452F-B9F7-BE3ED376ACA1}"/>
              </a:ext>
            </a:extLst>
          </p:cNvPr>
          <p:cNvSpPr txBox="1"/>
          <p:nvPr/>
        </p:nvSpPr>
        <p:spPr>
          <a:xfrm>
            <a:off x="113792" y="1143000"/>
            <a:ext cx="8610600" cy="369332"/>
          </a:xfrm>
          <a:prstGeom prst="rect">
            <a:avLst/>
          </a:prstGeom>
          <a:noFill/>
        </p:spPr>
        <p:txBody>
          <a:bodyPr wrap="square" rtlCol="0">
            <a:spAutoFit/>
          </a:bodyPr>
          <a:lstStyle/>
          <a:p>
            <a:r>
              <a:rPr lang="en-US" b="1" dirty="0"/>
              <a:t>Forgot Password Usability Test</a:t>
            </a:r>
          </a:p>
        </p:txBody>
      </p:sp>
      <p:sp>
        <p:nvSpPr>
          <p:cNvPr id="8" name="TextBox 7">
            <a:extLst>
              <a:ext uri="{FF2B5EF4-FFF2-40B4-BE49-F238E27FC236}">
                <a16:creationId xmlns:a16="http://schemas.microsoft.com/office/drawing/2014/main" id="{C626CDA9-A242-4A70-A615-C46683DE6B63}"/>
              </a:ext>
            </a:extLst>
          </p:cNvPr>
          <p:cNvSpPr txBox="1"/>
          <p:nvPr/>
        </p:nvSpPr>
        <p:spPr>
          <a:xfrm>
            <a:off x="113792" y="3657600"/>
            <a:ext cx="8610600" cy="369332"/>
          </a:xfrm>
          <a:prstGeom prst="rect">
            <a:avLst/>
          </a:prstGeom>
          <a:noFill/>
        </p:spPr>
        <p:txBody>
          <a:bodyPr wrap="square" rtlCol="0">
            <a:spAutoFit/>
          </a:bodyPr>
          <a:lstStyle/>
          <a:p>
            <a:r>
              <a:rPr lang="en-US" b="1" dirty="0"/>
              <a:t>Edit Profile Usability Test</a:t>
            </a:r>
          </a:p>
        </p:txBody>
      </p:sp>
      <p:pic>
        <p:nvPicPr>
          <p:cNvPr id="4" name="Picture 3">
            <a:extLst>
              <a:ext uri="{FF2B5EF4-FFF2-40B4-BE49-F238E27FC236}">
                <a16:creationId xmlns:a16="http://schemas.microsoft.com/office/drawing/2014/main" id="{14184C18-BF85-4255-BC25-40ED4DF09AC8}"/>
              </a:ext>
            </a:extLst>
          </p:cNvPr>
          <p:cNvPicPr>
            <a:picLocks noChangeAspect="1"/>
          </p:cNvPicPr>
          <p:nvPr/>
        </p:nvPicPr>
        <p:blipFill>
          <a:blip r:embed="rId2"/>
          <a:stretch>
            <a:fillRect/>
          </a:stretch>
        </p:blipFill>
        <p:spPr>
          <a:xfrm>
            <a:off x="228600" y="1600200"/>
            <a:ext cx="8001000" cy="1828800"/>
          </a:xfrm>
          <a:prstGeom prst="rect">
            <a:avLst/>
          </a:prstGeom>
          <a:ln>
            <a:solidFill>
              <a:schemeClr val="tx1"/>
            </a:solidFill>
          </a:ln>
        </p:spPr>
      </p:pic>
      <p:pic>
        <p:nvPicPr>
          <p:cNvPr id="9" name="Picture 8">
            <a:extLst>
              <a:ext uri="{FF2B5EF4-FFF2-40B4-BE49-F238E27FC236}">
                <a16:creationId xmlns:a16="http://schemas.microsoft.com/office/drawing/2014/main" id="{3C4E1299-E12A-41DD-81C7-0F6DA743A640}"/>
              </a:ext>
            </a:extLst>
          </p:cNvPr>
          <p:cNvPicPr>
            <a:picLocks noChangeAspect="1"/>
          </p:cNvPicPr>
          <p:nvPr/>
        </p:nvPicPr>
        <p:blipFill>
          <a:blip r:embed="rId3"/>
          <a:stretch>
            <a:fillRect/>
          </a:stretch>
        </p:blipFill>
        <p:spPr>
          <a:xfrm>
            <a:off x="228600" y="4156490"/>
            <a:ext cx="8001000" cy="1973541"/>
          </a:xfrm>
          <a:prstGeom prst="rect">
            <a:avLst/>
          </a:prstGeom>
          <a:ln>
            <a:solidFill>
              <a:schemeClr val="tx1"/>
            </a:solidFill>
          </a:ln>
        </p:spPr>
      </p:pic>
    </p:spTree>
    <p:extLst>
      <p:ext uri="{BB962C8B-B14F-4D97-AF65-F5344CB8AC3E}">
        <p14:creationId xmlns:p14="http://schemas.microsoft.com/office/powerpoint/2010/main" val="418702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2707640"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1</a:t>
            </a:r>
            <a:r>
              <a:rPr spc="-5" dirty="0"/>
              <a:t>. Usability</a:t>
            </a:r>
            <a:r>
              <a:rPr spc="-80" dirty="0"/>
              <a:t> </a:t>
            </a:r>
            <a:r>
              <a:rPr spc="-85" dirty="0"/>
              <a:t>Test</a:t>
            </a:r>
          </a:p>
        </p:txBody>
      </p:sp>
      <p:sp>
        <p:nvSpPr>
          <p:cNvPr id="5" name="TextBox 4">
            <a:extLst>
              <a:ext uri="{FF2B5EF4-FFF2-40B4-BE49-F238E27FC236}">
                <a16:creationId xmlns:a16="http://schemas.microsoft.com/office/drawing/2014/main" id="{6B6ACB3C-0EAE-452F-B9F7-BE3ED376ACA1}"/>
              </a:ext>
            </a:extLst>
          </p:cNvPr>
          <p:cNvSpPr txBox="1"/>
          <p:nvPr/>
        </p:nvSpPr>
        <p:spPr>
          <a:xfrm>
            <a:off x="113792" y="1143000"/>
            <a:ext cx="8610600" cy="369332"/>
          </a:xfrm>
          <a:prstGeom prst="rect">
            <a:avLst/>
          </a:prstGeom>
          <a:noFill/>
        </p:spPr>
        <p:txBody>
          <a:bodyPr wrap="square" rtlCol="0">
            <a:spAutoFit/>
          </a:bodyPr>
          <a:lstStyle/>
          <a:p>
            <a:r>
              <a:rPr lang="en-US" b="1" dirty="0"/>
              <a:t>Search User Usability Test</a:t>
            </a:r>
          </a:p>
        </p:txBody>
      </p:sp>
      <p:pic>
        <p:nvPicPr>
          <p:cNvPr id="6" name="Picture 5">
            <a:extLst>
              <a:ext uri="{FF2B5EF4-FFF2-40B4-BE49-F238E27FC236}">
                <a16:creationId xmlns:a16="http://schemas.microsoft.com/office/drawing/2014/main" id="{A870E711-B78C-401F-992A-04F90E9C5648}"/>
              </a:ext>
            </a:extLst>
          </p:cNvPr>
          <p:cNvPicPr>
            <a:picLocks noChangeAspect="1"/>
          </p:cNvPicPr>
          <p:nvPr/>
        </p:nvPicPr>
        <p:blipFill>
          <a:blip r:embed="rId2"/>
          <a:stretch>
            <a:fillRect/>
          </a:stretch>
        </p:blipFill>
        <p:spPr>
          <a:xfrm>
            <a:off x="228600" y="1651288"/>
            <a:ext cx="8305800" cy="1930111"/>
          </a:xfrm>
          <a:prstGeom prst="rect">
            <a:avLst/>
          </a:prstGeom>
          <a:ln>
            <a:solidFill>
              <a:schemeClr val="tx1"/>
            </a:solidFill>
          </a:ln>
        </p:spPr>
      </p:pic>
    </p:spTree>
    <p:extLst>
      <p:ext uri="{BB962C8B-B14F-4D97-AF65-F5344CB8AC3E}">
        <p14:creationId xmlns:p14="http://schemas.microsoft.com/office/powerpoint/2010/main" val="2831809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860925"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2</a:t>
            </a:r>
            <a:r>
              <a:rPr spc="-5" dirty="0"/>
              <a:t>. Project Milestones &amp;</a:t>
            </a:r>
            <a:r>
              <a:rPr spc="-30" dirty="0"/>
              <a:t> </a:t>
            </a:r>
            <a:r>
              <a:rPr spc="-70" dirty="0"/>
              <a:t>Tasks</a:t>
            </a:r>
          </a:p>
        </p:txBody>
      </p:sp>
      <p:graphicFrame>
        <p:nvGraphicFramePr>
          <p:cNvPr id="3" name="object 3"/>
          <p:cNvGraphicFramePr>
            <a:graphicFrameLocks noGrp="1"/>
          </p:cNvGraphicFramePr>
          <p:nvPr>
            <p:extLst>
              <p:ext uri="{D42A27DB-BD31-4B8C-83A1-F6EECF244321}">
                <p14:modId xmlns:p14="http://schemas.microsoft.com/office/powerpoint/2010/main" val="994441421"/>
              </p:ext>
            </p:extLst>
          </p:nvPr>
        </p:nvGraphicFramePr>
        <p:xfrm>
          <a:off x="173037" y="1335150"/>
          <a:ext cx="8785224" cy="4182613"/>
        </p:xfrm>
        <a:graphic>
          <a:graphicData uri="http://schemas.openxmlformats.org/drawingml/2006/table">
            <a:tbl>
              <a:tblPr firstRow="1" bandRow="1">
                <a:tableStyleId>{2D5ABB26-0587-4C30-8999-92F81FD0307C}</a:tableStyleId>
              </a:tblPr>
              <a:tblGrid>
                <a:gridCol w="1080135">
                  <a:extLst>
                    <a:ext uri="{9D8B030D-6E8A-4147-A177-3AD203B41FA5}">
                      <a16:colId xmlns:a16="http://schemas.microsoft.com/office/drawing/2014/main" val="20000"/>
                    </a:ext>
                  </a:extLst>
                </a:gridCol>
                <a:gridCol w="6064249">
                  <a:extLst>
                    <a:ext uri="{9D8B030D-6E8A-4147-A177-3AD203B41FA5}">
                      <a16:colId xmlns:a16="http://schemas.microsoft.com/office/drawing/2014/main" val="20001"/>
                    </a:ext>
                  </a:extLst>
                </a:gridCol>
                <a:gridCol w="1640840">
                  <a:extLst>
                    <a:ext uri="{9D8B030D-6E8A-4147-A177-3AD203B41FA5}">
                      <a16:colId xmlns:a16="http://schemas.microsoft.com/office/drawing/2014/main" val="20002"/>
                    </a:ext>
                  </a:extLst>
                </a:gridCol>
              </a:tblGrid>
              <a:tr h="852677">
                <a:tc>
                  <a:txBody>
                    <a:bodyPr/>
                    <a:lstStyle/>
                    <a:p>
                      <a:pPr marL="206375" marR="197485" indent="-3175">
                        <a:lnSpc>
                          <a:spcPct val="100000"/>
                        </a:lnSpc>
                        <a:spcBef>
                          <a:spcPts val="1115"/>
                        </a:spcBef>
                      </a:pPr>
                      <a:r>
                        <a:rPr sz="1800" b="1" spc="-5" dirty="0">
                          <a:solidFill>
                            <a:srgbClr val="FFFFFF"/>
                          </a:solidFill>
                          <a:latin typeface="Calibri"/>
                          <a:cs typeface="Calibri"/>
                        </a:rPr>
                        <a:t>P</a:t>
                      </a:r>
                      <a:r>
                        <a:rPr sz="1800" b="1" spc="-30" dirty="0">
                          <a:solidFill>
                            <a:srgbClr val="FFFFFF"/>
                          </a:solidFill>
                          <a:latin typeface="Calibri"/>
                          <a:cs typeface="Calibri"/>
                        </a:rPr>
                        <a:t>r</a:t>
                      </a:r>
                      <a:r>
                        <a:rPr sz="1800" b="1" dirty="0">
                          <a:solidFill>
                            <a:srgbClr val="FFFFFF"/>
                          </a:solidFill>
                          <a:latin typeface="Calibri"/>
                          <a:cs typeface="Calibri"/>
                        </a:rPr>
                        <a:t>oj</a:t>
                      </a:r>
                      <a:r>
                        <a:rPr sz="1800" b="1" spc="5" dirty="0">
                          <a:solidFill>
                            <a:srgbClr val="FFFFFF"/>
                          </a:solidFill>
                          <a:latin typeface="Calibri"/>
                          <a:cs typeface="Calibri"/>
                        </a:rPr>
                        <a:t>e</a:t>
                      </a:r>
                      <a:r>
                        <a:rPr sz="1800" b="1" spc="-5" dirty="0">
                          <a:solidFill>
                            <a:srgbClr val="FFFFFF"/>
                          </a:solidFill>
                          <a:latin typeface="Calibri"/>
                          <a:cs typeface="Calibri"/>
                        </a:rPr>
                        <a:t>ct  </a:t>
                      </a:r>
                      <a:r>
                        <a:rPr sz="1800" b="1" spc="-35" dirty="0">
                          <a:solidFill>
                            <a:srgbClr val="FFFFFF"/>
                          </a:solidFill>
                          <a:latin typeface="Calibri"/>
                          <a:cs typeface="Calibri"/>
                        </a:rPr>
                        <a:t>Task</a:t>
                      </a:r>
                      <a:r>
                        <a:rPr sz="1800" b="1" spc="-105" dirty="0">
                          <a:solidFill>
                            <a:srgbClr val="FFFFFF"/>
                          </a:solidFill>
                          <a:latin typeface="Calibri"/>
                          <a:cs typeface="Calibri"/>
                        </a:rPr>
                        <a:t> </a:t>
                      </a:r>
                      <a:r>
                        <a:rPr sz="1800" b="1" dirty="0">
                          <a:solidFill>
                            <a:srgbClr val="FFFFFF"/>
                          </a:solidFill>
                          <a:latin typeface="Calibri"/>
                          <a:cs typeface="Calibri"/>
                        </a:rPr>
                        <a:t>ID</a:t>
                      </a:r>
                      <a:endParaRPr sz="1800" dirty="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10"/>
                        </a:spcBef>
                      </a:pPr>
                      <a:endParaRPr sz="1900">
                        <a:latin typeface="Times New Roman"/>
                        <a:cs typeface="Times New Roman"/>
                      </a:endParaRPr>
                    </a:p>
                    <a:p>
                      <a:pPr marL="1898014">
                        <a:lnSpc>
                          <a:spcPct val="100000"/>
                        </a:lnSpc>
                      </a:pPr>
                      <a:r>
                        <a:rPr sz="1800" b="1" spc="-5" dirty="0">
                          <a:solidFill>
                            <a:srgbClr val="FFFFFF"/>
                          </a:solidFill>
                          <a:latin typeface="Calibri"/>
                          <a:cs typeface="Calibri"/>
                        </a:rPr>
                        <a:t>Project </a:t>
                      </a:r>
                      <a:r>
                        <a:rPr sz="1800" b="1" spc="-35" dirty="0">
                          <a:solidFill>
                            <a:srgbClr val="FFFFFF"/>
                          </a:solidFill>
                          <a:latin typeface="Calibri"/>
                          <a:cs typeface="Calibri"/>
                        </a:rPr>
                        <a:t>Task</a:t>
                      </a:r>
                      <a:r>
                        <a:rPr sz="1800" b="1" spc="-20" dirty="0">
                          <a:solidFill>
                            <a:srgbClr val="FFFFFF"/>
                          </a:solidFill>
                          <a:latin typeface="Calibri"/>
                          <a:cs typeface="Calibri"/>
                        </a:rPr>
                        <a:t> </a:t>
                      </a:r>
                      <a:r>
                        <a:rPr sz="1800" b="1" spc="-5" dirty="0">
                          <a:solidFill>
                            <a:srgbClr val="FFFFFF"/>
                          </a:solidFill>
                          <a:latin typeface="Calibri"/>
                          <a:cs typeface="Calibri"/>
                        </a:rPr>
                        <a:t>Description</a:t>
                      </a:r>
                      <a:endParaRPr sz="1800">
                        <a:latin typeface="Calibri"/>
                        <a:cs typeface="Calibri"/>
                      </a:endParaRPr>
                    </a:p>
                  </a:txBody>
                  <a:tcPr marL="0" marR="0" marT="12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218440" marR="208279" indent="266700">
                        <a:lnSpc>
                          <a:spcPct val="100000"/>
                        </a:lnSpc>
                        <a:spcBef>
                          <a:spcPts val="1115"/>
                        </a:spcBef>
                      </a:pPr>
                      <a:r>
                        <a:rPr sz="1800" b="1" spc="-10" dirty="0">
                          <a:solidFill>
                            <a:srgbClr val="FFFFFF"/>
                          </a:solidFill>
                          <a:latin typeface="Calibri"/>
                          <a:cs typeface="Calibri"/>
                        </a:rPr>
                        <a:t>Project  </a:t>
                      </a:r>
                      <a:r>
                        <a:rPr sz="1800" b="1" spc="-5" dirty="0">
                          <a:solidFill>
                            <a:srgbClr val="FFFFFF"/>
                          </a:solidFill>
                          <a:latin typeface="Calibri"/>
                          <a:cs typeface="Calibri"/>
                        </a:rPr>
                        <a:t>Milestone</a:t>
                      </a:r>
                      <a:r>
                        <a:rPr sz="1800" b="1" spc="-130" dirty="0">
                          <a:solidFill>
                            <a:srgbClr val="FFFFFF"/>
                          </a:solidFill>
                          <a:latin typeface="Calibri"/>
                          <a:cs typeface="Calibri"/>
                        </a:rPr>
                        <a:t> </a:t>
                      </a:r>
                      <a:r>
                        <a:rPr sz="1800" b="1" dirty="0">
                          <a:solidFill>
                            <a:srgbClr val="FFFFFF"/>
                          </a:solidFill>
                          <a:latin typeface="Calibri"/>
                          <a:cs typeface="Calibri"/>
                        </a:rPr>
                        <a:t>ID</a:t>
                      </a:r>
                      <a:endParaRPr sz="1800">
                        <a:latin typeface="Calibri"/>
                        <a:cs typeface="Calibri"/>
                      </a:endParaRPr>
                    </a:p>
                  </a:txBody>
                  <a:tcPr marL="0" marR="0" marT="1416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554990">
                <a:tc>
                  <a:txBody>
                    <a:bodyPr/>
                    <a:lstStyle/>
                    <a:p>
                      <a:pPr marR="447675" algn="r">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en-US" sz="2000" dirty="0">
                          <a:latin typeface="Times New Roman"/>
                          <a:cs typeface="Times New Roman"/>
                        </a:rPr>
                        <a:t> Create requirement specification</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554989">
                <a:tc>
                  <a:txBody>
                    <a:bodyPr/>
                    <a:lstStyle/>
                    <a:p>
                      <a:pPr marR="448309" algn="r">
                        <a:lnSpc>
                          <a:spcPct val="100000"/>
                        </a:lnSpc>
                        <a:spcBef>
                          <a:spcPts val="1025"/>
                        </a:spcBef>
                      </a:pPr>
                      <a:r>
                        <a:rPr sz="1800" dirty="0">
                          <a:latin typeface="Calibri"/>
                          <a:cs typeface="Calibri"/>
                        </a:rPr>
                        <a:t>2</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en-US" sz="2000" dirty="0">
                          <a:latin typeface="Times New Roman"/>
                          <a:cs typeface="Times New Roman"/>
                        </a:rPr>
                        <a:t> Develop wireframe/prototype for the website</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89940">
                        <a:lnSpc>
                          <a:spcPct val="100000"/>
                        </a:lnSpc>
                        <a:spcBef>
                          <a:spcPts val="1025"/>
                        </a:spcBef>
                      </a:pPr>
                      <a:r>
                        <a:rPr sz="1800" dirty="0">
                          <a:latin typeface="Calibri"/>
                          <a:cs typeface="Calibri"/>
                        </a:rPr>
                        <a:t>1</a:t>
                      </a:r>
                      <a:endParaRPr sz="1800">
                        <a:latin typeface="Calibri"/>
                        <a:cs typeface="Calibri"/>
                      </a:endParaRPr>
                    </a:p>
                  </a:txBody>
                  <a:tcPr marL="0" marR="0" marT="130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54989">
                <a:tc>
                  <a:txBody>
                    <a:bodyPr/>
                    <a:lstStyle/>
                    <a:p>
                      <a:pPr marR="448309" algn="r">
                        <a:lnSpc>
                          <a:spcPct val="100000"/>
                        </a:lnSpc>
                        <a:spcBef>
                          <a:spcPts val="1030"/>
                        </a:spcBef>
                      </a:pPr>
                      <a:r>
                        <a:rPr sz="1800" dirty="0">
                          <a:latin typeface="Calibri"/>
                          <a:cs typeface="Calibri"/>
                        </a:rPr>
                        <a:t>3</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en-US" sz="2000" dirty="0">
                          <a:latin typeface="Times New Roman"/>
                          <a:cs typeface="Times New Roman"/>
                        </a:rPr>
                        <a:t> Develop user interaction steps and flowchart</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30"/>
                        </a:spcBef>
                      </a:pPr>
                      <a:r>
                        <a:rPr sz="1800" dirty="0">
                          <a:latin typeface="Calibri"/>
                          <a:cs typeface="Calibri"/>
                        </a:rPr>
                        <a:t>1</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554989">
                <a:tc>
                  <a:txBody>
                    <a:bodyPr/>
                    <a:lstStyle/>
                    <a:p>
                      <a:pPr marR="448309" algn="r">
                        <a:lnSpc>
                          <a:spcPct val="100000"/>
                        </a:lnSpc>
                        <a:spcBef>
                          <a:spcPts val="1030"/>
                        </a:spcBef>
                      </a:pPr>
                      <a:r>
                        <a:rPr sz="1800" dirty="0">
                          <a:latin typeface="Calibri"/>
                          <a:cs typeface="Calibri"/>
                        </a:rPr>
                        <a:t>4</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en-US" sz="2000" dirty="0">
                          <a:latin typeface="Times New Roman"/>
                          <a:cs typeface="Times New Roman"/>
                        </a:rPr>
                        <a:t> Develop HTML Pages with Bootstrap and Angular</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63905">
                        <a:lnSpc>
                          <a:spcPct val="100000"/>
                        </a:lnSpc>
                        <a:spcBef>
                          <a:spcPts val="1030"/>
                        </a:spcBef>
                      </a:pPr>
                      <a:r>
                        <a:rPr sz="1800" dirty="0">
                          <a:latin typeface="Calibri"/>
                          <a:cs typeface="Calibri"/>
                        </a:rPr>
                        <a:t>2</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554990">
                <a:tc>
                  <a:txBody>
                    <a:bodyPr/>
                    <a:lstStyle/>
                    <a:p>
                      <a:pPr marR="448309" algn="r">
                        <a:lnSpc>
                          <a:spcPct val="100000"/>
                        </a:lnSpc>
                        <a:spcBef>
                          <a:spcPts val="1030"/>
                        </a:spcBef>
                      </a:pPr>
                      <a:r>
                        <a:rPr sz="1800" dirty="0">
                          <a:latin typeface="Calibri"/>
                          <a:cs typeface="Calibri"/>
                        </a:rPr>
                        <a:t>5</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r>
                        <a:rPr lang="en-US" sz="2000" dirty="0">
                          <a:latin typeface="Times New Roman"/>
                          <a:cs typeface="Times New Roman"/>
                        </a:rPr>
                        <a:t> Analysis user experience </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789940">
                        <a:lnSpc>
                          <a:spcPct val="100000"/>
                        </a:lnSpc>
                        <a:spcBef>
                          <a:spcPts val="1030"/>
                        </a:spcBef>
                      </a:pPr>
                      <a:r>
                        <a:rPr sz="1800" dirty="0">
                          <a:latin typeface="Calibri"/>
                          <a:cs typeface="Calibri"/>
                        </a:rPr>
                        <a:t>2</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554989">
                <a:tc>
                  <a:txBody>
                    <a:bodyPr/>
                    <a:lstStyle/>
                    <a:p>
                      <a:pPr marR="448309" algn="r">
                        <a:lnSpc>
                          <a:spcPct val="100000"/>
                        </a:lnSpc>
                        <a:spcBef>
                          <a:spcPts val="1030"/>
                        </a:spcBef>
                      </a:pPr>
                      <a:r>
                        <a:rPr sz="1800" dirty="0">
                          <a:latin typeface="Calibri"/>
                          <a:cs typeface="Calibri"/>
                        </a:rPr>
                        <a:t>6</a:t>
                      </a:r>
                      <a:endParaRPr sz="1800">
                        <a:latin typeface="Calibri"/>
                        <a:cs typeface="Calibri"/>
                      </a:endParaRP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r>
                        <a:rPr lang="en-US" sz="2000" dirty="0">
                          <a:latin typeface="Times New Roman"/>
                          <a:cs typeface="Times New Roman"/>
                        </a:rPr>
                        <a:t> Test the application</a:t>
                      </a: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789940">
                        <a:lnSpc>
                          <a:spcPct val="100000"/>
                        </a:lnSpc>
                        <a:spcBef>
                          <a:spcPts val="1030"/>
                        </a:spcBef>
                      </a:pPr>
                      <a:r>
                        <a:rPr sz="1800" dirty="0">
                          <a:latin typeface="Calibri"/>
                          <a:cs typeface="Calibri"/>
                        </a:rPr>
                        <a:t>2</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6175375"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3</a:t>
            </a:r>
            <a:r>
              <a:rPr spc="-5" dirty="0"/>
              <a:t>. </a:t>
            </a:r>
            <a:r>
              <a:rPr dirty="0"/>
              <a:t>Milestone </a:t>
            </a:r>
            <a:r>
              <a:rPr spc="-5" dirty="0"/>
              <a:t>Feedback &amp; Action</a:t>
            </a:r>
            <a:r>
              <a:rPr spc="-150" dirty="0"/>
              <a:t> </a:t>
            </a:r>
            <a:r>
              <a:rPr spc="-5" dirty="0"/>
              <a:t>taken</a:t>
            </a:r>
          </a:p>
        </p:txBody>
      </p:sp>
      <p:graphicFrame>
        <p:nvGraphicFramePr>
          <p:cNvPr id="3" name="object 3"/>
          <p:cNvGraphicFramePr>
            <a:graphicFrameLocks noGrp="1"/>
          </p:cNvGraphicFramePr>
          <p:nvPr>
            <p:extLst>
              <p:ext uri="{D42A27DB-BD31-4B8C-83A1-F6EECF244321}">
                <p14:modId xmlns:p14="http://schemas.microsoft.com/office/powerpoint/2010/main" val="2748189337"/>
              </p:ext>
            </p:extLst>
          </p:nvPr>
        </p:nvGraphicFramePr>
        <p:xfrm>
          <a:off x="173037" y="1190625"/>
          <a:ext cx="8784590" cy="2466975"/>
        </p:xfrm>
        <a:graphic>
          <a:graphicData uri="http://schemas.openxmlformats.org/drawingml/2006/table">
            <a:tbl>
              <a:tblPr firstRow="1" bandRow="1">
                <a:tableStyleId>{2D5ABB26-0587-4C30-8999-92F81FD0307C}</a:tableStyleId>
              </a:tblPr>
              <a:tblGrid>
                <a:gridCol w="1296035">
                  <a:extLst>
                    <a:ext uri="{9D8B030D-6E8A-4147-A177-3AD203B41FA5}">
                      <a16:colId xmlns:a16="http://schemas.microsoft.com/office/drawing/2014/main" val="20000"/>
                    </a:ext>
                  </a:extLst>
                </a:gridCol>
                <a:gridCol w="4176395">
                  <a:extLst>
                    <a:ext uri="{9D8B030D-6E8A-4147-A177-3AD203B41FA5}">
                      <a16:colId xmlns:a16="http://schemas.microsoft.com/office/drawing/2014/main" val="20001"/>
                    </a:ext>
                  </a:extLst>
                </a:gridCol>
                <a:gridCol w="3312160">
                  <a:extLst>
                    <a:ext uri="{9D8B030D-6E8A-4147-A177-3AD203B41FA5}">
                      <a16:colId xmlns:a16="http://schemas.microsoft.com/office/drawing/2014/main" val="20002"/>
                    </a:ext>
                  </a:extLst>
                </a:gridCol>
              </a:tblGrid>
              <a:tr h="876173">
                <a:tc>
                  <a:txBody>
                    <a:bodyPr/>
                    <a:lstStyle/>
                    <a:p>
                      <a:pPr marL="44450" marR="36830" indent="266700">
                        <a:lnSpc>
                          <a:spcPct val="100000"/>
                        </a:lnSpc>
                        <a:spcBef>
                          <a:spcPts val="1205"/>
                        </a:spcBef>
                      </a:pPr>
                      <a:r>
                        <a:rPr sz="1800" b="1" spc="-10" dirty="0">
                          <a:solidFill>
                            <a:srgbClr val="FFFFFF"/>
                          </a:solidFill>
                          <a:latin typeface="Calibri"/>
                          <a:cs typeface="Calibri"/>
                        </a:rPr>
                        <a:t>Project  </a:t>
                      </a:r>
                      <a:r>
                        <a:rPr sz="1800" b="1" spc="-5" dirty="0">
                          <a:solidFill>
                            <a:srgbClr val="FFFFFF"/>
                          </a:solidFill>
                          <a:latin typeface="Calibri"/>
                          <a:cs typeface="Calibri"/>
                        </a:rPr>
                        <a:t>Milestone</a:t>
                      </a:r>
                      <a:r>
                        <a:rPr sz="1800" b="1" spc="-130" dirty="0">
                          <a:solidFill>
                            <a:srgbClr val="FFFFFF"/>
                          </a:solidFill>
                          <a:latin typeface="Calibri"/>
                          <a:cs typeface="Calibri"/>
                        </a:rPr>
                        <a:t> </a:t>
                      </a:r>
                      <a:r>
                        <a:rPr sz="1800" b="1" dirty="0">
                          <a:solidFill>
                            <a:srgbClr val="FFFFFF"/>
                          </a:solidFill>
                          <a:latin typeface="Calibri"/>
                          <a:cs typeface="Calibri"/>
                        </a:rPr>
                        <a:t>ID</a:t>
                      </a:r>
                      <a:endParaRPr sz="1800" dirty="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82370" marR="97155" indent="-1076325">
                        <a:lnSpc>
                          <a:spcPct val="100000"/>
                        </a:lnSpc>
                        <a:spcBef>
                          <a:spcPts val="1205"/>
                        </a:spcBef>
                      </a:pPr>
                      <a:r>
                        <a:rPr sz="1800" b="1" spc="-5" dirty="0">
                          <a:solidFill>
                            <a:srgbClr val="FFFFFF"/>
                          </a:solidFill>
                          <a:latin typeface="Calibri"/>
                          <a:cs typeface="Calibri"/>
                        </a:rPr>
                        <a:t>Milestone Feedback </a:t>
                      </a:r>
                      <a:r>
                        <a:rPr sz="1800" b="1" spc="-10" dirty="0">
                          <a:solidFill>
                            <a:srgbClr val="FFFFFF"/>
                          </a:solidFill>
                          <a:latin typeface="Calibri"/>
                          <a:cs typeface="Calibri"/>
                        </a:rPr>
                        <a:t>received from </a:t>
                      </a:r>
                      <a:r>
                        <a:rPr sz="1800" b="1" spc="-25" dirty="0">
                          <a:solidFill>
                            <a:srgbClr val="FFFFFF"/>
                          </a:solidFill>
                          <a:latin typeface="Calibri"/>
                          <a:cs typeface="Calibri"/>
                        </a:rPr>
                        <a:t>Tutor</a:t>
                      </a:r>
                      <a:r>
                        <a:rPr sz="1800" b="1" spc="-130" dirty="0">
                          <a:solidFill>
                            <a:srgbClr val="FFFFFF"/>
                          </a:solidFill>
                          <a:latin typeface="Calibri"/>
                          <a:cs typeface="Calibri"/>
                        </a:rPr>
                        <a:t> </a:t>
                      </a:r>
                      <a:r>
                        <a:rPr sz="1800" b="1" dirty="0">
                          <a:solidFill>
                            <a:srgbClr val="FFFFFF"/>
                          </a:solidFill>
                          <a:latin typeface="Calibri"/>
                          <a:cs typeface="Calibri"/>
                        </a:rPr>
                        <a:t>/  </a:t>
                      </a:r>
                      <a:r>
                        <a:rPr sz="1800" b="1" spc="-5" dirty="0">
                          <a:solidFill>
                            <a:srgbClr val="FFFFFF"/>
                          </a:solidFill>
                          <a:latin typeface="Calibri"/>
                          <a:cs typeface="Calibri"/>
                        </a:rPr>
                        <a:t>Learning</a:t>
                      </a:r>
                      <a:r>
                        <a:rPr sz="1800" b="1" spc="-30" dirty="0">
                          <a:solidFill>
                            <a:srgbClr val="FFFFFF"/>
                          </a:solidFill>
                          <a:latin typeface="Calibri"/>
                          <a:cs typeface="Calibri"/>
                        </a:rPr>
                        <a:t> </a:t>
                      </a:r>
                      <a:r>
                        <a:rPr sz="1800" b="1" spc="-15" dirty="0">
                          <a:solidFill>
                            <a:srgbClr val="FFFFFF"/>
                          </a:solidFill>
                          <a:latin typeface="Calibri"/>
                          <a:cs typeface="Calibri"/>
                        </a:rPr>
                        <a:t>Facilitator</a:t>
                      </a:r>
                      <a:endParaRPr sz="180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193165" marR="1040765" indent="-144780">
                        <a:lnSpc>
                          <a:spcPct val="100000"/>
                        </a:lnSpc>
                        <a:spcBef>
                          <a:spcPts val="1205"/>
                        </a:spcBef>
                      </a:pPr>
                      <a:r>
                        <a:rPr sz="1800" b="1" dirty="0">
                          <a:solidFill>
                            <a:srgbClr val="FFFFFF"/>
                          </a:solidFill>
                          <a:latin typeface="Calibri"/>
                          <a:cs typeface="Calibri"/>
                        </a:rPr>
                        <a:t>Action</a:t>
                      </a:r>
                      <a:r>
                        <a:rPr sz="1800" b="1" spc="-114" dirty="0">
                          <a:solidFill>
                            <a:srgbClr val="FFFFFF"/>
                          </a:solidFill>
                          <a:latin typeface="Calibri"/>
                          <a:cs typeface="Calibri"/>
                        </a:rPr>
                        <a:t> </a:t>
                      </a:r>
                      <a:r>
                        <a:rPr sz="1800" b="1" spc="-40" dirty="0">
                          <a:solidFill>
                            <a:srgbClr val="FFFFFF"/>
                          </a:solidFill>
                          <a:latin typeface="Calibri"/>
                          <a:cs typeface="Calibri"/>
                        </a:rPr>
                        <a:t>Taken  (Yes </a:t>
                      </a:r>
                      <a:r>
                        <a:rPr sz="1800" b="1" dirty="0">
                          <a:solidFill>
                            <a:srgbClr val="FFFFFF"/>
                          </a:solidFill>
                          <a:latin typeface="Calibri"/>
                          <a:cs typeface="Calibri"/>
                        </a:rPr>
                        <a:t>/ No)</a:t>
                      </a:r>
                      <a:endParaRPr sz="1800" dirty="0">
                        <a:latin typeface="Calibri"/>
                        <a:cs typeface="Calibri"/>
                      </a:endParaRPr>
                    </a:p>
                  </a:txBody>
                  <a:tcPr marL="0" marR="0" marT="1530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828802">
                <a:tc>
                  <a:txBody>
                    <a:bodyPr/>
                    <a:lstStyle/>
                    <a:p>
                      <a:pPr algn="ctr">
                        <a:lnSpc>
                          <a:spcPct val="100000"/>
                        </a:lnSpc>
                      </a:pPr>
                      <a:r>
                        <a:rPr lang="en-US" sz="1950" dirty="0">
                          <a:latin typeface="Times New Roman"/>
                          <a:cs typeface="Times New Roman"/>
                        </a:rPr>
                        <a:t>1</a:t>
                      </a:r>
                      <a:endParaRPr sz="1800" dirty="0">
                        <a:latin typeface="Times New Roman"/>
                        <a:cs typeface="Times New Roman"/>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l">
                        <a:lnSpc>
                          <a:spcPct val="100000"/>
                        </a:lnSpc>
                      </a:pPr>
                      <a:r>
                        <a:rPr lang="en-US" sz="2000" dirty="0">
                          <a:latin typeface="Times New Roman"/>
                          <a:cs typeface="Times New Roman"/>
                        </a:rPr>
                        <a:t>Edit the private profile page to a public  profile view page</a:t>
                      </a:r>
                      <a:endParaRPr sz="2000" dirty="0">
                        <a:latin typeface="Times New Roman"/>
                        <a:cs typeface="Times New Roman"/>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0001"/>
                  </a:ext>
                </a:extLst>
              </a:tr>
              <a:tr h="762000">
                <a:tc>
                  <a:txBody>
                    <a:bodyPr/>
                    <a:lstStyle/>
                    <a:p>
                      <a:pPr algn="ctr">
                        <a:lnSpc>
                          <a:spcPct val="100000"/>
                        </a:lnSpc>
                      </a:pPr>
                      <a:r>
                        <a:rPr lang="en-US" sz="1800" dirty="0">
                          <a:latin typeface="Times New Roman"/>
                          <a:cs typeface="Times New Roman"/>
                        </a:rPr>
                        <a:t>2</a:t>
                      </a:r>
                      <a:endParaRPr sz="1800" dirty="0">
                        <a:latin typeface="Times New Roman"/>
                        <a:cs typeface="Times New Roman"/>
                      </a:endParaRPr>
                    </a:p>
                  </a:txBody>
                  <a:tcPr marL="0" marR="0" marT="0" marB="0" anchor="ctr">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7E8"/>
                    </a:solidFill>
                  </a:tcPr>
                </a:tc>
                <a:tc>
                  <a:txBody>
                    <a:bodyPr/>
                    <a:lstStyle/>
                    <a:p>
                      <a:pPr algn="l">
                        <a:lnSpc>
                          <a:spcPct val="100000"/>
                        </a:lnSpc>
                      </a:pPr>
                      <a:r>
                        <a:rPr lang="en-US" sz="2000" dirty="0">
                          <a:latin typeface="Times New Roman"/>
                          <a:cs typeface="Times New Roman"/>
                        </a:rPr>
                        <a:t>Add images to the profile page</a:t>
                      </a:r>
                      <a:endParaRPr sz="2000" dirty="0">
                        <a:latin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a:solidFill>
                        <a:srgbClr val="FFFFFF"/>
                      </a:solidFill>
                      <a:prstDash val="solid"/>
                    </a:lnT>
                    <a:lnB w="12700">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nchor="ctr">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21074225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4</a:t>
            </a:r>
            <a:r>
              <a:rPr spc="-5" dirty="0"/>
              <a:t>. Project Results</a:t>
            </a:r>
            <a:r>
              <a:rPr spc="-20" dirty="0"/>
              <a:t> </a:t>
            </a:r>
            <a:r>
              <a:rPr dirty="0"/>
              <a:t>(1/2)</a:t>
            </a:r>
          </a:p>
        </p:txBody>
      </p:sp>
      <p:sp>
        <p:nvSpPr>
          <p:cNvPr id="3" name="object 3"/>
          <p:cNvSpPr/>
          <p:nvPr/>
        </p:nvSpPr>
        <p:spPr>
          <a:xfrm>
            <a:off x="60960" y="1171955"/>
            <a:ext cx="8945880" cy="563575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5240" y="1147572"/>
            <a:ext cx="8951976" cy="4178807"/>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8614410" cy="5331588"/>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b="1" spc="-5" dirty="0">
                <a:latin typeface="Calibri"/>
                <a:cs typeface="Calibri"/>
              </a:rPr>
              <a:t>List </a:t>
            </a:r>
            <a:r>
              <a:rPr b="1" dirty="0">
                <a:latin typeface="Calibri"/>
                <a:cs typeface="Calibri"/>
              </a:rPr>
              <a:t>of </a:t>
            </a:r>
            <a:r>
              <a:rPr b="1" spc="-5" dirty="0">
                <a:latin typeface="Calibri"/>
                <a:cs typeface="Calibri"/>
              </a:rPr>
              <a:t>HTML </a:t>
            </a:r>
            <a:r>
              <a:rPr b="1" spc="-15" dirty="0">
                <a:latin typeface="Calibri"/>
                <a:cs typeface="Calibri"/>
              </a:rPr>
              <a:t>Pages </a:t>
            </a:r>
            <a:r>
              <a:rPr b="1" dirty="0">
                <a:latin typeface="Calibri"/>
                <a:cs typeface="Calibri"/>
              </a:rPr>
              <a:t>being</a:t>
            </a:r>
            <a:r>
              <a:rPr b="1" spc="-15" dirty="0">
                <a:latin typeface="Calibri"/>
                <a:cs typeface="Calibri"/>
              </a:rPr>
              <a:t> </a:t>
            </a:r>
            <a:r>
              <a:rPr b="1" spc="-5" dirty="0">
                <a:latin typeface="Calibri"/>
                <a:cs typeface="Calibri"/>
              </a:rPr>
              <a:t>Produced</a:t>
            </a:r>
            <a:endParaRPr dirty="0">
              <a:latin typeface="Calibri"/>
              <a:cs typeface="Calibri"/>
            </a:endParaRPr>
          </a:p>
          <a:p>
            <a:pPr marL="756285" lvl="1" indent="-286385">
              <a:lnSpc>
                <a:spcPct val="100000"/>
              </a:lnSpc>
              <a:buFont typeface="Wingdings"/>
              <a:buChar char=""/>
              <a:tabLst>
                <a:tab pos="756285" algn="l"/>
                <a:tab pos="756920" algn="l"/>
              </a:tabLst>
            </a:pPr>
            <a:r>
              <a:rPr lang="en-US" sz="1400" spc="5" dirty="0">
                <a:latin typeface="Calibri"/>
                <a:cs typeface="Calibri"/>
              </a:rPr>
              <a:t>Homepage</a:t>
            </a:r>
          </a:p>
          <a:p>
            <a:pPr marL="756285" lvl="1" indent="-286385">
              <a:lnSpc>
                <a:spcPct val="100000"/>
              </a:lnSpc>
              <a:buFont typeface="Wingdings"/>
              <a:buChar char=""/>
              <a:tabLst>
                <a:tab pos="756285" algn="l"/>
                <a:tab pos="756920" algn="l"/>
              </a:tabLst>
            </a:pPr>
            <a:r>
              <a:rPr lang="en-US" sz="1400" spc="5" dirty="0">
                <a:latin typeface="Calibri"/>
                <a:cs typeface="Calibri"/>
              </a:rPr>
              <a:t>Login Page</a:t>
            </a:r>
          </a:p>
          <a:p>
            <a:pPr marL="756285" lvl="1" indent="-286385">
              <a:lnSpc>
                <a:spcPct val="100000"/>
              </a:lnSpc>
              <a:buFont typeface="Wingdings"/>
              <a:buChar char=""/>
              <a:tabLst>
                <a:tab pos="756285" algn="l"/>
                <a:tab pos="756920" algn="l"/>
              </a:tabLst>
            </a:pPr>
            <a:r>
              <a:rPr lang="en-US" sz="1400" spc="5" dirty="0">
                <a:latin typeface="Calibri"/>
                <a:cs typeface="Calibri"/>
              </a:rPr>
              <a:t>Registration Page</a:t>
            </a:r>
          </a:p>
          <a:p>
            <a:pPr marL="756285" lvl="1" indent="-286385">
              <a:lnSpc>
                <a:spcPct val="100000"/>
              </a:lnSpc>
              <a:buFont typeface="Wingdings"/>
              <a:buChar char=""/>
              <a:tabLst>
                <a:tab pos="756285" algn="l"/>
                <a:tab pos="756920" algn="l"/>
              </a:tabLst>
            </a:pPr>
            <a:r>
              <a:rPr lang="en-US" sz="1400" spc="5" dirty="0">
                <a:latin typeface="Calibri"/>
                <a:cs typeface="Calibri"/>
              </a:rPr>
              <a:t>Registration Confirmation Page</a:t>
            </a:r>
          </a:p>
          <a:p>
            <a:pPr marL="756285" lvl="1" indent="-286385">
              <a:lnSpc>
                <a:spcPct val="100000"/>
              </a:lnSpc>
              <a:buFont typeface="Wingdings"/>
              <a:buChar char=""/>
              <a:tabLst>
                <a:tab pos="756285" algn="l"/>
                <a:tab pos="756920" algn="l"/>
              </a:tabLst>
            </a:pPr>
            <a:r>
              <a:rPr lang="en-US" sz="1400" spc="5" dirty="0">
                <a:latin typeface="Calibri"/>
                <a:cs typeface="Calibri"/>
              </a:rPr>
              <a:t>Registration Confirmation Email page</a:t>
            </a:r>
          </a:p>
          <a:p>
            <a:pPr marL="756285" lvl="1" indent="-286385">
              <a:lnSpc>
                <a:spcPct val="100000"/>
              </a:lnSpc>
              <a:buFont typeface="Wingdings"/>
              <a:buChar char=""/>
              <a:tabLst>
                <a:tab pos="756285" algn="l"/>
                <a:tab pos="756920" algn="l"/>
              </a:tabLst>
            </a:pPr>
            <a:r>
              <a:rPr lang="en-US" sz="1400" spc="5" dirty="0">
                <a:latin typeface="Calibri"/>
                <a:cs typeface="Calibri"/>
              </a:rPr>
              <a:t>Forgot Password Page</a:t>
            </a:r>
          </a:p>
          <a:p>
            <a:pPr marL="756285" lvl="1" indent="-286385">
              <a:lnSpc>
                <a:spcPct val="100000"/>
              </a:lnSpc>
              <a:buFont typeface="Wingdings"/>
              <a:buChar char=""/>
              <a:tabLst>
                <a:tab pos="756285" algn="l"/>
                <a:tab pos="756920" algn="l"/>
              </a:tabLst>
            </a:pPr>
            <a:r>
              <a:rPr lang="en-US" sz="1400" spc="5" dirty="0">
                <a:latin typeface="Calibri"/>
                <a:cs typeface="Calibri"/>
              </a:rPr>
              <a:t>Forgot Password Confirmation Page</a:t>
            </a:r>
          </a:p>
          <a:p>
            <a:pPr marL="756285" lvl="1" indent="-286385">
              <a:lnSpc>
                <a:spcPct val="100000"/>
              </a:lnSpc>
              <a:buFont typeface="Wingdings"/>
              <a:buChar char=""/>
              <a:tabLst>
                <a:tab pos="756285" algn="l"/>
                <a:tab pos="756920" algn="l"/>
              </a:tabLst>
            </a:pPr>
            <a:r>
              <a:rPr lang="en-US" sz="1400" spc="5" dirty="0">
                <a:latin typeface="Calibri"/>
                <a:cs typeface="Calibri"/>
              </a:rPr>
              <a:t>Search Users Page</a:t>
            </a:r>
          </a:p>
          <a:p>
            <a:pPr marL="756285" lvl="1" indent="-286385">
              <a:lnSpc>
                <a:spcPct val="100000"/>
              </a:lnSpc>
              <a:buFont typeface="Wingdings"/>
              <a:buChar char=""/>
              <a:tabLst>
                <a:tab pos="756285" algn="l"/>
                <a:tab pos="756920" algn="l"/>
              </a:tabLst>
            </a:pPr>
            <a:r>
              <a:rPr lang="en-US" sz="1400" spc="5" dirty="0">
                <a:latin typeface="Calibri"/>
                <a:cs typeface="Calibri"/>
              </a:rPr>
              <a:t>Public Profile View Page</a:t>
            </a:r>
          </a:p>
          <a:p>
            <a:pPr marL="756285" lvl="1" indent="-286385">
              <a:lnSpc>
                <a:spcPct val="100000"/>
              </a:lnSpc>
              <a:buFont typeface="Wingdings"/>
              <a:buChar char=""/>
              <a:tabLst>
                <a:tab pos="756285" algn="l"/>
                <a:tab pos="756920" algn="l"/>
              </a:tabLst>
            </a:pPr>
            <a:r>
              <a:rPr lang="en-US" sz="1400" spc="5" dirty="0">
                <a:latin typeface="Calibri"/>
                <a:cs typeface="Calibri"/>
              </a:rPr>
              <a:t>Profile Page</a:t>
            </a:r>
          </a:p>
          <a:p>
            <a:pPr marL="756285" lvl="1" indent="-286385">
              <a:lnSpc>
                <a:spcPct val="100000"/>
              </a:lnSpc>
              <a:buFont typeface="Wingdings"/>
              <a:buChar char=""/>
              <a:tabLst>
                <a:tab pos="756285" algn="l"/>
                <a:tab pos="756920" algn="l"/>
              </a:tabLst>
            </a:pPr>
            <a:r>
              <a:rPr lang="en-US" sz="1400" spc="5" dirty="0">
                <a:latin typeface="Calibri"/>
                <a:cs typeface="Calibri"/>
              </a:rPr>
              <a:t>Edit Profile Page</a:t>
            </a:r>
            <a:endParaRPr lang="en-US" sz="1400" dirty="0">
              <a:latin typeface="Calibri"/>
              <a:cs typeface="Calibri"/>
            </a:endParaRPr>
          </a:p>
          <a:p>
            <a:pPr marL="299085" indent="-286385">
              <a:lnSpc>
                <a:spcPct val="100000"/>
              </a:lnSpc>
              <a:spcBef>
                <a:spcPts val="590"/>
              </a:spcBef>
              <a:buFont typeface="Wingdings"/>
              <a:buChar char=""/>
              <a:tabLst>
                <a:tab pos="299720" algn="l"/>
              </a:tabLst>
            </a:pPr>
            <a:r>
              <a:rPr b="1" spc="-5" dirty="0">
                <a:latin typeface="Calibri"/>
                <a:cs typeface="Calibri"/>
              </a:rPr>
              <a:t>Links </a:t>
            </a:r>
            <a:r>
              <a:rPr b="1" dirty="0">
                <a:latin typeface="Calibri"/>
                <a:cs typeface="Calibri"/>
              </a:rPr>
              <a:t>of the</a:t>
            </a:r>
            <a:r>
              <a:rPr b="1" spc="-25" dirty="0">
                <a:latin typeface="Calibri"/>
                <a:cs typeface="Calibri"/>
              </a:rPr>
              <a:t> </a:t>
            </a:r>
            <a:r>
              <a:rPr b="1" spc="-15" dirty="0">
                <a:latin typeface="Calibri"/>
                <a:cs typeface="Calibri"/>
              </a:rPr>
              <a:t>Pages</a:t>
            </a:r>
            <a:endParaRPr dirty="0">
              <a:latin typeface="Calibri"/>
              <a:cs typeface="Calibri"/>
            </a:endParaRPr>
          </a:p>
          <a:p>
            <a:pPr marL="756285" lvl="1" indent="-286385">
              <a:lnSpc>
                <a:spcPct val="100000"/>
              </a:lnSpc>
              <a:spcBef>
                <a:spcPts val="610"/>
              </a:spcBef>
              <a:buFont typeface="Wingdings"/>
              <a:buChar char=""/>
              <a:tabLst>
                <a:tab pos="756285" algn="l"/>
                <a:tab pos="756920" algn="l"/>
              </a:tabLst>
            </a:pPr>
            <a:r>
              <a:rPr lang="en-US" sz="1400" dirty="0">
                <a:latin typeface="Calibri"/>
                <a:cs typeface="Calibri"/>
              </a:rPr>
              <a:t>Localhost:4200/login</a:t>
            </a:r>
            <a:endParaRPr sz="1400" dirty="0">
              <a:latin typeface="Calibri"/>
              <a:cs typeface="Calibri"/>
            </a:endParaRPr>
          </a:p>
          <a:p>
            <a:pPr marL="756285" lvl="1" indent="-286385">
              <a:lnSpc>
                <a:spcPct val="100000"/>
              </a:lnSpc>
              <a:buFont typeface="Wingdings"/>
              <a:buChar char=""/>
              <a:tabLst>
                <a:tab pos="756285" algn="l"/>
                <a:tab pos="756920" algn="l"/>
              </a:tabLst>
            </a:pPr>
            <a:r>
              <a:rPr lang="en-US" sz="1400" dirty="0">
                <a:latin typeface="Calibri"/>
                <a:cs typeface="Calibri"/>
              </a:rPr>
              <a:t>Localhost:4200/registration</a:t>
            </a:r>
          </a:p>
          <a:p>
            <a:pPr marL="756285" lvl="1" indent="-286385">
              <a:lnSpc>
                <a:spcPct val="100000"/>
              </a:lnSpc>
              <a:buFont typeface="Wingdings"/>
              <a:buChar char=""/>
              <a:tabLst>
                <a:tab pos="756285" algn="l"/>
                <a:tab pos="756920" algn="l"/>
              </a:tabLst>
            </a:pPr>
            <a:r>
              <a:rPr lang="en-US" sz="1400" dirty="0">
                <a:latin typeface="Calibri"/>
                <a:cs typeface="Calibri"/>
              </a:rPr>
              <a:t>Localhost:4200/registration-confirmation</a:t>
            </a:r>
          </a:p>
          <a:p>
            <a:pPr marL="756285" lvl="1" indent="-286385">
              <a:lnSpc>
                <a:spcPct val="100000"/>
              </a:lnSpc>
              <a:buFont typeface="Wingdings"/>
              <a:buChar char=""/>
              <a:tabLst>
                <a:tab pos="756285" algn="l"/>
                <a:tab pos="756920" algn="l"/>
              </a:tabLst>
            </a:pPr>
            <a:r>
              <a:rPr lang="en-US" sz="1400" dirty="0">
                <a:latin typeface="Calibri"/>
                <a:cs typeface="Calibri"/>
              </a:rPr>
              <a:t>Localhost:4200/email-confirmation</a:t>
            </a:r>
          </a:p>
          <a:p>
            <a:pPr marL="756285" lvl="1" indent="-286385">
              <a:lnSpc>
                <a:spcPct val="100000"/>
              </a:lnSpc>
              <a:buFont typeface="Wingdings"/>
              <a:buChar char=""/>
              <a:tabLst>
                <a:tab pos="756285" algn="l"/>
                <a:tab pos="756920" algn="l"/>
              </a:tabLst>
            </a:pPr>
            <a:r>
              <a:rPr lang="en-US" sz="1400" dirty="0">
                <a:latin typeface="Calibri"/>
                <a:cs typeface="Calibri"/>
              </a:rPr>
              <a:t>Localhost:4200/search</a:t>
            </a:r>
          </a:p>
          <a:p>
            <a:pPr marL="756285" lvl="1" indent="-286385">
              <a:lnSpc>
                <a:spcPct val="100000"/>
              </a:lnSpc>
              <a:buFont typeface="Wingdings"/>
              <a:buChar char=""/>
              <a:tabLst>
                <a:tab pos="756285" algn="l"/>
                <a:tab pos="756920" algn="l"/>
              </a:tabLst>
            </a:pPr>
            <a:r>
              <a:rPr lang="en-US" sz="1400" dirty="0">
                <a:latin typeface="Calibri"/>
                <a:cs typeface="Calibri"/>
              </a:rPr>
              <a:t>Localhost:4200/forgot-password</a:t>
            </a:r>
          </a:p>
          <a:p>
            <a:pPr marL="756285" lvl="1" indent="-286385">
              <a:lnSpc>
                <a:spcPct val="100000"/>
              </a:lnSpc>
              <a:buFont typeface="Wingdings"/>
              <a:buChar char=""/>
              <a:tabLst>
                <a:tab pos="756285" algn="l"/>
                <a:tab pos="756920" algn="l"/>
              </a:tabLst>
            </a:pPr>
            <a:r>
              <a:rPr lang="en-US" sz="1400" dirty="0">
                <a:latin typeface="Calibri"/>
                <a:cs typeface="Calibri"/>
              </a:rPr>
              <a:t>Localhost:4200/forgot-password-confirmation</a:t>
            </a:r>
          </a:p>
          <a:p>
            <a:pPr marL="756285" lvl="1" indent="-286385">
              <a:lnSpc>
                <a:spcPct val="100000"/>
              </a:lnSpc>
              <a:buFont typeface="Wingdings"/>
              <a:buChar char=""/>
              <a:tabLst>
                <a:tab pos="756285" algn="l"/>
                <a:tab pos="756920" algn="l"/>
              </a:tabLst>
            </a:pPr>
            <a:r>
              <a:rPr lang="en-US" sz="1400" dirty="0">
                <a:latin typeface="Calibri"/>
                <a:cs typeface="Calibri"/>
              </a:rPr>
              <a:t>Localhost:4200/profile/id(i.e. 1,2,3)</a:t>
            </a:r>
          </a:p>
          <a:p>
            <a:pPr marL="756285" lvl="1" indent="-286385">
              <a:lnSpc>
                <a:spcPct val="100000"/>
              </a:lnSpc>
              <a:buFont typeface="Wingdings"/>
              <a:buChar char=""/>
              <a:tabLst>
                <a:tab pos="756285" algn="l"/>
                <a:tab pos="756920" algn="l"/>
              </a:tabLst>
            </a:pPr>
            <a:r>
              <a:rPr lang="en-US" sz="1400" dirty="0">
                <a:latin typeface="Calibri"/>
                <a:cs typeface="Calibri"/>
              </a:rPr>
              <a:t>Localhost:4200/profile/id(i.e. 1,2,3)/edit-profile</a:t>
            </a:r>
          </a:p>
          <a:p>
            <a:pPr marL="756285" lvl="1" indent="-286385">
              <a:buFont typeface="Wingdings"/>
              <a:buChar char=""/>
              <a:tabLst>
                <a:tab pos="756285" algn="l"/>
                <a:tab pos="756920" algn="l"/>
              </a:tabLst>
            </a:pPr>
            <a:r>
              <a:rPr lang="en-US" sz="1400" dirty="0">
                <a:latin typeface="Calibri"/>
                <a:cs typeface="Calibri"/>
              </a:rPr>
              <a:t>Localhost:4200/profile/id(i.e. 1,2,3)/first-name(i.e. Alex)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840479" cy="452120"/>
          </a:xfrm>
          <a:prstGeom prst="rect">
            <a:avLst/>
          </a:prstGeom>
        </p:spPr>
        <p:txBody>
          <a:bodyPr vert="horz" wrap="square" lIns="0" tIns="12065" rIns="0" bIns="0" rtlCol="0">
            <a:spAutoFit/>
          </a:bodyPr>
          <a:lstStyle/>
          <a:p>
            <a:pPr marL="12700">
              <a:lnSpc>
                <a:spcPct val="100000"/>
              </a:lnSpc>
              <a:spcBef>
                <a:spcPts val="95"/>
              </a:spcBef>
            </a:pPr>
            <a:r>
              <a:rPr spc="-5" dirty="0"/>
              <a:t>1</a:t>
            </a:r>
            <a:r>
              <a:rPr lang="en-US" spc="-5" dirty="0"/>
              <a:t>4</a:t>
            </a:r>
            <a:r>
              <a:rPr spc="-5" dirty="0"/>
              <a:t>. Project Results</a:t>
            </a:r>
            <a:r>
              <a:rPr spc="-20" dirty="0"/>
              <a:t> </a:t>
            </a:r>
            <a:r>
              <a:rPr dirty="0"/>
              <a:t>(2/2)</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72"/>
            <a:ext cx="6053328" cy="17708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5705475" cy="407163"/>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sz="2000" b="1" spc="-5" dirty="0">
                <a:latin typeface="Calibri"/>
                <a:cs typeface="Calibri"/>
              </a:rPr>
              <a:t>Screen </a:t>
            </a:r>
            <a:r>
              <a:rPr sz="2000" b="1" spc="-10" dirty="0">
                <a:latin typeface="Calibri"/>
                <a:cs typeface="Calibri"/>
              </a:rPr>
              <a:t>Capture </a:t>
            </a:r>
            <a:r>
              <a:rPr sz="2000" b="1" dirty="0">
                <a:latin typeface="Calibri"/>
                <a:cs typeface="Calibri"/>
              </a:rPr>
              <a:t>of </a:t>
            </a:r>
            <a:r>
              <a:rPr sz="2000" b="1" spc="-15" dirty="0">
                <a:latin typeface="Calibri"/>
                <a:cs typeface="Calibri"/>
              </a:rPr>
              <a:t>Pages </a:t>
            </a:r>
            <a:r>
              <a:rPr sz="2000" b="1" dirty="0">
                <a:latin typeface="Calibri"/>
                <a:cs typeface="Calibri"/>
              </a:rPr>
              <a:t>Using </a:t>
            </a:r>
            <a:r>
              <a:rPr sz="2000" b="1" spc="-10" dirty="0">
                <a:latin typeface="Calibri"/>
                <a:cs typeface="Calibri"/>
              </a:rPr>
              <a:t>Bootstrap </a:t>
            </a:r>
            <a:r>
              <a:rPr sz="2000" b="1" dirty="0">
                <a:latin typeface="Calibri"/>
                <a:cs typeface="Calibri"/>
              </a:rPr>
              <a:t>&amp;</a:t>
            </a:r>
            <a:r>
              <a:rPr sz="2000" b="1" spc="-20" dirty="0">
                <a:latin typeface="Calibri"/>
                <a:cs typeface="Calibri"/>
              </a:rPr>
              <a:t> </a:t>
            </a:r>
            <a:r>
              <a:rPr sz="2000" b="1" dirty="0">
                <a:latin typeface="Calibri"/>
                <a:cs typeface="Calibri"/>
              </a:rPr>
              <a:t>Angular</a:t>
            </a:r>
            <a:endParaRPr sz="2000" dirty="0">
              <a:latin typeface="Calibri"/>
              <a:cs typeface="Calibri"/>
            </a:endParaRPr>
          </a:p>
        </p:txBody>
      </p:sp>
      <p:pic>
        <p:nvPicPr>
          <p:cNvPr id="9" name="Picture 8">
            <a:extLst>
              <a:ext uri="{FF2B5EF4-FFF2-40B4-BE49-F238E27FC236}">
                <a16:creationId xmlns:a16="http://schemas.microsoft.com/office/drawing/2014/main" id="{E5834488-BDBD-4840-9F5D-67AD740F5764}"/>
              </a:ext>
            </a:extLst>
          </p:cNvPr>
          <p:cNvPicPr>
            <a:picLocks noChangeAspect="1"/>
          </p:cNvPicPr>
          <p:nvPr/>
        </p:nvPicPr>
        <p:blipFill>
          <a:blip r:embed="rId4"/>
          <a:stretch>
            <a:fillRect/>
          </a:stretch>
        </p:blipFill>
        <p:spPr>
          <a:xfrm>
            <a:off x="468248" y="1868815"/>
            <a:ext cx="3752586" cy="2918459"/>
          </a:xfrm>
          <a:prstGeom prst="rect">
            <a:avLst/>
          </a:prstGeom>
          <a:ln>
            <a:solidFill>
              <a:schemeClr val="tx1"/>
            </a:solidFill>
          </a:ln>
        </p:spPr>
      </p:pic>
      <p:pic>
        <p:nvPicPr>
          <p:cNvPr id="11" name="Picture 10">
            <a:extLst>
              <a:ext uri="{FF2B5EF4-FFF2-40B4-BE49-F238E27FC236}">
                <a16:creationId xmlns:a16="http://schemas.microsoft.com/office/drawing/2014/main" id="{C0C33B62-1B6F-48E8-82A6-A201614EC893}"/>
              </a:ext>
            </a:extLst>
          </p:cNvPr>
          <p:cNvPicPr>
            <a:picLocks noChangeAspect="1"/>
          </p:cNvPicPr>
          <p:nvPr/>
        </p:nvPicPr>
        <p:blipFill>
          <a:blip r:embed="rId5"/>
          <a:stretch>
            <a:fillRect/>
          </a:stretch>
        </p:blipFill>
        <p:spPr>
          <a:xfrm>
            <a:off x="4676288" y="1881007"/>
            <a:ext cx="3628274" cy="2184547"/>
          </a:xfrm>
          <a:prstGeom prst="rect">
            <a:avLst/>
          </a:prstGeom>
          <a:ln>
            <a:solidFill>
              <a:schemeClr val="tx1"/>
            </a:solidFill>
          </a:ln>
        </p:spPr>
      </p:pic>
      <p:sp>
        <p:nvSpPr>
          <p:cNvPr id="16" name="TextBox 15">
            <a:extLst>
              <a:ext uri="{FF2B5EF4-FFF2-40B4-BE49-F238E27FC236}">
                <a16:creationId xmlns:a16="http://schemas.microsoft.com/office/drawing/2014/main" id="{6D533FF9-6E7D-4221-ACF3-A3F3ECCF5CE3}"/>
              </a:ext>
            </a:extLst>
          </p:cNvPr>
          <p:cNvSpPr txBox="1"/>
          <p:nvPr/>
        </p:nvSpPr>
        <p:spPr>
          <a:xfrm>
            <a:off x="1424431" y="1554735"/>
            <a:ext cx="1219200" cy="369332"/>
          </a:xfrm>
          <a:prstGeom prst="rect">
            <a:avLst/>
          </a:prstGeom>
          <a:noFill/>
        </p:spPr>
        <p:txBody>
          <a:bodyPr wrap="square" rtlCol="0">
            <a:spAutoFit/>
          </a:bodyPr>
          <a:lstStyle/>
          <a:p>
            <a:r>
              <a:rPr lang="en-US" dirty="0"/>
              <a:t>Homepage</a:t>
            </a:r>
          </a:p>
        </p:txBody>
      </p:sp>
      <p:sp>
        <p:nvSpPr>
          <p:cNvPr id="17" name="TextBox 16">
            <a:extLst>
              <a:ext uri="{FF2B5EF4-FFF2-40B4-BE49-F238E27FC236}">
                <a16:creationId xmlns:a16="http://schemas.microsoft.com/office/drawing/2014/main" id="{C2737139-63E7-4889-B7C5-5B0FC54C2C58}"/>
              </a:ext>
            </a:extLst>
          </p:cNvPr>
          <p:cNvSpPr txBox="1"/>
          <p:nvPr/>
        </p:nvSpPr>
        <p:spPr>
          <a:xfrm>
            <a:off x="5708904" y="1487292"/>
            <a:ext cx="1834896" cy="369332"/>
          </a:xfrm>
          <a:prstGeom prst="rect">
            <a:avLst/>
          </a:prstGeom>
          <a:noFill/>
        </p:spPr>
        <p:txBody>
          <a:bodyPr wrap="square" rtlCol="0">
            <a:spAutoFit/>
          </a:bodyPr>
          <a:lstStyle/>
          <a:p>
            <a:r>
              <a:rPr lang="en-US" dirty="0"/>
              <a:t>Registration page</a:t>
            </a:r>
          </a:p>
        </p:txBody>
      </p:sp>
      <p:sp>
        <p:nvSpPr>
          <p:cNvPr id="18" name="TextBox 17">
            <a:extLst>
              <a:ext uri="{FF2B5EF4-FFF2-40B4-BE49-F238E27FC236}">
                <a16:creationId xmlns:a16="http://schemas.microsoft.com/office/drawing/2014/main" id="{492169D3-44DD-4BD2-9CE0-B779A6A439AD}"/>
              </a:ext>
            </a:extLst>
          </p:cNvPr>
          <p:cNvSpPr txBox="1"/>
          <p:nvPr/>
        </p:nvSpPr>
        <p:spPr>
          <a:xfrm>
            <a:off x="5828682" y="4109171"/>
            <a:ext cx="1308956" cy="369332"/>
          </a:xfrm>
          <a:prstGeom prst="rect">
            <a:avLst/>
          </a:prstGeom>
          <a:noFill/>
        </p:spPr>
        <p:txBody>
          <a:bodyPr wrap="square" rtlCol="0">
            <a:spAutoFit/>
          </a:bodyPr>
          <a:lstStyle/>
          <a:p>
            <a:r>
              <a:rPr lang="en-US" dirty="0"/>
              <a:t>Profile page</a:t>
            </a:r>
          </a:p>
        </p:txBody>
      </p:sp>
      <p:sp>
        <p:nvSpPr>
          <p:cNvPr id="19" name="TextBox 18">
            <a:extLst>
              <a:ext uri="{FF2B5EF4-FFF2-40B4-BE49-F238E27FC236}">
                <a16:creationId xmlns:a16="http://schemas.microsoft.com/office/drawing/2014/main" id="{E42A6A40-D6B8-40C4-A355-1F4D1B3E2527}"/>
              </a:ext>
            </a:extLst>
          </p:cNvPr>
          <p:cNvSpPr txBox="1"/>
          <p:nvPr/>
        </p:nvSpPr>
        <p:spPr>
          <a:xfrm>
            <a:off x="1746436" y="4862739"/>
            <a:ext cx="1196207" cy="369332"/>
          </a:xfrm>
          <a:prstGeom prst="rect">
            <a:avLst/>
          </a:prstGeom>
          <a:noFill/>
        </p:spPr>
        <p:txBody>
          <a:bodyPr wrap="square" rtlCol="0">
            <a:spAutoFit/>
          </a:bodyPr>
          <a:lstStyle/>
          <a:p>
            <a:r>
              <a:rPr lang="en-US" dirty="0"/>
              <a:t>Login page</a:t>
            </a:r>
          </a:p>
        </p:txBody>
      </p:sp>
      <p:pic>
        <p:nvPicPr>
          <p:cNvPr id="21" name="Picture 20">
            <a:extLst>
              <a:ext uri="{FF2B5EF4-FFF2-40B4-BE49-F238E27FC236}">
                <a16:creationId xmlns:a16="http://schemas.microsoft.com/office/drawing/2014/main" id="{8664D26C-D7FA-4D3F-B2B8-62E7D14C90A6}"/>
              </a:ext>
            </a:extLst>
          </p:cNvPr>
          <p:cNvPicPr>
            <a:picLocks noChangeAspect="1"/>
          </p:cNvPicPr>
          <p:nvPr/>
        </p:nvPicPr>
        <p:blipFill>
          <a:blip r:embed="rId6"/>
          <a:stretch>
            <a:fillRect/>
          </a:stretch>
        </p:blipFill>
        <p:spPr>
          <a:xfrm>
            <a:off x="4669023" y="4522121"/>
            <a:ext cx="3628274" cy="2007429"/>
          </a:xfrm>
          <a:prstGeom prst="rect">
            <a:avLst/>
          </a:prstGeom>
          <a:ln>
            <a:solidFill>
              <a:schemeClr val="tx1"/>
            </a:solidFill>
          </a:ln>
        </p:spPr>
      </p:pic>
      <p:pic>
        <p:nvPicPr>
          <p:cNvPr id="23" name="Picture 22">
            <a:extLst>
              <a:ext uri="{FF2B5EF4-FFF2-40B4-BE49-F238E27FC236}">
                <a16:creationId xmlns:a16="http://schemas.microsoft.com/office/drawing/2014/main" id="{2D9C055F-B9F2-4209-84BC-0A30BF760A45}"/>
              </a:ext>
            </a:extLst>
          </p:cNvPr>
          <p:cNvPicPr>
            <a:picLocks noChangeAspect="1"/>
          </p:cNvPicPr>
          <p:nvPr/>
        </p:nvPicPr>
        <p:blipFill>
          <a:blip r:embed="rId7"/>
          <a:stretch>
            <a:fillRect/>
          </a:stretch>
        </p:blipFill>
        <p:spPr>
          <a:xfrm>
            <a:off x="468249" y="5257325"/>
            <a:ext cx="3752586" cy="1321533"/>
          </a:xfrm>
          <a:prstGeom prst="rect">
            <a:avLst/>
          </a:prstGeom>
          <a:ln>
            <a:solidFill>
              <a:schemeClr val="tx1"/>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493895" cy="452120"/>
          </a:xfrm>
          <a:prstGeom prst="rect">
            <a:avLst/>
          </a:prstGeom>
        </p:spPr>
        <p:txBody>
          <a:bodyPr vert="horz" wrap="square" lIns="0" tIns="12065" rIns="0" bIns="0" rtlCol="0">
            <a:spAutoFit/>
          </a:bodyPr>
          <a:lstStyle/>
          <a:p>
            <a:pPr marL="12700">
              <a:lnSpc>
                <a:spcPct val="100000"/>
              </a:lnSpc>
              <a:spcBef>
                <a:spcPts val="95"/>
              </a:spcBef>
            </a:pPr>
            <a:r>
              <a:rPr spc="-5"/>
              <a:t>1</a:t>
            </a:r>
            <a:r>
              <a:rPr lang="en-US" spc="-5"/>
              <a:t>5</a:t>
            </a:r>
            <a:r>
              <a:rPr spc="-5"/>
              <a:t>. </a:t>
            </a:r>
            <a:r>
              <a:rPr spc="-5" dirty="0"/>
              <a:t>Proposed Improvements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72"/>
            <a:ext cx="8336280" cy="289864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7947025" cy="761106"/>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sz="2000" b="1" spc="-5" dirty="0">
                <a:latin typeface="Calibri"/>
                <a:cs typeface="Calibri"/>
              </a:rPr>
              <a:t>List </a:t>
            </a:r>
            <a:r>
              <a:rPr sz="2000" b="1" dirty="0">
                <a:latin typeface="Calibri"/>
                <a:cs typeface="Calibri"/>
              </a:rPr>
              <a:t>of</a:t>
            </a:r>
            <a:r>
              <a:rPr sz="2000" b="1" spc="-20" dirty="0">
                <a:latin typeface="Calibri"/>
                <a:cs typeface="Calibri"/>
              </a:rPr>
              <a:t> </a:t>
            </a:r>
            <a:r>
              <a:rPr sz="2000" b="1" spc="-5" dirty="0">
                <a:latin typeface="Calibri"/>
                <a:cs typeface="Calibri"/>
              </a:rPr>
              <a:t>Improvements</a:t>
            </a:r>
            <a:endParaRPr sz="2000" dirty="0">
              <a:latin typeface="Calibri"/>
              <a:cs typeface="Calibri"/>
            </a:endParaRPr>
          </a:p>
          <a:p>
            <a:pPr marL="756285" lvl="1" indent="-286385">
              <a:lnSpc>
                <a:spcPct val="100000"/>
              </a:lnSpc>
              <a:spcBef>
                <a:spcPts val="610"/>
              </a:spcBef>
              <a:buFont typeface="Wingdings"/>
              <a:buChar char=""/>
              <a:tabLst>
                <a:tab pos="756285" algn="l"/>
                <a:tab pos="756920" algn="l"/>
              </a:tabLst>
            </a:pPr>
            <a:r>
              <a:rPr lang="en-US" sz="1800" spc="-10" dirty="0">
                <a:latin typeface="Calibri"/>
                <a:cs typeface="Calibri"/>
              </a:rPr>
              <a:t>Using only service to get all the data to achieve good data flow/management</a:t>
            </a:r>
            <a:endParaRPr sz="18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1449070" cy="452120"/>
          </a:xfrm>
          <a:prstGeom prst="rect">
            <a:avLst/>
          </a:prstGeom>
        </p:spPr>
        <p:txBody>
          <a:bodyPr vert="horz" wrap="square" lIns="0" tIns="12065" rIns="0" bIns="0" rtlCol="0">
            <a:spAutoFit/>
          </a:bodyPr>
          <a:lstStyle/>
          <a:p>
            <a:pPr marL="12700">
              <a:lnSpc>
                <a:spcPct val="100000"/>
              </a:lnSpc>
              <a:spcBef>
                <a:spcPts val="95"/>
              </a:spcBef>
            </a:pPr>
            <a:r>
              <a:rPr spc="-5" dirty="0"/>
              <a:t>Contents</a:t>
            </a:r>
          </a:p>
        </p:txBody>
      </p:sp>
      <p:graphicFrame>
        <p:nvGraphicFramePr>
          <p:cNvPr id="3" name="object 3"/>
          <p:cNvGraphicFramePr>
            <a:graphicFrameLocks noGrp="1"/>
          </p:cNvGraphicFramePr>
          <p:nvPr/>
        </p:nvGraphicFramePr>
        <p:xfrm>
          <a:off x="173037" y="1095375"/>
          <a:ext cx="8705849" cy="5756262"/>
        </p:xfrm>
        <a:graphic>
          <a:graphicData uri="http://schemas.openxmlformats.org/drawingml/2006/table">
            <a:tbl>
              <a:tblPr firstRow="1" bandRow="1">
                <a:tableStyleId>{2D5ABB26-0587-4C30-8999-92F81FD0307C}</a:tableStyleId>
              </a:tblPr>
              <a:tblGrid>
                <a:gridCol w="1212215">
                  <a:extLst>
                    <a:ext uri="{9D8B030D-6E8A-4147-A177-3AD203B41FA5}">
                      <a16:colId xmlns:a16="http://schemas.microsoft.com/office/drawing/2014/main" val="20000"/>
                    </a:ext>
                  </a:extLst>
                </a:gridCol>
                <a:gridCol w="7493634">
                  <a:extLst>
                    <a:ext uri="{9D8B030D-6E8A-4147-A177-3AD203B41FA5}">
                      <a16:colId xmlns:a16="http://schemas.microsoft.com/office/drawing/2014/main" val="20001"/>
                    </a:ext>
                  </a:extLst>
                </a:gridCol>
              </a:tblGrid>
              <a:tr h="335279">
                <a:tc>
                  <a:txBody>
                    <a:bodyPr/>
                    <a:lstStyle/>
                    <a:p>
                      <a:pPr marL="358140">
                        <a:lnSpc>
                          <a:spcPct val="100000"/>
                        </a:lnSpc>
                        <a:spcBef>
                          <a:spcPts val="260"/>
                        </a:spcBef>
                      </a:pPr>
                      <a:r>
                        <a:rPr sz="1600" b="1" spc="-5" dirty="0">
                          <a:solidFill>
                            <a:srgbClr val="FFFFFF"/>
                          </a:solidFill>
                          <a:latin typeface="Calibri"/>
                          <a:cs typeface="Calibri"/>
                        </a:rPr>
                        <a:t>S.</a:t>
                      </a:r>
                      <a:r>
                        <a:rPr sz="1600" b="1" spc="-10" dirty="0">
                          <a:solidFill>
                            <a:srgbClr val="FFFFFF"/>
                          </a:solidFill>
                          <a:latin typeface="Calibri"/>
                          <a:cs typeface="Calibri"/>
                        </a:rPr>
                        <a:t> </a:t>
                      </a:r>
                      <a:r>
                        <a:rPr sz="1600" b="1" spc="-5" dirty="0">
                          <a:solidFill>
                            <a:srgbClr val="FFFFFF"/>
                          </a:solidFill>
                          <a:latin typeface="Calibri"/>
                          <a:cs typeface="Calibri"/>
                        </a:rPr>
                        <a:t>No.</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algn="ctr">
                        <a:lnSpc>
                          <a:spcPct val="100000"/>
                        </a:lnSpc>
                        <a:spcBef>
                          <a:spcPts val="260"/>
                        </a:spcBef>
                      </a:pPr>
                      <a:r>
                        <a:rPr sz="1600" b="1" spc="-5" dirty="0">
                          <a:solidFill>
                            <a:srgbClr val="FFFFFF"/>
                          </a:solidFill>
                          <a:latin typeface="Calibri"/>
                          <a:cs typeface="Calibri"/>
                        </a:rPr>
                        <a:t>Description</a:t>
                      </a:r>
                      <a:endParaRPr sz="1600">
                        <a:latin typeface="Calibri"/>
                        <a:cs typeface="Calibri"/>
                      </a:endParaRPr>
                    </a:p>
                  </a:txBody>
                  <a:tcPr marL="0" marR="0" marT="3302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19913">
                <a:tc>
                  <a:txBody>
                    <a:bodyPr/>
                    <a:lstStyle/>
                    <a:p>
                      <a:pPr algn="ctr">
                        <a:lnSpc>
                          <a:spcPct val="100000"/>
                        </a:lnSpc>
                        <a:spcBef>
                          <a:spcPts val="265"/>
                        </a:spcBef>
                      </a:pPr>
                      <a:r>
                        <a:rPr sz="1500" spc="-5" dirty="0">
                          <a:latin typeface="Calibri"/>
                          <a:cs typeface="Calibri"/>
                        </a:rPr>
                        <a:t>01</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5" dirty="0">
                          <a:latin typeface="Calibri"/>
                          <a:cs typeface="Calibri"/>
                        </a:rPr>
                        <a:t>Development</a:t>
                      </a:r>
                      <a:r>
                        <a:rPr sz="1500" dirty="0">
                          <a:latin typeface="Calibri"/>
                          <a:cs typeface="Calibri"/>
                        </a:rPr>
                        <a:t> </a:t>
                      </a:r>
                      <a:r>
                        <a:rPr sz="1500" spc="-30" dirty="0">
                          <a:latin typeface="Calibri"/>
                          <a:cs typeface="Calibri"/>
                        </a:rPr>
                        <a:t>Tools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20040">
                <a:tc>
                  <a:txBody>
                    <a:bodyPr/>
                    <a:lstStyle/>
                    <a:p>
                      <a:pPr algn="ctr">
                        <a:lnSpc>
                          <a:spcPct val="100000"/>
                        </a:lnSpc>
                        <a:spcBef>
                          <a:spcPts val="265"/>
                        </a:spcBef>
                      </a:pPr>
                      <a:r>
                        <a:rPr sz="1500" spc="-5" dirty="0">
                          <a:latin typeface="Calibri"/>
                          <a:cs typeface="Calibri"/>
                        </a:rPr>
                        <a:t>02</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15"/>
                        </a:spcBef>
                      </a:pPr>
                      <a:r>
                        <a:rPr sz="1500" spc="-5" dirty="0">
                          <a:latin typeface="Calibri"/>
                          <a:cs typeface="Calibri"/>
                        </a:rPr>
                        <a:t>Feedback</a:t>
                      </a:r>
                      <a:r>
                        <a:rPr sz="1500" spc="5" dirty="0">
                          <a:latin typeface="Calibri"/>
                          <a:cs typeface="Calibri"/>
                        </a:rPr>
                        <a:t> </a:t>
                      </a:r>
                      <a:r>
                        <a:rPr sz="1500" spc="-15" dirty="0">
                          <a:latin typeface="Calibri"/>
                          <a:cs typeface="Calibri"/>
                        </a:rPr>
                        <a:t>Techniques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20039">
                <a:tc>
                  <a:txBody>
                    <a:bodyPr/>
                    <a:lstStyle/>
                    <a:p>
                      <a:pPr algn="ctr">
                        <a:lnSpc>
                          <a:spcPct val="100000"/>
                        </a:lnSpc>
                        <a:spcBef>
                          <a:spcPts val="265"/>
                        </a:spcBef>
                      </a:pPr>
                      <a:r>
                        <a:rPr sz="1500" spc="-5" dirty="0">
                          <a:latin typeface="Calibri"/>
                          <a:cs typeface="Calibri"/>
                        </a:rPr>
                        <a:t>03</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10" dirty="0">
                          <a:latin typeface="Calibri"/>
                          <a:cs typeface="Calibri"/>
                        </a:rPr>
                        <a:t>Pages</a:t>
                      </a:r>
                      <a:r>
                        <a:rPr sz="1500" spc="-25" dirty="0">
                          <a:latin typeface="Calibri"/>
                          <a:cs typeface="Calibri"/>
                        </a:rPr>
                        <a:t> </a:t>
                      </a:r>
                      <a:r>
                        <a:rPr sz="1500" spc="-10" dirty="0">
                          <a:latin typeface="Calibri"/>
                          <a:cs typeface="Calibri"/>
                        </a:rPr>
                        <a:t>Inventory</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20039">
                <a:tc>
                  <a:txBody>
                    <a:bodyPr/>
                    <a:lstStyle/>
                    <a:p>
                      <a:pPr algn="ctr">
                        <a:lnSpc>
                          <a:spcPct val="100000"/>
                        </a:lnSpc>
                        <a:spcBef>
                          <a:spcPts val="265"/>
                        </a:spcBef>
                      </a:pPr>
                      <a:r>
                        <a:rPr sz="1500" spc="-5" dirty="0">
                          <a:latin typeface="Calibri"/>
                          <a:cs typeface="Calibri"/>
                        </a:rPr>
                        <a:t>04</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15"/>
                        </a:spcBef>
                      </a:pPr>
                      <a:r>
                        <a:rPr sz="1500" spc="-10" dirty="0">
                          <a:latin typeface="Calibri"/>
                          <a:cs typeface="Calibri"/>
                        </a:rPr>
                        <a:t>Forms </a:t>
                      </a:r>
                      <a:r>
                        <a:rPr sz="1500" dirty="0">
                          <a:latin typeface="Calibri"/>
                          <a:cs typeface="Calibri"/>
                        </a:rPr>
                        <a:t>&amp; </a:t>
                      </a:r>
                      <a:r>
                        <a:rPr sz="1500" spc="-10" dirty="0">
                          <a:latin typeface="Calibri"/>
                          <a:cs typeface="Calibri"/>
                        </a:rPr>
                        <a:t>Pages</a:t>
                      </a:r>
                      <a:r>
                        <a:rPr sz="1500" spc="-15" dirty="0">
                          <a:latin typeface="Calibri"/>
                          <a:cs typeface="Calibri"/>
                        </a:rPr>
                        <a:t> </a:t>
                      </a:r>
                      <a:r>
                        <a:rPr sz="1500" spc="-5" dirty="0">
                          <a:latin typeface="Calibri"/>
                          <a:cs typeface="Calibri"/>
                        </a:rPr>
                        <a:t>Design</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19913">
                <a:tc>
                  <a:txBody>
                    <a:bodyPr/>
                    <a:lstStyle/>
                    <a:p>
                      <a:pPr algn="ctr">
                        <a:lnSpc>
                          <a:spcPct val="100000"/>
                        </a:lnSpc>
                        <a:spcBef>
                          <a:spcPts val="265"/>
                        </a:spcBef>
                      </a:pPr>
                      <a:r>
                        <a:rPr sz="1500" spc="-5" dirty="0">
                          <a:latin typeface="Calibri"/>
                          <a:cs typeface="Calibri"/>
                        </a:rPr>
                        <a:t>05</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10" dirty="0">
                          <a:latin typeface="Calibri"/>
                          <a:cs typeface="Calibri"/>
                        </a:rPr>
                        <a:t>Forms </a:t>
                      </a:r>
                      <a:r>
                        <a:rPr sz="1500" dirty="0">
                          <a:latin typeface="Calibri"/>
                          <a:cs typeface="Calibri"/>
                        </a:rPr>
                        <a:t>&amp; </a:t>
                      </a:r>
                      <a:r>
                        <a:rPr sz="1500" spc="-10" dirty="0">
                          <a:latin typeface="Calibri"/>
                          <a:cs typeface="Calibri"/>
                        </a:rPr>
                        <a:t>Pages</a:t>
                      </a:r>
                      <a:r>
                        <a:rPr sz="1500" spc="-15" dirty="0">
                          <a:latin typeface="Calibri"/>
                          <a:cs typeface="Calibri"/>
                        </a:rPr>
                        <a:t> </a:t>
                      </a:r>
                      <a:r>
                        <a:rPr sz="1500" spc="-5" dirty="0">
                          <a:latin typeface="Calibri"/>
                          <a:cs typeface="Calibri"/>
                        </a:rPr>
                        <a:t>Feedback</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20039">
                <a:tc>
                  <a:txBody>
                    <a:bodyPr/>
                    <a:lstStyle/>
                    <a:p>
                      <a:pPr algn="ctr">
                        <a:lnSpc>
                          <a:spcPct val="100000"/>
                        </a:lnSpc>
                        <a:spcBef>
                          <a:spcPts val="270"/>
                        </a:spcBef>
                      </a:pPr>
                      <a:r>
                        <a:rPr sz="1500" spc="-5" dirty="0">
                          <a:latin typeface="Calibri"/>
                          <a:cs typeface="Calibri"/>
                        </a:rPr>
                        <a:t>06</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15"/>
                        </a:spcBef>
                      </a:pPr>
                      <a:r>
                        <a:rPr sz="1500" spc="-5" dirty="0">
                          <a:latin typeface="Calibri"/>
                          <a:cs typeface="Calibri"/>
                        </a:rPr>
                        <a:t>HTML</a:t>
                      </a:r>
                      <a:r>
                        <a:rPr sz="1500" spc="-15" dirty="0">
                          <a:latin typeface="Calibri"/>
                          <a:cs typeface="Calibri"/>
                        </a:rPr>
                        <a:t> </a:t>
                      </a:r>
                      <a:r>
                        <a:rPr sz="1500" spc="-10" dirty="0">
                          <a:latin typeface="Calibri"/>
                          <a:cs typeface="Calibri"/>
                        </a:rPr>
                        <a:t>Pages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20040">
                <a:tc>
                  <a:txBody>
                    <a:bodyPr/>
                    <a:lstStyle/>
                    <a:p>
                      <a:pPr algn="ctr">
                        <a:lnSpc>
                          <a:spcPct val="100000"/>
                        </a:lnSpc>
                        <a:spcBef>
                          <a:spcPts val="265"/>
                        </a:spcBef>
                      </a:pPr>
                      <a:r>
                        <a:rPr sz="1500" spc="-10" dirty="0">
                          <a:latin typeface="Calibri"/>
                          <a:cs typeface="Calibri"/>
                        </a:rPr>
                        <a:t>07</a:t>
                      </a:r>
                      <a:endParaRPr sz="1500">
                        <a:latin typeface="Calibri"/>
                        <a:cs typeface="Calibri"/>
                      </a:endParaRPr>
                    </a:p>
                  </a:txBody>
                  <a:tcPr marL="0" marR="0" marT="336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15"/>
                        </a:spcBef>
                      </a:pPr>
                      <a:r>
                        <a:rPr sz="1500" spc="-5" dirty="0">
                          <a:latin typeface="Calibri"/>
                          <a:cs typeface="Calibri"/>
                        </a:rPr>
                        <a:t>Usability</a:t>
                      </a:r>
                      <a:r>
                        <a:rPr sz="1500" spc="-20" dirty="0">
                          <a:latin typeface="Calibri"/>
                          <a:cs typeface="Calibri"/>
                        </a:rPr>
                        <a:t> </a:t>
                      </a:r>
                      <a:r>
                        <a:rPr sz="1500" spc="-5" dirty="0">
                          <a:latin typeface="Calibri"/>
                          <a:cs typeface="Calibri"/>
                        </a:rPr>
                        <a:t>Metrics</a:t>
                      </a:r>
                      <a:endParaRPr sz="1500">
                        <a:latin typeface="Calibri"/>
                        <a:cs typeface="Calibri"/>
                      </a:endParaRPr>
                    </a:p>
                  </a:txBody>
                  <a:tcPr marL="0" marR="0" marT="7810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20039">
                <a:tc>
                  <a:txBody>
                    <a:bodyPr/>
                    <a:lstStyle/>
                    <a:p>
                      <a:pPr algn="ctr">
                        <a:lnSpc>
                          <a:spcPct val="100000"/>
                        </a:lnSpc>
                        <a:spcBef>
                          <a:spcPts val="270"/>
                        </a:spcBef>
                      </a:pPr>
                      <a:r>
                        <a:rPr sz="1500" spc="-5" dirty="0">
                          <a:latin typeface="Calibri"/>
                          <a:cs typeface="Calibri"/>
                        </a:rPr>
                        <a:t>08</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20"/>
                        </a:spcBef>
                      </a:pPr>
                      <a:r>
                        <a:rPr sz="1500" dirty="0">
                          <a:latin typeface="Calibri"/>
                          <a:cs typeface="Calibri"/>
                        </a:rPr>
                        <a:t>User </a:t>
                      </a:r>
                      <a:r>
                        <a:rPr sz="1500" spc="-10" dirty="0">
                          <a:latin typeface="Calibri"/>
                          <a:cs typeface="Calibri"/>
                        </a:rPr>
                        <a:t>Interaction</a:t>
                      </a:r>
                      <a:r>
                        <a:rPr sz="1500" spc="-35" dirty="0">
                          <a:latin typeface="Calibri"/>
                          <a:cs typeface="Calibri"/>
                        </a:rPr>
                        <a:t> </a:t>
                      </a:r>
                      <a:r>
                        <a:rPr sz="1500" spc="-10" dirty="0">
                          <a:latin typeface="Calibri"/>
                          <a:cs typeface="Calibri"/>
                        </a:rPr>
                        <a:t>Steps</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19913">
                <a:tc>
                  <a:txBody>
                    <a:bodyPr/>
                    <a:lstStyle/>
                    <a:p>
                      <a:pPr algn="ctr">
                        <a:lnSpc>
                          <a:spcPct val="100000"/>
                        </a:lnSpc>
                        <a:spcBef>
                          <a:spcPts val="270"/>
                        </a:spcBef>
                      </a:pPr>
                      <a:r>
                        <a:rPr sz="1500" spc="-5" dirty="0">
                          <a:latin typeface="Calibri"/>
                          <a:cs typeface="Calibri"/>
                        </a:rPr>
                        <a:t>09</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ct val="100000"/>
                        </a:lnSpc>
                        <a:spcBef>
                          <a:spcPts val="620"/>
                        </a:spcBef>
                      </a:pPr>
                      <a:r>
                        <a:rPr sz="1500" dirty="0">
                          <a:latin typeface="Calibri"/>
                          <a:cs typeface="Calibri"/>
                        </a:rPr>
                        <a:t>User </a:t>
                      </a:r>
                      <a:r>
                        <a:rPr sz="1500" spc="-10" dirty="0">
                          <a:latin typeface="Calibri"/>
                          <a:cs typeface="Calibri"/>
                        </a:rPr>
                        <a:t>Interaction</a:t>
                      </a:r>
                      <a:r>
                        <a:rPr sz="1500" spc="-35" dirty="0">
                          <a:latin typeface="Calibri"/>
                          <a:cs typeface="Calibri"/>
                        </a:rPr>
                        <a:t> </a:t>
                      </a:r>
                      <a:r>
                        <a:rPr sz="1500" spc="-5" dirty="0">
                          <a:latin typeface="Calibri"/>
                          <a:cs typeface="Calibri"/>
                        </a:rPr>
                        <a:t>Flowchart</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20040">
                <a:tc>
                  <a:txBody>
                    <a:bodyPr/>
                    <a:lstStyle/>
                    <a:p>
                      <a:pPr algn="ctr">
                        <a:lnSpc>
                          <a:spcPct val="100000"/>
                        </a:lnSpc>
                        <a:spcBef>
                          <a:spcPts val="270"/>
                        </a:spcBef>
                      </a:pPr>
                      <a:r>
                        <a:rPr sz="1500" spc="-5" dirty="0">
                          <a:latin typeface="Calibri"/>
                          <a:cs typeface="Calibri"/>
                        </a:rPr>
                        <a:t>10</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800"/>
                        </a:lnSpc>
                        <a:spcBef>
                          <a:spcPts val="620"/>
                        </a:spcBef>
                      </a:pPr>
                      <a:r>
                        <a:rPr sz="1500" spc="-5" dirty="0">
                          <a:latin typeface="Calibri"/>
                          <a:cs typeface="Calibri"/>
                        </a:rPr>
                        <a:t>Current </a:t>
                      </a:r>
                      <a:r>
                        <a:rPr sz="1500" dirty="0">
                          <a:latin typeface="Calibri"/>
                          <a:cs typeface="Calibri"/>
                        </a:rPr>
                        <a:t>&amp; </a:t>
                      </a:r>
                      <a:r>
                        <a:rPr sz="1500" spc="-10" dirty="0">
                          <a:latin typeface="Calibri"/>
                          <a:cs typeface="Calibri"/>
                        </a:rPr>
                        <a:t>Desired</a:t>
                      </a:r>
                      <a:r>
                        <a:rPr sz="1500" spc="-15" dirty="0">
                          <a:latin typeface="Calibri"/>
                          <a:cs typeface="Calibri"/>
                        </a:rPr>
                        <a:t> </a:t>
                      </a:r>
                      <a:r>
                        <a:rPr sz="1500" dirty="0">
                          <a:latin typeface="Calibri"/>
                          <a:cs typeface="Calibri"/>
                        </a:rPr>
                        <a:t>Usability</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20039">
                <a:tc>
                  <a:txBody>
                    <a:bodyPr/>
                    <a:lstStyle/>
                    <a:p>
                      <a:pPr algn="ctr">
                        <a:lnSpc>
                          <a:spcPct val="100000"/>
                        </a:lnSpc>
                        <a:spcBef>
                          <a:spcPts val="270"/>
                        </a:spcBef>
                      </a:pPr>
                      <a:r>
                        <a:rPr sz="1500" spc="-5" dirty="0">
                          <a:latin typeface="Calibri"/>
                          <a:cs typeface="Calibri"/>
                        </a:rPr>
                        <a:t>11</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800"/>
                        </a:lnSpc>
                        <a:spcBef>
                          <a:spcPts val="620"/>
                        </a:spcBef>
                      </a:pPr>
                      <a:r>
                        <a:rPr sz="1500" spc="-5" dirty="0">
                          <a:latin typeface="Calibri"/>
                          <a:cs typeface="Calibri"/>
                        </a:rPr>
                        <a:t>Prototype</a:t>
                      </a:r>
                      <a:r>
                        <a:rPr sz="1500" spc="-50" dirty="0">
                          <a:latin typeface="Calibri"/>
                          <a:cs typeface="Calibri"/>
                        </a:rPr>
                        <a:t> </a:t>
                      </a:r>
                      <a:r>
                        <a:rPr sz="1500" spc="-10" dirty="0">
                          <a:latin typeface="Calibri"/>
                          <a:cs typeface="Calibri"/>
                        </a:rPr>
                        <a:t>Screen</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20040">
                <a:tc>
                  <a:txBody>
                    <a:bodyPr/>
                    <a:lstStyle/>
                    <a:p>
                      <a:pPr algn="ctr">
                        <a:lnSpc>
                          <a:spcPct val="100000"/>
                        </a:lnSpc>
                        <a:spcBef>
                          <a:spcPts val="270"/>
                        </a:spcBef>
                      </a:pPr>
                      <a:r>
                        <a:rPr sz="1500" spc="-5" dirty="0">
                          <a:latin typeface="Calibri"/>
                          <a:cs typeface="Calibri"/>
                        </a:rPr>
                        <a:t>12</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ct val="100000"/>
                        </a:lnSpc>
                        <a:spcBef>
                          <a:spcPts val="620"/>
                        </a:spcBef>
                      </a:pPr>
                      <a:r>
                        <a:rPr sz="1500" spc="-5" dirty="0">
                          <a:latin typeface="Calibri"/>
                          <a:cs typeface="Calibri"/>
                        </a:rPr>
                        <a:t>Prototype</a:t>
                      </a:r>
                      <a:r>
                        <a:rPr sz="1500" spc="-50" dirty="0">
                          <a:latin typeface="Calibri"/>
                          <a:cs typeface="Calibri"/>
                        </a:rPr>
                        <a:t> </a:t>
                      </a:r>
                      <a:r>
                        <a:rPr sz="1500" spc="-5" dirty="0">
                          <a:latin typeface="Calibri"/>
                          <a:cs typeface="Calibri"/>
                        </a:rPr>
                        <a:t>Feedback</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r h="319976">
                <a:tc>
                  <a:txBody>
                    <a:bodyPr/>
                    <a:lstStyle/>
                    <a:p>
                      <a:pPr algn="ctr">
                        <a:lnSpc>
                          <a:spcPct val="100000"/>
                        </a:lnSpc>
                        <a:spcBef>
                          <a:spcPts val="270"/>
                        </a:spcBef>
                      </a:pPr>
                      <a:r>
                        <a:rPr sz="1500" spc="-5" dirty="0">
                          <a:latin typeface="Calibri"/>
                          <a:cs typeface="Calibri"/>
                        </a:rPr>
                        <a:t>13</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800"/>
                        </a:lnSpc>
                        <a:spcBef>
                          <a:spcPts val="620"/>
                        </a:spcBef>
                      </a:pPr>
                      <a:r>
                        <a:rPr sz="1500" dirty="0">
                          <a:latin typeface="Calibri"/>
                          <a:cs typeface="Calibri"/>
                        </a:rPr>
                        <a:t>Usability</a:t>
                      </a:r>
                      <a:r>
                        <a:rPr sz="1500" spc="-15" dirty="0">
                          <a:latin typeface="Calibri"/>
                          <a:cs typeface="Calibri"/>
                        </a:rPr>
                        <a:t> </a:t>
                      </a:r>
                      <a:r>
                        <a:rPr sz="1500" spc="-40" dirty="0">
                          <a:latin typeface="Calibri"/>
                          <a:cs typeface="Calibri"/>
                        </a:rPr>
                        <a:t>Test</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3"/>
                  </a:ext>
                </a:extLst>
              </a:tr>
              <a:tr h="320001">
                <a:tc>
                  <a:txBody>
                    <a:bodyPr/>
                    <a:lstStyle/>
                    <a:p>
                      <a:pPr algn="ctr">
                        <a:lnSpc>
                          <a:spcPct val="100000"/>
                        </a:lnSpc>
                        <a:spcBef>
                          <a:spcPts val="270"/>
                        </a:spcBef>
                      </a:pPr>
                      <a:r>
                        <a:rPr sz="1500" spc="-10" dirty="0">
                          <a:latin typeface="Calibri"/>
                          <a:cs typeface="Calibri"/>
                        </a:rPr>
                        <a:t>14</a:t>
                      </a:r>
                      <a:endParaRPr sz="15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800"/>
                        </a:lnSpc>
                        <a:spcBef>
                          <a:spcPts val="620"/>
                        </a:spcBef>
                      </a:pPr>
                      <a:r>
                        <a:rPr sz="1500" spc="-5" dirty="0">
                          <a:latin typeface="Calibri"/>
                          <a:cs typeface="Calibri"/>
                        </a:rPr>
                        <a:t>Project Milestones </a:t>
                      </a:r>
                      <a:r>
                        <a:rPr sz="1500" dirty="0">
                          <a:latin typeface="Calibri"/>
                          <a:cs typeface="Calibri"/>
                        </a:rPr>
                        <a:t>&amp;</a:t>
                      </a:r>
                      <a:r>
                        <a:rPr sz="1500" spc="-20" dirty="0">
                          <a:latin typeface="Calibri"/>
                          <a:cs typeface="Calibri"/>
                        </a:rPr>
                        <a:t> </a:t>
                      </a:r>
                      <a:r>
                        <a:rPr sz="1500" spc="-30" dirty="0">
                          <a:latin typeface="Calibri"/>
                          <a:cs typeface="Calibri"/>
                        </a:rPr>
                        <a:t>Tasks</a:t>
                      </a:r>
                      <a:endParaRPr sz="1500">
                        <a:latin typeface="Calibri"/>
                        <a:cs typeface="Calibri"/>
                      </a:endParaRPr>
                    </a:p>
                  </a:txBody>
                  <a:tcPr marL="0" marR="0" marT="787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4"/>
                  </a:ext>
                </a:extLst>
              </a:tr>
              <a:tr h="320014">
                <a:tc>
                  <a:txBody>
                    <a:bodyPr/>
                    <a:lstStyle/>
                    <a:p>
                      <a:pPr algn="ctr">
                        <a:lnSpc>
                          <a:spcPct val="100000"/>
                        </a:lnSpc>
                        <a:spcBef>
                          <a:spcPts val="275"/>
                        </a:spcBef>
                      </a:pPr>
                      <a:r>
                        <a:rPr sz="1500" spc="-5" dirty="0">
                          <a:latin typeface="Calibri"/>
                          <a:cs typeface="Calibri"/>
                        </a:rPr>
                        <a:t>15</a:t>
                      </a:r>
                      <a:endParaRPr sz="15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350">
                        <a:lnSpc>
                          <a:spcPts val="1795"/>
                        </a:lnSpc>
                        <a:spcBef>
                          <a:spcPts val="625"/>
                        </a:spcBef>
                      </a:pPr>
                      <a:r>
                        <a:rPr sz="1500" spc="-5" dirty="0">
                          <a:latin typeface="Calibri"/>
                          <a:cs typeface="Calibri"/>
                        </a:rPr>
                        <a:t>Milestone Feedback </a:t>
                      </a:r>
                      <a:r>
                        <a:rPr sz="1500" dirty="0">
                          <a:latin typeface="Calibri"/>
                          <a:cs typeface="Calibri"/>
                        </a:rPr>
                        <a:t>&amp; </a:t>
                      </a:r>
                      <a:r>
                        <a:rPr sz="1500" spc="-5" dirty="0">
                          <a:latin typeface="Calibri"/>
                          <a:cs typeface="Calibri"/>
                        </a:rPr>
                        <a:t>Action</a:t>
                      </a:r>
                      <a:r>
                        <a:rPr sz="1500" spc="-15" dirty="0">
                          <a:latin typeface="Calibri"/>
                          <a:cs typeface="Calibri"/>
                        </a:rPr>
                        <a:t> taken</a:t>
                      </a:r>
                      <a:endParaRPr sz="15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5"/>
                  </a:ext>
                </a:extLst>
              </a:tr>
              <a:tr h="320001">
                <a:tc>
                  <a:txBody>
                    <a:bodyPr/>
                    <a:lstStyle/>
                    <a:p>
                      <a:pPr algn="ctr">
                        <a:lnSpc>
                          <a:spcPct val="100000"/>
                        </a:lnSpc>
                        <a:spcBef>
                          <a:spcPts val="275"/>
                        </a:spcBef>
                      </a:pPr>
                      <a:r>
                        <a:rPr sz="1500" spc="-5" dirty="0">
                          <a:latin typeface="Calibri"/>
                          <a:cs typeface="Calibri"/>
                        </a:rPr>
                        <a:t>16</a:t>
                      </a:r>
                      <a:endParaRPr sz="15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350">
                        <a:lnSpc>
                          <a:spcPts val="1795"/>
                        </a:lnSpc>
                        <a:spcBef>
                          <a:spcPts val="625"/>
                        </a:spcBef>
                      </a:pPr>
                      <a:r>
                        <a:rPr sz="1500" spc="-10" dirty="0">
                          <a:latin typeface="Calibri"/>
                          <a:cs typeface="Calibri"/>
                        </a:rPr>
                        <a:t>Project </a:t>
                      </a:r>
                      <a:r>
                        <a:rPr sz="1500" spc="-5" dirty="0">
                          <a:latin typeface="Calibri"/>
                          <a:cs typeface="Calibri"/>
                        </a:rPr>
                        <a:t>Results</a:t>
                      </a:r>
                      <a:endParaRPr sz="15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6"/>
                  </a:ext>
                </a:extLst>
              </a:tr>
              <a:tr h="300897">
                <a:tc>
                  <a:txBody>
                    <a:bodyPr/>
                    <a:lstStyle/>
                    <a:p>
                      <a:pPr algn="ctr">
                        <a:lnSpc>
                          <a:spcPct val="100000"/>
                        </a:lnSpc>
                        <a:spcBef>
                          <a:spcPts val="275"/>
                        </a:spcBef>
                      </a:pPr>
                      <a:r>
                        <a:rPr sz="1500" spc="-5" dirty="0">
                          <a:latin typeface="Calibri"/>
                          <a:cs typeface="Calibri"/>
                        </a:rPr>
                        <a:t>17</a:t>
                      </a:r>
                      <a:endParaRPr sz="1500">
                        <a:latin typeface="Calibri"/>
                        <a:cs typeface="Calibri"/>
                      </a:endParaRPr>
                    </a:p>
                  </a:txBody>
                  <a:tcPr marL="0" marR="0" marT="3492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tc>
                  <a:txBody>
                    <a:bodyPr/>
                    <a:lstStyle/>
                    <a:p>
                      <a:pPr marL="6350">
                        <a:lnSpc>
                          <a:spcPts val="1645"/>
                        </a:lnSpc>
                        <a:spcBef>
                          <a:spcPts val="625"/>
                        </a:spcBef>
                      </a:pPr>
                      <a:r>
                        <a:rPr sz="1500" spc="-5" dirty="0">
                          <a:latin typeface="Calibri"/>
                          <a:cs typeface="Calibri"/>
                        </a:rPr>
                        <a:t>Proposed</a:t>
                      </a:r>
                      <a:r>
                        <a:rPr sz="1500" spc="-30" dirty="0">
                          <a:latin typeface="Calibri"/>
                          <a:cs typeface="Calibri"/>
                        </a:rPr>
                        <a:t> </a:t>
                      </a:r>
                      <a:r>
                        <a:rPr sz="1500" spc="-10" dirty="0">
                          <a:latin typeface="Calibri"/>
                          <a:cs typeface="Calibri"/>
                        </a:rPr>
                        <a:t>Improvements</a:t>
                      </a:r>
                      <a:endParaRPr sz="1500">
                        <a:latin typeface="Calibri"/>
                        <a:cs typeface="Calibri"/>
                      </a:endParaRPr>
                    </a:p>
                  </a:txBody>
                  <a:tcPr marL="0" marR="0" marT="79375" marB="0">
                    <a:lnL w="12700">
                      <a:solidFill>
                        <a:srgbClr val="FFFFFF"/>
                      </a:solidFill>
                      <a:prstDash val="solid"/>
                    </a:lnL>
                    <a:lnR w="12700">
                      <a:solidFill>
                        <a:srgbClr val="FFFFFF"/>
                      </a:solidFill>
                      <a:prstDash val="solid"/>
                    </a:lnR>
                    <a:lnT w="12700">
                      <a:solidFill>
                        <a:srgbClr val="FFFFFF"/>
                      </a:solidFill>
                      <a:prstDash val="solid"/>
                    </a:lnT>
                    <a:solidFill>
                      <a:srgbClr val="D0D7E8"/>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441065" cy="452120"/>
          </a:xfrm>
          <a:prstGeom prst="rect">
            <a:avLst/>
          </a:prstGeom>
        </p:spPr>
        <p:txBody>
          <a:bodyPr vert="horz" wrap="square" lIns="0" tIns="12065" rIns="0" bIns="0" rtlCol="0">
            <a:spAutoFit/>
          </a:bodyPr>
          <a:lstStyle/>
          <a:p>
            <a:pPr marL="12700">
              <a:lnSpc>
                <a:spcPct val="100000"/>
              </a:lnSpc>
              <a:spcBef>
                <a:spcPts val="95"/>
              </a:spcBef>
            </a:pPr>
            <a:r>
              <a:rPr spc="-5" dirty="0"/>
              <a:t>1. Development</a:t>
            </a:r>
            <a:r>
              <a:rPr spc="-35" dirty="0"/>
              <a:t> </a:t>
            </a:r>
            <a:r>
              <a:rPr spc="-70" dirty="0"/>
              <a:t>Tools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72"/>
            <a:ext cx="4831080" cy="149656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128083"/>
            <a:ext cx="8820201" cy="407163"/>
          </a:xfrm>
          <a:prstGeom prst="rect">
            <a:avLst/>
          </a:prstGeom>
        </p:spPr>
        <p:txBody>
          <a:bodyPr vert="horz" wrap="square" lIns="0" tIns="98425" rIns="0" bIns="0" rtlCol="0">
            <a:spAutoFit/>
          </a:bodyPr>
          <a:lstStyle/>
          <a:p>
            <a:pPr marL="299085" indent="-286385">
              <a:lnSpc>
                <a:spcPct val="100000"/>
              </a:lnSpc>
              <a:spcBef>
                <a:spcPts val="775"/>
              </a:spcBef>
              <a:buFont typeface="Wingdings"/>
              <a:buChar char=""/>
              <a:tabLst>
                <a:tab pos="299720" algn="l"/>
              </a:tabLst>
            </a:pPr>
            <a:r>
              <a:rPr sz="2000" b="1" spc="-10" dirty="0">
                <a:latin typeface="Calibri"/>
                <a:cs typeface="Calibri"/>
              </a:rPr>
              <a:t>Development </a:t>
            </a:r>
            <a:r>
              <a:rPr sz="2000" b="1" spc="-35" dirty="0">
                <a:latin typeface="Calibri"/>
                <a:cs typeface="Calibri"/>
              </a:rPr>
              <a:t>Tools </a:t>
            </a:r>
            <a:r>
              <a:rPr sz="2000" b="1" spc="-5" dirty="0">
                <a:latin typeface="Calibri"/>
                <a:cs typeface="Calibri"/>
              </a:rPr>
              <a:t>Screen</a:t>
            </a:r>
            <a:r>
              <a:rPr sz="2000" b="1" spc="5" dirty="0">
                <a:latin typeface="Calibri"/>
                <a:cs typeface="Calibri"/>
              </a:rPr>
              <a:t> </a:t>
            </a:r>
            <a:r>
              <a:rPr sz="2000" b="1" spc="-10" dirty="0">
                <a:latin typeface="Calibri"/>
                <a:cs typeface="Calibri"/>
              </a:rPr>
              <a:t>captures</a:t>
            </a:r>
            <a:endParaRPr sz="2000" dirty="0">
              <a:latin typeface="Calibri"/>
              <a:cs typeface="Calibri"/>
            </a:endParaRPr>
          </a:p>
        </p:txBody>
      </p:sp>
      <p:pic>
        <p:nvPicPr>
          <p:cNvPr id="9" name="Picture 8">
            <a:extLst>
              <a:ext uri="{FF2B5EF4-FFF2-40B4-BE49-F238E27FC236}">
                <a16:creationId xmlns:a16="http://schemas.microsoft.com/office/drawing/2014/main" id="{0A421414-09DC-490C-903D-D881985ACD7D}"/>
              </a:ext>
            </a:extLst>
          </p:cNvPr>
          <p:cNvPicPr>
            <a:picLocks noChangeAspect="1"/>
          </p:cNvPicPr>
          <p:nvPr/>
        </p:nvPicPr>
        <p:blipFill>
          <a:blip r:embed="rId4"/>
          <a:stretch>
            <a:fillRect/>
          </a:stretch>
        </p:blipFill>
        <p:spPr>
          <a:xfrm>
            <a:off x="4856677" y="1559629"/>
            <a:ext cx="3539067" cy="1990725"/>
          </a:xfrm>
          <a:prstGeom prst="rect">
            <a:avLst/>
          </a:prstGeom>
        </p:spPr>
      </p:pic>
      <p:pic>
        <p:nvPicPr>
          <p:cNvPr id="11" name="Picture 10">
            <a:extLst>
              <a:ext uri="{FF2B5EF4-FFF2-40B4-BE49-F238E27FC236}">
                <a16:creationId xmlns:a16="http://schemas.microsoft.com/office/drawing/2014/main" id="{0EF31C48-E712-4B36-A530-676CD1653764}"/>
              </a:ext>
            </a:extLst>
          </p:cNvPr>
          <p:cNvPicPr>
            <a:picLocks noChangeAspect="1"/>
          </p:cNvPicPr>
          <p:nvPr/>
        </p:nvPicPr>
        <p:blipFill>
          <a:blip r:embed="rId5"/>
          <a:stretch>
            <a:fillRect/>
          </a:stretch>
        </p:blipFill>
        <p:spPr>
          <a:xfrm>
            <a:off x="4856677" y="3733800"/>
            <a:ext cx="3539067" cy="2202817"/>
          </a:xfrm>
          <a:prstGeom prst="rect">
            <a:avLst/>
          </a:prstGeom>
        </p:spPr>
      </p:pic>
      <p:pic>
        <p:nvPicPr>
          <p:cNvPr id="13" name="Picture 12">
            <a:extLst>
              <a:ext uri="{FF2B5EF4-FFF2-40B4-BE49-F238E27FC236}">
                <a16:creationId xmlns:a16="http://schemas.microsoft.com/office/drawing/2014/main" id="{28D2ADAA-5B6C-4CE2-976A-A8346C279135}"/>
              </a:ext>
            </a:extLst>
          </p:cNvPr>
          <p:cNvPicPr>
            <a:picLocks noChangeAspect="1"/>
          </p:cNvPicPr>
          <p:nvPr/>
        </p:nvPicPr>
        <p:blipFill>
          <a:blip r:embed="rId6"/>
          <a:stretch>
            <a:fillRect/>
          </a:stretch>
        </p:blipFill>
        <p:spPr>
          <a:xfrm>
            <a:off x="353914" y="1652955"/>
            <a:ext cx="4175547" cy="2259580"/>
          </a:xfrm>
          <a:prstGeom prst="rect">
            <a:avLst/>
          </a:prstGeom>
        </p:spPr>
      </p:pic>
      <p:pic>
        <p:nvPicPr>
          <p:cNvPr id="15" name="Picture 14">
            <a:extLst>
              <a:ext uri="{FF2B5EF4-FFF2-40B4-BE49-F238E27FC236}">
                <a16:creationId xmlns:a16="http://schemas.microsoft.com/office/drawing/2014/main" id="{B91EF8C0-809E-49AA-AE22-288C279E5CC0}"/>
              </a:ext>
            </a:extLst>
          </p:cNvPr>
          <p:cNvPicPr>
            <a:picLocks noChangeAspect="1"/>
          </p:cNvPicPr>
          <p:nvPr/>
        </p:nvPicPr>
        <p:blipFill>
          <a:blip r:embed="rId7"/>
          <a:stretch>
            <a:fillRect/>
          </a:stretch>
        </p:blipFill>
        <p:spPr>
          <a:xfrm>
            <a:off x="383138" y="4194823"/>
            <a:ext cx="4124625" cy="22341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876675" cy="452120"/>
          </a:xfrm>
          <a:prstGeom prst="rect">
            <a:avLst/>
          </a:prstGeom>
        </p:spPr>
        <p:txBody>
          <a:bodyPr vert="horz" wrap="square" lIns="0" tIns="12065" rIns="0" bIns="0" rtlCol="0">
            <a:spAutoFit/>
          </a:bodyPr>
          <a:lstStyle/>
          <a:p>
            <a:pPr marL="12700">
              <a:lnSpc>
                <a:spcPct val="100000"/>
              </a:lnSpc>
              <a:spcBef>
                <a:spcPts val="95"/>
              </a:spcBef>
            </a:pPr>
            <a:r>
              <a:rPr spc="-5" dirty="0"/>
              <a:t>2. Feedback</a:t>
            </a:r>
            <a:r>
              <a:rPr spc="-65" dirty="0"/>
              <a:t> </a:t>
            </a:r>
            <a:r>
              <a:rPr spc="-35" dirty="0"/>
              <a:t>Techniques</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3934967"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lang="en-US" dirty="0"/>
          </a:p>
          <a:p>
            <a:endParaRPr lang="en-US" dirty="0"/>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213484"/>
            <a:ext cx="3585210" cy="321242"/>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lang="en-US" sz="2000" b="1" spc="-5" dirty="0">
                <a:latin typeface="Calibri"/>
                <a:cs typeface="Calibri"/>
              </a:rPr>
              <a:t>Feedback </a:t>
            </a:r>
            <a:r>
              <a:rPr lang="en-US" sz="2000" b="1" spc="-10" dirty="0">
                <a:latin typeface="Calibri"/>
                <a:cs typeface="Calibri"/>
              </a:rPr>
              <a:t>gathering</a:t>
            </a:r>
            <a:r>
              <a:rPr lang="en-US" sz="2000" b="1" spc="-25" dirty="0">
                <a:latin typeface="Calibri"/>
                <a:cs typeface="Calibri"/>
              </a:rPr>
              <a:t> </a:t>
            </a:r>
            <a:r>
              <a:rPr lang="en-US" sz="2000" b="1" spc="-5" dirty="0">
                <a:latin typeface="Calibri"/>
                <a:cs typeface="Calibri"/>
              </a:rPr>
              <a:t>techniques</a:t>
            </a:r>
            <a:endParaRPr lang="en-US" sz="2000" dirty="0">
              <a:latin typeface="Calibri"/>
              <a:cs typeface="Calibri"/>
            </a:endParaRPr>
          </a:p>
        </p:txBody>
      </p:sp>
      <p:sp>
        <p:nvSpPr>
          <p:cNvPr id="8" name="TextBox 7">
            <a:extLst>
              <a:ext uri="{FF2B5EF4-FFF2-40B4-BE49-F238E27FC236}">
                <a16:creationId xmlns:a16="http://schemas.microsoft.com/office/drawing/2014/main" id="{6528A736-E066-4D8E-A81D-48649025F77A}"/>
              </a:ext>
            </a:extLst>
          </p:cNvPr>
          <p:cNvSpPr txBox="1"/>
          <p:nvPr/>
        </p:nvSpPr>
        <p:spPr>
          <a:xfrm>
            <a:off x="381000" y="1676400"/>
            <a:ext cx="8458200" cy="5632311"/>
          </a:xfrm>
          <a:prstGeom prst="rect">
            <a:avLst/>
          </a:prstGeom>
          <a:noFill/>
        </p:spPr>
        <p:txBody>
          <a:bodyPr wrap="square" rtlCol="0">
            <a:spAutoFit/>
          </a:bodyPr>
          <a:lstStyle/>
          <a:p>
            <a:r>
              <a:rPr lang="en-US" sz="1800" dirty="0">
                <a:effectLst/>
                <a:latin typeface="Arial MT"/>
                <a:ea typeface="Arial MT"/>
                <a:cs typeface="Arial MT"/>
              </a:rPr>
              <a:t>There</a:t>
            </a:r>
            <a:r>
              <a:rPr lang="en-US" sz="1800" spc="-10" dirty="0">
                <a:effectLst/>
                <a:latin typeface="Arial MT"/>
                <a:ea typeface="Arial MT"/>
                <a:cs typeface="Arial MT"/>
              </a:rPr>
              <a:t> </a:t>
            </a:r>
            <a:r>
              <a:rPr lang="en-US" sz="1800" dirty="0">
                <a:effectLst/>
                <a:latin typeface="Arial MT"/>
                <a:ea typeface="Arial MT"/>
                <a:cs typeface="Arial MT"/>
              </a:rPr>
              <a:t>are</a:t>
            </a:r>
            <a:r>
              <a:rPr lang="en-US" sz="1800" spc="-10" dirty="0">
                <a:effectLst/>
                <a:latin typeface="Arial MT"/>
                <a:ea typeface="Arial MT"/>
                <a:cs typeface="Arial MT"/>
              </a:rPr>
              <a:t> </a:t>
            </a:r>
            <a:r>
              <a:rPr lang="en-US" sz="1800" dirty="0">
                <a:effectLst/>
                <a:latin typeface="Arial MT"/>
                <a:ea typeface="Arial MT"/>
                <a:cs typeface="Arial MT"/>
              </a:rPr>
              <a:t>two</a:t>
            </a:r>
            <a:r>
              <a:rPr lang="en-US" sz="1800" spc="-5" dirty="0">
                <a:effectLst/>
                <a:latin typeface="Arial MT"/>
                <a:ea typeface="Arial MT"/>
                <a:cs typeface="Arial MT"/>
              </a:rPr>
              <a:t> </a:t>
            </a:r>
            <a:r>
              <a:rPr lang="en-US" sz="1800" dirty="0">
                <a:effectLst/>
                <a:latin typeface="Arial MT"/>
                <a:ea typeface="Arial MT"/>
                <a:cs typeface="Arial MT"/>
              </a:rPr>
              <a:t>ways</a:t>
            </a:r>
            <a:r>
              <a:rPr lang="en-US" sz="1800" spc="-20" dirty="0">
                <a:effectLst/>
                <a:latin typeface="Arial MT"/>
                <a:ea typeface="Arial MT"/>
                <a:cs typeface="Arial MT"/>
              </a:rPr>
              <a:t> </a:t>
            </a:r>
            <a:r>
              <a:rPr lang="en-US" sz="1800" dirty="0">
                <a:effectLst/>
                <a:latin typeface="Arial MT"/>
                <a:ea typeface="Arial MT"/>
                <a:cs typeface="Arial MT"/>
              </a:rPr>
              <a:t>to</a:t>
            </a:r>
            <a:r>
              <a:rPr lang="en-US" sz="1800" spc="-15" dirty="0">
                <a:effectLst/>
                <a:latin typeface="Arial MT"/>
                <a:ea typeface="Arial MT"/>
                <a:cs typeface="Arial MT"/>
              </a:rPr>
              <a:t> </a:t>
            </a:r>
            <a:r>
              <a:rPr lang="en-US" sz="1800" dirty="0">
                <a:effectLst/>
                <a:latin typeface="Arial MT"/>
                <a:ea typeface="Arial MT"/>
                <a:cs typeface="Arial MT"/>
              </a:rPr>
              <a:t>collecting</a:t>
            </a:r>
            <a:r>
              <a:rPr lang="en-US" sz="1800" spc="-15" dirty="0">
                <a:effectLst/>
                <a:latin typeface="Arial MT"/>
                <a:ea typeface="Arial MT"/>
                <a:cs typeface="Arial MT"/>
              </a:rPr>
              <a:t> </a:t>
            </a:r>
            <a:r>
              <a:rPr lang="en-US" sz="1800" dirty="0">
                <a:effectLst/>
                <a:latin typeface="Arial MT"/>
                <a:ea typeface="Arial MT"/>
                <a:cs typeface="Arial MT"/>
              </a:rPr>
              <a:t>the feedback</a:t>
            </a:r>
            <a:r>
              <a:rPr lang="en-US" sz="1800" spc="-20" dirty="0">
                <a:effectLst/>
                <a:latin typeface="Arial MT"/>
                <a:ea typeface="Arial MT"/>
                <a:cs typeface="Arial MT"/>
              </a:rPr>
              <a:t> </a:t>
            </a:r>
            <a:r>
              <a:rPr lang="en-US" sz="1800" dirty="0">
                <a:effectLst/>
                <a:latin typeface="Arial MT"/>
                <a:ea typeface="Arial MT"/>
                <a:cs typeface="Arial MT"/>
              </a:rPr>
              <a:t>data,</a:t>
            </a:r>
            <a:r>
              <a:rPr lang="en-US" sz="1800" spc="-15" dirty="0">
                <a:effectLst/>
                <a:latin typeface="Arial MT"/>
                <a:ea typeface="Arial MT"/>
                <a:cs typeface="Arial MT"/>
              </a:rPr>
              <a:t> </a:t>
            </a:r>
            <a:r>
              <a:rPr lang="en-US" sz="1800" dirty="0">
                <a:effectLst/>
                <a:latin typeface="Arial MT"/>
                <a:ea typeface="Arial MT"/>
                <a:cs typeface="Arial MT"/>
              </a:rPr>
              <a:t>quantitative</a:t>
            </a:r>
            <a:r>
              <a:rPr lang="en-US" sz="1800" spc="-5" dirty="0">
                <a:effectLst/>
                <a:latin typeface="Arial MT"/>
                <a:ea typeface="Arial MT"/>
                <a:cs typeface="Arial MT"/>
              </a:rPr>
              <a:t> </a:t>
            </a:r>
            <a:r>
              <a:rPr lang="en-US" sz="1800" dirty="0">
                <a:effectLst/>
                <a:latin typeface="Arial MT"/>
                <a:ea typeface="Arial MT"/>
                <a:cs typeface="Arial MT"/>
              </a:rPr>
              <a:t>and</a:t>
            </a:r>
            <a:r>
              <a:rPr lang="en-US" sz="1800" spc="-15" dirty="0">
                <a:effectLst/>
                <a:latin typeface="Arial MT"/>
                <a:ea typeface="Arial MT"/>
                <a:cs typeface="Arial MT"/>
              </a:rPr>
              <a:t> </a:t>
            </a:r>
            <a:r>
              <a:rPr lang="en-US" sz="1800" dirty="0">
                <a:effectLst/>
                <a:latin typeface="Arial MT"/>
                <a:ea typeface="Arial MT"/>
                <a:cs typeface="Arial MT"/>
              </a:rPr>
              <a:t>qualitative</a:t>
            </a:r>
            <a:r>
              <a:rPr lang="en-US" sz="1800" spc="-320" dirty="0">
                <a:effectLst/>
                <a:latin typeface="Arial MT"/>
                <a:ea typeface="Arial MT"/>
                <a:cs typeface="Arial MT"/>
              </a:rPr>
              <a:t> .</a:t>
            </a:r>
          </a:p>
          <a:p>
            <a:endParaRPr lang="en-US" dirty="0">
              <a:ea typeface="Arial MT"/>
              <a:cs typeface="Arial MT"/>
            </a:endParaRPr>
          </a:p>
          <a:p>
            <a:pPr marL="342900" indent="-342900">
              <a:buFont typeface="+mj-lt"/>
              <a:buAutoNum type="arabicPeriod"/>
            </a:pPr>
            <a:r>
              <a:rPr lang="en-US" sz="1800" dirty="0">
                <a:effectLst/>
                <a:ea typeface="Arial MT"/>
                <a:cs typeface="Arial MT"/>
              </a:rPr>
              <a:t>Quantitative</a:t>
            </a:r>
            <a:r>
              <a:rPr lang="en-US" sz="1800" spc="-15" dirty="0">
                <a:effectLst/>
                <a:ea typeface="Arial MT"/>
                <a:cs typeface="Arial MT"/>
              </a:rPr>
              <a:t> </a:t>
            </a:r>
            <a:r>
              <a:rPr lang="en-US" sz="1800" dirty="0">
                <a:effectLst/>
                <a:ea typeface="Arial MT"/>
                <a:cs typeface="Arial MT"/>
              </a:rPr>
              <a:t>feedback</a:t>
            </a:r>
            <a:r>
              <a:rPr lang="en-US" sz="1800" spc="10" dirty="0">
                <a:effectLst/>
                <a:ea typeface="Arial MT"/>
                <a:cs typeface="Arial MT"/>
              </a:rPr>
              <a:t> </a:t>
            </a:r>
            <a:r>
              <a:rPr lang="en-US" sz="1800" dirty="0">
                <a:effectLst/>
                <a:ea typeface="Arial MT"/>
                <a:cs typeface="Arial MT"/>
              </a:rPr>
              <a:t>is</a:t>
            </a:r>
            <a:r>
              <a:rPr lang="en-US" sz="1800" spc="-5" dirty="0">
                <a:effectLst/>
                <a:ea typeface="Arial MT"/>
                <a:cs typeface="Arial MT"/>
              </a:rPr>
              <a:t> </a:t>
            </a:r>
            <a:r>
              <a:rPr lang="en-US" sz="1800" dirty="0">
                <a:effectLst/>
                <a:ea typeface="Arial MT"/>
                <a:cs typeface="Arial MT"/>
              </a:rPr>
              <a:t>collecting</a:t>
            </a:r>
            <a:r>
              <a:rPr lang="en-US" sz="1800" spc="5" dirty="0">
                <a:effectLst/>
                <a:ea typeface="Arial MT"/>
                <a:cs typeface="Arial MT"/>
              </a:rPr>
              <a:t> </a:t>
            </a:r>
            <a:r>
              <a:rPr lang="en-US" sz="1800" dirty="0">
                <a:effectLst/>
                <a:ea typeface="Arial MT"/>
                <a:cs typeface="Arial MT"/>
              </a:rPr>
              <a:t>the</a:t>
            </a:r>
            <a:r>
              <a:rPr lang="en-US" sz="1800" spc="-15" dirty="0">
                <a:effectLst/>
                <a:ea typeface="Arial MT"/>
                <a:cs typeface="Arial MT"/>
              </a:rPr>
              <a:t> </a:t>
            </a:r>
            <a:r>
              <a:rPr lang="en-US" sz="1800" dirty="0">
                <a:effectLst/>
                <a:ea typeface="Arial MT"/>
                <a:cs typeface="Arial MT"/>
              </a:rPr>
              <a:t>data</a:t>
            </a:r>
            <a:r>
              <a:rPr lang="en-US" sz="1800" spc="-5" dirty="0">
                <a:effectLst/>
                <a:ea typeface="Arial MT"/>
                <a:cs typeface="Arial MT"/>
              </a:rPr>
              <a:t> </a:t>
            </a:r>
            <a:r>
              <a:rPr lang="en-US" sz="1800" dirty="0">
                <a:effectLst/>
                <a:ea typeface="Arial MT"/>
                <a:cs typeface="Arial MT"/>
              </a:rPr>
              <a:t>base</a:t>
            </a:r>
            <a:r>
              <a:rPr lang="en-US" sz="1800" spc="-10" dirty="0">
                <a:effectLst/>
                <a:ea typeface="Arial MT"/>
                <a:cs typeface="Arial MT"/>
              </a:rPr>
              <a:t> </a:t>
            </a:r>
            <a:r>
              <a:rPr lang="en-US" sz="1800" dirty="0">
                <a:effectLst/>
                <a:ea typeface="Arial MT"/>
                <a:cs typeface="Arial MT"/>
              </a:rPr>
              <a:t>on</a:t>
            </a:r>
            <a:r>
              <a:rPr lang="en-US" sz="1800" spc="-5" dirty="0">
                <a:effectLst/>
                <a:ea typeface="Arial MT"/>
                <a:cs typeface="Arial MT"/>
              </a:rPr>
              <a:t> </a:t>
            </a:r>
            <a:r>
              <a:rPr lang="en-US" sz="1800" dirty="0">
                <a:effectLst/>
                <a:ea typeface="Arial MT"/>
                <a:cs typeface="Arial MT"/>
              </a:rPr>
              <a:t>the</a:t>
            </a:r>
            <a:r>
              <a:rPr lang="en-US" sz="1800" spc="-5" dirty="0">
                <a:effectLst/>
                <a:ea typeface="Arial MT"/>
                <a:cs typeface="Arial MT"/>
              </a:rPr>
              <a:t> </a:t>
            </a:r>
            <a:r>
              <a:rPr lang="en-US" sz="1800" dirty="0">
                <a:effectLst/>
                <a:ea typeface="Arial MT"/>
                <a:cs typeface="Arial MT"/>
              </a:rPr>
              <a:t>similarity. Quantitative</a:t>
            </a:r>
            <a:r>
              <a:rPr lang="en-US" sz="1800" spc="-15" dirty="0">
                <a:effectLst/>
                <a:ea typeface="Arial MT"/>
                <a:cs typeface="Arial MT"/>
              </a:rPr>
              <a:t> </a:t>
            </a:r>
            <a:r>
              <a:rPr lang="en-US" sz="1800" dirty="0">
                <a:effectLst/>
                <a:ea typeface="Arial MT"/>
                <a:cs typeface="Arial MT"/>
              </a:rPr>
              <a:t>feedback </a:t>
            </a:r>
            <a:r>
              <a:rPr lang="en-US" dirty="0"/>
              <a:t>focuses on getting as many answers as possible. Then, conclusions are drawn based on statistics. This type of feedback relies heavily on quick, multiple choice questions, which are easy to fill in and don’t cause a high dropout rate. Those questions give a choice between a selection of answers your team considered to be the most likely.</a:t>
            </a:r>
          </a:p>
          <a:p>
            <a:pPr marL="342900" indent="-342900">
              <a:buFont typeface="+mj-lt"/>
              <a:buAutoNum type="arabicPeriod"/>
            </a:pPr>
            <a:endParaRPr lang="en-US" dirty="0"/>
          </a:p>
          <a:p>
            <a:pPr marL="342900" indent="-342900">
              <a:buFont typeface="+mj-lt"/>
              <a:buAutoNum type="arabicPeriod"/>
            </a:pPr>
            <a:r>
              <a:rPr lang="en-US" sz="1800" dirty="0">
                <a:effectLst/>
                <a:ea typeface="Arial MT"/>
                <a:cs typeface="Arial MT"/>
              </a:rPr>
              <a:t>Qualitative</a:t>
            </a:r>
            <a:r>
              <a:rPr lang="en-US" sz="1800" spc="-10" dirty="0">
                <a:effectLst/>
                <a:ea typeface="Arial MT"/>
                <a:cs typeface="Arial MT"/>
              </a:rPr>
              <a:t> </a:t>
            </a:r>
            <a:r>
              <a:rPr lang="en-US" sz="1800" dirty="0">
                <a:effectLst/>
                <a:ea typeface="Arial MT"/>
                <a:cs typeface="Arial MT"/>
              </a:rPr>
              <a:t>feedback</a:t>
            </a:r>
            <a:r>
              <a:rPr lang="en-US" sz="1800" spc="5" dirty="0">
                <a:effectLst/>
                <a:ea typeface="Arial MT"/>
                <a:cs typeface="Arial MT"/>
              </a:rPr>
              <a:t> </a:t>
            </a:r>
            <a:r>
              <a:rPr lang="en-US" sz="1800" dirty="0">
                <a:effectLst/>
                <a:ea typeface="Arial MT"/>
                <a:cs typeface="Arial MT"/>
              </a:rPr>
              <a:t>is collecting</a:t>
            </a:r>
            <a:r>
              <a:rPr lang="en-US" sz="1800" spc="-20" dirty="0">
                <a:effectLst/>
                <a:ea typeface="Arial MT"/>
                <a:cs typeface="Arial MT"/>
              </a:rPr>
              <a:t> </a:t>
            </a:r>
            <a:r>
              <a:rPr lang="en-US" sz="1800" dirty="0">
                <a:effectLst/>
                <a:ea typeface="Arial MT"/>
                <a:cs typeface="Arial MT"/>
              </a:rPr>
              <a:t>and</a:t>
            </a:r>
            <a:r>
              <a:rPr lang="en-US" sz="1800" spc="-15" dirty="0">
                <a:effectLst/>
                <a:ea typeface="Arial MT"/>
                <a:cs typeface="Arial MT"/>
              </a:rPr>
              <a:t> </a:t>
            </a:r>
            <a:r>
              <a:rPr lang="en-US" sz="1800" dirty="0">
                <a:effectLst/>
                <a:ea typeface="Arial MT"/>
                <a:cs typeface="Arial MT"/>
              </a:rPr>
              <a:t>analyze</a:t>
            </a:r>
            <a:r>
              <a:rPr lang="en-US" sz="1800" spc="-10" dirty="0">
                <a:effectLst/>
                <a:ea typeface="Arial MT"/>
                <a:cs typeface="Arial MT"/>
              </a:rPr>
              <a:t> </a:t>
            </a:r>
            <a:r>
              <a:rPr lang="en-US" sz="1800" dirty="0">
                <a:effectLst/>
                <a:ea typeface="Arial MT"/>
                <a:cs typeface="Arial MT"/>
              </a:rPr>
              <a:t>the</a:t>
            </a:r>
            <a:r>
              <a:rPr lang="en-US" sz="1800" spc="-20" dirty="0">
                <a:effectLst/>
                <a:ea typeface="Arial MT"/>
                <a:cs typeface="Arial MT"/>
              </a:rPr>
              <a:t> </a:t>
            </a:r>
            <a:r>
              <a:rPr lang="en-US" sz="1800" dirty="0">
                <a:effectLst/>
                <a:ea typeface="Arial MT"/>
                <a:cs typeface="Arial MT"/>
              </a:rPr>
              <a:t>data. Q</a:t>
            </a:r>
            <a:r>
              <a:rPr lang="en-US" dirty="0"/>
              <a:t>ualitative feedback focuses on getting detailed answers, in order to gain a deeper understanding. This is where open-ended questions come handy and are often used by marketers to gain insights into the opinions and behavior of their customers. Such types of questions can give you a wide range of different responses, some you might not have expected. Thus, you can improve your company in ways you didn’t think were possible.</a:t>
            </a:r>
            <a:endParaRPr lang="en-US" dirty="0">
              <a:ea typeface="Arial MT"/>
              <a:cs typeface="Arial MT"/>
            </a:endParaRPr>
          </a:p>
          <a:p>
            <a:r>
              <a:rPr lang="en-US" sz="1800" dirty="0">
                <a:effectLst/>
                <a:latin typeface="Arial MT"/>
                <a:ea typeface="Arial MT"/>
                <a:cs typeface="Arial MT"/>
              </a:rPr>
              <a:t> </a:t>
            </a:r>
          </a:p>
          <a:p>
            <a:br>
              <a:rPr lang="en-US" sz="1800" dirty="0">
                <a:effectLst/>
                <a:latin typeface="Arial MT"/>
                <a:ea typeface="Arial MT"/>
                <a:cs typeface="Arial MT"/>
              </a:rPr>
            </a:br>
            <a:endParaRPr lang="en-US" dirty="0">
              <a:ea typeface="Arial MT"/>
              <a:cs typeface="Arial MT"/>
            </a:endParaRPr>
          </a:p>
          <a:p>
            <a:pPr marL="342900" indent="-342900">
              <a:buFont typeface="+mj-lt"/>
              <a:buAutoNum type="arabicPeriod"/>
            </a:pPr>
            <a:endParaRPr lang="en-US" sz="1800" dirty="0">
              <a:effectLst/>
              <a:latin typeface="Arial MT"/>
              <a:ea typeface="Arial MT"/>
              <a:cs typeface="Arial MT"/>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8267" y="429005"/>
            <a:ext cx="2992120" cy="452120"/>
          </a:xfrm>
          <a:prstGeom prst="rect">
            <a:avLst/>
          </a:prstGeom>
        </p:spPr>
        <p:txBody>
          <a:bodyPr vert="horz" wrap="square" lIns="0" tIns="12065" rIns="0" bIns="0" rtlCol="0">
            <a:spAutoFit/>
          </a:bodyPr>
          <a:lstStyle/>
          <a:p>
            <a:pPr marL="12700">
              <a:lnSpc>
                <a:spcPct val="100000"/>
              </a:lnSpc>
              <a:spcBef>
                <a:spcPts val="95"/>
              </a:spcBef>
            </a:pPr>
            <a:r>
              <a:rPr spc="-5" dirty="0"/>
              <a:t>3. Pages</a:t>
            </a:r>
            <a:r>
              <a:rPr spc="-60" dirty="0"/>
              <a:t> </a:t>
            </a:r>
            <a:r>
              <a:rPr dirty="0"/>
              <a:t>Inventory</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5240" y="1147546"/>
            <a:ext cx="5647944" cy="614197"/>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solidFill>
            <a:srgbClr val="F1F1F1"/>
          </a:solid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7" name="object 7"/>
          <p:cNvSpPr txBox="1"/>
          <p:nvPr/>
        </p:nvSpPr>
        <p:spPr>
          <a:xfrm>
            <a:off x="186639" y="1213484"/>
            <a:ext cx="5297805" cy="330835"/>
          </a:xfrm>
          <a:prstGeom prst="rect">
            <a:avLst/>
          </a:prstGeom>
        </p:spPr>
        <p:txBody>
          <a:bodyPr vert="horz" wrap="square" lIns="0" tIns="13335" rIns="0" bIns="0" rtlCol="0">
            <a:spAutoFit/>
          </a:bodyPr>
          <a:lstStyle/>
          <a:p>
            <a:pPr marL="299085" indent="-286385">
              <a:lnSpc>
                <a:spcPct val="100000"/>
              </a:lnSpc>
              <a:spcBef>
                <a:spcPts val="105"/>
              </a:spcBef>
              <a:buFont typeface="Wingdings"/>
              <a:buChar char=""/>
              <a:tabLst>
                <a:tab pos="299720" algn="l"/>
              </a:tabLst>
            </a:pPr>
            <a:r>
              <a:rPr sz="2000" b="1" spc="-5" dirty="0">
                <a:latin typeface="Calibri"/>
                <a:cs typeface="Calibri"/>
              </a:rPr>
              <a:t>List </a:t>
            </a:r>
            <a:r>
              <a:rPr sz="2000" b="1" dirty="0">
                <a:latin typeface="Calibri"/>
                <a:cs typeface="Calibri"/>
              </a:rPr>
              <a:t>of </a:t>
            </a:r>
            <a:r>
              <a:rPr sz="2000" b="1" spc="-15" dirty="0">
                <a:latin typeface="Calibri"/>
                <a:cs typeface="Calibri"/>
              </a:rPr>
              <a:t>Pages for </a:t>
            </a:r>
            <a:r>
              <a:rPr sz="2000" b="1" spc="-5" dirty="0">
                <a:latin typeface="Calibri"/>
                <a:cs typeface="Calibri"/>
              </a:rPr>
              <a:t>which </a:t>
            </a:r>
            <a:r>
              <a:rPr sz="2000" b="1" dirty="0">
                <a:latin typeface="Calibri"/>
                <a:cs typeface="Calibri"/>
              </a:rPr>
              <a:t>UI need </a:t>
            </a:r>
            <a:r>
              <a:rPr sz="2000" b="1" spc="-10" dirty="0">
                <a:latin typeface="Calibri"/>
                <a:cs typeface="Calibri"/>
              </a:rPr>
              <a:t>to </a:t>
            </a:r>
            <a:r>
              <a:rPr sz="2000" b="1" dirty="0">
                <a:latin typeface="Calibri"/>
                <a:cs typeface="Calibri"/>
              </a:rPr>
              <a:t>be</a:t>
            </a:r>
            <a:r>
              <a:rPr sz="2000" b="1" spc="-5" dirty="0">
                <a:latin typeface="Calibri"/>
                <a:cs typeface="Calibri"/>
              </a:rPr>
              <a:t> </a:t>
            </a:r>
            <a:r>
              <a:rPr sz="2000" b="1" spc="-10" dirty="0">
                <a:latin typeface="Calibri"/>
                <a:cs typeface="Calibri"/>
              </a:rPr>
              <a:t>developed</a:t>
            </a:r>
            <a:endParaRPr sz="2000">
              <a:latin typeface="Calibri"/>
              <a:cs typeface="Calibri"/>
            </a:endParaRPr>
          </a:p>
        </p:txBody>
      </p:sp>
      <p:graphicFrame>
        <p:nvGraphicFramePr>
          <p:cNvPr id="8" name="object 8"/>
          <p:cNvGraphicFramePr>
            <a:graphicFrameLocks noGrp="1"/>
          </p:cNvGraphicFramePr>
          <p:nvPr>
            <p:extLst>
              <p:ext uri="{D42A27DB-BD31-4B8C-83A1-F6EECF244321}">
                <p14:modId xmlns:p14="http://schemas.microsoft.com/office/powerpoint/2010/main" val="2051957174"/>
              </p:ext>
            </p:extLst>
          </p:nvPr>
        </p:nvGraphicFramePr>
        <p:xfrm>
          <a:off x="357822" y="1676400"/>
          <a:ext cx="8352155" cy="4403979"/>
        </p:xfrm>
        <a:graphic>
          <a:graphicData uri="http://schemas.openxmlformats.org/drawingml/2006/table">
            <a:tbl>
              <a:tblPr firstRow="1" bandRow="1">
                <a:tableStyleId>{2D5ABB26-0587-4C30-8999-92F81FD0307C}</a:tableStyleId>
              </a:tblPr>
              <a:tblGrid>
                <a:gridCol w="749300">
                  <a:extLst>
                    <a:ext uri="{9D8B030D-6E8A-4147-A177-3AD203B41FA5}">
                      <a16:colId xmlns:a16="http://schemas.microsoft.com/office/drawing/2014/main" val="20000"/>
                    </a:ext>
                  </a:extLst>
                </a:gridCol>
                <a:gridCol w="7602855">
                  <a:extLst>
                    <a:ext uri="{9D8B030D-6E8A-4147-A177-3AD203B41FA5}">
                      <a16:colId xmlns:a16="http://schemas.microsoft.com/office/drawing/2014/main" val="20001"/>
                    </a:ext>
                  </a:extLst>
                </a:gridCol>
              </a:tblGrid>
              <a:tr h="370713">
                <a:tc>
                  <a:txBody>
                    <a:bodyPr/>
                    <a:lstStyle/>
                    <a:p>
                      <a:pPr marL="91440">
                        <a:lnSpc>
                          <a:spcPct val="100000"/>
                        </a:lnSpc>
                        <a:spcBef>
                          <a:spcPts val="240"/>
                        </a:spcBef>
                      </a:pPr>
                      <a:r>
                        <a:rPr sz="1800" b="1" dirty="0">
                          <a:solidFill>
                            <a:srgbClr val="FFFFFF"/>
                          </a:solidFill>
                          <a:latin typeface="Calibri"/>
                          <a:cs typeface="Calibri"/>
                        </a:rPr>
                        <a:t>S.</a:t>
                      </a:r>
                      <a:r>
                        <a:rPr sz="1800" b="1" spc="-20" dirty="0">
                          <a:solidFill>
                            <a:srgbClr val="FFFFFF"/>
                          </a:solidFill>
                          <a:latin typeface="Calibri"/>
                          <a:cs typeface="Calibri"/>
                        </a:rPr>
                        <a:t> </a:t>
                      </a:r>
                      <a:r>
                        <a:rPr sz="1800" b="1" dirty="0">
                          <a:solidFill>
                            <a:srgbClr val="FFFFFF"/>
                          </a:solidFill>
                          <a:latin typeface="Calibri"/>
                          <a:cs typeface="Calibri"/>
                        </a:rPr>
                        <a:t>No.</a:t>
                      </a:r>
                      <a:endParaRPr sz="1800" dirty="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91440">
                        <a:lnSpc>
                          <a:spcPct val="100000"/>
                        </a:lnSpc>
                        <a:spcBef>
                          <a:spcPts val="240"/>
                        </a:spcBef>
                      </a:pPr>
                      <a:r>
                        <a:rPr sz="1800" b="1" spc="-20" dirty="0">
                          <a:solidFill>
                            <a:srgbClr val="FFFFFF"/>
                          </a:solidFill>
                          <a:latin typeface="Calibri"/>
                          <a:cs typeface="Calibri"/>
                        </a:rPr>
                        <a:t>Page</a:t>
                      </a:r>
                      <a:r>
                        <a:rPr sz="1800" b="1" spc="-5" dirty="0">
                          <a:solidFill>
                            <a:srgbClr val="FFFFFF"/>
                          </a:solidFill>
                          <a:latin typeface="Calibri"/>
                          <a:cs typeface="Calibri"/>
                        </a:rPr>
                        <a:t> </a:t>
                      </a:r>
                      <a:r>
                        <a:rPr sz="1800" b="1" dirty="0">
                          <a:solidFill>
                            <a:srgbClr val="FFFFFF"/>
                          </a:solidFill>
                          <a:latin typeface="Calibri"/>
                          <a:cs typeface="Calibri"/>
                        </a:rPr>
                        <a:t>Name</a:t>
                      </a:r>
                      <a:endParaRPr sz="1800" dirty="0">
                        <a:latin typeface="Calibri"/>
                        <a:cs typeface="Calibri"/>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70713">
                <a:tc>
                  <a:txBody>
                    <a:bodyPr/>
                    <a:lstStyle/>
                    <a:p>
                      <a:pPr algn="ctr">
                        <a:lnSpc>
                          <a:spcPct val="100000"/>
                        </a:lnSpc>
                      </a:pPr>
                      <a:r>
                        <a:rPr lang="en-US" sz="2100" dirty="0">
                          <a:latin typeface="Times New Roman"/>
                          <a:cs typeface="Times New Roman"/>
                        </a:rPr>
                        <a:t>1</a:t>
                      </a:r>
                      <a:endParaRPr sz="2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100" dirty="0">
                          <a:latin typeface="Times New Roman"/>
                          <a:cs typeface="Times New Roman"/>
                        </a:rPr>
                        <a:t> </a:t>
                      </a:r>
                      <a:r>
                        <a:rPr lang="en-US" sz="2400" dirty="0">
                          <a:solidFill>
                            <a:schemeClr val="tx1"/>
                          </a:solidFill>
                          <a:effectLst/>
                          <a:latin typeface="+mn-lt"/>
                          <a:ea typeface="+mn-ea"/>
                          <a:cs typeface="+mn-cs"/>
                        </a:rPr>
                        <a:t>Community Portal Home Page</a:t>
                      </a:r>
                      <a:endParaRPr sz="2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0001"/>
                  </a:ext>
                </a:extLst>
              </a:tr>
              <a:tr h="370713">
                <a:tc>
                  <a:txBody>
                    <a:bodyPr/>
                    <a:lstStyle/>
                    <a:p>
                      <a:pPr algn="ctr">
                        <a:lnSpc>
                          <a:spcPct val="100000"/>
                        </a:lnSpc>
                      </a:pPr>
                      <a:r>
                        <a:rPr lang="en-US" sz="2100" dirty="0">
                          <a:latin typeface="Times New Roman"/>
                          <a:cs typeface="Times New Roman"/>
                        </a:rPr>
                        <a:t>2</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Registration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788853344"/>
                  </a:ext>
                </a:extLst>
              </a:tr>
              <a:tr h="345186">
                <a:tc>
                  <a:txBody>
                    <a:bodyPr/>
                    <a:lstStyle/>
                    <a:p>
                      <a:pPr algn="ctr">
                        <a:lnSpc>
                          <a:spcPct val="100000"/>
                        </a:lnSpc>
                      </a:pPr>
                      <a:r>
                        <a:rPr lang="en-US" sz="2100" dirty="0">
                          <a:latin typeface="Times New Roman"/>
                          <a:cs typeface="Times New Roman"/>
                        </a:rPr>
                        <a:t>3</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Registration Confirmation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308736797"/>
                  </a:ext>
                </a:extLst>
              </a:tr>
              <a:tr h="345186">
                <a:tc>
                  <a:txBody>
                    <a:bodyPr/>
                    <a:lstStyle/>
                    <a:p>
                      <a:pPr algn="ctr">
                        <a:lnSpc>
                          <a:spcPct val="100000"/>
                        </a:lnSpc>
                      </a:pPr>
                      <a:r>
                        <a:rPr lang="en-US" sz="2100" dirty="0">
                          <a:latin typeface="Times New Roman"/>
                          <a:cs typeface="Times New Roman"/>
                        </a:rPr>
                        <a:t>4</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Update Profile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2800062352"/>
                  </a:ext>
                </a:extLst>
              </a:tr>
              <a:tr h="345186">
                <a:tc>
                  <a:txBody>
                    <a:bodyPr/>
                    <a:lstStyle/>
                    <a:p>
                      <a:pPr algn="ctr">
                        <a:lnSpc>
                          <a:spcPct val="100000"/>
                        </a:lnSpc>
                      </a:pPr>
                      <a:r>
                        <a:rPr lang="en-US" sz="2100" dirty="0">
                          <a:latin typeface="Times New Roman"/>
                          <a:cs typeface="Times New Roman"/>
                        </a:rPr>
                        <a:t>5</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Search Users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2923950187"/>
                  </a:ext>
                </a:extLst>
              </a:tr>
              <a:tr h="345186">
                <a:tc>
                  <a:txBody>
                    <a:bodyPr/>
                    <a:lstStyle/>
                    <a:p>
                      <a:pPr algn="ctr">
                        <a:lnSpc>
                          <a:spcPct val="100000"/>
                        </a:lnSpc>
                      </a:pPr>
                      <a:r>
                        <a:rPr lang="en-US" sz="2100" dirty="0">
                          <a:latin typeface="Times New Roman"/>
                          <a:cs typeface="Times New Roman"/>
                        </a:rPr>
                        <a:t>6</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List Search Results</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925766766"/>
                  </a:ext>
                </a:extLst>
              </a:tr>
              <a:tr h="345186">
                <a:tc>
                  <a:txBody>
                    <a:bodyPr/>
                    <a:lstStyle/>
                    <a:p>
                      <a:pPr algn="ctr">
                        <a:lnSpc>
                          <a:spcPct val="100000"/>
                        </a:lnSpc>
                      </a:pPr>
                      <a:r>
                        <a:rPr lang="en-US" sz="2100" dirty="0">
                          <a:latin typeface="Times New Roman"/>
                          <a:cs typeface="Times New Roman"/>
                        </a:rPr>
                        <a:t>7</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Public Profile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2317402339"/>
                  </a:ext>
                </a:extLst>
              </a:tr>
              <a:tr h="345186">
                <a:tc>
                  <a:txBody>
                    <a:bodyPr/>
                    <a:lstStyle/>
                    <a:p>
                      <a:pPr algn="ctr">
                        <a:lnSpc>
                          <a:spcPct val="100000"/>
                        </a:lnSpc>
                      </a:pPr>
                      <a:r>
                        <a:rPr lang="en-US" sz="2100" dirty="0">
                          <a:latin typeface="Times New Roman"/>
                          <a:cs typeface="Times New Roman"/>
                        </a:rPr>
                        <a:t>8</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Registration Confirmation Email</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404292798"/>
                  </a:ext>
                </a:extLst>
              </a:tr>
              <a:tr h="345186">
                <a:tc>
                  <a:txBody>
                    <a:bodyPr/>
                    <a:lstStyle/>
                    <a:p>
                      <a:pPr algn="ctr">
                        <a:lnSpc>
                          <a:spcPct val="100000"/>
                        </a:lnSpc>
                      </a:pPr>
                      <a:r>
                        <a:rPr lang="en-US" sz="2100" dirty="0">
                          <a:latin typeface="Times New Roman"/>
                          <a:cs typeface="Times New Roman"/>
                        </a:rPr>
                        <a:t>9</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Login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1690232238"/>
                  </a:ext>
                </a:extLst>
              </a:tr>
              <a:tr h="345186">
                <a:tc>
                  <a:txBody>
                    <a:bodyPr/>
                    <a:lstStyle/>
                    <a:p>
                      <a:pPr algn="ctr">
                        <a:lnSpc>
                          <a:spcPct val="100000"/>
                        </a:lnSpc>
                      </a:pPr>
                      <a:r>
                        <a:rPr lang="en-US" sz="2100" dirty="0">
                          <a:latin typeface="Times New Roman"/>
                          <a:cs typeface="Times New Roman"/>
                        </a:rPr>
                        <a:t>10</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Forget Password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2821703999"/>
                  </a:ext>
                </a:extLst>
              </a:tr>
              <a:tr h="345186">
                <a:tc>
                  <a:txBody>
                    <a:bodyPr/>
                    <a:lstStyle/>
                    <a:p>
                      <a:pPr algn="ctr">
                        <a:lnSpc>
                          <a:spcPct val="100000"/>
                        </a:lnSpc>
                      </a:pPr>
                      <a:r>
                        <a:rPr lang="en-US" sz="2100" dirty="0">
                          <a:latin typeface="Times New Roman"/>
                          <a:cs typeface="Times New Roman"/>
                        </a:rPr>
                        <a:t>11</a:t>
                      </a:r>
                      <a:endParaRPr sz="2100" dirty="0">
                        <a:latin typeface="Times New Roman"/>
                        <a:cs typeface="Times New Roman"/>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tc>
                  <a:txBody>
                    <a:bodyPr/>
                    <a:lstStyle/>
                    <a:p>
                      <a:pPr>
                        <a:lnSpc>
                          <a:spcPct val="100000"/>
                        </a:lnSpc>
                      </a:pPr>
                      <a:r>
                        <a:rPr lang="en-US" sz="2400" dirty="0">
                          <a:solidFill>
                            <a:schemeClr val="tx1"/>
                          </a:solidFill>
                          <a:effectLst/>
                          <a:latin typeface="+mn-lt"/>
                          <a:ea typeface="+mn-ea"/>
                          <a:cs typeface="+mn-cs"/>
                        </a:rPr>
                        <a:t> Design the Forget Password Confirmation Page</a:t>
                      </a:r>
                      <a:endParaRPr sz="2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38100">
                      <a:solidFill>
                        <a:srgbClr val="FFFFFF"/>
                      </a:solidFill>
                      <a:prstDash val="solid"/>
                    </a:lnT>
                    <a:lnB w="38100" cap="flat" cmpd="sng" algn="ctr">
                      <a:solidFill>
                        <a:srgbClr val="FFFFFF"/>
                      </a:solidFill>
                      <a:prstDash val="solid"/>
                      <a:round/>
                      <a:headEnd type="none" w="med" len="med"/>
                      <a:tailEnd type="none" w="med" len="med"/>
                    </a:lnB>
                    <a:solidFill>
                      <a:srgbClr val="D0D7E8"/>
                    </a:solidFill>
                  </a:tcPr>
                </a:tc>
                <a:extLst>
                  <a:ext uri="{0D108BD9-81ED-4DB2-BD59-A6C34878D82A}">
                    <a16:rowId xmlns:a16="http://schemas.microsoft.com/office/drawing/2014/main" val="410042675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3" name="object 3"/>
          <p:cNvSpPr/>
          <p:nvPr/>
        </p:nvSpPr>
        <p:spPr>
          <a:xfrm>
            <a:off x="60960" y="1171955"/>
            <a:ext cx="8945880" cy="56357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pic>
        <p:nvPicPr>
          <p:cNvPr id="7" name="Picture 6">
            <a:extLst>
              <a:ext uri="{FF2B5EF4-FFF2-40B4-BE49-F238E27FC236}">
                <a16:creationId xmlns:a16="http://schemas.microsoft.com/office/drawing/2014/main" id="{1306E9F1-5340-437A-B092-8C7F39C4FA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1940330"/>
            <a:ext cx="2696587" cy="3230063"/>
          </a:xfrm>
          <a:prstGeom prst="rect">
            <a:avLst/>
          </a:prstGeom>
          <a:ln>
            <a:solidFill>
              <a:schemeClr val="tx1"/>
            </a:solidFill>
          </a:ln>
        </p:spPr>
      </p:pic>
      <p:sp>
        <p:nvSpPr>
          <p:cNvPr id="8" name="TextBox 7">
            <a:extLst>
              <a:ext uri="{FF2B5EF4-FFF2-40B4-BE49-F238E27FC236}">
                <a16:creationId xmlns:a16="http://schemas.microsoft.com/office/drawing/2014/main" id="{9FBC1CC6-227A-4CE0-9446-F2086A89465E}"/>
              </a:ext>
            </a:extLst>
          </p:cNvPr>
          <p:cNvSpPr txBox="1"/>
          <p:nvPr/>
        </p:nvSpPr>
        <p:spPr>
          <a:xfrm>
            <a:off x="1066800" y="1541406"/>
            <a:ext cx="1676400" cy="369332"/>
          </a:xfrm>
          <a:prstGeom prst="rect">
            <a:avLst/>
          </a:prstGeom>
          <a:noFill/>
        </p:spPr>
        <p:txBody>
          <a:bodyPr wrap="square" rtlCol="0">
            <a:spAutoFit/>
          </a:bodyPr>
          <a:lstStyle/>
          <a:p>
            <a:r>
              <a:rPr lang="en-US" dirty="0"/>
              <a:t>Homepage</a:t>
            </a:r>
          </a:p>
        </p:txBody>
      </p:sp>
      <p:pic>
        <p:nvPicPr>
          <p:cNvPr id="10" name="Picture 9">
            <a:extLst>
              <a:ext uri="{FF2B5EF4-FFF2-40B4-BE49-F238E27FC236}">
                <a16:creationId xmlns:a16="http://schemas.microsoft.com/office/drawing/2014/main" id="{B827637B-CEA7-4FD9-A745-88EF250F70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0383" y="1964713"/>
            <a:ext cx="2824776" cy="2398631"/>
          </a:xfrm>
          <a:prstGeom prst="rect">
            <a:avLst/>
          </a:prstGeom>
          <a:ln>
            <a:solidFill>
              <a:schemeClr val="tx1"/>
            </a:solidFill>
          </a:ln>
        </p:spPr>
      </p:pic>
      <p:sp>
        <p:nvSpPr>
          <p:cNvPr id="11" name="TextBox 10">
            <a:extLst>
              <a:ext uri="{FF2B5EF4-FFF2-40B4-BE49-F238E27FC236}">
                <a16:creationId xmlns:a16="http://schemas.microsoft.com/office/drawing/2014/main" id="{E44ADEA3-27E9-4FBD-832E-716C5A339EB3}"/>
              </a:ext>
            </a:extLst>
          </p:cNvPr>
          <p:cNvSpPr txBox="1"/>
          <p:nvPr/>
        </p:nvSpPr>
        <p:spPr>
          <a:xfrm>
            <a:off x="3924570" y="1570998"/>
            <a:ext cx="1866629" cy="369332"/>
          </a:xfrm>
          <a:prstGeom prst="rect">
            <a:avLst/>
          </a:prstGeom>
          <a:noFill/>
        </p:spPr>
        <p:txBody>
          <a:bodyPr wrap="square" rtlCol="0">
            <a:spAutoFit/>
          </a:bodyPr>
          <a:lstStyle/>
          <a:p>
            <a:r>
              <a:rPr lang="en-US" dirty="0"/>
              <a:t>Registration Page</a:t>
            </a:r>
          </a:p>
        </p:txBody>
      </p:sp>
      <p:pic>
        <p:nvPicPr>
          <p:cNvPr id="13" name="Picture 12">
            <a:extLst>
              <a:ext uri="{FF2B5EF4-FFF2-40B4-BE49-F238E27FC236}">
                <a16:creationId xmlns:a16="http://schemas.microsoft.com/office/drawing/2014/main" id="{8E032849-07B5-4803-A15E-A8D3DC2815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74454" y="1962494"/>
            <a:ext cx="2590800" cy="1658112"/>
          </a:xfrm>
          <a:prstGeom prst="rect">
            <a:avLst/>
          </a:prstGeom>
          <a:ln>
            <a:solidFill>
              <a:schemeClr val="tx1"/>
            </a:solidFill>
          </a:ln>
        </p:spPr>
      </p:pic>
      <p:sp>
        <p:nvSpPr>
          <p:cNvPr id="14" name="TextBox 13">
            <a:extLst>
              <a:ext uri="{FF2B5EF4-FFF2-40B4-BE49-F238E27FC236}">
                <a16:creationId xmlns:a16="http://schemas.microsoft.com/office/drawing/2014/main" id="{AB00FB9D-B89E-428B-A9D1-5FC2598AECA9}"/>
              </a:ext>
            </a:extLst>
          </p:cNvPr>
          <p:cNvSpPr txBox="1"/>
          <p:nvPr/>
        </p:nvSpPr>
        <p:spPr>
          <a:xfrm>
            <a:off x="6175159" y="1555853"/>
            <a:ext cx="2824776" cy="338554"/>
          </a:xfrm>
          <a:prstGeom prst="rect">
            <a:avLst/>
          </a:prstGeom>
          <a:noFill/>
        </p:spPr>
        <p:txBody>
          <a:bodyPr wrap="square" rtlCol="0">
            <a:spAutoFit/>
          </a:bodyPr>
          <a:lstStyle/>
          <a:p>
            <a:r>
              <a:rPr lang="en-US" sz="1600" dirty="0"/>
              <a:t>Registration Confirmation Page</a:t>
            </a:r>
          </a:p>
        </p:txBody>
      </p:sp>
      <p:sp>
        <p:nvSpPr>
          <p:cNvPr id="15" name="TextBox 14">
            <a:extLst>
              <a:ext uri="{FF2B5EF4-FFF2-40B4-BE49-F238E27FC236}">
                <a16:creationId xmlns:a16="http://schemas.microsoft.com/office/drawing/2014/main" id="{C89EC113-E3F5-4399-80E0-BE4A5E43F03A}"/>
              </a:ext>
            </a:extLst>
          </p:cNvPr>
          <p:cNvSpPr txBox="1"/>
          <p:nvPr/>
        </p:nvSpPr>
        <p:spPr>
          <a:xfrm>
            <a:off x="4745016" y="4484897"/>
            <a:ext cx="3622189" cy="338554"/>
          </a:xfrm>
          <a:prstGeom prst="rect">
            <a:avLst/>
          </a:prstGeom>
          <a:noFill/>
        </p:spPr>
        <p:txBody>
          <a:bodyPr wrap="square" rtlCol="0">
            <a:spAutoFit/>
          </a:bodyPr>
          <a:lstStyle/>
          <a:p>
            <a:r>
              <a:rPr lang="en-US" sz="1600" dirty="0"/>
              <a:t>Registration Confirmation Email Page</a:t>
            </a:r>
          </a:p>
        </p:txBody>
      </p:sp>
      <p:pic>
        <p:nvPicPr>
          <p:cNvPr id="17" name="Picture 16">
            <a:extLst>
              <a:ext uri="{FF2B5EF4-FFF2-40B4-BE49-F238E27FC236}">
                <a16:creationId xmlns:a16="http://schemas.microsoft.com/office/drawing/2014/main" id="{E78D2BDB-9AA7-4883-9A32-2903D971868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54823" y="4856989"/>
            <a:ext cx="3145471" cy="1658112"/>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3" name="object 3"/>
          <p:cNvSpPr/>
          <p:nvPr/>
        </p:nvSpPr>
        <p:spPr>
          <a:xfrm>
            <a:off x="42909" y="1176363"/>
            <a:ext cx="8945880" cy="56357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8" name="TextBox 7">
            <a:extLst>
              <a:ext uri="{FF2B5EF4-FFF2-40B4-BE49-F238E27FC236}">
                <a16:creationId xmlns:a16="http://schemas.microsoft.com/office/drawing/2014/main" id="{9FBC1CC6-227A-4CE0-9446-F2086A89465E}"/>
              </a:ext>
            </a:extLst>
          </p:cNvPr>
          <p:cNvSpPr txBox="1"/>
          <p:nvPr/>
        </p:nvSpPr>
        <p:spPr>
          <a:xfrm>
            <a:off x="1919075" y="1299333"/>
            <a:ext cx="1676400" cy="369332"/>
          </a:xfrm>
          <a:prstGeom prst="rect">
            <a:avLst/>
          </a:prstGeom>
          <a:noFill/>
        </p:spPr>
        <p:txBody>
          <a:bodyPr wrap="square" rtlCol="0">
            <a:spAutoFit/>
          </a:bodyPr>
          <a:lstStyle/>
          <a:p>
            <a:r>
              <a:rPr lang="en-US" dirty="0"/>
              <a:t>Login Page</a:t>
            </a:r>
          </a:p>
        </p:txBody>
      </p:sp>
      <p:sp>
        <p:nvSpPr>
          <p:cNvPr id="11" name="TextBox 10">
            <a:extLst>
              <a:ext uri="{FF2B5EF4-FFF2-40B4-BE49-F238E27FC236}">
                <a16:creationId xmlns:a16="http://schemas.microsoft.com/office/drawing/2014/main" id="{E44ADEA3-27E9-4FBD-832E-716C5A339EB3}"/>
              </a:ext>
            </a:extLst>
          </p:cNvPr>
          <p:cNvSpPr txBox="1"/>
          <p:nvPr/>
        </p:nvSpPr>
        <p:spPr>
          <a:xfrm>
            <a:off x="5641085" y="1337063"/>
            <a:ext cx="2325814" cy="369332"/>
          </a:xfrm>
          <a:prstGeom prst="rect">
            <a:avLst/>
          </a:prstGeom>
          <a:noFill/>
        </p:spPr>
        <p:txBody>
          <a:bodyPr wrap="square" rtlCol="0">
            <a:spAutoFit/>
          </a:bodyPr>
          <a:lstStyle/>
          <a:p>
            <a:r>
              <a:rPr lang="en-US" dirty="0"/>
              <a:t>Forgot Password Page</a:t>
            </a:r>
          </a:p>
        </p:txBody>
      </p:sp>
      <p:sp>
        <p:nvSpPr>
          <p:cNvPr id="14" name="TextBox 13">
            <a:extLst>
              <a:ext uri="{FF2B5EF4-FFF2-40B4-BE49-F238E27FC236}">
                <a16:creationId xmlns:a16="http://schemas.microsoft.com/office/drawing/2014/main" id="{AB00FB9D-B89E-428B-A9D1-5FC2598AECA9}"/>
              </a:ext>
            </a:extLst>
          </p:cNvPr>
          <p:cNvSpPr txBox="1"/>
          <p:nvPr/>
        </p:nvSpPr>
        <p:spPr>
          <a:xfrm>
            <a:off x="5303332" y="3994239"/>
            <a:ext cx="3231068" cy="338554"/>
          </a:xfrm>
          <a:prstGeom prst="rect">
            <a:avLst/>
          </a:prstGeom>
          <a:noFill/>
        </p:spPr>
        <p:txBody>
          <a:bodyPr wrap="square" rtlCol="0">
            <a:spAutoFit/>
          </a:bodyPr>
          <a:lstStyle/>
          <a:p>
            <a:r>
              <a:rPr lang="en-US" sz="1600" dirty="0"/>
              <a:t>Forgot Password Confirmation Page</a:t>
            </a:r>
          </a:p>
        </p:txBody>
      </p:sp>
      <p:pic>
        <p:nvPicPr>
          <p:cNvPr id="6" name="Picture 5">
            <a:extLst>
              <a:ext uri="{FF2B5EF4-FFF2-40B4-BE49-F238E27FC236}">
                <a16:creationId xmlns:a16="http://schemas.microsoft.com/office/drawing/2014/main" id="{960DCF3B-A0D4-4A55-9490-A08AB49DE9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282" y="1706395"/>
            <a:ext cx="4334718" cy="3549464"/>
          </a:xfrm>
          <a:prstGeom prst="rect">
            <a:avLst/>
          </a:prstGeom>
          <a:ln>
            <a:solidFill>
              <a:schemeClr val="tx1"/>
            </a:solidFill>
          </a:ln>
        </p:spPr>
      </p:pic>
      <p:pic>
        <p:nvPicPr>
          <p:cNvPr id="12" name="Picture 11">
            <a:extLst>
              <a:ext uri="{FF2B5EF4-FFF2-40B4-BE49-F238E27FC236}">
                <a16:creationId xmlns:a16="http://schemas.microsoft.com/office/drawing/2014/main" id="{9C159156-6285-40A0-82A4-8F8371268F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3584" y="1708640"/>
            <a:ext cx="3460816" cy="2177864"/>
          </a:xfrm>
          <a:prstGeom prst="rect">
            <a:avLst/>
          </a:prstGeom>
          <a:ln>
            <a:solidFill>
              <a:schemeClr val="tx1"/>
            </a:solidFill>
          </a:ln>
        </p:spPr>
      </p:pic>
      <p:pic>
        <p:nvPicPr>
          <p:cNvPr id="18" name="Picture 17">
            <a:extLst>
              <a:ext uri="{FF2B5EF4-FFF2-40B4-BE49-F238E27FC236}">
                <a16:creationId xmlns:a16="http://schemas.microsoft.com/office/drawing/2014/main" id="{CB66F363-5761-4272-8552-C930CD18562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73584" y="4398806"/>
            <a:ext cx="3460816" cy="2177864"/>
          </a:xfrm>
          <a:prstGeom prst="rect">
            <a:avLst/>
          </a:prstGeom>
          <a:ln>
            <a:solidFill>
              <a:schemeClr val="tx1"/>
            </a:solidFill>
          </a:ln>
        </p:spPr>
      </p:pic>
    </p:spTree>
    <p:extLst>
      <p:ext uri="{BB962C8B-B14F-4D97-AF65-F5344CB8AC3E}">
        <p14:creationId xmlns:p14="http://schemas.microsoft.com/office/powerpoint/2010/main" val="98232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076065" cy="452120"/>
          </a:xfrm>
          <a:prstGeom prst="rect">
            <a:avLst/>
          </a:prstGeom>
        </p:spPr>
        <p:txBody>
          <a:bodyPr vert="horz" wrap="square" lIns="0" tIns="12065" rIns="0" bIns="0" rtlCol="0">
            <a:spAutoFit/>
          </a:bodyPr>
          <a:lstStyle/>
          <a:p>
            <a:pPr marL="12700">
              <a:lnSpc>
                <a:spcPct val="100000"/>
              </a:lnSpc>
              <a:spcBef>
                <a:spcPts val="95"/>
              </a:spcBef>
            </a:pPr>
            <a:r>
              <a:rPr spc="-5" dirty="0"/>
              <a:t>4. Forms &amp; Pages</a:t>
            </a:r>
            <a:r>
              <a:rPr spc="-10" dirty="0"/>
              <a:t> </a:t>
            </a:r>
            <a:r>
              <a:rPr spc="-5" dirty="0"/>
              <a:t>Design</a:t>
            </a:r>
          </a:p>
        </p:txBody>
      </p:sp>
      <p:sp>
        <p:nvSpPr>
          <p:cNvPr id="3" name="object 3"/>
          <p:cNvSpPr/>
          <p:nvPr/>
        </p:nvSpPr>
        <p:spPr>
          <a:xfrm>
            <a:off x="42909" y="1176363"/>
            <a:ext cx="8945880" cy="563575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sp>
        <p:nvSpPr>
          <p:cNvPr id="8" name="TextBox 7">
            <a:extLst>
              <a:ext uri="{FF2B5EF4-FFF2-40B4-BE49-F238E27FC236}">
                <a16:creationId xmlns:a16="http://schemas.microsoft.com/office/drawing/2014/main" id="{9FBC1CC6-227A-4CE0-9446-F2086A89465E}"/>
              </a:ext>
            </a:extLst>
          </p:cNvPr>
          <p:cNvSpPr txBox="1"/>
          <p:nvPr/>
        </p:nvSpPr>
        <p:spPr>
          <a:xfrm>
            <a:off x="1638300" y="1309026"/>
            <a:ext cx="1676400" cy="369332"/>
          </a:xfrm>
          <a:prstGeom prst="rect">
            <a:avLst/>
          </a:prstGeom>
          <a:noFill/>
        </p:spPr>
        <p:txBody>
          <a:bodyPr wrap="square" rtlCol="0">
            <a:spAutoFit/>
          </a:bodyPr>
          <a:lstStyle/>
          <a:p>
            <a:r>
              <a:rPr lang="en-US" dirty="0"/>
              <a:t>Profile Page</a:t>
            </a:r>
          </a:p>
        </p:txBody>
      </p:sp>
      <p:pic>
        <p:nvPicPr>
          <p:cNvPr id="7" name="Picture 6">
            <a:extLst>
              <a:ext uri="{FF2B5EF4-FFF2-40B4-BE49-F238E27FC236}">
                <a16:creationId xmlns:a16="http://schemas.microsoft.com/office/drawing/2014/main" id="{5DF7F118-3CDB-4493-A4DD-73C5D996D4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1678358"/>
            <a:ext cx="4495800" cy="3399021"/>
          </a:xfrm>
          <a:prstGeom prst="rect">
            <a:avLst/>
          </a:prstGeom>
          <a:ln>
            <a:solidFill>
              <a:schemeClr val="tx1"/>
            </a:solidFill>
          </a:ln>
        </p:spPr>
      </p:pic>
      <p:pic>
        <p:nvPicPr>
          <p:cNvPr id="10" name="Picture 9">
            <a:extLst>
              <a:ext uri="{FF2B5EF4-FFF2-40B4-BE49-F238E27FC236}">
                <a16:creationId xmlns:a16="http://schemas.microsoft.com/office/drawing/2014/main" id="{EB8758B5-0C9A-41D3-8B6F-F5C9455098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55985" y="1678358"/>
            <a:ext cx="3048000" cy="2207842"/>
          </a:xfrm>
          <a:prstGeom prst="rect">
            <a:avLst/>
          </a:prstGeom>
          <a:ln>
            <a:solidFill>
              <a:schemeClr val="tx1"/>
            </a:solidFill>
          </a:ln>
        </p:spPr>
      </p:pic>
      <p:sp>
        <p:nvSpPr>
          <p:cNvPr id="15" name="TextBox 14">
            <a:extLst>
              <a:ext uri="{FF2B5EF4-FFF2-40B4-BE49-F238E27FC236}">
                <a16:creationId xmlns:a16="http://schemas.microsoft.com/office/drawing/2014/main" id="{DEACF1FE-B557-4A33-A5FE-713A718FB9E9}"/>
              </a:ext>
            </a:extLst>
          </p:cNvPr>
          <p:cNvSpPr txBox="1"/>
          <p:nvPr/>
        </p:nvSpPr>
        <p:spPr>
          <a:xfrm>
            <a:off x="5943600" y="1339260"/>
            <a:ext cx="2209800" cy="369332"/>
          </a:xfrm>
          <a:prstGeom prst="rect">
            <a:avLst/>
          </a:prstGeom>
          <a:noFill/>
        </p:spPr>
        <p:txBody>
          <a:bodyPr wrap="square" rtlCol="0">
            <a:spAutoFit/>
          </a:bodyPr>
          <a:lstStyle/>
          <a:p>
            <a:r>
              <a:rPr lang="en-US" dirty="0"/>
              <a:t>Edit Profile Page</a:t>
            </a:r>
          </a:p>
        </p:txBody>
      </p:sp>
      <p:pic>
        <p:nvPicPr>
          <p:cNvPr id="16" name="Picture 15">
            <a:extLst>
              <a:ext uri="{FF2B5EF4-FFF2-40B4-BE49-F238E27FC236}">
                <a16:creationId xmlns:a16="http://schemas.microsoft.com/office/drawing/2014/main" id="{926C1F4E-86D2-437C-AC1C-33A096F58D0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55985" y="4448892"/>
            <a:ext cx="3048000" cy="2139696"/>
          </a:xfrm>
          <a:prstGeom prst="rect">
            <a:avLst/>
          </a:prstGeom>
          <a:ln>
            <a:solidFill>
              <a:schemeClr val="tx1"/>
            </a:solidFill>
          </a:ln>
        </p:spPr>
      </p:pic>
      <p:sp>
        <p:nvSpPr>
          <p:cNvPr id="20" name="TextBox 19">
            <a:extLst>
              <a:ext uri="{FF2B5EF4-FFF2-40B4-BE49-F238E27FC236}">
                <a16:creationId xmlns:a16="http://schemas.microsoft.com/office/drawing/2014/main" id="{960C85F7-2B94-4578-B2E0-58F125416F29}"/>
              </a:ext>
            </a:extLst>
          </p:cNvPr>
          <p:cNvSpPr txBox="1"/>
          <p:nvPr/>
        </p:nvSpPr>
        <p:spPr>
          <a:xfrm>
            <a:off x="5989882" y="4008900"/>
            <a:ext cx="2209800" cy="369332"/>
          </a:xfrm>
          <a:prstGeom prst="rect">
            <a:avLst/>
          </a:prstGeom>
          <a:noFill/>
        </p:spPr>
        <p:txBody>
          <a:bodyPr wrap="square" rtlCol="0">
            <a:spAutoFit/>
          </a:bodyPr>
          <a:lstStyle/>
          <a:p>
            <a:r>
              <a:rPr lang="en-US" dirty="0"/>
              <a:t>Search Users Page</a:t>
            </a:r>
          </a:p>
        </p:txBody>
      </p:sp>
    </p:spTree>
    <p:extLst>
      <p:ext uri="{BB962C8B-B14F-4D97-AF65-F5344CB8AC3E}">
        <p14:creationId xmlns:p14="http://schemas.microsoft.com/office/powerpoint/2010/main" val="226527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457</TotalTime>
  <Words>1282</Words>
  <Application>Microsoft Office PowerPoint</Application>
  <PresentationFormat>On-screen Show (4:3)</PresentationFormat>
  <Paragraphs>263</Paragraphs>
  <Slides>29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MT</vt:lpstr>
      <vt:lpstr>Calibri</vt:lpstr>
      <vt:lpstr>Cambria</vt:lpstr>
      <vt:lpstr>Times New Roman</vt:lpstr>
      <vt:lpstr>Wingdings</vt:lpstr>
      <vt:lpstr>Office Theme</vt:lpstr>
      <vt:lpstr>Design &amp; Develop Front End Community Portal</vt:lpstr>
      <vt:lpstr>Document History</vt:lpstr>
      <vt:lpstr>Contents</vt:lpstr>
      <vt:lpstr>1. Development Tools</vt:lpstr>
      <vt:lpstr>2. Feedback Techniques</vt:lpstr>
      <vt:lpstr>3. Pages Inventory</vt:lpstr>
      <vt:lpstr>4. Forms &amp; Pages Design</vt:lpstr>
      <vt:lpstr>4. Forms &amp; Pages Design</vt:lpstr>
      <vt:lpstr>4. Forms &amp; Pages Design</vt:lpstr>
      <vt:lpstr>5. Forms &amp; Pages Feedback</vt:lpstr>
      <vt:lpstr>6. HTML Pages</vt:lpstr>
      <vt:lpstr>6. HTML Pages</vt:lpstr>
      <vt:lpstr>6. HTML Pages</vt:lpstr>
      <vt:lpstr>7. Usability Metrics</vt:lpstr>
      <vt:lpstr>8. User Interaction Steps</vt:lpstr>
      <vt:lpstr>9. User Interaction Flowchart</vt:lpstr>
      <vt:lpstr>10. Prototype Screen</vt:lpstr>
      <vt:lpstr>10. Prototype Screen</vt:lpstr>
      <vt:lpstr>10. Prototype Screen</vt:lpstr>
      <vt:lpstr>10. Prototype Screen</vt:lpstr>
      <vt:lpstr>10. Prototype Screen</vt:lpstr>
      <vt:lpstr>11. Usability Test</vt:lpstr>
      <vt:lpstr>11. Usability Test</vt:lpstr>
      <vt:lpstr>11. Usability Test</vt:lpstr>
      <vt:lpstr>12. Project Milestones &amp; Tasks</vt:lpstr>
      <vt:lpstr>13. Milestone Feedback &amp; Action taken</vt:lpstr>
      <vt:lpstr>14. Project Results (1/2)</vt:lpstr>
      <vt:lpstr>14. Project Results (2/2)</vt:lpstr>
      <vt:lpstr>15. Proposed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gyoghantara@gmail.com</cp:lastModifiedBy>
  <cp:revision>51</cp:revision>
  <dcterms:created xsi:type="dcterms:W3CDTF">2019-08-03T07:20:33Z</dcterms:created>
  <dcterms:modified xsi:type="dcterms:W3CDTF">2022-07-14T09:25:36Z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2019-06-17T00:00:00Z</vt:filetime>
  </property>
  <property fmtid="{D5CDD505-2E9C-101B-9397-08002B2CF9AE}" pid="3" name="Creator">
    <vt:lpwstr>Microsoft® PowerPoint® for Office 365</vt:lpwstr>
  </property>
  <property fmtid="{D5CDD505-2E9C-101B-9397-08002B2CF9AE}" pid="4" name="LastSaved">
    <vt:filetime>2019-08-03T00:00:00Z</vt:filetime>
  </property>
</Properties>
</file>