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7"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29" autoAdjust="0"/>
  </p:normalViewPr>
  <p:slideViewPr>
    <p:cSldViewPr snapToGrid="0">
      <p:cViewPr varScale="1">
        <p:scale>
          <a:sx n="74" d="100"/>
          <a:sy n="74" d="100"/>
        </p:scale>
        <p:origin x="57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9/14/2021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9/14/2021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9/14/2021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9/14/2021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9/14/2021</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Pemrograman Web/MI/D3 sks</a:t>
            </a:r>
          </a:p>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965BBE6-F3BE-4D3F-91FC-0F1B23270FE9}" type="slidenum">
              <a:rPr lang="en-US"/>
              <a:pPr/>
              <a:t>‹#›</a:t>
            </a:fld>
            <a:endParaRPr lang="en-US"/>
          </a:p>
        </p:txBody>
      </p:sp>
    </p:spTree>
    <p:extLst>
      <p:ext uri="{BB962C8B-B14F-4D97-AF65-F5344CB8AC3E}">
        <p14:creationId xmlns:p14="http://schemas.microsoft.com/office/powerpoint/2010/main" val="74976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9/14/2021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9/14/2021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9/14/2021</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9/14/2021</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9/14/2021</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9/14/2021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9/14/2021</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t>Database Management System</a:t>
            </a:r>
            <a:endParaRPr lang="en-US" dirty="0"/>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id-ID" dirty="0" smtClean="0"/>
              <a:t>Nugroho DS</a:t>
            </a:r>
            <a:endParaRPr lang="en-US"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1A2B60-D9C5-47C0-B28D-EDB16C35760A}" type="slidenum">
              <a:rPr lang="en-US"/>
              <a:pPr eaLnBrk="1" hangingPunct="1"/>
              <a:t>10</a:t>
            </a:fld>
            <a:endParaRPr lang="en-US"/>
          </a:p>
        </p:txBody>
      </p:sp>
      <p:sp>
        <p:nvSpPr>
          <p:cNvPr id="6147" name="Rectangle 2"/>
          <p:cNvSpPr>
            <a:spLocks noGrp="1" noChangeArrowheads="1"/>
          </p:cNvSpPr>
          <p:nvPr>
            <p:ph type="title"/>
          </p:nvPr>
        </p:nvSpPr>
        <p:spPr/>
        <p:txBody>
          <a:bodyPr>
            <a:normAutofit fontScale="90000"/>
          </a:bodyPr>
          <a:lstStyle/>
          <a:p>
            <a:pPr eaLnBrk="1" hangingPunct="1"/>
            <a:r>
              <a:rPr lang="en-US" sz="4000" dirty="0" err="1"/>
              <a:t>Mengoperasikan</a:t>
            </a:r>
            <a:r>
              <a:rPr lang="en-US" sz="4000" dirty="0"/>
              <a:t> </a:t>
            </a:r>
            <a:r>
              <a:rPr lang="id-ID" sz="4000" dirty="0"/>
              <a:t>My</a:t>
            </a:r>
            <a:r>
              <a:rPr lang="en-US" sz="4000" dirty="0"/>
              <a:t>SQL</a:t>
            </a:r>
            <a:br>
              <a:rPr lang="en-US" sz="4000" dirty="0"/>
            </a:br>
            <a:endParaRPr lang="en-US" sz="4000" dirty="0"/>
          </a:p>
        </p:txBody>
      </p:sp>
      <p:sp>
        <p:nvSpPr>
          <p:cNvPr id="7172" name="Rectangle 3"/>
          <p:cNvSpPr>
            <a:spLocks noGrp="1" noChangeArrowheads="1"/>
          </p:cNvSpPr>
          <p:nvPr>
            <p:ph type="body" idx="1"/>
          </p:nvPr>
        </p:nvSpPr>
        <p:spPr/>
        <p:txBody>
          <a:bodyPr/>
          <a:lstStyle/>
          <a:p>
            <a:pPr marL="0" indent="0">
              <a:buNone/>
            </a:pPr>
            <a:r>
              <a:rPr lang="en-US" smtClean="0"/>
              <a:t>Adapun pengoperasian MySQL ada 2 cara, yaitu :</a:t>
            </a:r>
          </a:p>
          <a:p>
            <a:pPr marL="0" indent="0">
              <a:buFontTx/>
              <a:buAutoNum type="arabicPeriod"/>
            </a:pPr>
            <a:r>
              <a:rPr lang="en-US" smtClean="0"/>
              <a:t>Menggunakan Command Line Interface (CLI) – Contohnya command prompt pada windows.</a:t>
            </a:r>
          </a:p>
          <a:p>
            <a:pPr marL="0" indent="0">
              <a:buFontTx/>
              <a:buAutoNum type="arabicPeriod"/>
            </a:pPr>
            <a:r>
              <a:rPr lang="en-US" smtClean="0"/>
              <a:t>Menggunakan PHPMYADMIN. PHPMyAdmin merupakan front-end MySQL berbasis web.</a:t>
            </a:r>
          </a:p>
        </p:txBody>
      </p:sp>
    </p:spTree>
    <p:extLst>
      <p:ext uri="{BB962C8B-B14F-4D97-AF65-F5344CB8AC3E}">
        <p14:creationId xmlns:p14="http://schemas.microsoft.com/office/powerpoint/2010/main" val="175960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1CD987-C514-4B20-BBBD-6CCEBD83584C}" type="slidenum">
              <a:rPr lang="en-US"/>
              <a:pPr eaLnBrk="1" hangingPunct="1"/>
              <a:t>11</a:t>
            </a:fld>
            <a:endParaRPr lang="en-US"/>
          </a:p>
        </p:txBody>
      </p:sp>
      <p:sp>
        <p:nvSpPr>
          <p:cNvPr id="7171" name="Rectangle 2"/>
          <p:cNvSpPr>
            <a:spLocks noGrp="1" noChangeArrowheads="1"/>
          </p:cNvSpPr>
          <p:nvPr>
            <p:ph type="title"/>
          </p:nvPr>
        </p:nvSpPr>
        <p:spPr>
          <a:xfrm>
            <a:off x="2057400" y="274638"/>
            <a:ext cx="8153400" cy="1020762"/>
          </a:xfrm>
        </p:spPr>
        <p:txBody>
          <a:bodyPr>
            <a:normAutofit fontScale="90000"/>
          </a:bodyPr>
          <a:lstStyle/>
          <a:p>
            <a:pPr eaLnBrk="1" hangingPunct="1"/>
            <a:r>
              <a:rPr lang="en-US" b="1"/>
              <a:t>Koneksi ke Server MySQL dengan MySQL Client</a:t>
            </a:r>
            <a:r>
              <a:rPr lang="en-US"/>
              <a:t/>
            </a:r>
            <a:br>
              <a:rPr lang="en-US"/>
            </a:br>
            <a:endParaRPr lang="en-US"/>
          </a:p>
        </p:txBody>
      </p:sp>
      <p:sp>
        <p:nvSpPr>
          <p:cNvPr id="7172" name="Rectangle 3"/>
          <p:cNvSpPr>
            <a:spLocks noGrp="1" noChangeArrowheads="1"/>
          </p:cNvSpPr>
          <p:nvPr>
            <p:ph type="body" idx="1"/>
          </p:nvPr>
        </p:nvSpPr>
        <p:spPr>
          <a:xfrm>
            <a:off x="1981200" y="1905000"/>
            <a:ext cx="8229600" cy="4953000"/>
          </a:xfrm>
        </p:spPr>
        <p:txBody>
          <a:bodyPr/>
          <a:lstStyle/>
          <a:p>
            <a:pPr marL="0" indent="0">
              <a:buNone/>
            </a:pPr>
            <a:r>
              <a:rPr lang="en-US" b="1" dirty="0" smtClean="0"/>
              <a:t>MySQL Command Line Client</a:t>
            </a:r>
          </a:p>
          <a:p>
            <a:pPr marL="0" indent="0">
              <a:buNone/>
            </a:pPr>
            <a:r>
              <a:rPr lang="en-US" dirty="0" smtClean="0"/>
              <a:t>MySQL Command Line Client </a:t>
            </a:r>
            <a:r>
              <a:rPr lang="en-US" dirty="0" err="1" smtClean="0"/>
              <a:t>merupakan</a:t>
            </a:r>
            <a:r>
              <a:rPr lang="en-US" dirty="0" smtClean="0"/>
              <a:t> tools </a:t>
            </a:r>
            <a:r>
              <a:rPr lang="en-US" i="1" dirty="0" smtClean="0"/>
              <a:t>default </a:t>
            </a:r>
            <a:r>
              <a:rPr lang="en-US" dirty="0" smtClean="0"/>
              <a:t>MySQL yang </a:t>
            </a:r>
            <a:r>
              <a:rPr lang="en-US" dirty="0" err="1" smtClean="0"/>
              <a:t>sudah</a:t>
            </a:r>
            <a:r>
              <a:rPr lang="en-US" dirty="0" smtClean="0"/>
              <a:t> </a:t>
            </a:r>
            <a:r>
              <a:rPr lang="en-US" dirty="0" err="1" smtClean="0"/>
              <a:t>disertakan</a:t>
            </a:r>
            <a:r>
              <a:rPr lang="en-US" dirty="0" smtClean="0"/>
              <a:t> </a:t>
            </a:r>
            <a:r>
              <a:rPr lang="en-US" dirty="0" err="1" smtClean="0"/>
              <a:t>dalam</a:t>
            </a:r>
            <a:r>
              <a:rPr lang="en-US" dirty="0" smtClean="0"/>
              <a:t> file </a:t>
            </a:r>
            <a:r>
              <a:rPr lang="en-US" dirty="0" err="1" smtClean="0"/>
              <a:t>instalasi</a:t>
            </a:r>
            <a:r>
              <a:rPr lang="en-US" dirty="0" smtClean="0"/>
              <a:t> MySQL.</a:t>
            </a:r>
          </a:p>
          <a:p>
            <a:pPr marL="0" indent="0">
              <a:buNone/>
            </a:pPr>
            <a:endParaRPr lang="en-US" sz="3500" dirty="0">
              <a:latin typeface="Times New Roman" panose="02020603050405020304" pitchFamily="18" charset="0"/>
            </a:endParaRPr>
          </a:p>
        </p:txBody>
      </p:sp>
    </p:spTree>
    <p:extLst>
      <p:ext uri="{BB962C8B-B14F-4D97-AF65-F5344CB8AC3E}">
        <p14:creationId xmlns:p14="http://schemas.microsoft.com/office/powerpoint/2010/main" val="270316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B3B61F-4324-47D3-B752-5FD87E44CDF7}" type="slidenum">
              <a:rPr lang="en-US"/>
              <a:pPr eaLnBrk="1" hangingPunct="1"/>
              <a:t>12</a:t>
            </a:fld>
            <a:endParaRPr lang="en-US"/>
          </a:p>
        </p:txBody>
      </p:sp>
      <p:sp>
        <p:nvSpPr>
          <p:cNvPr id="8195" name="Rectangle 2"/>
          <p:cNvSpPr>
            <a:spLocks noGrp="1" noChangeArrowheads="1"/>
          </p:cNvSpPr>
          <p:nvPr>
            <p:ph type="title"/>
          </p:nvPr>
        </p:nvSpPr>
        <p:spPr/>
        <p:txBody>
          <a:bodyPr>
            <a:normAutofit fontScale="90000"/>
          </a:bodyPr>
          <a:lstStyle/>
          <a:p>
            <a:pPr eaLnBrk="1" hangingPunct="1"/>
            <a:r>
              <a:rPr lang="en-US" sz="3600" b="1"/>
              <a:t>Perintah MySQL melalui command prompt (dasar)</a:t>
            </a:r>
            <a:br>
              <a:rPr lang="en-US" sz="3600" b="1"/>
            </a:br>
            <a:endParaRPr lang="en-US" sz="3600" b="1"/>
          </a:p>
        </p:txBody>
      </p:sp>
      <p:sp>
        <p:nvSpPr>
          <p:cNvPr id="8196" name="Rectangle 3"/>
          <p:cNvSpPr>
            <a:spLocks noGrp="1" noChangeArrowheads="1"/>
          </p:cNvSpPr>
          <p:nvPr>
            <p:ph type="body" idx="1"/>
          </p:nvPr>
        </p:nvSpPr>
        <p:spPr/>
        <p:txBody>
          <a:bodyPr/>
          <a:lstStyle/>
          <a:p>
            <a:pPr eaLnBrk="1" hangingPunct="1"/>
            <a:endParaRPr lang="id-ID" smtClean="0"/>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54" y="16764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35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FA7159-3001-43A0-A224-ADD0D216FB03}" type="slidenum">
              <a:rPr lang="en-US"/>
              <a:pPr eaLnBrk="1" hangingPunct="1"/>
              <a:t>13</a:t>
            </a:fld>
            <a:endParaRPr lang="en-US"/>
          </a:p>
        </p:txBody>
      </p:sp>
      <p:sp>
        <p:nvSpPr>
          <p:cNvPr id="9219" name="Rectangle 2"/>
          <p:cNvSpPr>
            <a:spLocks noGrp="1" noChangeArrowheads="1"/>
          </p:cNvSpPr>
          <p:nvPr>
            <p:ph type="title"/>
          </p:nvPr>
        </p:nvSpPr>
        <p:spPr/>
        <p:txBody>
          <a:bodyPr>
            <a:normAutofit fontScale="90000"/>
          </a:bodyPr>
          <a:lstStyle/>
          <a:p>
            <a:pPr eaLnBrk="1" hangingPunct="1"/>
            <a:r>
              <a:rPr lang="en-US" sz="3600" b="1"/>
              <a:t>Perintah MySQL melalui command prompt (dasar)</a:t>
            </a:r>
            <a:br>
              <a:rPr lang="en-US" sz="3600" b="1"/>
            </a:br>
            <a:endParaRPr lang="en-US" sz="3600" b="1"/>
          </a:p>
        </p:txBody>
      </p:sp>
      <p:sp>
        <p:nvSpPr>
          <p:cNvPr id="9220" name="Rectangle 3"/>
          <p:cNvSpPr>
            <a:spLocks noGrp="1" noChangeArrowheads="1"/>
          </p:cNvSpPr>
          <p:nvPr>
            <p:ph type="body" idx="1"/>
          </p:nvPr>
        </p:nvSpPr>
        <p:spPr/>
        <p:txBody>
          <a:bodyPr/>
          <a:lstStyle/>
          <a:p>
            <a:pPr eaLnBrk="1" hangingPunct="1"/>
            <a:r>
              <a:rPr lang="en-US" sz="1800"/>
              <a:t>Untuk melihat  sebuah database yang telah kita buat dapat menggunakan perintah berikut ini:</a:t>
            </a:r>
          </a:p>
          <a:p>
            <a:pPr eaLnBrk="1" hangingPunct="1">
              <a:buFontTx/>
              <a:buNone/>
            </a:pPr>
            <a:r>
              <a:rPr lang="en-US" sz="1800"/>
              <a:t>		</a:t>
            </a:r>
            <a:r>
              <a:rPr lang="en-US" sz="2000" b="1">
                <a:solidFill>
                  <a:srgbClr val="FF0000"/>
                </a:solidFill>
              </a:rPr>
              <a:t>show </a:t>
            </a:r>
            <a:r>
              <a:rPr lang="en-US" sz="2000" b="1" i="1">
                <a:solidFill>
                  <a:srgbClr val="FF0000"/>
                </a:solidFill>
              </a:rPr>
              <a:t>namadatabase</a:t>
            </a:r>
            <a:r>
              <a:rPr lang="en-US" sz="1800">
                <a:solidFill>
                  <a:srgbClr val="FF0000"/>
                </a:solidFill>
              </a:rPr>
              <a:t>;</a:t>
            </a:r>
          </a:p>
          <a:p>
            <a:pPr eaLnBrk="1" hangingPunct="1">
              <a:buFontTx/>
              <a:buNone/>
            </a:pPr>
            <a:r>
              <a:rPr lang="en-US" sz="1800"/>
              <a:t>	Contoh: use privatdb;</a:t>
            </a:r>
          </a:p>
          <a:p>
            <a:pPr eaLnBrk="1" hangingPunct="1"/>
            <a:endParaRPr lang="en-US" smtClean="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11" y="3505200"/>
            <a:ext cx="8001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646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04AE18-A07C-438F-85B0-CB7286396703}" type="slidenum">
              <a:rPr lang="en-US"/>
              <a:pPr eaLnBrk="1" hangingPunct="1"/>
              <a:t>14</a:t>
            </a:fld>
            <a:endParaRPr lang="en-US"/>
          </a:p>
        </p:txBody>
      </p:sp>
      <p:sp>
        <p:nvSpPr>
          <p:cNvPr id="10243" name="Rectangle 3"/>
          <p:cNvSpPr>
            <a:spLocks noGrp="1" noChangeArrowheads="1"/>
          </p:cNvSpPr>
          <p:nvPr>
            <p:ph type="body" idx="1"/>
          </p:nvPr>
        </p:nvSpPr>
        <p:spPr>
          <a:xfrm>
            <a:off x="1981200" y="1498868"/>
            <a:ext cx="8229600" cy="5059363"/>
          </a:xfrm>
        </p:spPr>
        <p:txBody>
          <a:bodyPr/>
          <a:lstStyle/>
          <a:p>
            <a:pPr eaLnBrk="1" hangingPunct="1"/>
            <a:r>
              <a:rPr lang="en-US" sz="3500" dirty="0"/>
              <a:t>Cara </a:t>
            </a:r>
            <a:r>
              <a:rPr lang="en-US" sz="3500" dirty="0" err="1"/>
              <a:t>untuk</a:t>
            </a:r>
            <a:r>
              <a:rPr lang="en-US" sz="3500" dirty="0"/>
              <a:t> </a:t>
            </a:r>
            <a:r>
              <a:rPr lang="en-US" sz="3500" dirty="0" err="1"/>
              <a:t>membuat</a:t>
            </a:r>
            <a:r>
              <a:rPr lang="en-US" sz="3500" dirty="0"/>
              <a:t> </a:t>
            </a:r>
            <a:r>
              <a:rPr lang="en-US" sz="3500" dirty="0" err="1"/>
              <a:t>sebuah</a:t>
            </a:r>
            <a:r>
              <a:rPr lang="en-US" sz="3500" dirty="0"/>
              <a:t> database </a:t>
            </a:r>
            <a:r>
              <a:rPr lang="en-US" sz="3500" dirty="0" err="1"/>
              <a:t>baru</a:t>
            </a:r>
            <a:r>
              <a:rPr lang="en-US" sz="3500" dirty="0"/>
              <a:t> </a:t>
            </a:r>
            <a:r>
              <a:rPr lang="en-US" sz="3500" dirty="0" err="1"/>
              <a:t>adalah</a:t>
            </a:r>
            <a:r>
              <a:rPr lang="en-US" sz="3500" dirty="0"/>
              <a:t> </a:t>
            </a:r>
            <a:r>
              <a:rPr lang="en-US" sz="3500" dirty="0" err="1"/>
              <a:t>dengan</a:t>
            </a:r>
            <a:r>
              <a:rPr lang="en-US" sz="3500" dirty="0"/>
              <a:t> </a:t>
            </a:r>
            <a:r>
              <a:rPr lang="en-US" sz="3500" dirty="0" err="1"/>
              <a:t>perintah</a:t>
            </a:r>
            <a:r>
              <a:rPr lang="en-US" sz="3500" dirty="0"/>
              <a:t>:</a:t>
            </a:r>
          </a:p>
          <a:p>
            <a:pPr eaLnBrk="1" hangingPunct="1">
              <a:buFontTx/>
              <a:buNone/>
            </a:pPr>
            <a:r>
              <a:rPr lang="en-US" sz="3500" b="1" dirty="0"/>
              <a:t>		create database </a:t>
            </a:r>
            <a:r>
              <a:rPr lang="en-US" sz="3500" b="1" i="1" dirty="0" err="1"/>
              <a:t>namadatabase</a:t>
            </a:r>
            <a:r>
              <a:rPr lang="en-US" sz="3500" b="1" dirty="0"/>
              <a:t>;</a:t>
            </a:r>
            <a:endParaRPr lang="en-US" sz="3500" dirty="0"/>
          </a:p>
          <a:p>
            <a:pPr eaLnBrk="1" hangingPunct="1">
              <a:buFontTx/>
              <a:buNone/>
            </a:pPr>
            <a:r>
              <a:rPr lang="en-US" sz="3500" dirty="0"/>
              <a:t>	</a:t>
            </a:r>
            <a:r>
              <a:rPr lang="en-US" sz="3500" dirty="0" err="1"/>
              <a:t>Contoh</a:t>
            </a:r>
            <a:r>
              <a:rPr lang="en-US" sz="3500" dirty="0"/>
              <a:t>: create database </a:t>
            </a:r>
            <a:r>
              <a:rPr lang="en-US" sz="3500" dirty="0" err="1"/>
              <a:t>pegawai</a:t>
            </a:r>
            <a:r>
              <a:rPr lang="en-US" sz="3500" dirty="0"/>
              <a:t>;</a:t>
            </a:r>
          </a:p>
          <a:p>
            <a:pPr eaLnBrk="1" hangingPunct="1">
              <a:buFontTx/>
              <a:buNone/>
            </a:pPr>
            <a:endParaRPr lang="en-US" sz="3500" dirty="0"/>
          </a:p>
          <a:p>
            <a:pPr eaLnBrk="1" hangingPunct="1">
              <a:buFontTx/>
              <a:buNone/>
            </a:pPr>
            <a:endParaRPr lang="en-US" sz="3500" dirty="0"/>
          </a:p>
          <a:p>
            <a:pPr eaLnBrk="1" hangingPunct="1"/>
            <a:endParaRPr lang="en-US" sz="3500" dirty="0"/>
          </a:p>
        </p:txBody>
      </p:sp>
      <p:sp>
        <p:nvSpPr>
          <p:cNvPr id="10244" name="Rectangle 4"/>
          <p:cNvSpPr>
            <a:spLocks noGrp="1" noChangeArrowheads="1"/>
          </p:cNvSpPr>
          <p:nvPr>
            <p:ph type="title"/>
          </p:nvPr>
        </p:nvSpPr>
        <p:spPr>
          <a:xfrm>
            <a:off x="1981200" y="274638"/>
            <a:ext cx="8229600" cy="639762"/>
          </a:xfrm>
          <a:noFill/>
        </p:spPr>
        <p:txBody>
          <a:bodyPr>
            <a:normAutofit fontScale="90000"/>
          </a:bodyPr>
          <a:lstStyle/>
          <a:p>
            <a:pPr eaLnBrk="1" hangingPunct="1"/>
            <a:r>
              <a:rPr lang="en-US" sz="3600" b="1"/>
              <a:t>MEMBUAT DATABASE DAN TABLE</a:t>
            </a: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487862"/>
            <a:ext cx="71628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30BB04-5CE1-4DC7-8C03-B3412B413368}" type="slidenum">
              <a:rPr lang="en-US"/>
              <a:pPr eaLnBrk="1" hangingPunct="1"/>
              <a:t>15</a:t>
            </a:fld>
            <a:endParaRPr lang="en-US"/>
          </a:p>
        </p:txBody>
      </p:sp>
      <p:sp>
        <p:nvSpPr>
          <p:cNvPr id="11267" name="Rectangle 2"/>
          <p:cNvSpPr>
            <a:spLocks noGrp="1" noChangeArrowheads="1"/>
          </p:cNvSpPr>
          <p:nvPr>
            <p:ph type="title"/>
          </p:nvPr>
        </p:nvSpPr>
        <p:spPr/>
        <p:txBody>
          <a:bodyPr>
            <a:normAutofit fontScale="90000"/>
          </a:bodyPr>
          <a:lstStyle/>
          <a:p>
            <a:pPr eaLnBrk="1" hangingPunct="1"/>
            <a:r>
              <a:rPr lang="en-US" sz="3600" b="1"/>
              <a:t>Perintah MySQL melalui command prompt (dasar)</a:t>
            </a:r>
            <a:br>
              <a:rPr lang="en-US" sz="3600" b="1"/>
            </a:br>
            <a:endParaRPr lang="en-US" sz="3600" b="1"/>
          </a:p>
        </p:txBody>
      </p:sp>
      <p:sp>
        <p:nvSpPr>
          <p:cNvPr id="11268" name="Rectangle 3"/>
          <p:cNvSpPr>
            <a:spLocks noGrp="1" noChangeArrowheads="1"/>
          </p:cNvSpPr>
          <p:nvPr>
            <p:ph type="body" idx="1"/>
          </p:nvPr>
        </p:nvSpPr>
        <p:spPr/>
        <p:txBody>
          <a:bodyPr/>
          <a:lstStyle/>
          <a:p>
            <a:pPr marL="0" indent="0"/>
            <a:r>
              <a:rPr lang="en-US" sz="2800" i="1"/>
              <a:t>Syntax: use namadatabase</a:t>
            </a:r>
            <a:r>
              <a:rPr lang="en-US"/>
              <a:t>;</a:t>
            </a:r>
          </a:p>
          <a:p>
            <a:pPr marL="0" indent="0">
              <a:buNone/>
            </a:pPr>
            <a:r>
              <a:rPr lang="en-US"/>
              <a:t>Fungsi untuk mengakses sebuah database dapat menggunakan perintah berikut ini:</a:t>
            </a:r>
          </a:p>
          <a:p>
            <a:pPr marL="0" indent="0">
              <a:buNone/>
            </a:pPr>
            <a:r>
              <a:rPr lang="en-US"/>
              <a:t>	</a:t>
            </a:r>
            <a:r>
              <a:rPr lang="en-US">
                <a:solidFill>
                  <a:srgbClr val="FF0000"/>
                </a:solidFill>
              </a:rPr>
              <a:t>Contoh: use pegawai</a:t>
            </a:r>
            <a:r>
              <a:rPr lang="en-US"/>
              <a:t>;</a:t>
            </a:r>
          </a:p>
          <a:p>
            <a:pPr marL="0" indent="0">
              <a:buNone/>
            </a:pPr>
            <a:endParaRPr lang="en-US"/>
          </a:p>
        </p:txBody>
      </p:sp>
      <p:pic>
        <p:nvPicPr>
          <p:cNvPr id="112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322" y="3903372"/>
            <a:ext cx="81327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25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020AAB-5F52-4F0A-9F53-65253BF4FBB9}" type="slidenum">
              <a:rPr lang="en-US"/>
              <a:pPr eaLnBrk="1" hangingPunct="1"/>
              <a:t>16</a:t>
            </a:fld>
            <a:endParaRPr lang="en-US"/>
          </a:p>
        </p:txBody>
      </p:sp>
      <p:sp>
        <p:nvSpPr>
          <p:cNvPr id="12291" name="Rectangle 2"/>
          <p:cNvSpPr>
            <a:spLocks noGrp="1" noChangeArrowheads="1"/>
          </p:cNvSpPr>
          <p:nvPr>
            <p:ph type="title"/>
          </p:nvPr>
        </p:nvSpPr>
        <p:spPr>
          <a:xfrm>
            <a:off x="1981200" y="152401"/>
            <a:ext cx="8229600" cy="639763"/>
          </a:xfrm>
        </p:spPr>
        <p:txBody>
          <a:bodyPr/>
          <a:lstStyle/>
          <a:p>
            <a:pPr eaLnBrk="1" hangingPunct="1"/>
            <a:r>
              <a:rPr lang="en-US" sz="3600" b="1"/>
              <a:t>Type data dalam Table</a:t>
            </a:r>
            <a:endParaRPr lang="en-US" sz="3600"/>
          </a:p>
        </p:txBody>
      </p:sp>
      <p:sp>
        <p:nvSpPr>
          <p:cNvPr id="12292" name="Rectangle 3"/>
          <p:cNvSpPr>
            <a:spLocks noGrp="1" noChangeArrowheads="1"/>
          </p:cNvSpPr>
          <p:nvPr>
            <p:ph type="body" idx="1"/>
          </p:nvPr>
        </p:nvSpPr>
        <p:spPr>
          <a:xfrm>
            <a:off x="1981200" y="1619250"/>
            <a:ext cx="8229600" cy="1676400"/>
          </a:xfrm>
        </p:spPr>
        <p:txBody>
          <a:bodyPr/>
          <a:lstStyle/>
          <a:p>
            <a:pPr eaLnBrk="1" hangingPunct="1">
              <a:lnSpc>
                <a:spcPct val="80000"/>
              </a:lnSpc>
            </a:pPr>
            <a:r>
              <a:rPr lang="en-US" sz="2000" dirty="0" err="1"/>
              <a:t>Dalam</a:t>
            </a:r>
            <a:r>
              <a:rPr lang="en-US" sz="2000" dirty="0"/>
              <a:t> </a:t>
            </a:r>
            <a:r>
              <a:rPr lang="en-US" sz="2000" dirty="0" err="1"/>
              <a:t>bahasa</a:t>
            </a:r>
            <a:r>
              <a:rPr lang="en-US" sz="2000" dirty="0"/>
              <a:t> SQL </a:t>
            </a:r>
            <a:r>
              <a:rPr lang="en-US" sz="2000" dirty="0" err="1"/>
              <a:t>pada</a:t>
            </a:r>
            <a:r>
              <a:rPr lang="en-US" sz="2000" dirty="0"/>
              <a:t> </a:t>
            </a:r>
            <a:r>
              <a:rPr lang="en-US" sz="2000" dirty="0" err="1"/>
              <a:t>umumnya</a:t>
            </a:r>
            <a:r>
              <a:rPr lang="en-US" sz="2000" dirty="0"/>
              <a:t> </a:t>
            </a:r>
            <a:r>
              <a:rPr lang="en-US" sz="2000" dirty="0" err="1"/>
              <a:t>informasi</a:t>
            </a:r>
            <a:r>
              <a:rPr lang="en-US" sz="2000" dirty="0"/>
              <a:t> </a:t>
            </a:r>
            <a:r>
              <a:rPr lang="en-US" sz="2000" dirty="0" err="1"/>
              <a:t>tersimpan</a:t>
            </a:r>
            <a:r>
              <a:rPr lang="en-US" sz="2000" dirty="0"/>
              <a:t> </a:t>
            </a:r>
            <a:r>
              <a:rPr lang="en-US" sz="2000" dirty="0" err="1"/>
              <a:t>dalam</a:t>
            </a:r>
            <a:r>
              <a:rPr lang="en-US" sz="2000" dirty="0"/>
              <a:t> </a:t>
            </a:r>
            <a:r>
              <a:rPr lang="en-US" sz="2000" dirty="0" err="1"/>
              <a:t>tabel-tabel</a:t>
            </a:r>
            <a:r>
              <a:rPr lang="en-US" sz="2000" dirty="0"/>
              <a:t> yang </a:t>
            </a:r>
            <a:r>
              <a:rPr lang="en-US" sz="2000" dirty="0" err="1"/>
              <a:t>secara</a:t>
            </a:r>
            <a:r>
              <a:rPr lang="en-US" sz="2000" dirty="0"/>
              <a:t> </a:t>
            </a:r>
            <a:r>
              <a:rPr lang="en-US" sz="2000" dirty="0" err="1"/>
              <a:t>logik</a:t>
            </a:r>
            <a:r>
              <a:rPr lang="en-US" sz="2000" dirty="0"/>
              <a:t> </a:t>
            </a:r>
            <a:r>
              <a:rPr lang="en-US" sz="2000" dirty="0" err="1"/>
              <a:t>merupakan</a:t>
            </a:r>
            <a:r>
              <a:rPr lang="en-US" sz="2000" dirty="0"/>
              <a:t> </a:t>
            </a:r>
            <a:r>
              <a:rPr lang="en-US" sz="2000" dirty="0" err="1"/>
              <a:t>struktur</a:t>
            </a:r>
            <a:r>
              <a:rPr lang="en-US" sz="2000" dirty="0"/>
              <a:t> </a:t>
            </a:r>
            <a:r>
              <a:rPr lang="en-US" sz="2000" dirty="0" err="1"/>
              <a:t>dua</a:t>
            </a:r>
            <a:r>
              <a:rPr lang="en-US" sz="2000" dirty="0"/>
              <a:t> </a:t>
            </a:r>
            <a:r>
              <a:rPr lang="en-US" sz="2000" dirty="0" err="1"/>
              <a:t>dimensi</a:t>
            </a:r>
            <a:r>
              <a:rPr lang="en-US" sz="2000" dirty="0"/>
              <a:t> </a:t>
            </a:r>
            <a:r>
              <a:rPr lang="en-US" sz="2000" dirty="0" err="1"/>
              <a:t>terdiri</a:t>
            </a:r>
            <a:r>
              <a:rPr lang="en-US" sz="2000" dirty="0"/>
              <a:t> </a:t>
            </a:r>
            <a:r>
              <a:rPr lang="en-US" sz="2000" dirty="0" err="1"/>
              <a:t>dari</a:t>
            </a:r>
            <a:r>
              <a:rPr lang="en-US" sz="2000" dirty="0"/>
              <a:t> </a:t>
            </a:r>
            <a:r>
              <a:rPr lang="en-US" sz="2000" dirty="0" err="1"/>
              <a:t>baris</a:t>
            </a:r>
            <a:r>
              <a:rPr lang="en-US" sz="2000" dirty="0"/>
              <a:t> (</a:t>
            </a:r>
            <a:r>
              <a:rPr lang="en-US" sz="2000" i="1" dirty="0"/>
              <a:t>row </a:t>
            </a:r>
            <a:r>
              <a:rPr lang="en-US" sz="2000" dirty="0" err="1"/>
              <a:t>atau</a:t>
            </a:r>
            <a:r>
              <a:rPr lang="en-US" sz="2000" dirty="0"/>
              <a:t> </a:t>
            </a:r>
            <a:r>
              <a:rPr lang="en-US" sz="2000" i="1" dirty="0"/>
              <a:t>record</a:t>
            </a:r>
            <a:r>
              <a:rPr lang="en-US" sz="2000" dirty="0"/>
              <a:t>) </a:t>
            </a:r>
            <a:r>
              <a:rPr lang="en-US" sz="2000" dirty="0" err="1"/>
              <a:t>dan</a:t>
            </a:r>
            <a:r>
              <a:rPr lang="en-US" sz="2000" dirty="0"/>
              <a:t> </a:t>
            </a:r>
            <a:r>
              <a:rPr lang="en-US" sz="2000" dirty="0" err="1"/>
              <a:t>kolom</a:t>
            </a:r>
            <a:r>
              <a:rPr lang="en-US" sz="2000" dirty="0"/>
              <a:t>(</a:t>
            </a:r>
            <a:r>
              <a:rPr lang="en-US" sz="2000" i="1" dirty="0"/>
              <a:t>column </a:t>
            </a:r>
            <a:r>
              <a:rPr lang="en-US" sz="2000" dirty="0" err="1"/>
              <a:t>atau</a:t>
            </a:r>
            <a:r>
              <a:rPr lang="en-US" sz="2000" dirty="0"/>
              <a:t> </a:t>
            </a:r>
            <a:r>
              <a:rPr lang="en-US" sz="2000" i="1" dirty="0"/>
              <a:t>field</a:t>
            </a:r>
            <a:r>
              <a:rPr lang="en-US" sz="2000" dirty="0"/>
              <a:t>). </a:t>
            </a:r>
            <a:r>
              <a:rPr lang="en-US" sz="2000" dirty="0" err="1"/>
              <a:t>Sedangkan</a:t>
            </a:r>
            <a:r>
              <a:rPr lang="en-US" sz="2000" dirty="0"/>
              <a:t> </a:t>
            </a:r>
            <a:r>
              <a:rPr lang="en-US" sz="2000" dirty="0" err="1"/>
              <a:t>dalam</a:t>
            </a:r>
            <a:r>
              <a:rPr lang="en-US" sz="2000" dirty="0"/>
              <a:t> </a:t>
            </a:r>
            <a:r>
              <a:rPr lang="en-US" sz="2000" dirty="0" err="1"/>
              <a:t>sebuah</a:t>
            </a:r>
            <a:r>
              <a:rPr lang="en-US" sz="2000" dirty="0"/>
              <a:t> </a:t>
            </a:r>
            <a:r>
              <a:rPr lang="en-US" sz="2000" i="1" dirty="0"/>
              <a:t>database </a:t>
            </a:r>
            <a:r>
              <a:rPr lang="en-US" sz="2000" dirty="0" err="1"/>
              <a:t>dapat</a:t>
            </a:r>
            <a:r>
              <a:rPr lang="en-US" sz="2000" dirty="0"/>
              <a:t> </a:t>
            </a:r>
            <a:r>
              <a:rPr lang="en-US" sz="2000" dirty="0" err="1"/>
              <a:t>terdiri</a:t>
            </a:r>
            <a:r>
              <a:rPr lang="en-US" sz="2000" dirty="0"/>
              <a:t> </a:t>
            </a:r>
            <a:r>
              <a:rPr lang="en-US" sz="2000" dirty="0" err="1"/>
              <a:t>dari</a:t>
            </a:r>
            <a:r>
              <a:rPr lang="en-US" sz="2000" dirty="0"/>
              <a:t> </a:t>
            </a:r>
            <a:r>
              <a:rPr lang="en-US" sz="2000" dirty="0" err="1"/>
              <a:t>beberapa</a:t>
            </a:r>
            <a:r>
              <a:rPr lang="en-US" sz="2000" dirty="0"/>
              <a:t> </a:t>
            </a:r>
            <a:r>
              <a:rPr lang="en-US" sz="2000" i="1" dirty="0"/>
              <a:t>table</a:t>
            </a:r>
            <a:r>
              <a:rPr lang="en-US" sz="2000" dirty="0"/>
              <a:t>.</a:t>
            </a:r>
          </a:p>
          <a:p>
            <a:pPr eaLnBrk="1" hangingPunct="1">
              <a:lnSpc>
                <a:spcPct val="80000"/>
              </a:lnSpc>
            </a:pPr>
            <a:r>
              <a:rPr lang="en-US" sz="2000" dirty="0" err="1"/>
              <a:t>Beberapa</a:t>
            </a:r>
            <a:r>
              <a:rPr lang="en-US" sz="2000" dirty="0"/>
              <a:t> </a:t>
            </a:r>
            <a:r>
              <a:rPr lang="en-US" sz="2000" dirty="0" err="1"/>
              <a:t>tipe</a:t>
            </a:r>
            <a:r>
              <a:rPr lang="en-US" sz="2000" dirty="0"/>
              <a:t> data </a:t>
            </a:r>
            <a:r>
              <a:rPr lang="en-US" sz="2000" dirty="0" err="1"/>
              <a:t>dalam</a:t>
            </a:r>
            <a:r>
              <a:rPr lang="en-US" sz="2000" dirty="0"/>
              <a:t> MySQL yang </a:t>
            </a:r>
            <a:r>
              <a:rPr lang="en-US" sz="2000" dirty="0" err="1"/>
              <a:t>sering</a:t>
            </a:r>
            <a:r>
              <a:rPr lang="en-US" sz="2000" dirty="0"/>
              <a:t> </a:t>
            </a:r>
            <a:r>
              <a:rPr lang="en-US" sz="2000" dirty="0" err="1"/>
              <a:t>dipakai</a:t>
            </a:r>
            <a:r>
              <a:rPr lang="en-US" sz="2000" dirty="0"/>
              <a:t>:</a:t>
            </a:r>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95650"/>
            <a:ext cx="65532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70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970378-C9A0-46AF-9556-13AD18144611}" type="slidenum">
              <a:rPr lang="en-US"/>
              <a:pPr eaLnBrk="1" hangingPunct="1"/>
              <a:t>17</a:t>
            </a:fld>
            <a:endParaRPr lang="en-US"/>
          </a:p>
        </p:txBody>
      </p:sp>
      <p:sp>
        <p:nvSpPr>
          <p:cNvPr id="13315" name="Rectangle 3"/>
          <p:cNvSpPr>
            <a:spLocks noGrp="1" noChangeArrowheads="1"/>
          </p:cNvSpPr>
          <p:nvPr>
            <p:ph type="body" idx="1"/>
          </p:nvPr>
        </p:nvSpPr>
        <p:spPr>
          <a:xfrm>
            <a:off x="1981200" y="990600"/>
            <a:ext cx="8229600" cy="1600200"/>
          </a:xfrm>
        </p:spPr>
        <p:txBody>
          <a:bodyPr>
            <a:normAutofit lnSpcReduction="10000"/>
          </a:bodyPr>
          <a:lstStyle/>
          <a:p>
            <a:pPr eaLnBrk="1" hangingPunct="1">
              <a:lnSpc>
                <a:spcPct val="80000"/>
              </a:lnSpc>
              <a:buFontTx/>
              <a:buNone/>
            </a:pPr>
            <a:r>
              <a:rPr lang="en-US" sz="2800"/>
              <a:t>Contoh:</a:t>
            </a:r>
          </a:p>
          <a:p>
            <a:pPr eaLnBrk="1" hangingPunct="1">
              <a:lnSpc>
                <a:spcPct val="80000"/>
              </a:lnSpc>
            </a:pPr>
            <a:r>
              <a:rPr lang="en-US" sz="2800"/>
              <a:t>Misalkan kita ingin menyimpan data anggota yaitu: nomor, nama, email, alamat, kota. Sedangkan strukturnya seperti tabel dibawah ini:</a:t>
            </a:r>
          </a:p>
          <a:p>
            <a:pPr eaLnBrk="1" hangingPunct="1">
              <a:lnSpc>
                <a:spcPct val="80000"/>
              </a:lnSpc>
            </a:pPr>
            <a:endParaRPr lang="en-US" sz="2800"/>
          </a:p>
        </p:txBody>
      </p:sp>
      <p:sp>
        <p:nvSpPr>
          <p:cNvPr id="13316" name="Rectangle 4"/>
          <p:cNvSpPr>
            <a:spLocks noGrp="1" noChangeArrowheads="1"/>
          </p:cNvSpPr>
          <p:nvPr>
            <p:ph type="title"/>
          </p:nvPr>
        </p:nvSpPr>
        <p:spPr>
          <a:xfrm>
            <a:off x="1981200" y="274638"/>
            <a:ext cx="8229600" cy="639762"/>
          </a:xfrm>
          <a:noFill/>
        </p:spPr>
        <p:txBody>
          <a:bodyPr>
            <a:normAutofit fontScale="90000"/>
          </a:bodyPr>
          <a:lstStyle/>
          <a:p>
            <a:pPr eaLnBrk="1" hangingPunct="1"/>
            <a:r>
              <a:rPr lang="en-US" sz="3600" b="1"/>
              <a:t>MEMBUAT DATABASE DAN TABLE</a:t>
            </a:r>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19400"/>
            <a:ext cx="6324600"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5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FE3211-511E-40CE-ADC8-355515414DE5}" type="slidenum">
              <a:rPr lang="en-US"/>
              <a:pPr eaLnBrk="1" hangingPunct="1"/>
              <a:t>18</a:t>
            </a:fld>
            <a:endParaRPr lang="en-US"/>
          </a:p>
        </p:txBody>
      </p:sp>
      <p:sp>
        <p:nvSpPr>
          <p:cNvPr id="14339" name="Rectangle 3"/>
          <p:cNvSpPr>
            <a:spLocks noGrp="1" noChangeArrowheads="1"/>
          </p:cNvSpPr>
          <p:nvPr>
            <p:ph type="body" idx="1"/>
          </p:nvPr>
        </p:nvSpPr>
        <p:spPr>
          <a:xfrm>
            <a:off x="1143000" y="1752600"/>
            <a:ext cx="8382000" cy="5105400"/>
          </a:xfrm>
        </p:spPr>
        <p:txBody>
          <a:bodyPr/>
          <a:lstStyle/>
          <a:p>
            <a:pPr eaLnBrk="1" hangingPunct="1"/>
            <a:r>
              <a:rPr lang="en-US" sz="2000" dirty="0" err="1"/>
              <a:t>Perintah</a:t>
            </a:r>
            <a:r>
              <a:rPr lang="en-US" sz="2000" dirty="0"/>
              <a:t> MySQL </a:t>
            </a:r>
            <a:r>
              <a:rPr lang="en-US" sz="2000" dirty="0" err="1"/>
              <a:t>untuk</a:t>
            </a:r>
            <a:r>
              <a:rPr lang="en-US" sz="2000" dirty="0"/>
              <a:t> </a:t>
            </a:r>
            <a:r>
              <a:rPr lang="en-US" sz="2000" dirty="0" err="1"/>
              <a:t>membuat</a:t>
            </a:r>
            <a:r>
              <a:rPr lang="en-US" sz="2000" dirty="0"/>
              <a:t> </a:t>
            </a:r>
            <a:r>
              <a:rPr lang="en-US" sz="2000" dirty="0" err="1"/>
              <a:t>tabel</a:t>
            </a:r>
            <a:r>
              <a:rPr lang="en-US" sz="2000" dirty="0"/>
              <a:t> </a:t>
            </a:r>
            <a:r>
              <a:rPr lang="en-US" sz="2000" dirty="0" err="1"/>
              <a:t>seperti</a:t>
            </a:r>
            <a:r>
              <a:rPr lang="en-US" sz="2000" dirty="0"/>
              <a:t> </a:t>
            </a:r>
            <a:r>
              <a:rPr lang="en-US" sz="2000" dirty="0" err="1"/>
              <a:t>diatas</a:t>
            </a:r>
            <a:r>
              <a:rPr lang="en-US" sz="2000" dirty="0"/>
              <a:t> </a:t>
            </a:r>
            <a:r>
              <a:rPr lang="en-US" sz="2000" dirty="0" err="1"/>
              <a:t>adalah</a:t>
            </a:r>
            <a:r>
              <a:rPr lang="en-US" sz="2000" dirty="0"/>
              <a:t>:</a:t>
            </a:r>
          </a:p>
          <a:p>
            <a:pPr eaLnBrk="1" hangingPunct="1">
              <a:buFontTx/>
              <a:buNone/>
            </a:pPr>
            <a:r>
              <a:rPr lang="en-US" sz="2000" dirty="0"/>
              <a:t>	create table </a:t>
            </a:r>
            <a:r>
              <a:rPr lang="en-US" sz="2000" dirty="0" err="1"/>
              <a:t>pribadi</a:t>
            </a:r>
            <a:r>
              <a:rPr lang="en-US" sz="2000" dirty="0"/>
              <a:t>(</a:t>
            </a:r>
          </a:p>
          <a:p>
            <a:pPr eaLnBrk="1" hangingPunct="1">
              <a:buFontTx/>
              <a:buNone/>
            </a:pPr>
            <a:r>
              <a:rPr lang="en-US" sz="2000" dirty="0"/>
              <a:t>	</a:t>
            </a:r>
            <a:r>
              <a:rPr lang="en-US" sz="2000" dirty="0" err="1"/>
              <a:t>nim</a:t>
            </a:r>
            <a:r>
              <a:rPr lang="en-US" sz="2000" dirty="0"/>
              <a:t> </a:t>
            </a:r>
            <a:r>
              <a:rPr lang="en-US" sz="2000" dirty="0" err="1"/>
              <a:t>int</a:t>
            </a:r>
            <a:r>
              <a:rPr lang="en-US" sz="2000" dirty="0"/>
              <a:t>(10)  primary key,</a:t>
            </a:r>
          </a:p>
          <a:p>
            <a:pPr eaLnBrk="1" hangingPunct="1">
              <a:buFontTx/>
              <a:buNone/>
            </a:pPr>
            <a:r>
              <a:rPr lang="en-US" sz="2000" dirty="0"/>
              <a:t>	</a:t>
            </a:r>
            <a:r>
              <a:rPr lang="en-US" sz="2000" dirty="0" err="1"/>
              <a:t>nama</a:t>
            </a:r>
            <a:r>
              <a:rPr lang="en-US" sz="2000" dirty="0"/>
              <a:t> </a:t>
            </a:r>
            <a:r>
              <a:rPr lang="en-US" sz="2000" dirty="0" err="1"/>
              <a:t>varchar</a:t>
            </a:r>
            <a:r>
              <a:rPr lang="en-US" sz="2000" dirty="0"/>
              <a:t>(30),</a:t>
            </a:r>
          </a:p>
          <a:p>
            <a:pPr eaLnBrk="1" hangingPunct="1">
              <a:buFontTx/>
              <a:buNone/>
            </a:pPr>
            <a:r>
              <a:rPr lang="en-US" sz="2000" dirty="0"/>
              <a:t>	</a:t>
            </a:r>
            <a:r>
              <a:rPr lang="en-US" sz="2000" dirty="0" err="1"/>
              <a:t>alamat</a:t>
            </a:r>
            <a:r>
              <a:rPr lang="en-US" sz="2000" dirty="0"/>
              <a:t> </a:t>
            </a:r>
            <a:r>
              <a:rPr lang="en-US" sz="2000" dirty="0" err="1"/>
              <a:t>varchar</a:t>
            </a:r>
            <a:r>
              <a:rPr lang="en-US" sz="2000" dirty="0"/>
              <a:t>(30),</a:t>
            </a:r>
          </a:p>
          <a:p>
            <a:pPr eaLnBrk="1" hangingPunct="1">
              <a:buFontTx/>
              <a:buNone/>
            </a:pPr>
            <a:r>
              <a:rPr lang="en-US" sz="2000" dirty="0"/>
              <a:t>	</a:t>
            </a:r>
            <a:r>
              <a:rPr lang="en-US" sz="2000" dirty="0" err="1"/>
              <a:t>telp</a:t>
            </a:r>
            <a:r>
              <a:rPr lang="en-US" sz="2000" dirty="0"/>
              <a:t> </a:t>
            </a:r>
            <a:r>
              <a:rPr lang="en-US" sz="2000" dirty="0" err="1"/>
              <a:t>varchar</a:t>
            </a:r>
            <a:r>
              <a:rPr lang="en-US" sz="2000" dirty="0"/>
              <a:t>(10));</a:t>
            </a:r>
          </a:p>
          <a:p>
            <a:pPr eaLnBrk="1" hangingPunct="1">
              <a:buFontTx/>
              <a:buNone/>
            </a:pPr>
            <a:endParaRPr lang="en-US" sz="2000" dirty="0"/>
          </a:p>
          <a:p>
            <a:pPr eaLnBrk="1" hangingPunct="1">
              <a:buFontTx/>
              <a:buNone/>
            </a:pPr>
            <a:endParaRPr lang="en-US" sz="3500" dirty="0"/>
          </a:p>
          <a:p>
            <a:pPr eaLnBrk="1" hangingPunct="1"/>
            <a:endParaRPr lang="en-US" sz="3500" dirty="0"/>
          </a:p>
        </p:txBody>
      </p:sp>
      <p:sp>
        <p:nvSpPr>
          <p:cNvPr id="14340" name="Rectangle 4"/>
          <p:cNvSpPr>
            <a:spLocks noGrp="1" noChangeArrowheads="1"/>
          </p:cNvSpPr>
          <p:nvPr>
            <p:ph type="title"/>
          </p:nvPr>
        </p:nvSpPr>
        <p:spPr>
          <a:xfrm>
            <a:off x="1981200" y="274638"/>
            <a:ext cx="8229600" cy="639762"/>
          </a:xfrm>
          <a:noFill/>
        </p:spPr>
        <p:txBody>
          <a:bodyPr>
            <a:normAutofit fontScale="90000"/>
          </a:bodyPr>
          <a:lstStyle/>
          <a:p>
            <a:pPr eaLnBrk="1" hangingPunct="1"/>
            <a:r>
              <a:rPr lang="en-US" sz="3600" b="1"/>
              <a:t>MEMBUAT DATABASE DAN TABLE</a:t>
            </a: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162" y="3326999"/>
            <a:ext cx="75898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35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5BE1DD-B27E-44AC-A914-3404931611FD}" type="slidenum">
              <a:rPr lang="en-US"/>
              <a:pPr eaLnBrk="1" hangingPunct="1"/>
              <a:t>19</a:t>
            </a:fld>
            <a:endParaRPr lang="en-US"/>
          </a:p>
        </p:txBody>
      </p:sp>
      <p:sp>
        <p:nvSpPr>
          <p:cNvPr id="15363" name="Rectangle 2"/>
          <p:cNvSpPr>
            <a:spLocks noGrp="1" noChangeArrowheads="1"/>
          </p:cNvSpPr>
          <p:nvPr>
            <p:ph type="title"/>
          </p:nvPr>
        </p:nvSpPr>
        <p:spPr/>
        <p:txBody>
          <a:bodyPr/>
          <a:lstStyle/>
          <a:p>
            <a:pPr algn="l" eaLnBrk="1" hangingPunct="1"/>
            <a:r>
              <a:rPr lang="en-US" sz="4000"/>
              <a:t>Memasukkan data ke database</a:t>
            </a:r>
            <a:br>
              <a:rPr lang="en-US" sz="4000"/>
            </a:br>
            <a:r>
              <a:rPr lang="en-US" sz="2400"/>
              <a:t>Syntax : insert into namatable values(‘  ‘,’  ‘);</a:t>
            </a:r>
            <a:endParaRPr lang="en-US" sz="4000"/>
          </a:p>
        </p:txBody>
      </p:sp>
      <p:pic>
        <p:nvPicPr>
          <p:cNvPr id="15364"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33600" y="1828800"/>
            <a:ext cx="7570788" cy="1981200"/>
          </a:xfrm>
          <a:noFill/>
        </p:spPr>
      </p:pic>
    </p:spTree>
    <p:extLst>
      <p:ext uri="{BB962C8B-B14F-4D97-AF65-F5344CB8AC3E}">
        <p14:creationId xmlns:p14="http://schemas.microsoft.com/office/powerpoint/2010/main" val="244920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A4E8D5-8129-4BDE-91A7-67ADAE26FBEC}" type="slidenum">
              <a:rPr lang="en-US"/>
              <a:pPr eaLnBrk="1" hangingPunct="1"/>
              <a:t>2</a:t>
            </a:fld>
            <a:endParaRPr lang="en-US"/>
          </a:p>
        </p:txBody>
      </p:sp>
      <p:sp>
        <p:nvSpPr>
          <p:cNvPr id="3075" name="Rectangle 2"/>
          <p:cNvSpPr>
            <a:spLocks noGrp="1" noChangeArrowheads="1"/>
          </p:cNvSpPr>
          <p:nvPr>
            <p:ph type="title"/>
          </p:nvPr>
        </p:nvSpPr>
        <p:spPr>
          <a:xfrm>
            <a:off x="656822" y="-347732"/>
            <a:ext cx="11256135" cy="2087562"/>
          </a:xfrm>
        </p:spPr>
        <p:txBody>
          <a:bodyPr/>
          <a:lstStyle/>
          <a:p>
            <a:pPr algn="l" eaLnBrk="1" hangingPunct="1"/>
            <a:r>
              <a:rPr lang="en-US" sz="2400" dirty="0" err="1">
                <a:solidFill>
                  <a:srgbClr val="FF0000"/>
                </a:solidFill>
              </a:rPr>
              <a:t>Struktur</a:t>
            </a:r>
            <a:r>
              <a:rPr lang="en-US" sz="2400" dirty="0">
                <a:solidFill>
                  <a:srgbClr val="FF0000"/>
                </a:solidFill>
              </a:rPr>
              <a:t> </a:t>
            </a:r>
            <a:r>
              <a:rPr lang="en-US" sz="2400" dirty="0" err="1">
                <a:solidFill>
                  <a:srgbClr val="FF0000"/>
                </a:solidFill>
              </a:rPr>
              <a:t>Hirarki</a:t>
            </a:r>
            <a:r>
              <a:rPr lang="en-US" sz="2400" dirty="0">
                <a:solidFill>
                  <a:srgbClr val="FF0000"/>
                </a:solidFill>
              </a:rPr>
              <a:t> Database</a:t>
            </a:r>
            <a:r>
              <a:rPr lang="en-US" sz="2000" dirty="0">
                <a:solidFill>
                  <a:srgbClr val="FF0000"/>
                </a:solidFill>
              </a:rPr>
              <a:t/>
            </a:r>
            <a:br>
              <a:rPr lang="en-US" sz="2000" dirty="0">
                <a:solidFill>
                  <a:srgbClr val="FF0000"/>
                </a:solidFill>
              </a:rPr>
            </a:br>
            <a:r>
              <a:rPr lang="en-US" sz="2000" dirty="0" err="1"/>
              <a:t>Untuk</a:t>
            </a:r>
            <a:r>
              <a:rPr lang="en-US" sz="2000" dirty="0"/>
              <a:t> </a:t>
            </a:r>
            <a:r>
              <a:rPr lang="en-US" sz="2000" dirty="0" err="1"/>
              <a:t>mengelola</a:t>
            </a:r>
            <a:r>
              <a:rPr lang="en-US" sz="2000" dirty="0"/>
              <a:t> </a:t>
            </a:r>
            <a:r>
              <a:rPr lang="en-US" sz="2000" i="1" dirty="0"/>
              <a:t>database </a:t>
            </a:r>
            <a:r>
              <a:rPr lang="en-US" sz="2000" dirty="0" err="1"/>
              <a:t>diperlukan</a:t>
            </a:r>
            <a:r>
              <a:rPr lang="en-US" sz="2000" dirty="0"/>
              <a:t> </a:t>
            </a:r>
            <a:r>
              <a:rPr lang="en-US" sz="2000" dirty="0" err="1"/>
              <a:t>suatu</a:t>
            </a:r>
            <a:r>
              <a:rPr lang="en-US" sz="2000" dirty="0"/>
              <a:t> </a:t>
            </a:r>
            <a:r>
              <a:rPr lang="en-US" sz="2000" dirty="0" err="1"/>
              <a:t>perangkat</a:t>
            </a:r>
            <a:r>
              <a:rPr lang="en-US" sz="2000" dirty="0"/>
              <a:t> </a:t>
            </a:r>
            <a:r>
              <a:rPr lang="en-US" sz="2000" dirty="0" err="1"/>
              <a:t>lunak</a:t>
            </a:r>
            <a:r>
              <a:rPr lang="en-US" sz="2000" dirty="0"/>
              <a:t> yang </a:t>
            </a:r>
            <a:r>
              <a:rPr lang="en-US" sz="2000" dirty="0" err="1"/>
              <a:t>disebut</a:t>
            </a:r>
            <a:r>
              <a:rPr lang="en-US" sz="2000" dirty="0">
                <a:solidFill>
                  <a:srgbClr val="FF0000"/>
                </a:solidFill>
              </a:rPr>
              <a:t> D</a:t>
            </a:r>
            <a:r>
              <a:rPr lang="en-US" sz="2000" b="1" dirty="0">
                <a:solidFill>
                  <a:srgbClr val="FF0000"/>
                </a:solidFill>
              </a:rPr>
              <a:t>BMS</a:t>
            </a:r>
            <a:r>
              <a:rPr lang="en-US" sz="2000" b="1" dirty="0"/>
              <a:t> </a:t>
            </a:r>
            <a:r>
              <a:rPr lang="en-US" sz="2000" dirty="0"/>
              <a:t>(</a:t>
            </a:r>
            <a:r>
              <a:rPr lang="en-US" sz="2000" i="1" dirty="0"/>
              <a:t>Database Management System</a:t>
            </a:r>
            <a:r>
              <a:rPr lang="en-US" sz="2000" dirty="0"/>
              <a:t>). DBMS </a:t>
            </a:r>
            <a:r>
              <a:rPr lang="en-US" sz="2000" dirty="0" err="1"/>
              <a:t>merupakan</a:t>
            </a:r>
            <a:r>
              <a:rPr lang="en-US" sz="2000" dirty="0"/>
              <a:t> </a:t>
            </a:r>
            <a:r>
              <a:rPr lang="en-US" sz="2000" dirty="0" err="1"/>
              <a:t>suatu</a:t>
            </a:r>
            <a:r>
              <a:rPr lang="en-US" sz="2000" dirty="0"/>
              <a:t> </a:t>
            </a:r>
            <a:r>
              <a:rPr lang="en-US" sz="2000" dirty="0" err="1"/>
              <a:t>sistem</a:t>
            </a:r>
            <a:r>
              <a:rPr lang="en-US" sz="2000" dirty="0"/>
              <a:t> </a:t>
            </a:r>
            <a:r>
              <a:rPr lang="en-US" sz="2000" dirty="0" err="1"/>
              <a:t>perangkat</a:t>
            </a:r>
            <a:r>
              <a:rPr lang="en-US" sz="2000" dirty="0"/>
              <a:t> </a:t>
            </a:r>
            <a:r>
              <a:rPr lang="en-US" sz="2000" dirty="0" err="1"/>
              <a:t>lunak</a:t>
            </a:r>
            <a:r>
              <a:rPr lang="en-US" sz="2000" dirty="0"/>
              <a:t> yang </a:t>
            </a:r>
            <a:r>
              <a:rPr lang="en-US" sz="2000" dirty="0" err="1"/>
              <a:t>memungkinkan</a:t>
            </a:r>
            <a:r>
              <a:rPr lang="en-US" sz="2000" dirty="0"/>
              <a:t> user (</a:t>
            </a:r>
            <a:r>
              <a:rPr lang="en-US" sz="2000" dirty="0" err="1"/>
              <a:t>pengguna</a:t>
            </a:r>
            <a:r>
              <a:rPr lang="en-US" sz="2000" dirty="0"/>
              <a:t>) </a:t>
            </a:r>
            <a:r>
              <a:rPr lang="en-US" sz="2000" dirty="0" err="1"/>
              <a:t>untuk</a:t>
            </a:r>
            <a:r>
              <a:rPr lang="en-US" sz="2000" dirty="0"/>
              <a:t> </a:t>
            </a:r>
            <a:r>
              <a:rPr lang="en-US" sz="2000" dirty="0" err="1"/>
              <a:t>membuat,memelihara</a:t>
            </a:r>
            <a:r>
              <a:rPr lang="en-US" sz="2000" dirty="0"/>
              <a:t>, </a:t>
            </a:r>
            <a:r>
              <a:rPr lang="en-US" sz="2000" dirty="0" err="1"/>
              <a:t>mengontrol</a:t>
            </a:r>
            <a:r>
              <a:rPr lang="en-US" sz="2000" dirty="0"/>
              <a:t>, </a:t>
            </a:r>
            <a:r>
              <a:rPr lang="en-US" sz="2000" dirty="0" err="1"/>
              <a:t>dan</a:t>
            </a:r>
            <a:r>
              <a:rPr lang="en-US" sz="2000" dirty="0"/>
              <a:t> </a:t>
            </a:r>
            <a:r>
              <a:rPr lang="en-US" sz="2000" dirty="0" err="1"/>
              <a:t>mengakses</a:t>
            </a:r>
            <a:r>
              <a:rPr lang="en-US" sz="2000" dirty="0"/>
              <a:t> </a:t>
            </a:r>
            <a:r>
              <a:rPr lang="en-US" sz="2000" i="1" dirty="0"/>
              <a:t>database </a:t>
            </a:r>
            <a:r>
              <a:rPr lang="en-US" sz="2000" dirty="0" err="1"/>
              <a:t>secara</a:t>
            </a:r>
            <a:r>
              <a:rPr lang="en-US" sz="2000" dirty="0"/>
              <a:t> </a:t>
            </a:r>
            <a:r>
              <a:rPr lang="en-US" sz="2000" dirty="0" err="1"/>
              <a:t>praktis</a:t>
            </a:r>
            <a:r>
              <a:rPr lang="en-US" sz="2000" dirty="0"/>
              <a:t> </a:t>
            </a:r>
            <a:r>
              <a:rPr lang="en-US" sz="2000" dirty="0" err="1"/>
              <a:t>dan</a:t>
            </a:r>
            <a:r>
              <a:rPr lang="en-US" sz="2000" dirty="0"/>
              <a:t> </a:t>
            </a:r>
            <a:r>
              <a:rPr lang="en-US" sz="2000" dirty="0" err="1"/>
              <a:t>efisien</a:t>
            </a:r>
            <a:r>
              <a:rPr lang="en-US" sz="2000" dirty="0"/>
              <a:t>.</a:t>
            </a:r>
            <a:br>
              <a:rPr lang="en-US" sz="2000" dirty="0"/>
            </a:br>
            <a:endParaRPr lang="en-US" sz="2000" dirty="0"/>
          </a:p>
        </p:txBody>
      </p:sp>
      <p:pic>
        <p:nvPicPr>
          <p:cNvPr id="3076" name="Picture 6"/>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0" y="2438400"/>
            <a:ext cx="7315200" cy="3657600"/>
          </a:xfrm>
          <a:noFill/>
        </p:spPr>
      </p:pic>
    </p:spTree>
    <p:extLst>
      <p:ext uri="{BB962C8B-B14F-4D97-AF65-F5344CB8AC3E}">
        <p14:creationId xmlns:p14="http://schemas.microsoft.com/office/powerpoint/2010/main" val="222037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F90922-0083-47FE-BF3D-837C10F8D737}" type="slidenum">
              <a:rPr lang="en-US"/>
              <a:pPr eaLnBrk="1" hangingPunct="1"/>
              <a:t>20</a:t>
            </a:fld>
            <a:endParaRPr lang="en-US"/>
          </a:p>
        </p:txBody>
      </p:sp>
      <p:sp>
        <p:nvSpPr>
          <p:cNvPr id="16387" name="Rectangle 2"/>
          <p:cNvSpPr>
            <a:spLocks noGrp="1" noChangeArrowheads="1"/>
          </p:cNvSpPr>
          <p:nvPr>
            <p:ph type="title"/>
          </p:nvPr>
        </p:nvSpPr>
        <p:spPr>
          <a:xfrm>
            <a:off x="1981200" y="304800"/>
            <a:ext cx="8229600" cy="609600"/>
          </a:xfrm>
        </p:spPr>
        <p:txBody>
          <a:bodyPr/>
          <a:lstStyle/>
          <a:p>
            <a:pPr eaLnBrk="1" hangingPunct="1"/>
            <a:r>
              <a:rPr lang="en-US" b="1"/>
              <a:t>MENAMPILKAN ISI TABLE</a:t>
            </a:r>
            <a:endParaRPr lang="en-US"/>
          </a:p>
        </p:txBody>
      </p:sp>
      <p:sp>
        <p:nvSpPr>
          <p:cNvPr id="16388" name="Rectangle 3"/>
          <p:cNvSpPr>
            <a:spLocks noGrp="1" noChangeArrowheads="1"/>
          </p:cNvSpPr>
          <p:nvPr>
            <p:ph type="body" sz="half" idx="1"/>
          </p:nvPr>
        </p:nvSpPr>
        <p:spPr>
          <a:xfrm>
            <a:off x="1905000" y="1774065"/>
            <a:ext cx="8382000" cy="1676400"/>
          </a:xfrm>
        </p:spPr>
        <p:txBody>
          <a:bodyPr>
            <a:normAutofit fontScale="92500"/>
          </a:bodyPr>
          <a:lstStyle/>
          <a:p>
            <a:pPr eaLnBrk="1" hangingPunct="1">
              <a:lnSpc>
                <a:spcPct val="80000"/>
              </a:lnSpc>
            </a:pPr>
            <a:r>
              <a:rPr lang="en-US" dirty="0"/>
              <a:t>Isi </a:t>
            </a:r>
            <a:r>
              <a:rPr lang="en-US" dirty="0" err="1"/>
              <a:t>tabel</a:t>
            </a:r>
            <a:r>
              <a:rPr lang="en-US" dirty="0"/>
              <a:t> </a:t>
            </a:r>
            <a:r>
              <a:rPr lang="en-US" dirty="0" err="1"/>
              <a:t>dapat</a:t>
            </a:r>
            <a:r>
              <a:rPr lang="en-US" dirty="0"/>
              <a:t> </a:t>
            </a:r>
            <a:r>
              <a:rPr lang="en-US" dirty="0" err="1"/>
              <a:t>ditampilkan</a:t>
            </a:r>
            <a:r>
              <a:rPr lang="en-US" dirty="0"/>
              <a:t> </a:t>
            </a:r>
            <a:r>
              <a:rPr lang="en-US" dirty="0" err="1"/>
              <a:t>dengan</a:t>
            </a:r>
            <a:r>
              <a:rPr lang="en-US" dirty="0"/>
              <a:t> </a:t>
            </a:r>
            <a:r>
              <a:rPr lang="en-US" dirty="0" err="1"/>
              <a:t>menggunakan</a:t>
            </a:r>
            <a:r>
              <a:rPr lang="en-US" dirty="0"/>
              <a:t> </a:t>
            </a:r>
            <a:r>
              <a:rPr lang="en-US" dirty="0" err="1"/>
              <a:t>perintah</a:t>
            </a:r>
            <a:r>
              <a:rPr lang="en-US" dirty="0"/>
              <a:t> SELECT, </a:t>
            </a:r>
            <a:r>
              <a:rPr lang="en-US" dirty="0" err="1"/>
              <a:t>cara</a:t>
            </a:r>
            <a:r>
              <a:rPr lang="en-US" dirty="0"/>
              <a:t> </a:t>
            </a:r>
            <a:r>
              <a:rPr lang="en-US" dirty="0" err="1"/>
              <a:t>penulisan</a:t>
            </a:r>
            <a:r>
              <a:rPr lang="en-US" dirty="0"/>
              <a:t> </a:t>
            </a:r>
            <a:r>
              <a:rPr lang="en-US" dirty="0" err="1"/>
              <a:t>perintah</a:t>
            </a:r>
            <a:r>
              <a:rPr lang="en-US" dirty="0"/>
              <a:t> SELECT </a:t>
            </a:r>
            <a:r>
              <a:rPr lang="en-US" dirty="0" err="1"/>
              <a:t>adalah</a:t>
            </a:r>
            <a:r>
              <a:rPr lang="en-US" dirty="0"/>
              <a:t>:</a:t>
            </a:r>
          </a:p>
          <a:p>
            <a:pPr eaLnBrk="1" hangingPunct="1">
              <a:lnSpc>
                <a:spcPct val="80000"/>
              </a:lnSpc>
              <a:buFontTx/>
              <a:buNone/>
            </a:pPr>
            <a:r>
              <a:rPr lang="en-US" dirty="0"/>
              <a:t>		</a:t>
            </a:r>
            <a:r>
              <a:rPr lang="en-US" dirty="0">
                <a:solidFill>
                  <a:srgbClr val="FF0000"/>
                </a:solidFill>
              </a:rPr>
              <a:t>select </a:t>
            </a:r>
            <a:r>
              <a:rPr lang="en-US" i="1" dirty="0" err="1">
                <a:solidFill>
                  <a:srgbClr val="FF0000"/>
                </a:solidFill>
              </a:rPr>
              <a:t>nm_kolom</a:t>
            </a:r>
            <a:r>
              <a:rPr lang="en-US" dirty="0">
                <a:solidFill>
                  <a:srgbClr val="FF0000"/>
                </a:solidFill>
              </a:rPr>
              <a:t> from </a:t>
            </a:r>
            <a:r>
              <a:rPr lang="en-US" i="1" dirty="0" err="1">
                <a:solidFill>
                  <a:srgbClr val="FF0000"/>
                </a:solidFill>
              </a:rPr>
              <a:t>namatable</a:t>
            </a:r>
            <a:r>
              <a:rPr lang="en-US" dirty="0">
                <a:solidFill>
                  <a:srgbClr val="FF0000"/>
                </a:solidFill>
              </a:rPr>
              <a:t>;</a:t>
            </a:r>
          </a:p>
          <a:p>
            <a:pPr eaLnBrk="1" hangingPunct="1">
              <a:lnSpc>
                <a:spcPct val="80000"/>
              </a:lnSpc>
              <a:buFontTx/>
              <a:buNone/>
            </a:pPr>
            <a:r>
              <a:rPr lang="en-US" dirty="0">
                <a:solidFill>
                  <a:srgbClr val="FF0000"/>
                </a:solidFill>
              </a:rPr>
              <a:t>		select * from </a:t>
            </a:r>
            <a:r>
              <a:rPr lang="en-US" dirty="0" err="1">
                <a:solidFill>
                  <a:srgbClr val="FF0000"/>
                </a:solidFill>
              </a:rPr>
              <a:t>namatable</a:t>
            </a:r>
            <a:endParaRPr lang="en-US" dirty="0">
              <a:solidFill>
                <a:srgbClr val="FF0000"/>
              </a:solidFill>
            </a:endParaRPr>
          </a:p>
        </p:txBody>
      </p:sp>
      <p:pic>
        <p:nvPicPr>
          <p:cNvPr id="16389"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462" y="3450465"/>
            <a:ext cx="6781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205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D5948D-E517-49C0-A724-6F70B79A944F}" type="slidenum">
              <a:rPr lang="en-US"/>
              <a:pPr eaLnBrk="1" hangingPunct="1"/>
              <a:t>21</a:t>
            </a:fld>
            <a:endParaRPr lang="en-US"/>
          </a:p>
        </p:txBody>
      </p:sp>
      <p:sp>
        <p:nvSpPr>
          <p:cNvPr id="17411" name="Rectangle 2"/>
          <p:cNvSpPr>
            <a:spLocks noGrp="1" noChangeArrowheads="1"/>
          </p:cNvSpPr>
          <p:nvPr>
            <p:ph type="title"/>
          </p:nvPr>
        </p:nvSpPr>
        <p:spPr>
          <a:xfrm>
            <a:off x="1981200" y="274638"/>
            <a:ext cx="8229600" cy="639762"/>
          </a:xfrm>
        </p:spPr>
        <p:txBody>
          <a:bodyPr>
            <a:normAutofit fontScale="90000"/>
          </a:bodyPr>
          <a:lstStyle/>
          <a:p>
            <a:pPr eaLnBrk="1" hangingPunct="1"/>
            <a:r>
              <a:rPr lang="en-US" sz="4000"/>
              <a:t>Menghapus Database</a:t>
            </a:r>
          </a:p>
        </p:txBody>
      </p:sp>
      <p:sp>
        <p:nvSpPr>
          <p:cNvPr id="17412" name="Rectangle 3"/>
          <p:cNvSpPr>
            <a:spLocks noGrp="1" noChangeArrowheads="1"/>
          </p:cNvSpPr>
          <p:nvPr>
            <p:ph type="body" idx="1"/>
          </p:nvPr>
        </p:nvSpPr>
        <p:spPr>
          <a:xfrm>
            <a:off x="1981200" y="1066801"/>
            <a:ext cx="8229600" cy="4525963"/>
          </a:xfrm>
        </p:spPr>
        <p:txBody>
          <a:bodyPr/>
          <a:lstStyle/>
          <a:p>
            <a:pPr eaLnBrk="1" hangingPunct="1">
              <a:buFontTx/>
              <a:buNone/>
            </a:pPr>
            <a:r>
              <a:rPr lang="en-US" smtClean="0"/>
              <a:t>Syntaks:</a:t>
            </a:r>
          </a:p>
          <a:p>
            <a:pPr eaLnBrk="1" hangingPunct="1"/>
            <a:r>
              <a:rPr lang="en-US" smtClean="0"/>
              <a:t>Drop Database[nama_database_anda]</a:t>
            </a:r>
          </a:p>
          <a:p>
            <a:pPr eaLnBrk="1" hangingPunct="1"/>
            <a:endParaRPr lang="en-US" smtClean="0"/>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28850"/>
            <a:ext cx="67818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98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DA062F-AC17-4E05-B28E-8AD2ACD21DBF}" type="slidenum">
              <a:rPr lang="en-US"/>
              <a:pPr eaLnBrk="1" hangingPunct="1"/>
              <a:t>22</a:t>
            </a:fld>
            <a:endParaRPr lang="en-US"/>
          </a:p>
        </p:txBody>
      </p:sp>
      <p:sp>
        <p:nvSpPr>
          <p:cNvPr id="18435" name="Rectangle 2"/>
          <p:cNvSpPr>
            <a:spLocks noGrp="1" noChangeArrowheads="1"/>
          </p:cNvSpPr>
          <p:nvPr>
            <p:ph type="title"/>
          </p:nvPr>
        </p:nvSpPr>
        <p:spPr/>
        <p:txBody>
          <a:bodyPr/>
          <a:lstStyle/>
          <a:p>
            <a:pPr eaLnBrk="1" hangingPunct="1"/>
            <a:r>
              <a:rPr lang="en-US" b="1" smtClean="0"/>
              <a:t>MENGHAPUS RECORD</a:t>
            </a:r>
            <a:endParaRPr lang="en-US" smtClean="0"/>
          </a:p>
        </p:txBody>
      </p:sp>
      <p:sp>
        <p:nvSpPr>
          <p:cNvPr id="18436" name="Rectangle 3"/>
          <p:cNvSpPr>
            <a:spLocks noGrp="1" noChangeArrowheads="1"/>
          </p:cNvSpPr>
          <p:nvPr>
            <p:ph type="body" idx="1"/>
          </p:nvPr>
        </p:nvSpPr>
        <p:spPr/>
        <p:txBody>
          <a:bodyPr/>
          <a:lstStyle/>
          <a:p>
            <a:pPr eaLnBrk="1" hangingPunct="1"/>
            <a:r>
              <a:rPr lang="en-US" smtClean="0"/>
              <a:t>Untuk menghapus suatu record dengan kriteria tertentu digunakan perintah sebagai berikut:</a:t>
            </a:r>
          </a:p>
          <a:p>
            <a:pPr eaLnBrk="1" hangingPunct="1">
              <a:buFontTx/>
              <a:buNone/>
            </a:pPr>
            <a:r>
              <a:rPr lang="en-US" smtClean="0"/>
              <a:t>		delete from </a:t>
            </a:r>
            <a:r>
              <a:rPr lang="en-US" i="1" smtClean="0"/>
              <a:t>namatabel</a:t>
            </a:r>
            <a:r>
              <a:rPr lang="en-US" smtClean="0"/>
              <a:t> where </a:t>
            </a:r>
            <a:r>
              <a:rPr lang="en-US" i="1" smtClean="0"/>
              <a:t>kriteria</a:t>
            </a:r>
            <a:r>
              <a:rPr lang="en-US" smtClean="0"/>
              <a:t>;</a:t>
            </a:r>
          </a:p>
          <a:p>
            <a:pPr eaLnBrk="1" hangingPunct="1"/>
            <a:r>
              <a:rPr lang="en-US" smtClean="0"/>
              <a:t>Contoh: Menghapus record dari tabel pribadi yang bernama ‘ika’</a:t>
            </a:r>
          </a:p>
          <a:p>
            <a:pPr eaLnBrk="1" hangingPunct="1">
              <a:buFontTx/>
              <a:buNone/>
            </a:pPr>
            <a:r>
              <a:rPr lang="en-US" smtClean="0"/>
              <a:t>	delete from pribadi where nama=’ika’;</a:t>
            </a:r>
          </a:p>
          <a:p>
            <a:pPr eaLnBrk="1" hangingPunct="1"/>
            <a:endParaRPr lang="en-US" smtClean="0"/>
          </a:p>
        </p:txBody>
      </p:sp>
    </p:spTree>
    <p:extLst>
      <p:ext uri="{BB962C8B-B14F-4D97-AF65-F5344CB8AC3E}">
        <p14:creationId xmlns:p14="http://schemas.microsoft.com/office/powerpoint/2010/main" val="107218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7566EB-5B05-430F-B03D-66947E249B2E}" type="slidenum">
              <a:rPr lang="en-US"/>
              <a:pPr eaLnBrk="1" hangingPunct="1"/>
              <a:t>23</a:t>
            </a:fld>
            <a:endParaRPr lang="en-US"/>
          </a:p>
        </p:txBody>
      </p:sp>
      <p:sp>
        <p:nvSpPr>
          <p:cNvPr id="19459" name="Rectangle 3"/>
          <p:cNvSpPr>
            <a:spLocks noGrp="1" noChangeArrowheads="1"/>
          </p:cNvSpPr>
          <p:nvPr>
            <p:ph type="body" idx="1"/>
          </p:nvPr>
        </p:nvSpPr>
        <p:spPr/>
        <p:txBody>
          <a:bodyPr/>
          <a:lstStyle/>
          <a:p>
            <a:pPr eaLnBrk="1" hangingPunct="1"/>
            <a:endParaRPr lang="id-ID"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4000"/>
            <a:ext cx="59245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82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7ABF84-86C9-4626-9558-F73BF8EFDDAD}" type="slidenum">
              <a:rPr lang="en-US"/>
              <a:pPr eaLnBrk="1" hangingPunct="1"/>
              <a:t>24</a:t>
            </a:fld>
            <a:endParaRPr lang="en-US"/>
          </a:p>
        </p:txBody>
      </p:sp>
      <p:sp>
        <p:nvSpPr>
          <p:cNvPr id="20483" name="Rectangle 2"/>
          <p:cNvSpPr>
            <a:spLocks noGrp="1" noChangeArrowheads="1"/>
          </p:cNvSpPr>
          <p:nvPr>
            <p:ph type="title"/>
          </p:nvPr>
        </p:nvSpPr>
        <p:spPr>
          <a:xfrm>
            <a:off x="1981200" y="274638"/>
            <a:ext cx="8229600" cy="715962"/>
          </a:xfrm>
        </p:spPr>
        <p:txBody>
          <a:bodyPr/>
          <a:lstStyle/>
          <a:p>
            <a:pPr eaLnBrk="1" hangingPunct="1"/>
            <a:r>
              <a:rPr lang="en-US" sz="4000" b="1"/>
              <a:t>MEMODIFIKASI RECORD</a:t>
            </a:r>
            <a:endParaRPr lang="en-US" sz="4000"/>
          </a:p>
        </p:txBody>
      </p:sp>
      <p:sp>
        <p:nvSpPr>
          <p:cNvPr id="20484" name="Rectangle 3"/>
          <p:cNvSpPr>
            <a:spLocks noGrp="1" noChangeArrowheads="1"/>
          </p:cNvSpPr>
          <p:nvPr>
            <p:ph type="body" idx="1"/>
          </p:nvPr>
        </p:nvSpPr>
        <p:spPr>
          <a:xfrm>
            <a:off x="1981200" y="1666156"/>
            <a:ext cx="8229600" cy="4983163"/>
          </a:xfrm>
        </p:spPr>
        <p:txBody>
          <a:bodyPr/>
          <a:lstStyle/>
          <a:p>
            <a:pPr eaLnBrk="1" hangingPunct="1"/>
            <a:r>
              <a:rPr lang="en-US" sz="2800" dirty="0" err="1"/>
              <a:t>Untuk</a:t>
            </a:r>
            <a:r>
              <a:rPr lang="en-US" sz="2800" dirty="0"/>
              <a:t> </a:t>
            </a:r>
            <a:r>
              <a:rPr lang="en-US" sz="2800" dirty="0" err="1"/>
              <a:t>memodifikasi</a:t>
            </a:r>
            <a:r>
              <a:rPr lang="en-US" sz="2800" dirty="0"/>
              <a:t> (</a:t>
            </a:r>
            <a:r>
              <a:rPr lang="en-US" sz="2800" dirty="0" err="1"/>
              <a:t>merubah</a:t>
            </a:r>
            <a:r>
              <a:rPr lang="en-US" sz="2800" dirty="0"/>
              <a:t>) </a:t>
            </a:r>
            <a:r>
              <a:rPr lang="en-US" sz="2800" dirty="0" err="1"/>
              <a:t>isi</a:t>
            </a:r>
            <a:r>
              <a:rPr lang="en-US" sz="2800" dirty="0"/>
              <a:t> record </a:t>
            </a:r>
            <a:r>
              <a:rPr lang="en-US" sz="2800" dirty="0" err="1"/>
              <a:t>tertentu</a:t>
            </a:r>
            <a:r>
              <a:rPr lang="en-US" sz="2800" dirty="0"/>
              <a:t> </a:t>
            </a:r>
            <a:r>
              <a:rPr lang="en-US" sz="2800" dirty="0" err="1"/>
              <a:t>adalah</a:t>
            </a:r>
            <a:r>
              <a:rPr lang="en-US" sz="2800" dirty="0"/>
              <a:t> </a:t>
            </a:r>
            <a:r>
              <a:rPr lang="en-US" sz="2800" dirty="0" err="1"/>
              <a:t>dengan</a:t>
            </a:r>
            <a:r>
              <a:rPr lang="en-US" sz="2800" dirty="0"/>
              <a:t> </a:t>
            </a:r>
            <a:r>
              <a:rPr lang="en-US" sz="2800" dirty="0" err="1"/>
              <a:t>menggunakan</a:t>
            </a:r>
            <a:r>
              <a:rPr lang="en-US" sz="2800" dirty="0"/>
              <a:t> </a:t>
            </a:r>
            <a:r>
              <a:rPr lang="en-US" sz="2800" dirty="0" err="1"/>
              <a:t>perintah</a:t>
            </a:r>
            <a:endParaRPr lang="en-US" sz="2800" dirty="0"/>
          </a:p>
          <a:p>
            <a:pPr eaLnBrk="1" hangingPunct="1">
              <a:buFontTx/>
              <a:buNone/>
            </a:pPr>
            <a:r>
              <a:rPr lang="en-US" sz="2800" dirty="0"/>
              <a:t>	</a:t>
            </a:r>
            <a:r>
              <a:rPr lang="en-US" sz="2800" dirty="0" err="1"/>
              <a:t>sebagai</a:t>
            </a:r>
            <a:r>
              <a:rPr lang="en-US" sz="2800" dirty="0"/>
              <a:t> </a:t>
            </a:r>
            <a:r>
              <a:rPr lang="en-US" sz="2800" dirty="0" err="1"/>
              <a:t>berikut</a:t>
            </a:r>
            <a:r>
              <a:rPr lang="en-US" sz="2800" dirty="0"/>
              <a:t>:</a:t>
            </a:r>
          </a:p>
          <a:p>
            <a:pPr eaLnBrk="1" hangingPunct="1">
              <a:buFontTx/>
              <a:buNone/>
            </a:pPr>
            <a:r>
              <a:rPr lang="en-US" sz="2800" dirty="0"/>
              <a:t>	update </a:t>
            </a:r>
            <a:r>
              <a:rPr lang="en-US" sz="2800" i="1" dirty="0" err="1"/>
              <a:t>namatabel</a:t>
            </a:r>
            <a:r>
              <a:rPr lang="en-US" sz="2800" i="1" dirty="0"/>
              <a:t> </a:t>
            </a:r>
            <a:r>
              <a:rPr lang="en-US" sz="2800" dirty="0"/>
              <a:t>set </a:t>
            </a:r>
            <a:r>
              <a:rPr lang="en-US" sz="2800" i="1" dirty="0"/>
              <a:t>kolom1</a:t>
            </a:r>
            <a:r>
              <a:rPr lang="en-US" sz="2800" dirty="0"/>
              <a:t>=</a:t>
            </a:r>
            <a:r>
              <a:rPr lang="en-US" sz="2800" i="1" dirty="0"/>
              <a:t>nilaibaru1</a:t>
            </a:r>
            <a:r>
              <a:rPr lang="en-US" sz="2800" dirty="0"/>
              <a:t>, </a:t>
            </a:r>
            <a:r>
              <a:rPr lang="en-US" sz="2800" i="1" dirty="0"/>
              <a:t>kolom2</a:t>
            </a:r>
            <a:r>
              <a:rPr lang="en-US" sz="2800" dirty="0"/>
              <a:t>=</a:t>
            </a:r>
            <a:r>
              <a:rPr lang="en-US" sz="2800" i="1" dirty="0"/>
              <a:t>nilaibaru2</a:t>
            </a:r>
            <a:r>
              <a:rPr lang="en-US" sz="2800" dirty="0"/>
              <a:t> … where </a:t>
            </a:r>
            <a:r>
              <a:rPr lang="en-US" sz="2800" i="1" dirty="0" err="1"/>
              <a:t>kriteria</a:t>
            </a:r>
            <a:r>
              <a:rPr lang="en-US" sz="2800" dirty="0"/>
              <a:t>;</a:t>
            </a:r>
          </a:p>
          <a:p>
            <a:pPr eaLnBrk="1" hangingPunct="1"/>
            <a:r>
              <a:rPr lang="en-US" sz="2800" dirty="0" err="1"/>
              <a:t>Contoh:Merubah</a:t>
            </a:r>
            <a:r>
              <a:rPr lang="en-US" sz="2800" dirty="0"/>
              <a:t> </a:t>
            </a:r>
            <a:r>
              <a:rPr lang="en-US" sz="2800" dirty="0" err="1"/>
              <a:t>nama</a:t>
            </a:r>
            <a:r>
              <a:rPr lang="en-US" sz="2800" dirty="0"/>
              <a:t> </a:t>
            </a:r>
            <a:r>
              <a:rPr lang="en-US" sz="2800" dirty="0" err="1"/>
              <a:t>dari</a:t>
            </a:r>
            <a:r>
              <a:rPr lang="en-US" sz="2800" dirty="0"/>
              <a:t> </a:t>
            </a:r>
            <a:r>
              <a:rPr lang="en-US" sz="2800" dirty="0" err="1"/>
              <a:t>pribadi</a:t>
            </a:r>
            <a:r>
              <a:rPr lang="en-US" sz="2800" dirty="0"/>
              <a:t> yang </a:t>
            </a:r>
            <a:r>
              <a:rPr lang="en-US" sz="2800" dirty="0" err="1"/>
              <a:t>bernama</a:t>
            </a:r>
            <a:r>
              <a:rPr lang="en-US" sz="2800" dirty="0"/>
              <a:t> </a:t>
            </a:r>
            <a:r>
              <a:rPr lang="en-US" sz="2800" dirty="0" err="1"/>
              <a:t>rita</a:t>
            </a:r>
            <a:r>
              <a:rPr lang="en-US" sz="2800" dirty="0"/>
              <a:t> </a:t>
            </a:r>
            <a:r>
              <a:rPr lang="en-US" sz="2800" dirty="0" err="1"/>
              <a:t>menjadi</a:t>
            </a:r>
            <a:r>
              <a:rPr lang="en-US" sz="2800" dirty="0"/>
              <a:t> ‘</a:t>
            </a:r>
            <a:r>
              <a:rPr lang="en-US" sz="2800" dirty="0" err="1"/>
              <a:t>rita</a:t>
            </a:r>
            <a:r>
              <a:rPr lang="en-US" sz="2800" dirty="0"/>
              <a:t> </a:t>
            </a:r>
            <a:r>
              <a:rPr lang="en-US" sz="2800" dirty="0" err="1"/>
              <a:t>mawarsari</a:t>
            </a:r>
            <a:r>
              <a:rPr lang="en-US" sz="2800" dirty="0"/>
              <a:t>’ </a:t>
            </a:r>
            <a:r>
              <a:rPr lang="en-US" sz="2800" dirty="0" err="1"/>
              <a:t>dalam</a:t>
            </a:r>
            <a:r>
              <a:rPr lang="en-US" sz="2800" dirty="0"/>
              <a:t> </a:t>
            </a:r>
            <a:r>
              <a:rPr lang="en-US" sz="2800" dirty="0" err="1"/>
              <a:t>tabel</a:t>
            </a:r>
            <a:r>
              <a:rPr lang="en-US" sz="2800" dirty="0"/>
              <a:t> </a:t>
            </a:r>
            <a:r>
              <a:rPr lang="en-US" sz="2800" dirty="0" err="1"/>
              <a:t>pribadi</a:t>
            </a:r>
            <a:endParaRPr lang="en-US" sz="2800" dirty="0"/>
          </a:p>
          <a:p>
            <a:pPr eaLnBrk="1" hangingPunct="1">
              <a:buFontTx/>
              <a:buNone/>
            </a:pPr>
            <a:r>
              <a:rPr lang="en-US" sz="2800" dirty="0"/>
              <a:t>	update </a:t>
            </a:r>
            <a:r>
              <a:rPr lang="en-US" sz="2800" dirty="0" err="1"/>
              <a:t>anggota</a:t>
            </a:r>
            <a:r>
              <a:rPr lang="en-US" sz="2800" dirty="0"/>
              <a:t> set </a:t>
            </a:r>
            <a:r>
              <a:rPr lang="en-US" sz="2800" dirty="0" err="1"/>
              <a:t>nama</a:t>
            </a:r>
            <a:r>
              <a:rPr lang="en-US" sz="2800" dirty="0"/>
              <a:t>=’</a:t>
            </a:r>
            <a:r>
              <a:rPr lang="en-US" sz="2800" dirty="0" err="1"/>
              <a:t>rita</a:t>
            </a:r>
            <a:r>
              <a:rPr lang="en-US" sz="2800" dirty="0"/>
              <a:t>’ where </a:t>
            </a:r>
            <a:r>
              <a:rPr lang="en-US" sz="2800" dirty="0" err="1"/>
              <a:t>nama</a:t>
            </a:r>
            <a:r>
              <a:rPr lang="en-US" sz="2800" dirty="0"/>
              <a:t>=’</a:t>
            </a:r>
            <a:r>
              <a:rPr lang="en-US" sz="2800" dirty="0" err="1"/>
              <a:t>rita</a:t>
            </a:r>
            <a:r>
              <a:rPr lang="en-US" sz="2800" dirty="0"/>
              <a:t> </a:t>
            </a:r>
            <a:r>
              <a:rPr lang="en-US" sz="2800" dirty="0" err="1"/>
              <a:t>mawarsari</a:t>
            </a:r>
            <a:r>
              <a:rPr lang="en-US" sz="2800" dirty="0"/>
              <a:t>’;</a:t>
            </a:r>
          </a:p>
          <a:p>
            <a:pPr eaLnBrk="1" hangingPunct="1"/>
            <a:endParaRPr lang="en-US" sz="2800" dirty="0"/>
          </a:p>
        </p:txBody>
      </p:sp>
    </p:spTree>
    <p:extLst>
      <p:ext uri="{BB962C8B-B14F-4D97-AF65-F5344CB8AC3E}">
        <p14:creationId xmlns:p14="http://schemas.microsoft.com/office/powerpoint/2010/main" val="176699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55D392-A5B4-406E-8D18-D0A519990021}" type="slidenum">
              <a:rPr lang="en-US"/>
              <a:pPr eaLnBrk="1" hangingPunct="1"/>
              <a:t>25</a:t>
            </a:fld>
            <a:endParaRPr lang="en-US"/>
          </a:p>
        </p:txBody>
      </p:sp>
      <p:sp>
        <p:nvSpPr>
          <p:cNvPr id="21507" name="Rectangle 2"/>
          <p:cNvSpPr>
            <a:spLocks noGrp="1" noChangeArrowheads="1"/>
          </p:cNvSpPr>
          <p:nvPr>
            <p:ph type="title"/>
          </p:nvPr>
        </p:nvSpPr>
        <p:spPr/>
        <p:txBody>
          <a:bodyPr/>
          <a:lstStyle/>
          <a:p>
            <a:pPr eaLnBrk="1" hangingPunct="1"/>
            <a:r>
              <a:rPr lang="en-US" smtClean="0"/>
              <a:t>Contoh :</a:t>
            </a:r>
          </a:p>
        </p:txBody>
      </p:sp>
      <p:sp>
        <p:nvSpPr>
          <p:cNvPr id="21508" name="Rectangle 3"/>
          <p:cNvSpPr>
            <a:spLocks noGrp="1" noChangeArrowheads="1"/>
          </p:cNvSpPr>
          <p:nvPr>
            <p:ph type="body" idx="1"/>
          </p:nvPr>
        </p:nvSpPr>
        <p:spPr/>
        <p:txBody>
          <a:bodyPr/>
          <a:lstStyle/>
          <a:p>
            <a:pPr eaLnBrk="1" hangingPunct="1"/>
            <a:endParaRPr lang="id-ID" smtClean="0"/>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7162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9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pPr eaLnBrk="1" hangingPunct="1"/>
            <a:r>
              <a:rPr lang="en-US" b="1" smtClean="0"/>
              <a:t>Dasar-Dasar MySQL</a:t>
            </a:r>
          </a:p>
        </p:txBody>
      </p:sp>
      <p:sp>
        <p:nvSpPr>
          <p:cNvPr id="22531" name="Rectangle 3"/>
          <p:cNvSpPr>
            <a:spLocks noGrp="1" noChangeArrowheads="1"/>
          </p:cNvSpPr>
          <p:nvPr>
            <p:ph idx="1"/>
          </p:nvPr>
        </p:nvSpPr>
        <p:spPr/>
        <p:txBody>
          <a:bodyPr/>
          <a:lstStyle/>
          <a:p>
            <a:pPr eaLnBrk="1" hangingPunct="1"/>
            <a:r>
              <a:rPr lang="en-US" sz="2800"/>
              <a:t>Menampilkan data dengan record tertentu:</a:t>
            </a:r>
          </a:p>
          <a:p>
            <a:pPr eaLnBrk="1" hangingPunct="1">
              <a:buFont typeface="Wingdings" panose="05000000000000000000" pitchFamily="2" charset="2"/>
              <a:buNone/>
            </a:pPr>
            <a:r>
              <a:rPr lang="en-US" sz="2800"/>
              <a:t>	select * from namatabel where baris=nilai;</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D15337-DE44-406C-A764-3C79680364A9}" type="slidenum">
              <a:rPr lang="en-US"/>
              <a:pPr eaLnBrk="1" hangingPunct="1"/>
              <a:t>26</a:t>
            </a:fld>
            <a:endParaRPr lang="en-US"/>
          </a:p>
        </p:txBody>
      </p:sp>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505200"/>
            <a:ext cx="61722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8047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b="1" smtClean="0"/>
              <a:t>Dasar-Dasar MySQL</a:t>
            </a:r>
          </a:p>
        </p:txBody>
      </p:sp>
      <p:sp>
        <p:nvSpPr>
          <p:cNvPr id="23555" name="Rectangle 3"/>
          <p:cNvSpPr>
            <a:spLocks noGrp="1" noChangeArrowheads="1"/>
          </p:cNvSpPr>
          <p:nvPr>
            <p:ph idx="1"/>
          </p:nvPr>
        </p:nvSpPr>
        <p:spPr/>
        <p:txBody>
          <a:bodyPr/>
          <a:lstStyle/>
          <a:p>
            <a:pPr eaLnBrk="1" hangingPunct="1">
              <a:lnSpc>
                <a:spcPct val="90000"/>
              </a:lnSpc>
            </a:pPr>
            <a:r>
              <a:rPr lang="en-US"/>
              <a:t>Menampilkan data dengan nama awal diawali huruf “T”.</a:t>
            </a:r>
          </a:p>
          <a:p>
            <a:pPr eaLnBrk="1" hangingPunct="1">
              <a:lnSpc>
                <a:spcPct val="90000"/>
              </a:lnSpc>
              <a:buFont typeface="Wingdings" panose="05000000000000000000" pitchFamily="2" charset="2"/>
              <a:buNone/>
            </a:pPr>
            <a:r>
              <a:rPr lang="en-US"/>
              <a:t>	select * from namatabel where left(nama,1)=“T”;</a:t>
            </a:r>
          </a:p>
          <a:p>
            <a:pPr eaLnBrk="1" hangingPunct="1">
              <a:lnSpc>
                <a:spcPct val="90000"/>
              </a:lnSpc>
            </a:pPr>
            <a:r>
              <a:rPr lang="en-US"/>
              <a:t>Menampilkan data dengan nama akhir huruf “N”.</a:t>
            </a:r>
          </a:p>
          <a:p>
            <a:pPr eaLnBrk="1" hangingPunct="1">
              <a:lnSpc>
                <a:spcPct val="90000"/>
              </a:lnSpc>
              <a:buFont typeface="Wingdings" panose="05000000000000000000" pitchFamily="2" charset="2"/>
              <a:buNone/>
            </a:pPr>
            <a:r>
              <a:rPr lang="en-US"/>
              <a:t>	select * from namatabel where right(nama,1)=“N”;</a:t>
            </a:r>
          </a:p>
          <a:p>
            <a:pPr eaLnBrk="1" hangingPunct="1">
              <a:lnSpc>
                <a:spcPct val="90000"/>
              </a:lnSpc>
            </a:pPr>
            <a:r>
              <a:rPr lang="en-US"/>
              <a:t>Menampilkan data dengan subnama “ayu”.</a:t>
            </a:r>
          </a:p>
          <a:p>
            <a:pPr eaLnBrk="1" hangingPunct="1">
              <a:lnSpc>
                <a:spcPct val="90000"/>
              </a:lnSpc>
              <a:buFont typeface="Wingdings" panose="05000000000000000000" pitchFamily="2" charset="2"/>
              <a:buNone/>
            </a:pPr>
            <a:r>
              <a:rPr lang="en-US"/>
              <a:t>	select * from namatabel where nama like “%ayu%”;</a:t>
            </a:r>
          </a:p>
          <a:p>
            <a:pPr eaLnBrk="1" hangingPunct="1">
              <a:lnSpc>
                <a:spcPct val="90000"/>
              </a:lnSpc>
              <a:buFont typeface="Wingdings" panose="05000000000000000000" pitchFamily="2" charset="2"/>
              <a:buNone/>
            </a:pPr>
            <a:endParaRPr lang="en-US"/>
          </a:p>
          <a:p>
            <a:pPr eaLnBrk="1" hangingPunct="1">
              <a:lnSpc>
                <a:spcPct val="90000"/>
              </a:lnSpc>
              <a:buFont typeface="Wingdings" panose="05000000000000000000" pitchFamily="2" charset="2"/>
              <a:buNone/>
            </a:pPr>
            <a:endParaRPr lang="en-US"/>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35920B-5A27-4B8E-8AEB-EB3F44641429}" type="slidenum">
              <a:rPr lang="en-US"/>
              <a:pPr eaLnBrk="1" hangingPunct="1"/>
              <a:t>27</a:t>
            </a:fld>
            <a:endParaRPr lang="en-US"/>
          </a:p>
        </p:txBody>
      </p:sp>
    </p:spTree>
    <p:extLst>
      <p:ext uri="{BB962C8B-B14F-4D97-AF65-F5344CB8AC3E}">
        <p14:creationId xmlns:p14="http://schemas.microsoft.com/office/powerpoint/2010/main" val="410760415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b="1" smtClean="0"/>
              <a:t>Dasar-Dasar MySQL</a:t>
            </a:r>
          </a:p>
        </p:txBody>
      </p:sp>
      <p:sp>
        <p:nvSpPr>
          <p:cNvPr id="24579" name="Rectangle 3"/>
          <p:cNvSpPr>
            <a:spLocks noGrp="1" noChangeArrowheads="1"/>
          </p:cNvSpPr>
          <p:nvPr>
            <p:ph idx="1"/>
          </p:nvPr>
        </p:nvSpPr>
        <p:spPr/>
        <p:txBody>
          <a:bodyPr/>
          <a:lstStyle/>
          <a:p>
            <a:pPr eaLnBrk="1" hangingPunct="1"/>
            <a:r>
              <a:rPr lang="en-US"/>
              <a:t>Menghilangkan tampilan data dengan nilai yang sama pada satu kolom: select distinct namakolom from namatabel;</a:t>
            </a:r>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B27E9A-A565-41A5-AA4F-3DBDD278D851}" type="slidenum">
              <a:rPr lang="en-US"/>
              <a:pPr eaLnBrk="1" hangingPunct="1"/>
              <a:t>28</a:t>
            </a:fld>
            <a:endParaRPr lang="en-US"/>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895600"/>
            <a:ext cx="7162800" cy="364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03631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B7A933-D89D-4C7F-94C0-D741A831BF8E}" type="slidenum">
              <a:rPr lang="en-US"/>
              <a:pPr eaLnBrk="1" hangingPunct="1"/>
              <a:t>29</a:t>
            </a:fld>
            <a:endParaRPr lang="en-US"/>
          </a:p>
        </p:txBody>
      </p:sp>
      <p:sp>
        <p:nvSpPr>
          <p:cNvPr id="25603" name="Rectangle 2"/>
          <p:cNvSpPr>
            <a:spLocks noGrp="1" noChangeArrowheads="1"/>
          </p:cNvSpPr>
          <p:nvPr>
            <p:ph type="title"/>
          </p:nvPr>
        </p:nvSpPr>
        <p:spPr>
          <a:xfrm>
            <a:off x="1981200" y="274638"/>
            <a:ext cx="8229600" cy="715962"/>
          </a:xfrm>
        </p:spPr>
        <p:txBody>
          <a:bodyPr/>
          <a:lstStyle/>
          <a:p>
            <a:pPr eaLnBrk="1" hangingPunct="1"/>
            <a:r>
              <a:rPr lang="en-US"/>
              <a:t>Melihat Struktur Tables</a:t>
            </a:r>
          </a:p>
        </p:txBody>
      </p:sp>
      <p:sp>
        <p:nvSpPr>
          <p:cNvPr id="25604" name="Rectangle 3"/>
          <p:cNvSpPr>
            <a:spLocks noGrp="1" noChangeArrowheads="1"/>
          </p:cNvSpPr>
          <p:nvPr>
            <p:ph type="body" idx="1"/>
          </p:nvPr>
        </p:nvSpPr>
        <p:spPr>
          <a:xfrm>
            <a:off x="1981200" y="1695720"/>
            <a:ext cx="8229600" cy="4525963"/>
          </a:xfrm>
        </p:spPr>
        <p:txBody>
          <a:bodyPr/>
          <a:lstStyle/>
          <a:p>
            <a:pPr eaLnBrk="1" hangingPunct="1">
              <a:buFontTx/>
              <a:buNone/>
            </a:pPr>
            <a:r>
              <a:rPr lang="en-US" sz="2000" dirty="0"/>
              <a:t>Ada 2 Cara yang </a:t>
            </a:r>
            <a:r>
              <a:rPr lang="en-US" sz="2000" dirty="0" err="1"/>
              <a:t>yaitu</a:t>
            </a:r>
            <a:r>
              <a:rPr lang="en-US" dirty="0" smtClean="0"/>
              <a:t> :</a:t>
            </a:r>
          </a:p>
          <a:p>
            <a:pPr eaLnBrk="1" hangingPunct="1">
              <a:buFontTx/>
              <a:buNone/>
            </a:pPr>
            <a:endParaRPr lang="en-US" dirty="0" smtClean="0"/>
          </a:p>
        </p:txBody>
      </p:sp>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110" y="2277344"/>
            <a:ext cx="67818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96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id-ID" dirty="0" smtClean="0"/>
              <a:t>SQL </a:t>
            </a:r>
            <a:r>
              <a:rPr lang="id-ID" dirty="0" smtClean="0"/>
              <a:t>Server?</a:t>
            </a:r>
          </a:p>
        </p:txBody>
      </p:sp>
      <p:sp>
        <p:nvSpPr>
          <p:cNvPr id="7171" name="Content Placeholder 2"/>
          <p:cNvSpPr>
            <a:spLocks noGrp="1"/>
          </p:cNvSpPr>
          <p:nvPr>
            <p:ph idx="1"/>
          </p:nvPr>
        </p:nvSpPr>
        <p:spPr/>
        <p:txBody>
          <a:bodyPr/>
          <a:lstStyle/>
          <a:p>
            <a:pPr algn="just" eaLnBrk="1" hangingPunct="1"/>
            <a:r>
              <a:rPr lang="id-ID" sz="2800" b="1" dirty="0"/>
              <a:t>SQL Server </a:t>
            </a:r>
            <a:r>
              <a:rPr lang="id-ID" sz="2800" dirty="0"/>
              <a:t>merupakan sistem basis data yang bertipe relasional </a:t>
            </a:r>
            <a:r>
              <a:rPr lang="id-ID" sz="2800" dirty="0">
                <a:sym typeface="Wingdings" panose="05000000000000000000" pitchFamily="2" charset="2"/>
              </a:rPr>
              <a:t> </a:t>
            </a:r>
            <a:r>
              <a:rPr lang="id-ID" sz="2800" i="1" dirty="0">
                <a:sym typeface="Wingdings" panose="05000000000000000000" pitchFamily="2" charset="2"/>
              </a:rPr>
              <a:t>Relational Database Management System </a:t>
            </a:r>
            <a:r>
              <a:rPr lang="id-ID" sz="2800" dirty="0">
                <a:sym typeface="Wingdings" panose="05000000000000000000" pitchFamily="2" charset="2"/>
              </a:rPr>
              <a:t>(RDBMS).</a:t>
            </a:r>
          </a:p>
          <a:p>
            <a:pPr algn="just" eaLnBrk="1" hangingPunct="1"/>
            <a:r>
              <a:rPr lang="id-ID" sz="2800" dirty="0">
                <a:sym typeface="Wingdings" panose="05000000000000000000" pitchFamily="2" charset="2"/>
              </a:rPr>
              <a:t>Sistem basis data relasional adalah sistem penyimpanan data berbasis komputer yang elemen pokoknya adalah tabel-tabel (beberapa literatur menyebut tabel sebagai </a:t>
            </a:r>
            <a:r>
              <a:rPr lang="id-ID" sz="2800" b="1" dirty="0">
                <a:sym typeface="Wingdings" panose="05000000000000000000" pitchFamily="2" charset="2"/>
              </a:rPr>
              <a:t>relasi</a:t>
            </a:r>
            <a:r>
              <a:rPr lang="id-ID" sz="2800" dirty="0">
                <a:sym typeface="Wingdings" panose="05000000000000000000" pitchFamily="2" charset="2"/>
              </a:rPr>
              <a:t>) yang saling berhubungan satu sama lain.</a:t>
            </a:r>
          </a:p>
          <a:p>
            <a:pPr eaLnBrk="1" hangingPunct="1"/>
            <a:endParaRPr lang="id-ID" sz="2800" dirty="0"/>
          </a:p>
        </p:txBody>
      </p:sp>
    </p:spTree>
    <p:extLst>
      <p:ext uri="{BB962C8B-B14F-4D97-AF65-F5344CB8AC3E}">
        <p14:creationId xmlns:p14="http://schemas.microsoft.com/office/powerpoint/2010/main" val="125832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4B7232-9974-4998-87E5-7280D9BAC911}" type="slidenum">
              <a:rPr lang="en-US"/>
              <a:pPr eaLnBrk="1" hangingPunct="1"/>
              <a:t>30</a:t>
            </a:fld>
            <a:endParaRPr lang="en-US"/>
          </a:p>
        </p:txBody>
      </p:sp>
      <p:sp>
        <p:nvSpPr>
          <p:cNvPr id="26627" name="Rectangle 2"/>
          <p:cNvSpPr>
            <a:spLocks noGrp="1" noChangeArrowheads="1"/>
          </p:cNvSpPr>
          <p:nvPr>
            <p:ph type="title"/>
          </p:nvPr>
        </p:nvSpPr>
        <p:spPr/>
        <p:txBody>
          <a:bodyPr/>
          <a:lstStyle/>
          <a:p>
            <a:pPr eaLnBrk="1" hangingPunct="1"/>
            <a:r>
              <a:rPr lang="en-US" smtClean="0"/>
              <a:t>Menggubah struktur tables</a:t>
            </a:r>
          </a:p>
        </p:txBody>
      </p:sp>
      <p:sp>
        <p:nvSpPr>
          <p:cNvPr id="26628" name="Rectangle 3"/>
          <p:cNvSpPr>
            <a:spLocks noGrp="1" noChangeArrowheads="1"/>
          </p:cNvSpPr>
          <p:nvPr>
            <p:ph type="body" idx="1"/>
          </p:nvPr>
        </p:nvSpPr>
        <p:spPr/>
        <p:txBody>
          <a:bodyPr/>
          <a:lstStyle/>
          <a:p>
            <a:pPr eaLnBrk="1" hangingPunct="1"/>
            <a:r>
              <a:rPr lang="en-US" smtClean="0"/>
              <a:t>Syntax : </a:t>
            </a:r>
          </a:p>
          <a:p>
            <a:pPr eaLnBrk="1" hangingPunct="1">
              <a:buFontTx/>
              <a:buNone/>
            </a:pPr>
            <a:r>
              <a:rPr lang="en-US" smtClean="0"/>
              <a:t>Alter table[nama table] modify kolom ;</a:t>
            </a:r>
          </a:p>
          <a:p>
            <a:pPr eaLnBrk="1" hangingPunct="1">
              <a:buFontTx/>
              <a:buNone/>
            </a:pPr>
            <a:endParaRPr lang="en-US" smtClean="0"/>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164" y="3032366"/>
            <a:ext cx="6248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7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6C261C-BC00-49C8-9C93-62095B831E1A}" type="slidenum">
              <a:rPr lang="en-US"/>
              <a:pPr eaLnBrk="1" hangingPunct="1"/>
              <a:t>31</a:t>
            </a:fld>
            <a:endParaRPr lang="en-US"/>
          </a:p>
        </p:txBody>
      </p:sp>
      <p:sp>
        <p:nvSpPr>
          <p:cNvPr id="27651" name="Rectangle 2"/>
          <p:cNvSpPr>
            <a:spLocks noGrp="1" noChangeArrowheads="1"/>
          </p:cNvSpPr>
          <p:nvPr>
            <p:ph type="title"/>
          </p:nvPr>
        </p:nvSpPr>
        <p:spPr/>
        <p:txBody>
          <a:bodyPr/>
          <a:lstStyle/>
          <a:p>
            <a:pPr eaLnBrk="1" hangingPunct="1"/>
            <a:r>
              <a:rPr lang="en-US" smtClean="0"/>
              <a:t>Mengubah table</a:t>
            </a:r>
          </a:p>
        </p:txBody>
      </p:sp>
      <p:sp>
        <p:nvSpPr>
          <p:cNvPr id="27652" name="Rectangle 3"/>
          <p:cNvSpPr>
            <a:spLocks noGrp="1" noChangeArrowheads="1"/>
          </p:cNvSpPr>
          <p:nvPr>
            <p:ph type="body" idx="1"/>
          </p:nvPr>
        </p:nvSpPr>
        <p:spPr>
          <a:xfrm>
            <a:off x="1981200" y="1620436"/>
            <a:ext cx="8229600" cy="4754563"/>
          </a:xfrm>
        </p:spPr>
        <p:txBody>
          <a:bodyPr/>
          <a:lstStyle/>
          <a:p>
            <a:pPr eaLnBrk="1" hangingPunct="1"/>
            <a:r>
              <a:rPr lang="en-US" sz="2000" dirty="0"/>
              <a:t>Alter table[</a:t>
            </a:r>
            <a:r>
              <a:rPr lang="en-US" sz="2000" dirty="0" err="1"/>
              <a:t>nama</a:t>
            </a:r>
            <a:r>
              <a:rPr lang="en-US" sz="2000" dirty="0"/>
              <a:t> table]</a:t>
            </a:r>
          </a:p>
          <a:p>
            <a:pPr eaLnBrk="1" hangingPunct="1"/>
            <a:r>
              <a:rPr lang="en-US" sz="2000" dirty="0"/>
              <a:t>Change </a:t>
            </a:r>
            <a:r>
              <a:rPr lang="en-US" sz="2000" dirty="0" err="1"/>
              <a:t>datalama</a:t>
            </a:r>
            <a:r>
              <a:rPr lang="en-US" sz="2000" dirty="0"/>
              <a:t> </a:t>
            </a:r>
            <a:r>
              <a:rPr lang="en-US" sz="2000" dirty="0" err="1"/>
              <a:t>databaru</a:t>
            </a:r>
            <a:r>
              <a:rPr lang="en-US" sz="2000" dirty="0"/>
              <a:t> </a:t>
            </a:r>
            <a:r>
              <a:rPr lang="en-US" sz="2000" dirty="0" err="1"/>
              <a:t>typedata</a:t>
            </a:r>
            <a:r>
              <a:rPr lang="en-US" sz="2000" dirty="0"/>
              <a:t>();</a:t>
            </a:r>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163" y="2565643"/>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19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0D603A-8BAE-49A8-86A2-156A66A68CE2}" type="slidenum">
              <a:rPr lang="en-US"/>
              <a:pPr eaLnBrk="1" hangingPunct="1"/>
              <a:t>32</a:t>
            </a:fld>
            <a:endParaRPr lang="en-US"/>
          </a:p>
        </p:txBody>
      </p:sp>
      <p:sp>
        <p:nvSpPr>
          <p:cNvPr id="28675" name="Rectangle 2"/>
          <p:cNvSpPr>
            <a:spLocks noGrp="1" noChangeArrowheads="1"/>
          </p:cNvSpPr>
          <p:nvPr>
            <p:ph type="title"/>
          </p:nvPr>
        </p:nvSpPr>
        <p:spPr>
          <a:xfrm>
            <a:off x="1981200" y="274638"/>
            <a:ext cx="7772400" cy="639762"/>
          </a:xfrm>
        </p:spPr>
        <p:txBody>
          <a:bodyPr/>
          <a:lstStyle/>
          <a:p>
            <a:pPr eaLnBrk="1" hangingPunct="1"/>
            <a:r>
              <a:rPr lang="en-US" smtClean="0"/>
              <a:t> Cara PHP Myadmin</a:t>
            </a:r>
          </a:p>
        </p:txBody>
      </p:sp>
      <p:pic>
        <p:nvPicPr>
          <p:cNvPr id="2867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1688" y="2106613"/>
            <a:ext cx="7148512" cy="4019550"/>
          </a:xfrm>
          <a:noFill/>
        </p:spPr>
      </p:pic>
    </p:spTree>
    <p:extLst>
      <p:ext uri="{BB962C8B-B14F-4D97-AF65-F5344CB8AC3E}">
        <p14:creationId xmlns:p14="http://schemas.microsoft.com/office/powerpoint/2010/main" val="45376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A178D2-ACFA-4FBA-8F4E-C389E80C3030}" type="slidenum">
              <a:rPr lang="en-US"/>
              <a:pPr eaLnBrk="1" hangingPunct="1"/>
              <a:t>33</a:t>
            </a:fld>
            <a:endParaRPr lang="en-US"/>
          </a:p>
        </p:txBody>
      </p:sp>
      <p:sp>
        <p:nvSpPr>
          <p:cNvPr id="29699" name="Rectangle 6"/>
          <p:cNvSpPr>
            <a:spLocks noGrp="1" noChangeArrowheads="1"/>
          </p:cNvSpPr>
          <p:nvPr>
            <p:ph type="body" idx="1"/>
          </p:nvPr>
        </p:nvSpPr>
        <p:spPr/>
        <p:txBody>
          <a:bodyPr/>
          <a:lstStyle/>
          <a:p>
            <a:pPr eaLnBrk="1" hangingPunct="1"/>
            <a:endParaRPr lang="id-ID" smtClean="0"/>
          </a:p>
        </p:txBody>
      </p:sp>
      <p:pic>
        <p:nvPicPr>
          <p:cNvPr id="2970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8305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66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19ACE7-F0C4-4A4E-BD58-BB50B33884FF}" type="slidenum">
              <a:rPr lang="en-US"/>
              <a:pPr eaLnBrk="1" hangingPunct="1"/>
              <a:t>34</a:t>
            </a:fld>
            <a:endParaRPr lang="en-US"/>
          </a:p>
        </p:txBody>
      </p:sp>
      <p:sp>
        <p:nvSpPr>
          <p:cNvPr id="30723" name="Rectangle 2"/>
          <p:cNvSpPr>
            <a:spLocks noGrp="1" noChangeArrowheads="1"/>
          </p:cNvSpPr>
          <p:nvPr>
            <p:ph type="title"/>
          </p:nvPr>
        </p:nvSpPr>
        <p:spPr/>
        <p:txBody>
          <a:bodyPr/>
          <a:lstStyle/>
          <a:p>
            <a:pPr eaLnBrk="1" hangingPunct="1"/>
            <a:r>
              <a:rPr lang="en-US" smtClean="0"/>
              <a:t>Create Database</a:t>
            </a:r>
          </a:p>
        </p:txBody>
      </p:sp>
      <p:sp>
        <p:nvSpPr>
          <p:cNvPr id="30724" name="Rectangle 3"/>
          <p:cNvSpPr>
            <a:spLocks noGrp="1" noChangeArrowheads="1"/>
          </p:cNvSpPr>
          <p:nvPr>
            <p:ph type="body" idx="1"/>
          </p:nvPr>
        </p:nvSpPr>
        <p:spPr>
          <a:xfrm>
            <a:off x="1981200" y="1544236"/>
            <a:ext cx="8229600" cy="4830763"/>
          </a:xfrm>
        </p:spPr>
        <p:txBody>
          <a:bodyPr/>
          <a:lstStyle/>
          <a:p>
            <a:pPr eaLnBrk="1" hangingPunct="1">
              <a:buFontTx/>
              <a:buNone/>
            </a:pPr>
            <a:r>
              <a:rPr lang="en-US" dirty="0" err="1"/>
              <a:t>Contoh</a:t>
            </a:r>
            <a:r>
              <a:rPr lang="en-US" dirty="0"/>
              <a:t> : Database </a:t>
            </a:r>
            <a:r>
              <a:rPr lang="en-US" dirty="0" err="1"/>
              <a:t>pegawai</a:t>
            </a:r>
            <a:r>
              <a:rPr lang="en-US" dirty="0"/>
              <a:t> </a:t>
            </a:r>
            <a:r>
              <a:rPr lang="en-US" dirty="0" err="1"/>
              <a:t>pilih</a:t>
            </a:r>
            <a:r>
              <a:rPr lang="en-US" dirty="0"/>
              <a:t> create </a:t>
            </a:r>
            <a:r>
              <a:rPr lang="en-US" dirty="0" err="1"/>
              <a:t>newdatabase</a:t>
            </a:r>
            <a:endParaRPr lang="en-US" dirty="0"/>
          </a:p>
          <a:p>
            <a:pPr eaLnBrk="1" hangingPunct="1">
              <a:buFontTx/>
              <a:buNone/>
            </a:pPr>
            <a:endParaRPr lang="en-US" dirty="0" smtClean="0"/>
          </a:p>
        </p:txBody>
      </p:sp>
      <p:pic>
        <p:nvPicPr>
          <p:cNvPr id="3072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59549"/>
            <a:ext cx="79248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71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4CCCD3-1899-48D0-A489-192F6018DF61}" type="slidenum">
              <a:rPr lang="en-US"/>
              <a:pPr eaLnBrk="1" hangingPunct="1"/>
              <a:t>35</a:t>
            </a:fld>
            <a:endParaRPr lang="en-US"/>
          </a:p>
        </p:txBody>
      </p:sp>
      <p:sp>
        <p:nvSpPr>
          <p:cNvPr id="31747" name="Rectangle 2"/>
          <p:cNvSpPr>
            <a:spLocks noGrp="1" noChangeArrowheads="1"/>
          </p:cNvSpPr>
          <p:nvPr>
            <p:ph type="title"/>
          </p:nvPr>
        </p:nvSpPr>
        <p:spPr/>
        <p:txBody>
          <a:bodyPr/>
          <a:lstStyle/>
          <a:p>
            <a:pPr eaLnBrk="1" hangingPunct="1"/>
            <a:r>
              <a:rPr lang="en-US" smtClean="0"/>
              <a:t>Create table</a:t>
            </a:r>
          </a:p>
        </p:txBody>
      </p:sp>
      <p:sp>
        <p:nvSpPr>
          <p:cNvPr id="31748" name="Rectangle 3"/>
          <p:cNvSpPr>
            <a:spLocks noGrp="1" noChangeArrowheads="1"/>
          </p:cNvSpPr>
          <p:nvPr>
            <p:ph type="body" idx="1"/>
          </p:nvPr>
        </p:nvSpPr>
        <p:spPr/>
        <p:txBody>
          <a:bodyPr/>
          <a:lstStyle/>
          <a:p>
            <a:pPr eaLnBrk="1" hangingPunct="1"/>
            <a:r>
              <a:rPr lang="en-US"/>
              <a:t>Isi nama table pegawai dan fieldnya  6 lalu  tekan go</a:t>
            </a:r>
            <a:r>
              <a:rPr lang="en-US" smtClean="0"/>
              <a:t>  </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1"/>
            <a:ext cx="61722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15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035BC5-4899-40F5-9823-EAFF5314199D}" type="slidenum">
              <a:rPr lang="en-US"/>
              <a:pPr eaLnBrk="1" hangingPunct="1"/>
              <a:t>36</a:t>
            </a:fld>
            <a:endParaRPr lang="en-US"/>
          </a:p>
        </p:txBody>
      </p:sp>
      <p:sp>
        <p:nvSpPr>
          <p:cNvPr id="32771" name="Rectangle 2"/>
          <p:cNvSpPr>
            <a:spLocks noGrp="1" noChangeArrowheads="1"/>
          </p:cNvSpPr>
          <p:nvPr>
            <p:ph type="title"/>
          </p:nvPr>
        </p:nvSpPr>
        <p:spPr/>
        <p:txBody>
          <a:bodyPr/>
          <a:lstStyle/>
          <a:p>
            <a:pPr eaLnBrk="1" hangingPunct="1"/>
            <a:r>
              <a:rPr lang="en-US" smtClean="0"/>
              <a:t>Create field di table</a:t>
            </a:r>
          </a:p>
        </p:txBody>
      </p:sp>
      <p:sp>
        <p:nvSpPr>
          <p:cNvPr id="32772" name="Rectangle 3"/>
          <p:cNvSpPr>
            <a:spLocks noGrp="1" noChangeArrowheads="1"/>
          </p:cNvSpPr>
          <p:nvPr>
            <p:ph type="body" idx="1"/>
          </p:nvPr>
        </p:nvSpPr>
        <p:spPr/>
        <p:txBody>
          <a:bodyPr/>
          <a:lstStyle/>
          <a:p>
            <a:pPr eaLnBrk="1" hangingPunct="1">
              <a:buFontTx/>
              <a:buNone/>
            </a:pPr>
            <a:endParaRPr lang="id-ID" smtClean="0"/>
          </a:p>
        </p:txBody>
      </p:sp>
      <p:pic>
        <p:nvPicPr>
          <p:cNvPr id="327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1"/>
            <a:ext cx="762000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89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1981200" y="1630252"/>
            <a:ext cx="8229600" cy="5745163"/>
          </a:xfrm>
        </p:spPr>
        <p:txBody>
          <a:bodyPr/>
          <a:lstStyle/>
          <a:p>
            <a:r>
              <a:rPr lang="en-US" dirty="0" smtClean="0"/>
              <a:t>P : Primary</a:t>
            </a:r>
          </a:p>
          <a:p>
            <a:r>
              <a:rPr lang="en-US" dirty="0" smtClean="0"/>
              <a:t>I : Index</a:t>
            </a:r>
          </a:p>
          <a:p>
            <a:r>
              <a:rPr lang="en-US" dirty="0" smtClean="0"/>
              <a:t>U : Unique</a:t>
            </a:r>
          </a:p>
          <a:p>
            <a:r>
              <a:rPr lang="it-IT" dirty="0" smtClean="0"/>
              <a:t>Nip di setting auto_increement dan Primary.</a:t>
            </a:r>
          </a:p>
          <a:p>
            <a:r>
              <a:rPr lang="en-US" dirty="0" err="1" smtClean="0"/>
              <a:t>Auto_increement</a:t>
            </a:r>
            <a:r>
              <a:rPr lang="en-US" dirty="0" smtClean="0"/>
              <a:t> </a:t>
            </a:r>
            <a:r>
              <a:rPr lang="en-US" dirty="0" err="1" smtClean="0"/>
              <a:t>artinya</a:t>
            </a:r>
            <a:r>
              <a:rPr lang="en-US" dirty="0" smtClean="0"/>
              <a:t> </a:t>
            </a:r>
            <a:r>
              <a:rPr lang="en-US" dirty="0" err="1" smtClean="0"/>
              <a:t>setiap</a:t>
            </a:r>
            <a:r>
              <a:rPr lang="en-US" dirty="0" smtClean="0"/>
              <a:t> </a:t>
            </a:r>
            <a:r>
              <a:rPr lang="en-US" dirty="0" err="1" smtClean="0"/>
              <a:t>pengisian</a:t>
            </a:r>
            <a:r>
              <a:rPr lang="en-US" dirty="0" smtClean="0"/>
              <a:t> record (data ) </a:t>
            </a:r>
            <a:r>
              <a:rPr lang="en-US" dirty="0" err="1" smtClean="0"/>
              <a:t>otomatis</a:t>
            </a:r>
            <a:r>
              <a:rPr lang="en-US" dirty="0" smtClean="0"/>
              <a:t> </a:t>
            </a:r>
            <a:r>
              <a:rPr lang="en-US" dirty="0" err="1" smtClean="0"/>
              <a:t>nilai</a:t>
            </a:r>
            <a:r>
              <a:rPr lang="en-US" dirty="0" smtClean="0"/>
              <a:t> id </a:t>
            </a:r>
            <a:r>
              <a:rPr lang="en-US" dirty="0" err="1" smtClean="0"/>
              <a:t>akan</a:t>
            </a:r>
            <a:r>
              <a:rPr lang="en-US" dirty="0" smtClean="0"/>
              <a:t> </a:t>
            </a:r>
            <a:r>
              <a:rPr lang="en-US" dirty="0" err="1" smtClean="0"/>
              <a:t>dinaikkan</a:t>
            </a:r>
            <a:r>
              <a:rPr lang="en-US" dirty="0" smtClean="0"/>
              <a:t> .</a:t>
            </a:r>
          </a:p>
          <a:p>
            <a:r>
              <a:rPr lang="en-US" dirty="0" smtClean="0"/>
              <a:t> Primary </a:t>
            </a:r>
            <a:r>
              <a:rPr lang="en-US" dirty="0" err="1" smtClean="0"/>
              <a:t>artinya</a:t>
            </a:r>
            <a:r>
              <a:rPr lang="en-US" dirty="0" smtClean="0"/>
              <a:t> </a:t>
            </a:r>
            <a:r>
              <a:rPr lang="en-US" dirty="0" err="1" smtClean="0"/>
              <a:t>memberi</a:t>
            </a:r>
            <a:r>
              <a:rPr lang="en-US" dirty="0" smtClean="0"/>
              <a:t> </a:t>
            </a:r>
            <a:r>
              <a:rPr lang="en-US" dirty="0" err="1" smtClean="0"/>
              <a:t>kunci</a:t>
            </a:r>
            <a:r>
              <a:rPr lang="en-US" dirty="0" smtClean="0"/>
              <a:t> yang </a:t>
            </a:r>
            <a:r>
              <a:rPr lang="en-US" dirty="0" err="1" smtClean="0"/>
              <a:t>unik</a:t>
            </a:r>
            <a:r>
              <a:rPr lang="en-US" dirty="0" smtClean="0"/>
              <a:t> yang </a:t>
            </a:r>
            <a:r>
              <a:rPr lang="en-US" dirty="0" err="1" smtClean="0"/>
              <a:t>dapat</a:t>
            </a:r>
            <a:r>
              <a:rPr lang="en-US" dirty="0" smtClean="0"/>
              <a:t> di </a:t>
            </a:r>
            <a:r>
              <a:rPr lang="en-US" dirty="0" err="1" smtClean="0"/>
              <a:t>jadikan</a:t>
            </a:r>
            <a:r>
              <a:rPr lang="en-US" dirty="0" smtClean="0"/>
              <a:t> </a:t>
            </a:r>
            <a:r>
              <a:rPr lang="en-US" dirty="0" err="1" smtClean="0"/>
              <a:t>pengenal</a:t>
            </a:r>
            <a:r>
              <a:rPr lang="en-US" dirty="0" smtClean="0"/>
              <a:t> </a:t>
            </a:r>
            <a:r>
              <a:rPr lang="en-US" dirty="0" err="1" smtClean="0"/>
              <a:t>dalam</a:t>
            </a:r>
            <a:r>
              <a:rPr lang="en-US" dirty="0" smtClean="0"/>
              <a:t> </a:t>
            </a:r>
            <a:r>
              <a:rPr lang="en-US" dirty="0" err="1" smtClean="0"/>
              <a:t>tabel</a:t>
            </a:r>
            <a:endParaRPr lang="en-US" dirty="0" smtClean="0"/>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B0EAC7-BA6A-4B2B-8554-2C8E98036489}" type="slidenum">
              <a:rPr lang="en-US"/>
              <a:pPr eaLnBrk="1" hangingPunct="1"/>
              <a:t>37</a:t>
            </a:fld>
            <a:endParaRPr lang="en-US"/>
          </a:p>
        </p:txBody>
      </p:sp>
    </p:spTree>
    <p:extLst>
      <p:ext uri="{BB962C8B-B14F-4D97-AF65-F5344CB8AC3E}">
        <p14:creationId xmlns:p14="http://schemas.microsoft.com/office/powerpoint/2010/main" val="175075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Tampilan tabel setelah di save</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6E6EC0-E42F-4B87-BB04-6F059D5953C7}" type="slidenum">
              <a:rPr lang="en-US"/>
              <a:pPr eaLnBrk="1" hangingPunct="1"/>
              <a:t>38</a:t>
            </a:fld>
            <a:endParaRPr lang="en-US"/>
          </a:p>
        </p:txBody>
      </p:sp>
      <p:pic>
        <p:nvPicPr>
          <p:cNvPr id="348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1689" y="1600201"/>
            <a:ext cx="8048625" cy="4525963"/>
          </a:xfrm>
          <a:noFill/>
        </p:spPr>
      </p:pic>
    </p:spTree>
    <p:extLst>
      <p:ext uri="{BB962C8B-B14F-4D97-AF65-F5344CB8AC3E}">
        <p14:creationId xmlns:p14="http://schemas.microsoft.com/office/powerpoint/2010/main" val="261241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981200" y="762001"/>
            <a:ext cx="8229600" cy="5364163"/>
          </a:xfrm>
        </p:spPr>
        <p:txBody>
          <a:bodyPr/>
          <a:lstStyle/>
          <a:p>
            <a:r>
              <a:rPr lang="en-US" b="1" smtClean="0"/>
              <a:t>Browse untuk melihat isi table (record)</a:t>
            </a:r>
          </a:p>
          <a:p>
            <a:r>
              <a:rPr lang="en-US" b="1" smtClean="0"/>
              <a:t>Insert untuk mengisi table</a:t>
            </a:r>
          </a:p>
          <a:p>
            <a:r>
              <a:rPr lang="en-US" b="1" smtClean="0"/>
              <a:t>Drop Menghapus field</a:t>
            </a:r>
          </a:p>
          <a:p>
            <a:r>
              <a:rPr lang="en-US" b="1" smtClean="0"/>
              <a:t>Primary, Index, Unique Menjadikan primary, index atau unique</a:t>
            </a:r>
          </a:p>
          <a:p>
            <a:r>
              <a:rPr lang="en-US" b="1" smtClean="0"/>
              <a:t>Empty : untuk mengosongkan tabel</a:t>
            </a:r>
          </a:p>
          <a:p>
            <a:endParaRPr lang="en-US" b="1" smtClean="0"/>
          </a:p>
          <a:p>
            <a:endParaRPr lang="en-US" smtClean="0"/>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F5D587-61C7-4D9B-97AB-43D12C2DC147}" type="slidenum">
              <a:rPr lang="en-US"/>
              <a:pPr eaLnBrk="1" hangingPunct="1"/>
              <a:t>39</a:t>
            </a:fld>
            <a:endParaRPr lang="en-US"/>
          </a:p>
        </p:txBody>
      </p:sp>
    </p:spTree>
    <p:extLst>
      <p:ext uri="{BB962C8B-B14F-4D97-AF65-F5344CB8AC3E}">
        <p14:creationId xmlns:p14="http://schemas.microsoft.com/office/powerpoint/2010/main" val="35485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id-ID" dirty="0" smtClean="0"/>
              <a:t>Perancangan Basis Data Relasional</a:t>
            </a:r>
            <a:endParaRPr lang="id-ID" dirty="0"/>
          </a:p>
        </p:txBody>
      </p:sp>
      <p:sp>
        <p:nvSpPr>
          <p:cNvPr id="8195" name="Content Placeholder 2"/>
          <p:cNvSpPr>
            <a:spLocks noGrp="1"/>
          </p:cNvSpPr>
          <p:nvPr>
            <p:ph idx="1"/>
          </p:nvPr>
        </p:nvSpPr>
        <p:spPr/>
        <p:txBody>
          <a:bodyPr/>
          <a:lstStyle/>
          <a:p>
            <a:pPr eaLnBrk="1" hangingPunct="1"/>
            <a:r>
              <a:rPr lang="id-ID" sz="2800" b="1" dirty="0"/>
              <a:t>Kelompok Pernyataan SQL</a:t>
            </a:r>
          </a:p>
          <a:p>
            <a:pPr lvl="1" algn="just" eaLnBrk="1" hangingPunct="1"/>
            <a:r>
              <a:rPr lang="id-ID" dirty="0" smtClean="0"/>
              <a:t>Pernyataan SQL dapat dikelompokkan menjadi 5 kelompok, yaitu:</a:t>
            </a:r>
          </a:p>
          <a:p>
            <a:pPr marL="1123950" lvl="2" indent="-457200" algn="just">
              <a:buFont typeface="Calibri" panose="020F0502020204030204" pitchFamily="34" charset="0"/>
              <a:buAutoNum type="arabicParenR"/>
            </a:pPr>
            <a:r>
              <a:rPr lang="id-ID" sz="2800" dirty="0"/>
              <a:t>DDL,</a:t>
            </a:r>
          </a:p>
          <a:p>
            <a:pPr marL="1123950" lvl="2" indent="-457200" algn="just">
              <a:buFont typeface="Calibri" panose="020F0502020204030204" pitchFamily="34" charset="0"/>
              <a:buAutoNum type="arabicParenR"/>
            </a:pPr>
            <a:r>
              <a:rPr lang="id-ID" sz="2800" dirty="0"/>
              <a:t>DML,</a:t>
            </a:r>
          </a:p>
          <a:p>
            <a:pPr marL="1123950" lvl="2" indent="-457200" algn="just">
              <a:buFont typeface="Calibri" panose="020F0502020204030204" pitchFamily="34" charset="0"/>
              <a:buAutoNum type="arabicParenR"/>
            </a:pPr>
            <a:r>
              <a:rPr lang="id-ID" sz="2800" dirty="0"/>
              <a:t>DCL,</a:t>
            </a:r>
          </a:p>
          <a:p>
            <a:pPr marL="1123950" lvl="2" indent="-457200" algn="just">
              <a:buFont typeface="Calibri" panose="020F0502020204030204" pitchFamily="34" charset="0"/>
              <a:buAutoNum type="arabicParenR"/>
            </a:pPr>
            <a:r>
              <a:rPr lang="id-ID" sz="2800" dirty="0"/>
              <a:t>pengendali transaksi dan</a:t>
            </a:r>
          </a:p>
          <a:p>
            <a:pPr marL="1123950" lvl="2" indent="-457200" algn="just">
              <a:buFont typeface="Calibri" panose="020F0502020204030204" pitchFamily="34" charset="0"/>
              <a:buAutoNum type="arabicParenR"/>
            </a:pPr>
            <a:r>
              <a:rPr lang="id-ID" sz="2800" dirty="0"/>
              <a:t>pengendali programatik.</a:t>
            </a:r>
          </a:p>
        </p:txBody>
      </p:sp>
    </p:spTree>
    <p:extLst>
      <p:ext uri="{BB962C8B-B14F-4D97-AF65-F5344CB8AC3E}">
        <p14:creationId xmlns:p14="http://schemas.microsoft.com/office/powerpoint/2010/main" val="317754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structure</a:t>
            </a: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E0FAF8-080E-4324-8F25-52E468BFA8C9}" type="slidenum">
              <a:rPr lang="en-US"/>
              <a:pPr eaLnBrk="1" hangingPunct="1"/>
              <a:t>40</a:t>
            </a:fld>
            <a:endParaRPr lang="en-US"/>
          </a:p>
        </p:txBody>
      </p:sp>
      <p:pic>
        <p:nvPicPr>
          <p:cNvPr id="3686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1689" y="1600201"/>
            <a:ext cx="8048625" cy="4525963"/>
          </a:xfrm>
          <a:noFill/>
        </p:spPr>
      </p:pic>
    </p:spTree>
    <p:extLst>
      <p:ext uri="{BB962C8B-B14F-4D97-AF65-F5344CB8AC3E}">
        <p14:creationId xmlns:p14="http://schemas.microsoft.com/office/powerpoint/2010/main" val="201608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1AF08D-D15D-4F1A-BEF5-40772BE16B0C}" type="slidenum">
              <a:rPr lang="en-US"/>
              <a:pPr eaLnBrk="1" hangingPunct="1"/>
              <a:t>41</a:t>
            </a:fld>
            <a:endParaRPr lang="en-US"/>
          </a:p>
        </p:txBody>
      </p:sp>
      <p:sp>
        <p:nvSpPr>
          <p:cNvPr id="37891" name="Rectangle 2"/>
          <p:cNvSpPr>
            <a:spLocks noGrp="1" noChangeArrowheads="1"/>
          </p:cNvSpPr>
          <p:nvPr>
            <p:ph type="title"/>
          </p:nvPr>
        </p:nvSpPr>
        <p:spPr/>
        <p:txBody>
          <a:bodyPr/>
          <a:lstStyle/>
          <a:p>
            <a:pPr eaLnBrk="1" hangingPunct="1"/>
            <a:r>
              <a:rPr lang="en-US" sz="3600"/>
              <a:t>Menambahkan field ke struktur table</a:t>
            </a:r>
          </a:p>
        </p:txBody>
      </p:sp>
      <p:sp>
        <p:nvSpPr>
          <p:cNvPr id="37892" name="Rectangle 3"/>
          <p:cNvSpPr>
            <a:spLocks noGrp="1" noChangeArrowheads="1"/>
          </p:cNvSpPr>
          <p:nvPr>
            <p:ph type="body" idx="1"/>
          </p:nvPr>
        </p:nvSpPr>
        <p:spPr/>
        <p:txBody>
          <a:bodyPr/>
          <a:lstStyle/>
          <a:p>
            <a:pPr eaLnBrk="1" hangingPunct="1"/>
            <a:endParaRPr lang="id-ID" smtClean="0"/>
          </a:p>
        </p:txBody>
      </p:sp>
      <p:pic>
        <p:nvPicPr>
          <p:cNvPr id="378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676401"/>
            <a:ext cx="574357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9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F31852-24FD-4086-A212-527D57C42B84}" type="slidenum">
              <a:rPr lang="en-US"/>
              <a:pPr eaLnBrk="1" hangingPunct="1"/>
              <a:t>42</a:t>
            </a:fld>
            <a:endParaRPr lang="en-US"/>
          </a:p>
        </p:txBody>
      </p:sp>
      <p:sp>
        <p:nvSpPr>
          <p:cNvPr id="38915" name="Rectangle 2"/>
          <p:cNvSpPr>
            <a:spLocks noGrp="1" noChangeArrowheads="1"/>
          </p:cNvSpPr>
          <p:nvPr>
            <p:ph type="title"/>
          </p:nvPr>
        </p:nvSpPr>
        <p:spPr/>
        <p:txBody>
          <a:bodyPr>
            <a:normAutofit fontScale="90000"/>
          </a:bodyPr>
          <a:lstStyle/>
          <a:p>
            <a:pPr algn="l" eaLnBrk="1" hangingPunct="1"/>
            <a:r>
              <a:rPr lang="en-US" sz="4000"/>
              <a:t>Menambah record(data) ke table</a:t>
            </a:r>
            <a:br>
              <a:rPr lang="en-US" sz="4000"/>
            </a:br>
            <a:r>
              <a:rPr lang="en-US" sz="4000"/>
              <a:t>dengan memilih menu insert</a:t>
            </a:r>
          </a:p>
        </p:txBody>
      </p:sp>
      <p:pic>
        <p:nvPicPr>
          <p:cNvPr id="389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85042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6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Sql queery dari field yg diisi</a:t>
            </a:r>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40C192-D7B2-4686-83B5-35CA024B1A9E}" type="slidenum">
              <a:rPr lang="en-US"/>
              <a:pPr eaLnBrk="1" hangingPunct="1"/>
              <a:t>43</a:t>
            </a:fld>
            <a:endParaRPr lang="en-US"/>
          </a:p>
        </p:txBody>
      </p:sp>
      <p:pic>
        <p:nvPicPr>
          <p:cNvPr id="3994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1689" y="1600201"/>
            <a:ext cx="8048625" cy="4525963"/>
          </a:xfrm>
          <a:noFill/>
        </p:spPr>
      </p:pic>
    </p:spTree>
    <p:extLst>
      <p:ext uri="{BB962C8B-B14F-4D97-AF65-F5344CB8AC3E}">
        <p14:creationId xmlns:p14="http://schemas.microsoft.com/office/powerpoint/2010/main" val="116664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3989F8-179D-4AB9-9E7C-5F13106D0413}" type="slidenum">
              <a:rPr lang="en-US"/>
              <a:pPr eaLnBrk="1" hangingPunct="1"/>
              <a:t>44</a:t>
            </a:fld>
            <a:endParaRPr lang="en-US"/>
          </a:p>
        </p:txBody>
      </p:sp>
      <p:sp>
        <p:nvSpPr>
          <p:cNvPr id="40963" name="Rectangle 2"/>
          <p:cNvSpPr>
            <a:spLocks noGrp="1" noChangeArrowheads="1"/>
          </p:cNvSpPr>
          <p:nvPr>
            <p:ph type="title"/>
          </p:nvPr>
        </p:nvSpPr>
        <p:spPr/>
        <p:txBody>
          <a:bodyPr/>
          <a:lstStyle/>
          <a:p>
            <a:pPr eaLnBrk="1" hangingPunct="1"/>
            <a:r>
              <a:rPr lang="en-US" smtClean="0"/>
              <a:t>Menampilkan data</a:t>
            </a:r>
          </a:p>
        </p:txBody>
      </p:sp>
      <p:sp>
        <p:nvSpPr>
          <p:cNvPr id="40964" name="Rectangle 3"/>
          <p:cNvSpPr>
            <a:spLocks noGrp="1" noChangeArrowheads="1"/>
          </p:cNvSpPr>
          <p:nvPr>
            <p:ph type="body" idx="1"/>
          </p:nvPr>
        </p:nvSpPr>
        <p:spPr>
          <a:xfrm>
            <a:off x="1981200" y="1528996"/>
            <a:ext cx="8229600" cy="4983163"/>
          </a:xfrm>
        </p:spPr>
        <p:txBody>
          <a:bodyPr/>
          <a:lstStyle/>
          <a:p>
            <a:pPr eaLnBrk="1" hangingPunct="1"/>
            <a:r>
              <a:rPr lang="en-US" dirty="0" err="1" smtClean="0"/>
              <a:t>Dengan</a:t>
            </a:r>
            <a:r>
              <a:rPr lang="en-US" dirty="0" smtClean="0"/>
              <a:t> </a:t>
            </a:r>
            <a:r>
              <a:rPr lang="en-US" dirty="0" err="1" smtClean="0"/>
              <a:t>memilih</a:t>
            </a:r>
            <a:r>
              <a:rPr lang="en-US" dirty="0" smtClean="0"/>
              <a:t> menu </a:t>
            </a:r>
            <a:r>
              <a:rPr lang="en-US" b="1" dirty="0" smtClean="0"/>
              <a:t>Browse </a:t>
            </a:r>
            <a:r>
              <a:rPr lang="en-US" dirty="0" err="1" smtClean="0"/>
              <a:t>pada</a:t>
            </a:r>
            <a:r>
              <a:rPr lang="en-US" dirty="0" smtClean="0"/>
              <a:t> </a:t>
            </a:r>
            <a:r>
              <a:rPr lang="en-US" dirty="0" err="1" smtClean="0"/>
              <a:t>navigasi</a:t>
            </a:r>
            <a:r>
              <a:rPr lang="en-US" dirty="0" smtClean="0"/>
              <a:t> </a:t>
            </a:r>
            <a:r>
              <a:rPr lang="en-US" dirty="0" err="1" smtClean="0"/>
              <a:t>bagian</a:t>
            </a:r>
            <a:r>
              <a:rPr lang="en-US" dirty="0" smtClean="0"/>
              <a:t> </a:t>
            </a:r>
            <a:r>
              <a:rPr lang="en-US" dirty="0" err="1" smtClean="0"/>
              <a:t>atas</a:t>
            </a:r>
            <a:r>
              <a:rPr lang="en-US" dirty="0" smtClean="0"/>
              <a:t>.</a:t>
            </a:r>
          </a:p>
          <a:p>
            <a:pPr eaLnBrk="1" hangingPunct="1">
              <a:buFontTx/>
              <a:buNone/>
            </a:pPr>
            <a:endParaRPr lang="en-US" dirty="0" smtClean="0"/>
          </a:p>
        </p:txBody>
      </p:sp>
      <p:pic>
        <p:nvPicPr>
          <p:cNvPr id="409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493" y="2362200"/>
            <a:ext cx="830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43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3119F3-6C3A-4000-9F20-805932D614C4}" type="slidenum">
              <a:rPr lang="en-US"/>
              <a:pPr eaLnBrk="1" hangingPunct="1"/>
              <a:t>45</a:t>
            </a:fld>
            <a:endParaRPr lang="en-US"/>
          </a:p>
        </p:txBody>
      </p:sp>
      <p:sp>
        <p:nvSpPr>
          <p:cNvPr id="41987" name="Rectangle 2"/>
          <p:cNvSpPr>
            <a:spLocks noGrp="1" noChangeArrowheads="1"/>
          </p:cNvSpPr>
          <p:nvPr>
            <p:ph type="title"/>
          </p:nvPr>
        </p:nvSpPr>
        <p:spPr/>
        <p:txBody>
          <a:bodyPr/>
          <a:lstStyle/>
          <a:p>
            <a:pPr eaLnBrk="1" hangingPunct="1"/>
            <a:r>
              <a:rPr lang="en-US" smtClean="0"/>
              <a:t>Mengubah data</a:t>
            </a:r>
          </a:p>
        </p:txBody>
      </p:sp>
      <p:sp>
        <p:nvSpPr>
          <p:cNvPr id="41988" name="Rectangle 3"/>
          <p:cNvSpPr>
            <a:spLocks noGrp="1" noChangeArrowheads="1"/>
          </p:cNvSpPr>
          <p:nvPr>
            <p:ph type="body" idx="1"/>
          </p:nvPr>
        </p:nvSpPr>
        <p:spPr>
          <a:xfrm>
            <a:off x="1981200" y="1371601"/>
            <a:ext cx="8229600" cy="4906963"/>
          </a:xfrm>
        </p:spPr>
        <p:txBody>
          <a:bodyPr/>
          <a:lstStyle/>
          <a:p>
            <a:pPr eaLnBrk="1" hangingPunct="1"/>
            <a:r>
              <a:rPr lang="en-US"/>
              <a:t>Klik tombol        pada tabel data (record). Akan ditampilkan form ubah record dimana data yang lama sudah ditampilkan.</a:t>
            </a:r>
          </a:p>
          <a:p>
            <a:pPr eaLnBrk="1" hangingPunct="1">
              <a:buFontTx/>
              <a:buNone/>
            </a:pPr>
            <a:endParaRPr lang="en-US"/>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19201"/>
            <a:ext cx="6096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667001"/>
            <a:ext cx="73152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94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AFAA6F-9971-4758-891C-50938D392D88}" type="slidenum">
              <a:rPr lang="en-US"/>
              <a:pPr eaLnBrk="1" hangingPunct="1"/>
              <a:t>46</a:t>
            </a:fld>
            <a:endParaRPr lang="en-US"/>
          </a:p>
        </p:txBody>
      </p:sp>
      <p:sp>
        <p:nvSpPr>
          <p:cNvPr id="43011" name="Rectangle 2"/>
          <p:cNvSpPr>
            <a:spLocks noGrp="1" noChangeArrowheads="1"/>
          </p:cNvSpPr>
          <p:nvPr>
            <p:ph type="title"/>
          </p:nvPr>
        </p:nvSpPr>
        <p:spPr/>
        <p:txBody>
          <a:bodyPr/>
          <a:lstStyle/>
          <a:p>
            <a:pPr eaLnBrk="1" hangingPunct="1"/>
            <a:r>
              <a:rPr lang="en-US" dirty="0" err="1" smtClean="0"/>
              <a:t>Mengubah</a:t>
            </a:r>
            <a:r>
              <a:rPr lang="en-US" dirty="0" smtClean="0"/>
              <a:t> data</a:t>
            </a:r>
          </a:p>
        </p:txBody>
      </p:sp>
      <p:sp>
        <p:nvSpPr>
          <p:cNvPr id="43012" name="Rectangle 3"/>
          <p:cNvSpPr>
            <a:spLocks noGrp="1" noChangeArrowheads="1"/>
          </p:cNvSpPr>
          <p:nvPr>
            <p:ph type="body" idx="1"/>
          </p:nvPr>
        </p:nvSpPr>
        <p:spPr>
          <a:xfrm>
            <a:off x="1981200" y="1646856"/>
            <a:ext cx="8229600" cy="4830763"/>
          </a:xfrm>
        </p:spPr>
        <p:txBody>
          <a:bodyPr/>
          <a:lstStyle/>
          <a:p>
            <a:pPr eaLnBrk="1" hangingPunct="1"/>
            <a:r>
              <a:rPr lang="en-US" dirty="0" err="1"/>
              <a:t>Setelah</a:t>
            </a:r>
            <a:r>
              <a:rPr lang="en-US" dirty="0"/>
              <a:t> </a:t>
            </a:r>
            <a:r>
              <a:rPr lang="en-US" dirty="0" err="1"/>
              <a:t>perubahan</a:t>
            </a:r>
            <a:r>
              <a:rPr lang="en-US" dirty="0"/>
              <a:t> </a:t>
            </a:r>
            <a:r>
              <a:rPr lang="en-US" dirty="0" err="1"/>
              <a:t>disimpan</a:t>
            </a:r>
            <a:r>
              <a:rPr lang="en-US" dirty="0"/>
              <a:t> </a:t>
            </a:r>
            <a:r>
              <a:rPr lang="en-US" dirty="0" err="1"/>
              <a:t>akan</a:t>
            </a:r>
            <a:r>
              <a:rPr lang="en-US" dirty="0"/>
              <a:t> </a:t>
            </a:r>
            <a:r>
              <a:rPr lang="en-US" dirty="0" err="1"/>
              <a:t>ditampilkan</a:t>
            </a:r>
            <a:r>
              <a:rPr lang="en-US" dirty="0"/>
              <a:t> </a:t>
            </a:r>
            <a:r>
              <a:rPr lang="en-US" dirty="0" err="1"/>
              <a:t>informasi</a:t>
            </a:r>
            <a:r>
              <a:rPr lang="en-US" dirty="0"/>
              <a:t> </a:t>
            </a:r>
            <a:r>
              <a:rPr lang="en-US" dirty="0" err="1"/>
              <a:t>jumlah</a:t>
            </a:r>
            <a:r>
              <a:rPr lang="en-US" dirty="0"/>
              <a:t> record yang </a:t>
            </a:r>
            <a:r>
              <a:rPr lang="en-US" dirty="0" err="1"/>
              <a:t>berubah</a:t>
            </a:r>
            <a:r>
              <a:rPr lang="en-US" dirty="0"/>
              <a:t>.</a:t>
            </a:r>
          </a:p>
          <a:p>
            <a:pPr eaLnBrk="1" hangingPunct="1"/>
            <a:r>
              <a:rPr lang="en-US" dirty="0" err="1"/>
              <a:t>Perintah</a:t>
            </a:r>
            <a:r>
              <a:rPr lang="en-US" dirty="0"/>
              <a:t> SQL </a:t>
            </a:r>
            <a:r>
              <a:rPr lang="en-US" dirty="0" err="1"/>
              <a:t>untuk</a:t>
            </a:r>
            <a:r>
              <a:rPr lang="en-US" dirty="0"/>
              <a:t> </a:t>
            </a:r>
            <a:r>
              <a:rPr lang="en-US" dirty="0" err="1"/>
              <a:t>mengubah</a:t>
            </a:r>
            <a:r>
              <a:rPr lang="en-US" dirty="0"/>
              <a:t> data </a:t>
            </a:r>
            <a:r>
              <a:rPr lang="en-US" dirty="0" err="1"/>
              <a:t>ditampilkan</a:t>
            </a:r>
            <a:r>
              <a:rPr lang="en-US" dirty="0"/>
              <a:t>.</a:t>
            </a:r>
          </a:p>
          <a:p>
            <a:pPr eaLnBrk="1" hangingPunct="1"/>
            <a:r>
              <a:rPr lang="en-US" dirty="0"/>
              <a:t>Record </a:t>
            </a:r>
            <a:r>
              <a:rPr lang="en-US" dirty="0" err="1"/>
              <a:t>setelah</a:t>
            </a:r>
            <a:r>
              <a:rPr lang="en-US" dirty="0"/>
              <a:t> </a:t>
            </a:r>
            <a:r>
              <a:rPr lang="en-US" dirty="0" err="1"/>
              <a:t>terjadi</a:t>
            </a:r>
            <a:r>
              <a:rPr lang="en-US" dirty="0"/>
              <a:t> </a:t>
            </a:r>
            <a:r>
              <a:rPr lang="en-US" dirty="0" err="1"/>
              <a:t>perubahan</a:t>
            </a:r>
            <a:r>
              <a:rPr lang="en-US" dirty="0"/>
              <a:t> </a:t>
            </a:r>
            <a:r>
              <a:rPr lang="en-US" dirty="0" err="1"/>
              <a:t>ditampilkan</a:t>
            </a:r>
            <a:r>
              <a:rPr lang="en-US" dirty="0"/>
              <a:t>.</a:t>
            </a:r>
          </a:p>
          <a:p>
            <a:pPr eaLnBrk="1" hangingPunct="1"/>
            <a:endParaRPr lang="en-US" dirty="0"/>
          </a:p>
          <a:p>
            <a:pPr eaLnBrk="1" hangingPunct="1"/>
            <a:endParaRPr lang="en-US" dirty="0"/>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563" y="3540359"/>
            <a:ext cx="7315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8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7F5233-356E-42A6-ADDE-1A0634CDCDC8}" type="slidenum">
              <a:rPr lang="en-US"/>
              <a:pPr eaLnBrk="1" hangingPunct="1"/>
              <a:t>47</a:t>
            </a:fld>
            <a:endParaRPr lang="en-US"/>
          </a:p>
        </p:txBody>
      </p:sp>
      <p:sp>
        <p:nvSpPr>
          <p:cNvPr id="44035" name="Rectangle 2"/>
          <p:cNvSpPr>
            <a:spLocks noGrp="1" noChangeArrowheads="1"/>
          </p:cNvSpPr>
          <p:nvPr>
            <p:ph type="title"/>
          </p:nvPr>
        </p:nvSpPr>
        <p:spPr/>
        <p:txBody>
          <a:bodyPr/>
          <a:lstStyle/>
          <a:p>
            <a:pPr eaLnBrk="1" hangingPunct="1"/>
            <a:endParaRPr lang="id-ID" smtClean="0"/>
          </a:p>
        </p:txBody>
      </p:sp>
      <p:sp>
        <p:nvSpPr>
          <p:cNvPr id="44036" name="Rectangle 3"/>
          <p:cNvSpPr>
            <a:spLocks noGrp="1" noChangeArrowheads="1"/>
          </p:cNvSpPr>
          <p:nvPr>
            <p:ph type="body" idx="1"/>
          </p:nvPr>
        </p:nvSpPr>
        <p:spPr/>
        <p:txBody>
          <a:bodyPr/>
          <a:lstStyle/>
          <a:p>
            <a:pPr eaLnBrk="1" hangingPunct="1"/>
            <a:endParaRPr lang="id-ID" smtClean="0"/>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55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6A0064-27B0-4116-9754-BA0D8115308F}" type="slidenum">
              <a:rPr lang="en-US"/>
              <a:pPr eaLnBrk="1" hangingPunct="1"/>
              <a:t>48</a:t>
            </a:fld>
            <a:endParaRPr lang="en-US"/>
          </a:p>
        </p:txBody>
      </p:sp>
      <p:sp>
        <p:nvSpPr>
          <p:cNvPr id="45059" name="Rectangle 2"/>
          <p:cNvSpPr>
            <a:spLocks noGrp="1" noChangeArrowheads="1"/>
          </p:cNvSpPr>
          <p:nvPr>
            <p:ph type="title"/>
          </p:nvPr>
        </p:nvSpPr>
        <p:spPr/>
        <p:txBody>
          <a:bodyPr/>
          <a:lstStyle/>
          <a:p>
            <a:pPr eaLnBrk="1" hangingPunct="1"/>
            <a:r>
              <a:rPr lang="en-US" smtClean="0"/>
              <a:t>Menghapus Data</a:t>
            </a:r>
          </a:p>
        </p:txBody>
      </p:sp>
      <p:sp>
        <p:nvSpPr>
          <p:cNvPr id="45060" name="Rectangle 3"/>
          <p:cNvSpPr>
            <a:spLocks noGrp="1" noChangeArrowheads="1"/>
          </p:cNvSpPr>
          <p:nvPr>
            <p:ph type="body" idx="1"/>
          </p:nvPr>
        </p:nvSpPr>
        <p:spPr/>
        <p:txBody>
          <a:bodyPr/>
          <a:lstStyle/>
          <a:p>
            <a:pPr marL="0" indent="0"/>
            <a:r>
              <a:rPr lang="en-US" sz="2000"/>
              <a:t>Pada tampilan record, klik tombol </a:t>
            </a:r>
            <a:r>
              <a:rPr lang="en-US" sz="2000" b="1"/>
              <a:t>X </a:t>
            </a:r>
            <a:r>
              <a:rPr lang="en-US" sz="2000"/>
              <a:t>untuk record yang akan dihapus.</a:t>
            </a:r>
          </a:p>
          <a:p>
            <a:pPr marL="0" indent="0"/>
            <a:r>
              <a:rPr lang="en-US" sz="2000"/>
              <a:t>.Akan ditampilkan konfirmasi penghapusan. Klik </a:t>
            </a:r>
            <a:r>
              <a:rPr lang="en-US" sz="2000" b="1"/>
              <a:t>OK</a:t>
            </a:r>
            <a:r>
              <a:rPr lang="en-US" sz="2000"/>
              <a:t>jika benar-benar ingin menghapus data dan klik </a:t>
            </a:r>
            <a:r>
              <a:rPr lang="en-US" sz="2000" b="1"/>
              <a:t>Cancel</a:t>
            </a:r>
            <a:r>
              <a:rPr lang="en-US" sz="2000"/>
              <a:t>jika ingin membatalkannya.</a:t>
            </a:r>
          </a:p>
          <a:p>
            <a:pPr marL="0" indent="0"/>
            <a:endParaRPr lang="en-US" sz="2000"/>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493" y="3022199"/>
            <a:ext cx="8001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1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501D55-14ED-4EC2-80D1-02D2D0BE00AA}" type="slidenum">
              <a:rPr lang="en-US"/>
              <a:pPr eaLnBrk="1" hangingPunct="1"/>
              <a:t>49</a:t>
            </a:fld>
            <a:endParaRPr lang="en-US"/>
          </a:p>
        </p:txBody>
      </p:sp>
      <p:sp>
        <p:nvSpPr>
          <p:cNvPr id="46083" name="Rectangle 2"/>
          <p:cNvSpPr>
            <a:spLocks noGrp="1" noChangeArrowheads="1"/>
          </p:cNvSpPr>
          <p:nvPr>
            <p:ph type="title"/>
          </p:nvPr>
        </p:nvSpPr>
        <p:spPr/>
        <p:txBody>
          <a:bodyPr/>
          <a:lstStyle/>
          <a:p>
            <a:pPr eaLnBrk="1" hangingPunct="1"/>
            <a:r>
              <a:rPr lang="en-US" dirty="0" err="1" smtClean="0"/>
              <a:t>Menjalankan</a:t>
            </a:r>
            <a:r>
              <a:rPr lang="en-US" dirty="0" smtClean="0"/>
              <a:t> </a:t>
            </a:r>
            <a:r>
              <a:rPr lang="en-US" dirty="0" err="1" smtClean="0"/>
              <a:t>perintah</a:t>
            </a:r>
            <a:r>
              <a:rPr lang="en-US" dirty="0" smtClean="0"/>
              <a:t> SQL</a:t>
            </a:r>
          </a:p>
        </p:txBody>
      </p:sp>
      <p:sp>
        <p:nvSpPr>
          <p:cNvPr id="46084" name="Rectangle 3"/>
          <p:cNvSpPr>
            <a:spLocks noGrp="1" noChangeArrowheads="1"/>
          </p:cNvSpPr>
          <p:nvPr>
            <p:ph type="body" idx="1"/>
          </p:nvPr>
        </p:nvSpPr>
        <p:spPr>
          <a:xfrm>
            <a:off x="1981200" y="1143001"/>
            <a:ext cx="8229600" cy="4983163"/>
          </a:xfrm>
        </p:spPr>
        <p:txBody>
          <a:bodyPr/>
          <a:lstStyle/>
          <a:p>
            <a:pPr eaLnBrk="1" hangingPunct="1"/>
            <a:endParaRPr lang="id-ID" smtClean="0"/>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54053"/>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47438"/>
            <a:ext cx="8305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2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id-ID" smtClean="0"/>
              <a:t>DDL (Data Definition Language)</a:t>
            </a:r>
          </a:p>
        </p:txBody>
      </p:sp>
      <p:sp>
        <p:nvSpPr>
          <p:cNvPr id="9219" name="Content Placeholder 2"/>
          <p:cNvSpPr>
            <a:spLocks noGrp="1"/>
          </p:cNvSpPr>
          <p:nvPr>
            <p:ph idx="1"/>
          </p:nvPr>
        </p:nvSpPr>
        <p:spPr/>
        <p:txBody>
          <a:bodyPr/>
          <a:lstStyle/>
          <a:p>
            <a:pPr algn="just" eaLnBrk="1" hangingPunct="1"/>
            <a:r>
              <a:rPr lang="id-ID" sz="2600" b="1" dirty="0"/>
              <a:t>DDL</a:t>
            </a:r>
            <a:r>
              <a:rPr lang="id-ID" sz="2600" dirty="0"/>
              <a:t> merupakan kelompok perintah yang berfungsi untuk mendefinisikan atribut-atribut </a:t>
            </a:r>
            <a:r>
              <a:rPr lang="id-ID" sz="2600" i="1" dirty="0"/>
              <a:t>database, table, atribut (kolom), batasan-batasan terhadap suatu atribut serta hubungan antar table</a:t>
            </a:r>
            <a:r>
              <a:rPr lang="id-ID" sz="2600" dirty="0"/>
              <a:t>. Yang termasuk kelompok DDL ini adalah:</a:t>
            </a:r>
          </a:p>
          <a:p>
            <a:pPr lvl="1" algn="just" eaLnBrk="1" hangingPunct="1"/>
            <a:r>
              <a:rPr lang="en-US" sz="2600" b="1" dirty="0"/>
              <a:t>CREATE </a:t>
            </a:r>
            <a:r>
              <a:rPr lang="id-ID" sz="2600" b="1" dirty="0">
                <a:sym typeface="Wingdings" panose="05000000000000000000" pitchFamily="2" charset="2"/>
              </a:rPr>
              <a:t> </a:t>
            </a:r>
            <a:r>
              <a:rPr lang="en-US" sz="2600" dirty="0" err="1"/>
              <a:t>menciptakan</a:t>
            </a:r>
            <a:r>
              <a:rPr lang="en-US" sz="2600" dirty="0"/>
              <a:t> table </a:t>
            </a:r>
            <a:r>
              <a:rPr lang="en-US" sz="2600" dirty="0" err="1"/>
              <a:t>ataupun</a:t>
            </a:r>
            <a:r>
              <a:rPr lang="en-US" sz="2600" dirty="0"/>
              <a:t> </a:t>
            </a:r>
            <a:r>
              <a:rPr lang="en-US" sz="2600" dirty="0" err="1"/>
              <a:t>indeks</a:t>
            </a:r>
            <a:r>
              <a:rPr lang="id-ID" sz="2600" dirty="0"/>
              <a:t>.</a:t>
            </a:r>
            <a:endParaRPr lang="en-US" sz="2600" dirty="0"/>
          </a:p>
          <a:p>
            <a:pPr lvl="1" algn="just" eaLnBrk="1" hangingPunct="1"/>
            <a:r>
              <a:rPr lang="de-DE" sz="2600" b="1" dirty="0"/>
              <a:t>ALTER </a:t>
            </a:r>
            <a:r>
              <a:rPr lang="id-ID" sz="2600" b="1" dirty="0">
                <a:sym typeface="Wingdings" panose="05000000000000000000" pitchFamily="2" charset="2"/>
              </a:rPr>
              <a:t></a:t>
            </a:r>
            <a:r>
              <a:rPr lang="de-DE" sz="2600" dirty="0"/>
              <a:t>mengubah struktur table</a:t>
            </a:r>
            <a:r>
              <a:rPr lang="id-ID" sz="2600" dirty="0"/>
              <a:t>.</a:t>
            </a:r>
            <a:endParaRPr lang="de-DE" sz="2600" dirty="0"/>
          </a:p>
          <a:p>
            <a:pPr lvl="1" algn="just" eaLnBrk="1" hangingPunct="1"/>
            <a:r>
              <a:rPr lang="id-ID" sz="2600" b="1" dirty="0"/>
              <a:t>DROP </a:t>
            </a:r>
            <a:r>
              <a:rPr lang="id-ID" sz="2600" b="1" dirty="0">
                <a:sym typeface="Wingdings" panose="05000000000000000000" pitchFamily="2" charset="2"/>
              </a:rPr>
              <a:t></a:t>
            </a:r>
            <a:r>
              <a:rPr lang="id-ID" sz="2600" dirty="0"/>
              <a:t>menghapus table ataupun indeks.</a:t>
            </a:r>
          </a:p>
        </p:txBody>
      </p:sp>
    </p:spTree>
    <p:extLst>
      <p:ext uri="{BB962C8B-B14F-4D97-AF65-F5344CB8AC3E}">
        <p14:creationId xmlns:p14="http://schemas.microsoft.com/office/powerpoint/2010/main" val="292067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094E7D-35BB-4EB5-943C-4FEC272BF3ED}" type="slidenum">
              <a:rPr lang="en-US"/>
              <a:pPr eaLnBrk="1" hangingPunct="1"/>
              <a:t>50</a:t>
            </a:fld>
            <a:endParaRPr lang="en-US"/>
          </a:p>
        </p:txBody>
      </p:sp>
      <p:sp>
        <p:nvSpPr>
          <p:cNvPr id="47107" name="Rectangle 2"/>
          <p:cNvSpPr>
            <a:spLocks noGrp="1" noChangeArrowheads="1"/>
          </p:cNvSpPr>
          <p:nvPr>
            <p:ph type="title"/>
          </p:nvPr>
        </p:nvSpPr>
        <p:spPr>
          <a:xfrm>
            <a:off x="1981200" y="274638"/>
            <a:ext cx="8229600" cy="792162"/>
          </a:xfrm>
        </p:spPr>
        <p:txBody>
          <a:bodyPr/>
          <a:lstStyle/>
          <a:p>
            <a:pPr eaLnBrk="1" hangingPunct="1"/>
            <a:r>
              <a:rPr lang="en-US"/>
              <a:t>Pencarian Record</a:t>
            </a:r>
          </a:p>
        </p:txBody>
      </p:sp>
      <p:sp>
        <p:nvSpPr>
          <p:cNvPr id="47108" name="Rectangle 3"/>
          <p:cNvSpPr>
            <a:spLocks noGrp="1" noChangeArrowheads="1"/>
          </p:cNvSpPr>
          <p:nvPr>
            <p:ph type="body" idx="1"/>
          </p:nvPr>
        </p:nvSpPr>
        <p:spPr>
          <a:xfrm>
            <a:off x="1981200" y="1747235"/>
            <a:ext cx="8229600" cy="4525963"/>
          </a:xfrm>
        </p:spPr>
        <p:txBody>
          <a:bodyPr/>
          <a:lstStyle/>
          <a:p>
            <a:pPr eaLnBrk="1" hangingPunct="1">
              <a:buFontTx/>
              <a:buNone/>
            </a:pPr>
            <a:r>
              <a:rPr lang="en-US" sz="1800" dirty="0" err="1"/>
              <a:t>Pilih</a:t>
            </a:r>
            <a:r>
              <a:rPr lang="en-US" sz="1800" dirty="0"/>
              <a:t> menu </a:t>
            </a:r>
            <a:r>
              <a:rPr lang="en-US" sz="1800" b="1" dirty="0"/>
              <a:t>Search </a:t>
            </a:r>
            <a:r>
              <a:rPr lang="en-US" sz="1800" dirty="0"/>
              <a:t>di </a:t>
            </a:r>
            <a:r>
              <a:rPr lang="en-US" sz="1800" dirty="0" err="1"/>
              <a:t>bagian</a:t>
            </a:r>
            <a:r>
              <a:rPr lang="en-US" sz="1800" dirty="0"/>
              <a:t> menu </a:t>
            </a:r>
            <a:r>
              <a:rPr lang="en-US" sz="1800" dirty="0" err="1"/>
              <a:t>utama</a:t>
            </a:r>
            <a:r>
              <a:rPr lang="en-US" sz="1800" dirty="0"/>
              <a:t>.</a:t>
            </a:r>
          </a:p>
          <a:p>
            <a:pPr eaLnBrk="1" hangingPunct="1">
              <a:buFontTx/>
              <a:buNone/>
            </a:pPr>
            <a:r>
              <a:rPr lang="en-US" sz="1800" dirty="0"/>
              <a:t>2.Pilih field yang </a:t>
            </a:r>
            <a:r>
              <a:rPr lang="en-US" sz="1800" dirty="0" err="1"/>
              <a:t>akan</a:t>
            </a:r>
            <a:r>
              <a:rPr lang="en-US" sz="1800" dirty="0"/>
              <a:t> </a:t>
            </a:r>
            <a:r>
              <a:rPr lang="en-US" sz="1800" dirty="0" err="1"/>
              <a:t>ditampilkan</a:t>
            </a:r>
            <a:endParaRPr lang="en-US" sz="1800" dirty="0"/>
          </a:p>
          <a:p>
            <a:pPr eaLnBrk="1" hangingPunct="1">
              <a:buFontTx/>
              <a:buNone/>
            </a:pPr>
            <a:r>
              <a:rPr lang="en-US" sz="1800" dirty="0"/>
              <a:t>3.Tentukan </a:t>
            </a:r>
            <a:r>
              <a:rPr lang="en-US" sz="1800" dirty="0" err="1"/>
              <a:t>jumlah</a:t>
            </a:r>
            <a:r>
              <a:rPr lang="en-US" sz="1800" dirty="0"/>
              <a:t> </a:t>
            </a:r>
            <a:r>
              <a:rPr lang="en-US" sz="1800" dirty="0" err="1"/>
              <a:t>baris</a:t>
            </a:r>
            <a:r>
              <a:rPr lang="en-US" sz="1800" dirty="0"/>
              <a:t> per </a:t>
            </a:r>
            <a:r>
              <a:rPr lang="en-US" sz="1800" dirty="0" err="1"/>
              <a:t>halaman</a:t>
            </a:r>
            <a:r>
              <a:rPr lang="en-US" sz="1800" dirty="0"/>
              <a:t> </a:t>
            </a:r>
            <a:r>
              <a:rPr lang="en-US" sz="1800" dirty="0" err="1"/>
              <a:t>dalam</a:t>
            </a:r>
            <a:r>
              <a:rPr lang="en-US" sz="1800" dirty="0"/>
              <a:t> </a:t>
            </a:r>
            <a:r>
              <a:rPr lang="en-US" sz="1800" dirty="0" err="1"/>
              <a:t>tampilan</a:t>
            </a:r>
            <a:r>
              <a:rPr lang="en-US" sz="1800" dirty="0"/>
              <a:t>.</a:t>
            </a:r>
          </a:p>
          <a:p>
            <a:pPr eaLnBrk="1" hangingPunct="1">
              <a:buFontTx/>
              <a:buNone/>
            </a:pPr>
            <a:r>
              <a:rPr lang="en-US" sz="1800" dirty="0"/>
              <a:t>4.Pilih </a:t>
            </a:r>
            <a:r>
              <a:rPr lang="en-US" sz="1800" dirty="0" err="1"/>
              <a:t>dasar</a:t>
            </a:r>
            <a:r>
              <a:rPr lang="en-US" sz="1800" dirty="0"/>
              <a:t> </a:t>
            </a:r>
            <a:r>
              <a:rPr lang="en-US" sz="1800" dirty="0" err="1"/>
              <a:t>pengurutan</a:t>
            </a:r>
            <a:r>
              <a:rPr lang="en-US" sz="1800" dirty="0"/>
              <a:t> field</a:t>
            </a:r>
          </a:p>
          <a:p>
            <a:pPr eaLnBrk="1" hangingPunct="1">
              <a:buFontTx/>
              <a:buNone/>
            </a:pPr>
            <a:r>
              <a:rPr lang="en-US" sz="1800" dirty="0"/>
              <a:t>5.Tuliskan </a:t>
            </a:r>
            <a:r>
              <a:rPr lang="en-US" sz="1800" dirty="0" err="1"/>
              <a:t>kondisi</a:t>
            </a:r>
            <a:r>
              <a:rPr lang="en-US" sz="1800" dirty="0"/>
              <a:t> </a:t>
            </a:r>
            <a:r>
              <a:rPr lang="en-US" sz="1800" dirty="0" err="1"/>
              <a:t>pencarian</a:t>
            </a:r>
            <a:endParaRPr lang="en-US" sz="1800" dirty="0"/>
          </a:p>
          <a:p>
            <a:pPr eaLnBrk="1" hangingPunct="1">
              <a:buFontTx/>
              <a:buNone/>
            </a:pPr>
            <a:r>
              <a:rPr lang="en-US" sz="1800" dirty="0"/>
              <a:t>6.Atau </a:t>
            </a:r>
            <a:r>
              <a:rPr lang="en-US" sz="1800" dirty="0" err="1"/>
              <a:t>tentukan</a:t>
            </a:r>
            <a:r>
              <a:rPr lang="en-US" sz="1800" dirty="0"/>
              <a:t> </a:t>
            </a:r>
            <a:r>
              <a:rPr lang="en-US" sz="1800" dirty="0" err="1"/>
              <a:t>kondisi</a:t>
            </a:r>
            <a:r>
              <a:rPr lang="en-US" sz="1800" dirty="0"/>
              <a:t> </a:t>
            </a:r>
            <a:r>
              <a:rPr lang="en-US" sz="1800" dirty="0" err="1"/>
              <a:t>pencarian</a:t>
            </a:r>
            <a:r>
              <a:rPr lang="en-US" sz="1800" dirty="0"/>
              <a:t> </a:t>
            </a:r>
            <a:r>
              <a:rPr lang="en-US" sz="1800" dirty="0" err="1"/>
              <a:t>untuk</a:t>
            </a:r>
            <a:r>
              <a:rPr lang="en-US" sz="1800" dirty="0"/>
              <a:t> </a:t>
            </a:r>
            <a:r>
              <a:rPr lang="en-US" sz="1800" dirty="0" err="1"/>
              <a:t>masing-masing</a:t>
            </a:r>
            <a:r>
              <a:rPr lang="en-US" sz="1800" dirty="0"/>
              <a:t> field</a:t>
            </a:r>
          </a:p>
          <a:p>
            <a:pPr eaLnBrk="1" hangingPunct="1">
              <a:buFontTx/>
              <a:buNone/>
            </a:pPr>
            <a:r>
              <a:rPr lang="en-US" sz="1800" dirty="0"/>
              <a:t>7.Pilih </a:t>
            </a:r>
            <a:r>
              <a:rPr lang="en-US" sz="1800" dirty="0" err="1"/>
              <a:t>tombol</a:t>
            </a:r>
            <a:r>
              <a:rPr lang="en-US" sz="1800" dirty="0"/>
              <a:t> </a:t>
            </a:r>
            <a:r>
              <a:rPr lang="en-US" sz="1800" b="1" dirty="0"/>
              <a:t>Go </a:t>
            </a:r>
            <a:r>
              <a:rPr lang="en-US" sz="1800" dirty="0" err="1"/>
              <a:t>untuk</a:t>
            </a:r>
            <a:r>
              <a:rPr lang="en-US" sz="1800" dirty="0"/>
              <a:t> </a:t>
            </a:r>
            <a:r>
              <a:rPr lang="en-US" sz="1800" dirty="0" err="1"/>
              <a:t>mengeksekusi</a:t>
            </a:r>
            <a:r>
              <a:rPr lang="en-US" sz="1800" dirty="0"/>
              <a:t> </a:t>
            </a:r>
            <a:r>
              <a:rPr lang="en-US" sz="1800" dirty="0" err="1"/>
              <a:t>pencarian</a:t>
            </a:r>
            <a:endParaRPr lang="en-US" sz="1800" dirty="0"/>
          </a:p>
          <a:p>
            <a:pPr eaLnBrk="1" hangingPunct="1">
              <a:buFontTx/>
              <a:buNone/>
            </a:pPr>
            <a:endParaRPr lang="en-US" sz="1800" dirty="0"/>
          </a:p>
        </p:txBody>
      </p:sp>
    </p:spTree>
    <p:extLst>
      <p:ext uri="{BB962C8B-B14F-4D97-AF65-F5344CB8AC3E}">
        <p14:creationId xmlns:p14="http://schemas.microsoft.com/office/powerpoint/2010/main" val="39221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E18E22-AA66-4F75-A2E5-7E930787EB67}" type="slidenum">
              <a:rPr lang="en-US"/>
              <a:pPr eaLnBrk="1" hangingPunct="1"/>
              <a:t>51</a:t>
            </a:fld>
            <a:endParaRPr lang="en-US"/>
          </a:p>
        </p:txBody>
      </p:sp>
      <p:sp>
        <p:nvSpPr>
          <p:cNvPr id="48131" name="Rectangle 3"/>
          <p:cNvSpPr>
            <a:spLocks noGrp="1" noChangeArrowheads="1"/>
          </p:cNvSpPr>
          <p:nvPr>
            <p:ph type="body" idx="1"/>
          </p:nvPr>
        </p:nvSpPr>
        <p:spPr/>
        <p:txBody>
          <a:bodyPr/>
          <a:lstStyle/>
          <a:p>
            <a:pPr eaLnBrk="1" hangingPunct="1"/>
            <a:endParaRPr lang="id-ID" smtClean="0"/>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18641"/>
            <a:ext cx="822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10919"/>
            <a:ext cx="5943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82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3527" y="2126255"/>
            <a:ext cx="7162800" cy="4027488"/>
          </a:xfrm>
          <a:noFill/>
        </p:spPr>
      </p:pic>
      <p:sp>
        <p:nvSpPr>
          <p:cNvPr id="49155" name="Title 1"/>
          <p:cNvSpPr>
            <a:spLocks noGrp="1"/>
          </p:cNvSpPr>
          <p:nvPr>
            <p:ph type="title"/>
          </p:nvPr>
        </p:nvSpPr>
        <p:spPr>
          <a:xfrm>
            <a:off x="1878169" y="-429916"/>
            <a:ext cx="8001000" cy="1630362"/>
          </a:xfrm>
        </p:spPr>
        <p:txBody>
          <a:bodyPr/>
          <a:lstStyle/>
          <a:p>
            <a:pPr algn="just"/>
            <a:r>
              <a:rPr lang="en-US" dirty="0" smtClean="0"/>
              <a:t>Operation</a:t>
            </a:r>
            <a:br>
              <a:rPr lang="en-US" dirty="0" smtClean="0"/>
            </a:br>
            <a:r>
              <a:rPr lang="en-US" dirty="0" err="1" smtClean="0"/>
              <a:t>untuk</a:t>
            </a:r>
            <a:r>
              <a:rPr lang="en-US" dirty="0" smtClean="0"/>
              <a:t> </a:t>
            </a:r>
            <a:r>
              <a:rPr lang="en-US" dirty="0" err="1" smtClean="0"/>
              <a:t>memodifikasi</a:t>
            </a:r>
            <a:r>
              <a:rPr lang="en-US" dirty="0" smtClean="0"/>
              <a:t> </a:t>
            </a:r>
            <a:r>
              <a:rPr lang="en-US" dirty="0" err="1" smtClean="0"/>
              <a:t>struktur</a:t>
            </a:r>
            <a:r>
              <a:rPr lang="en-US" dirty="0" smtClean="0"/>
              <a:t> </a:t>
            </a:r>
            <a:r>
              <a:rPr lang="en-US" dirty="0" err="1" smtClean="0"/>
              <a:t>tabel</a:t>
            </a:r>
            <a:endParaRPr lang="en-US" dirty="0" smtClean="0"/>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44ACD7-1FB6-4A12-A74A-0E6586715791}" type="slidenum">
              <a:rPr lang="en-US"/>
              <a:pPr eaLnBrk="1" hangingPunct="1"/>
              <a:t>52</a:t>
            </a:fld>
            <a:endParaRPr lang="en-US"/>
          </a:p>
        </p:txBody>
      </p:sp>
    </p:spTree>
    <p:extLst>
      <p:ext uri="{BB962C8B-B14F-4D97-AF65-F5344CB8AC3E}">
        <p14:creationId xmlns:p14="http://schemas.microsoft.com/office/powerpoint/2010/main" val="332083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Koneksi Mysql dgn PHP</a:t>
            </a:r>
          </a:p>
        </p:txBody>
      </p:sp>
      <p:sp>
        <p:nvSpPr>
          <p:cNvPr id="50179" name="Content Placeholder 2"/>
          <p:cNvSpPr>
            <a:spLocks noGrp="1"/>
          </p:cNvSpPr>
          <p:nvPr>
            <p:ph idx="1"/>
          </p:nvPr>
        </p:nvSpPr>
        <p:spPr>
          <a:xfrm>
            <a:off x="1524000" y="1524001"/>
            <a:ext cx="8763000" cy="4449763"/>
          </a:xfrm>
        </p:spPr>
        <p:txBody>
          <a:bodyPr>
            <a:normAutofit fontScale="92500" lnSpcReduction="10000"/>
          </a:bodyPr>
          <a:lstStyle/>
          <a:p>
            <a:pPr>
              <a:buFontTx/>
              <a:buNone/>
            </a:pPr>
            <a:r>
              <a:rPr lang="en-US" smtClean="0"/>
              <a:t>Mysql_connect()</a:t>
            </a:r>
          </a:p>
          <a:p>
            <a:pPr>
              <a:buFontTx/>
              <a:buNone/>
            </a:pPr>
            <a:r>
              <a:rPr lang="en-US" smtClean="0"/>
              <a:t>Untuk membuka koneksi ke suatu server MySql.</a:t>
            </a:r>
          </a:p>
          <a:p>
            <a:pPr>
              <a:buFontTx/>
              <a:buNone/>
            </a:pPr>
            <a:r>
              <a:rPr lang="en-US" smtClean="0"/>
              <a:t>Sintax : </a:t>
            </a:r>
            <a:r>
              <a:rPr lang="en-US"/>
              <a:t>mysql_connect(“hostname”,”username”,”pasword”)</a:t>
            </a:r>
          </a:p>
          <a:p>
            <a:pPr>
              <a:buFontTx/>
              <a:buNone/>
            </a:pPr>
            <a:endParaRPr lang="en-US"/>
          </a:p>
          <a:p>
            <a:pPr>
              <a:buFontTx/>
              <a:buNone/>
            </a:pPr>
            <a:r>
              <a:rPr lang="en-US" sz="2200"/>
              <a:t>Hostname=nama_server_MySql</a:t>
            </a:r>
          </a:p>
          <a:p>
            <a:pPr>
              <a:buFontTx/>
              <a:buNone/>
            </a:pPr>
            <a:r>
              <a:rPr lang="en-US" sz="2200"/>
              <a:t>Username=nama_pemakai_yg_digunakan_untuk_melakukan koneksi</a:t>
            </a:r>
          </a:p>
          <a:p>
            <a:pPr>
              <a:buFontTx/>
              <a:buNone/>
            </a:pPr>
            <a:r>
              <a:rPr lang="en-US" sz="2200"/>
              <a:t>Pasword = sandi_yg_digunakan_username.</a:t>
            </a:r>
          </a:p>
          <a:p>
            <a:pPr>
              <a:buFontTx/>
              <a:buNone/>
            </a:pPr>
            <a:endParaRPr lang="en-US" sz="2200"/>
          </a:p>
          <a:p>
            <a:pPr>
              <a:buFontTx/>
              <a:buNone/>
            </a:pPr>
            <a:r>
              <a:rPr lang="en-US" sz="2200"/>
              <a:t>Nilai balik fungsi berupa integer,FALSE bila terjadi kesalahan</a:t>
            </a:r>
          </a:p>
        </p:txBody>
      </p:sp>
      <p:sp>
        <p:nvSpPr>
          <p:cNvPr id="501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52AD67-C557-475E-837C-913C8FDE675C}" type="slidenum">
              <a:rPr lang="en-US"/>
              <a:pPr eaLnBrk="1" hangingPunct="1"/>
              <a:t>53</a:t>
            </a:fld>
            <a:endParaRPr lang="en-US"/>
          </a:p>
        </p:txBody>
      </p:sp>
    </p:spTree>
    <p:extLst>
      <p:ext uri="{BB962C8B-B14F-4D97-AF65-F5344CB8AC3E}">
        <p14:creationId xmlns:p14="http://schemas.microsoft.com/office/powerpoint/2010/main" val="24745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Mysql_select_db()</a:t>
            </a:r>
          </a:p>
        </p:txBody>
      </p:sp>
      <p:sp>
        <p:nvSpPr>
          <p:cNvPr id="51203" name="Content Placeholder 2"/>
          <p:cNvSpPr>
            <a:spLocks noGrp="1"/>
          </p:cNvSpPr>
          <p:nvPr>
            <p:ph idx="1"/>
          </p:nvPr>
        </p:nvSpPr>
        <p:spPr/>
        <p:txBody>
          <a:bodyPr/>
          <a:lstStyle/>
          <a:p>
            <a:pPr>
              <a:buFontTx/>
              <a:buNone/>
            </a:pPr>
            <a:r>
              <a:rPr lang="en-US" smtClean="0"/>
              <a:t>Untuk memilih database yang digunakan</a:t>
            </a:r>
          </a:p>
          <a:p>
            <a:pPr>
              <a:buFontTx/>
              <a:buNone/>
            </a:pPr>
            <a:r>
              <a:rPr lang="en-US" smtClean="0"/>
              <a:t>Sintax : mysql_select_db(database_name[,link_identifier])</a:t>
            </a:r>
          </a:p>
          <a:p>
            <a:pPr>
              <a:buFontTx/>
              <a:buNone/>
            </a:pPr>
            <a:endParaRPr lang="en-US" smtClean="0"/>
          </a:p>
          <a:p>
            <a:pPr>
              <a:buFontTx/>
              <a:buNone/>
            </a:pPr>
            <a:r>
              <a:rPr lang="en-US" smtClean="0"/>
              <a:t>Mysql_close()</a:t>
            </a:r>
          </a:p>
          <a:p>
            <a:pPr algn="just">
              <a:buFontTx/>
              <a:buNone/>
            </a:pPr>
            <a:r>
              <a:rPr lang="en-US" smtClean="0"/>
              <a:t>Untuk menutup koneksi ke server mysql</a:t>
            </a:r>
          </a:p>
          <a:p>
            <a:pPr algn="just">
              <a:buFontTx/>
              <a:buNone/>
            </a:pPr>
            <a:r>
              <a:rPr lang="en-US" smtClean="0"/>
              <a:t>Sintax : mysql_close[,link_identifier])</a:t>
            </a:r>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CA9A0D-11FA-4FE0-852D-9A7A6767C7AF}" type="slidenum">
              <a:rPr lang="en-US"/>
              <a:pPr eaLnBrk="1" hangingPunct="1"/>
              <a:t>54</a:t>
            </a:fld>
            <a:endParaRPr lang="en-US"/>
          </a:p>
        </p:txBody>
      </p:sp>
    </p:spTree>
    <p:extLst>
      <p:ext uri="{BB962C8B-B14F-4D97-AF65-F5344CB8AC3E}">
        <p14:creationId xmlns:p14="http://schemas.microsoft.com/office/powerpoint/2010/main" val="408639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Mysql_query()</a:t>
            </a:r>
          </a:p>
        </p:txBody>
      </p:sp>
      <p:sp>
        <p:nvSpPr>
          <p:cNvPr id="52227" name="Content Placeholder 2"/>
          <p:cNvSpPr>
            <a:spLocks noGrp="1"/>
          </p:cNvSpPr>
          <p:nvPr>
            <p:ph idx="1"/>
          </p:nvPr>
        </p:nvSpPr>
        <p:spPr/>
        <p:txBody>
          <a:bodyPr/>
          <a:lstStyle/>
          <a:p>
            <a:pPr>
              <a:buFontTx/>
              <a:buNone/>
            </a:pPr>
            <a:r>
              <a:rPr lang="en-US" smtClean="0"/>
              <a:t>Untuk memilih database yg akan digunakan</a:t>
            </a:r>
          </a:p>
          <a:p>
            <a:pPr>
              <a:buFontTx/>
              <a:buNone/>
            </a:pPr>
            <a:endParaRPr lang="en-US" smtClean="0"/>
          </a:p>
          <a:p>
            <a:pPr>
              <a:buFontTx/>
              <a:buNone/>
            </a:pPr>
            <a:r>
              <a:rPr lang="en-US" smtClean="0"/>
              <a:t>Sintax : mysql_query(query[,link_identifier])</a:t>
            </a:r>
          </a:p>
          <a:p>
            <a:pPr>
              <a:buFontTx/>
              <a:buNone/>
            </a:pPr>
            <a:r>
              <a:rPr lang="en-US" smtClean="0"/>
              <a:t>Query= perintah sql</a:t>
            </a:r>
          </a:p>
          <a:p>
            <a:pPr>
              <a:buFontTx/>
              <a:buNone/>
            </a:pPr>
            <a:r>
              <a:rPr lang="en-US" smtClean="0"/>
              <a:t>link_identifier=pengenal yang dihasilkan perintah mysql_connect</a:t>
            </a:r>
          </a:p>
          <a:p>
            <a:pPr>
              <a:buFontTx/>
              <a:buNone/>
            </a:pPr>
            <a:r>
              <a:rPr lang="en-US" smtClean="0"/>
              <a:t>Contoh: pengunjung.php</a:t>
            </a:r>
          </a:p>
          <a:p>
            <a:pPr>
              <a:buFontTx/>
              <a:buNone/>
            </a:pPr>
            <a:r>
              <a:rPr lang="en-US" smtClean="0"/>
              <a:t>			pegawai.php</a:t>
            </a:r>
          </a:p>
          <a:p>
            <a:pPr>
              <a:buFontTx/>
              <a:buNone/>
            </a:pPr>
            <a:endParaRPr lang="en-US" smtClean="0"/>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9E1D1E-37A0-4E01-854F-101964E53328}" type="slidenum">
              <a:rPr lang="en-US"/>
              <a:pPr eaLnBrk="1" hangingPunct="1"/>
              <a:t>55</a:t>
            </a:fld>
            <a:endParaRPr lang="en-US"/>
          </a:p>
        </p:txBody>
      </p:sp>
    </p:spTree>
    <p:extLst>
      <p:ext uri="{BB962C8B-B14F-4D97-AF65-F5344CB8AC3E}">
        <p14:creationId xmlns:p14="http://schemas.microsoft.com/office/powerpoint/2010/main" val="109055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D246F2-7FBD-474D-95A1-3A361F9FD3A7}" type="slidenum">
              <a:rPr lang="en-US"/>
              <a:pPr eaLnBrk="1" hangingPunct="1"/>
              <a:t>56</a:t>
            </a:fld>
            <a:endParaRPr lang="en-US"/>
          </a:p>
        </p:txBody>
      </p:sp>
      <p:sp>
        <p:nvSpPr>
          <p:cNvPr id="53251" name="Rectangle 2"/>
          <p:cNvSpPr>
            <a:spLocks noGrp="1" noChangeArrowheads="1"/>
          </p:cNvSpPr>
          <p:nvPr>
            <p:ph type="title"/>
          </p:nvPr>
        </p:nvSpPr>
        <p:spPr>
          <a:xfrm>
            <a:off x="1981200" y="274638"/>
            <a:ext cx="8229600" cy="563562"/>
          </a:xfrm>
        </p:spPr>
        <p:txBody>
          <a:bodyPr/>
          <a:lstStyle/>
          <a:p>
            <a:pPr eaLnBrk="1" hangingPunct="1"/>
            <a:r>
              <a:rPr lang="en-US" sz="2800" b="1"/>
              <a:t>MENGHUBUNGKAN PHP DENGAN MySQL</a:t>
            </a:r>
            <a:endParaRPr lang="en-US" sz="2800"/>
          </a:p>
        </p:txBody>
      </p:sp>
      <p:sp>
        <p:nvSpPr>
          <p:cNvPr id="53252" name="Rectangle 3"/>
          <p:cNvSpPr>
            <a:spLocks noGrp="1" noChangeArrowheads="1"/>
          </p:cNvSpPr>
          <p:nvPr>
            <p:ph type="body" idx="1"/>
          </p:nvPr>
        </p:nvSpPr>
        <p:spPr>
          <a:xfrm>
            <a:off x="1453166" y="1600200"/>
            <a:ext cx="8229600" cy="5257800"/>
          </a:xfrm>
        </p:spPr>
        <p:txBody>
          <a:bodyPr>
            <a:noAutofit/>
          </a:bodyPr>
          <a:lstStyle/>
          <a:p>
            <a:pPr marL="0" indent="0">
              <a:lnSpc>
                <a:spcPct val="80000"/>
              </a:lnSpc>
              <a:buNone/>
            </a:pPr>
            <a:r>
              <a:rPr lang="en-US" sz="900" dirty="0"/>
              <a:t>Agar script PHP yang </a:t>
            </a:r>
            <a:r>
              <a:rPr lang="en-US" sz="900" dirty="0" err="1"/>
              <a:t>kita</a:t>
            </a:r>
            <a:r>
              <a:rPr lang="en-US" sz="900" dirty="0"/>
              <a:t> </a:t>
            </a:r>
            <a:r>
              <a:rPr lang="en-US" sz="900" dirty="0" err="1"/>
              <a:t>buat</a:t>
            </a:r>
            <a:r>
              <a:rPr lang="en-US" sz="900" dirty="0"/>
              <a:t> </a:t>
            </a:r>
            <a:r>
              <a:rPr lang="en-US" sz="900" dirty="0" err="1"/>
              <a:t>dapat</a:t>
            </a:r>
            <a:r>
              <a:rPr lang="en-US" sz="900" dirty="0"/>
              <a:t> </a:t>
            </a:r>
            <a:r>
              <a:rPr lang="en-US" sz="900" dirty="0" err="1"/>
              <a:t>berhubungan</a:t>
            </a:r>
            <a:r>
              <a:rPr lang="en-US" sz="900" dirty="0"/>
              <a:t> </a:t>
            </a:r>
            <a:r>
              <a:rPr lang="en-US" sz="900" dirty="0" err="1"/>
              <a:t>dengan</a:t>
            </a:r>
            <a:r>
              <a:rPr lang="en-US" sz="900" dirty="0"/>
              <a:t> database </a:t>
            </a:r>
            <a:r>
              <a:rPr lang="en-US" sz="900" dirty="0" err="1"/>
              <a:t>dari</a:t>
            </a:r>
            <a:r>
              <a:rPr lang="en-US" sz="900" dirty="0"/>
              <a:t> MySQL </a:t>
            </a:r>
            <a:r>
              <a:rPr lang="en-US" sz="900" dirty="0" err="1"/>
              <a:t>dapat</a:t>
            </a:r>
            <a:r>
              <a:rPr lang="en-US" sz="900" dirty="0"/>
              <a:t> </a:t>
            </a:r>
            <a:r>
              <a:rPr lang="en-US" sz="900" dirty="0" err="1"/>
              <a:t>menggunakan</a:t>
            </a:r>
            <a:r>
              <a:rPr lang="en-US" sz="900" dirty="0"/>
              <a:t> </a:t>
            </a:r>
            <a:r>
              <a:rPr lang="en-US" sz="900" dirty="0" err="1"/>
              <a:t>fungsi</a:t>
            </a:r>
            <a:r>
              <a:rPr lang="en-US" sz="900" dirty="0"/>
              <a:t> </a:t>
            </a:r>
            <a:r>
              <a:rPr lang="en-US" sz="900" dirty="0" err="1"/>
              <a:t>berikut</a:t>
            </a:r>
            <a:r>
              <a:rPr lang="en-US" sz="900" dirty="0"/>
              <a:t> </a:t>
            </a:r>
            <a:r>
              <a:rPr lang="en-US" sz="900" dirty="0" err="1"/>
              <a:t>ini</a:t>
            </a:r>
            <a:r>
              <a:rPr lang="en-US" sz="900" dirty="0"/>
              <a:t>:</a:t>
            </a:r>
          </a:p>
          <a:p>
            <a:pPr marL="0" indent="0">
              <a:lnSpc>
                <a:spcPct val="80000"/>
              </a:lnSpc>
              <a:buNone/>
            </a:pPr>
            <a:r>
              <a:rPr lang="en-US" sz="900" b="1" dirty="0"/>
              <a:t>File </a:t>
            </a:r>
            <a:r>
              <a:rPr lang="en-US" sz="900" b="1" dirty="0" err="1"/>
              <a:t>utama.php</a:t>
            </a:r>
            <a:r>
              <a:rPr lang="en-US" sz="900" b="1" dirty="0"/>
              <a:t>:</a:t>
            </a:r>
          </a:p>
          <a:p>
            <a:pPr marL="0" indent="0">
              <a:lnSpc>
                <a:spcPct val="80000"/>
              </a:lnSpc>
              <a:buNone/>
            </a:pPr>
            <a:r>
              <a:rPr lang="en-US" sz="900" dirty="0"/>
              <a:t>&lt;?</a:t>
            </a:r>
            <a:r>
              <a:rPr lang="en-US" sz="900" dirty="0" err="1"/>
              <a:t>php</a:t>
            </a:r>
            <a:endParaRPr lang="en-US" sz="900" dirty="0"/>
          </a:p>
          <a:p>
            <a:pPr marL="0" indent="0">
              <a:lnSpc>
                <a:spcPct val="80000"/>
              </a:lnSpc>
              <a:buNone/>
            </a:pPr>
            <a:r>
              <a:rPr lang="en-US" sz="900" dirty="0" err="1"/>
              <a:t>mysql_connect</a:t>
            </a:r>
            <a:r>
              <a:rPr lang="en-US" sz="900" dirty="0"/>
              <a:t>("</a:t>
            </a:r>
            <a:r>
              <a:rPr lang="en-US" sz="900" dirty="0" err="1"/>
              <a:t>localhost</a:t>
            </a:r>
            <a:r>
              <a:rPr lang="en-US" sz="900" dirty="0"/>
              <a:t>", "root", "");</a:t>
            </a:r>
          </a:p>
          <a:p>
            <a:pPr marL="0" indent="0">
              <a:lnSpc>
                <a:spcPct val="80000"/>
              </a:lnSpc>
              <a:buNone/>
            </a:pPr>
            <a:r>
              <a:rPr lang="en-US" sz="900" dirty="0" err="1"/>
              <a:t>mysql_select_db</a:t>
            </a:r>
            <a:r>
              <a:rPr lang="en-US" sz="900" dirty="0"/>
              <a:t>(“</a:t>
            </a:r>
            <a:r>
              <a:rPr lang="en-US" sz="900" dirty="0" err="1"/>
              <a:t>pegawai</a:t>
            </a:r>
            <a:r>
              <a:rPr lang="en-US" sz="900" dirty="0"/>
              <a:t>");</a:t>
            </a:r>
          </a:p>
          <a:p>
            <a:pPr marL="0" indent="0">
              <a:lnSpc>
                <a:spcPct val="80000"/>
              </a:lnSpc>
              <a:buNone/>
            </a:pPr>
            <a:r>
              <a:rPr lang="en-US" sz="900" dirty="0" smtClean="0"/>
              <a:t>echo </a:t>
            </a:r>
            <a:r>
              <a:rPr lang="en-US" sz="900" dirty="0"/>
              <a:t>"&lt;table border='1'&gt;";</a:t>
            </a:r>
          </a:p>
          <a:p>
            <a:pPr marL="0" indent="0">
              <a:lnSpc>
                <a:spcPct val="80000"/>
              </a:lnSpc>
              <a:buNone/>
            </a:pPr>
            <a:r>
              <a:rPr lang="en-US" sz="900" dirty="0"/>
              <a:t>echo "&lt;</a:t>
            </a:r>
            <a:r>
              <a:rPr lang="en-US" sz="900" dirty="0" err="1"/>
              <a:t>tr</a:t>
            </a:r>
            <a:r>
              <a:rPr lang="en-US" sz="900" dirty="0"/>
              <a:t>&gt;&lt;</a:t>
            </a:r>
            <a:r>
              <a:rPr lang="en-US" sz="900" dirty="0" err="1"/>
              <a:t>th</a:t>
            </a:r>
            <a:r>
              <a:rPr lang="en-US" sz="900" dirty="0"/>
              <a:t>&gt;nip&lt;/</a:t>
            </a:r>
            <a:r>
              <a:rPr lang="en-US" sz="900" dirty="0" err="1"/>
              <a:t>th</a:t>
            </a:r>
            <a:r>
              <a:rPr lang="en-US" sz="900" dirty="0"/>
              <a:t>&gt;&lt;</a:t>
            </a:r>
            <a:r>
              <a:rPr lang="en-US" sz="900" dirty="0" err="1"/>
              <a:t>th</a:t>
            </a:r>
            <a:r>
              <a:rPr lang="en-US" sz="900" dirty="0"/>
              <a:t>&gt;</a:t>
            </a:r>
            <a:r>
              <a:rPr lang="en-US" sz="900" dirty="0" err="1"/>
              <a:t>nama</a:t>
            </a:r>
            <a:r>
              <a:rPr lang="en-US" sz="900" dirty="0"/>
              <a:t> &lt;/</a:t>
            </a:r>
            <a:r>
              <a:rPr lang="en-US" sz="900" dirty="0" err="1"/>
              <a:t>th</a:t>
            </a:r>
            <a:r>
              <a:rPr lang="en-US" sz="900" dirty="0"/>
              <a:t>&gt;&lt;</a:t>
            </a:r>
            <a:r>
              <a:rPr lang="en-US" sz="900" dirty="0" err="1"/>
              <a:t>th</a:t>
            </a:r>
            <a:r>
              <a:rPr lang="en-US" sz="900" dirty="0"/>
              <a:t>&gt;</a:t>
            </a:r>
            <a:r>
              <a:rPr lang="en-US" sz="900" dirty="0" err="1"/>
              <a:t>alamat</a:t>
            </a:r>
            <a:r>
              <a:rPr lang="en-US" sz="900" dirty="0"/>
              <a:t>&lt;/</a:t>
            </a:r>
            <a:r>
              <a:rPr lang="en-US" sz="900" dirty="0" err="1"/>
              <a:t>th</a:t>
            </a:r>
            <a:r>
              <a:rPr lang="en-US" sz="900" dirty="0"/>
              <a:t>&gt;&lt;</a:t>
            </a:r>
            <a:r>
              <a:rPr lang="en-US" sz="900" dirty="0" err="1"/>
              <a:t>th</a:t>
            </a:r>
            <a:r>
              <a:rPr lang="en-US" sz="900" dirty="0"/>
              <a:t>&gt;</a:t>
            </a:r>
            <a:r>
              <a:rPr lang="en-US" sz="900" dirty="0" err="1"/>
              <a:t>tgllahir</a:t>
            </a:r>
            <a:r>
              <a:rPr lang="en-US" sz="900" dirty="0"/>
              <a:t>&lt;/</a:t>
            </a:r>
            <a:r>
              <a:rPr lang="en-US" sz="900" dirty="0" err="1"/>
              <a:t>th</a:t>
            </a:r>
            <a:r>
              <a:rPr lang="en-US" sz="900" dirty="0"/>
              <a:t>&gt;&lt;/</a:t>
            </a:r>
            <a:r>
              <a:rPr lang="en-US" sz="900" dirty="0" err="1"/>
              <a:t>tr</a:t>
            </a:r>
            <a:r>
              <a:rPr lang="en-US" sz="900" dirty="0"/>
              <a:t>&gt;";</a:t>
            </a:r>
          </a:p>
          <a:p>
            <a:pPr marL="0" indent="0">
              <a:lnSpc>
                <a:spcPct val="80000"/>
              </a:lnSpc>
              <a:buNone/>
            </a:pPr>
            <a:r>
              <a:rPr lang="en-US" sz="900" dirty="0" smtClean="0"/>
              <a:t>$</a:t>
            </a:r>
            <a:r>
              <a:rPr lang="en-US" sz="900" dirty="0"/>
              <a:t>query = "SELECT * FROM </a:t>
            </a:r>
            <a:r>
              <a:rPr lang="en-US" sz="900" dirty="0" err="1"/>
              <a:t>karyawan</a:t>
            </a:r>
            <a:r>
              <a:rPr lang="en-US" sz="900" dirty="0"/>
              <a:t>";</a:t>
            </a:r>
          </a:p>
          <a:p>
            <a:pPr marL="0" indent="0">
              <a:lnSpc>
                <a:spcPct val="80000"/>
              </a:lnSpc>
              <a:buNone/>
            </a:pPr>
            <a:r>
              <a:rPr lang="en-US" sz="900" dirty="0"/>
              <a:t>$</a:t>
            </a:r>
            <a:r>
              <a:rPr lang="en-US" sz="900" dirty="0" err="1"/>
              <a:t>hasil</a:t>
            </a:r>
            <a:r>
              <a:rPr lang="en-US" sz="900" dirty="0"/>
              <a:t> = </a:t>
            </a:r>
            <a:r>
              <a:rPr lang="en-US" sz="900" dirty="0" err="1"/>
              <a:t>mysql_query</a:t>
            </a:r>
            <a:r>
              <a:rPr lang="en-US" sz="900" dirty="0"/>
              <a:t>($query);</a:t>
            </a:r>
          </a:p>
          <a:p>
            <a:pPr marL="0" indent="0">
              <a:lnSpc>
                <a:spcPct val="80000"/>
              </a:lnSpc>
              <a:buNone/>
            </a:pPr>
            <a:r>
              <a:rPr lang="en-US" sz="900" dirty="0"/>
              <a:t>while ($data = </a:t>
            </a:r>
            <a:r>
              <a:rPr lang="en-US" sz="900" dirty="0" err="1"/>
              <a:t>mysql_fetch_array</a:t>
            </a:r>
            <a:r>
              <a:rPr lang="en-US" sz="900" dirty="0"/>
              <a:t>($</a:t>
            </a:r>
            <a:r>
              <a:rPr lang="en-US" sz="900" dirty="0" err="1"/>
              <a:t>hasil</a:t>
            </a:r>
            <a:r>
              <a:rPr lang="en-US" sz="900" dirty="0"/>
              <a:t>))</a:t>
            </a:r>
          </a:p>
          <a:p>
            <a:pPr marL="0" indent="0">
              <a:lnSpc>
                <a:spcPct val="80000"/>
              </a:lnSpc>
              <a:buNone/>
            </a:pPr>
            <a:r>
              <a:rPr lang="en-US" sz="900" dirty="0"/>
              <a:t>{</a:t>
            </a:r>
          </a:p>
          <a:p>
            <a:pPr marL="0" indent="0">
              <a:lnSpc>
                <a:spcPct val="80000"/>
              </a:lnSpc>
              <a:buNone/>
            </a:pPr>
            <a:r>
              <a:rPr lang="en-US" sz="900" dirty="0"/>
              <a:t>   echo "&lt;</a:t>
            </a:r>
            <a:r>
              <a:rPr lang="en-US" sz="900" dirty="0" err="1"/>
              <a:t>tr</a:t>
            </a:r>
            <a:r>
              <a:rPr lang="en-US" sz="900" dirty="0"/>
              <a:t>&gt;&lt;td&gt;".$data['nip']."&lt;/td&gt;&lt;td&gt;".$data['</a:t>
            </a:r>
            <a:r>
              <a:rPr lang="en-US" sz="900" dirty="0" err="1"/>
              <a:t>nama</a:t>
            </a:r>
            <a:r>
              <a:rPr lang="en-US" sz="900" dirty="0"/>
              <a:t>']."&lt;/td&gt;&lt;td&gt;".$data['</a:t>
            </a:r>
            <a:r>
              <a:rPr lang="en-US" sz="900" dirty="0" err="1"/>
              <a:t>alamat</a:t>
            </a:r>
            <a:r>
              <a:rPr lang="en-US" sz="900" dirty="0"/>
              <a:t>']."&lt;/td&gt;&lt;td&gt;".$data['</a:t>
            </a:r>
            <a:r>
              <a:rPr lang="en-US" sz="900" dirty="0" err="1"/>
              <a:t>tgllahir</a:t>
            </a:r>
            <a:r>
              <a:rPr lang="en-US" sz="900" dirty="0"/>
              <a:t>']."&lt;/td&gt;&lt;/</a:t>
            </a:r>
            <a:r>
              <a:rPr lang="en-US" sz="900" dirty="0" err="1"/>
              <a:t>tr</a:t>
            </a:r>
            <a:r>
              <a:rPr lang="en-US" sz="900" dirty="0"/>
              <a:t>&gt;";</a:t>
            </a:r>
          </a:p>
          <a:p>
            <a:pPr marL="0" indent="0">
              <a:lnSpc>
                <a:spcPct val="80000"/>
              </a:lnSpc>
              <a:buNone/>
            </a:pPr>
            <a:r>
              <a:rPr lang="en-US" sz="900" dirty="0"/>
              <a:t>}</a:t>
            </a:r>
          </a:p>
          <a:p>
            <a:pPr marL="0" indent="0">
              <a:lnSpc>
                <a:spcPct val="80000"/>
              </a:lnSpc>
              <a:buNone/>
            </a:pPr>
            <a:r>
              <a:rPr lang="en-US" sz="900" dirty="0" smtClean="0"/>
              <a:t>?&gt;</a:t>
            </a:r>
            <a:endParaRPr lang="en-US" sz="900" dirty="0"/>
          </a:p>
          <a:p>
            <a:pPr marL="0" indent="0">
              <a:lnSpc>
                <a:spcPct val="80000"/>
              </a:lnSpc>
              <a:buNone/>
            </a:pPr>
            <a:r>
              <a:rPr lang="en-US" sz="900" dirty="0"/>
              <a:t>/*Isi </a:t>
            </a:r>
            <a:r>
              <a:rPr lang="en-US" sz="900" dirty="0" err="1"/>
              <a:t>dari</a:t>
            </a:r>
            <a:r>
              <a:rPr lang="en-US" sz="900" dirty="0"/>
              <a:t> </a:t>
            </a:r>
            <a:r>
              <a:rPr lang="en-US" sz="900" dirty="0" err="1"/>
              <a:t>variabel</a:t>
            </a:r>
            <a:r>
              <a:rPr lang="en-US" sz="900" dirty="0"/>
              <a:t> $host, $username, $password </a:t>
            </a:r>
            <a:r>
              <a:rPr lang="en-US" sz="900" dirty="0" err="1"/>
              <a:t>dan</a:t>
            </a:r>
            <a:r>
              <a:rPr lang="en-US" sz="900" dirty="0"/>
              <a:t> $</a:t>
            </a:r>
            <a:r>
              <a:rPr lang="en-US" sz="900" dirty="0" err="1"/>
              <a:t>databasename</a:t>
            </a:r>
            <a:r>
              <a:rPr lang="en-US" sz="900" dirty="0"/>
              <a:t> </a:t>
            </a:r>
            <a:r>
              <a:rPr lang="en-US" sz="900" dirty="0" err="1"/>
              <a:t>dapat</a:t>
            </a:r>
            <a:r>
              <a:rPr lang="en-US" sz="900" dirty="0"/>
              <a:t> </a:t>
            </a:r>
            <a:r>
              <a:rPr lang="en-US" sz="900" dirty="0" err="1"/>
              <a:t>disesuaikan</a:t>
            </a:r>
            <a:r>
              <a:rPr lang="en-US" sz="900" dirty="0"/>
              <a:t> </a:t>
            </a:r>
            <a:r>
              <a:rPr lang="en-US" sz="900" dirty="0" err="1"/>
              <a:t>sesuai</a:t>
            </a:r>
            <a:r>
              <a:rPr lang="en-US" sz="900" dirty="0"/>
              <a:t> </a:t>
            </a:r>
            <a:r>
              <a:rPr lang="en-US" sz="900" dirty="0" err="1"/>
              <a:t>dengan</a:t>
            </a:r>
            <a:r>
              <a:rPr lang="en-US" sz="900" dirty="0"/>
              <a:t> setting </a:t>
            </a:r>
            <a:r>
              <a:rPr lang="en-US" sz="900" dirty="0" err="1"/>
              <a:t>pada</a:t>
            </a:r>
            <a:r>
              <a:rPr lang="en-US" sz="900" dirty="0"/>
              <a:t> MySQL server yang </a:t>
            </a:r>
            <a:r>
              <a:rPr lang="en-US" sz="900" dirty="0" err="1"/>
              <a:t>ada</a:t>
            </a:r>
            <a:r>
              <a:rPr lang="en-US" sz="900" dirty="0"/>
              <a:t>.*/</a:t>
            </a:r>
          </a:p>
        </p:txBody>
      </p:sp>
    </p:spTree>
    <p:extLst>
      <p:ext uri="{BB962C8B-B14F-4D97-AF65-F5344CB8AC3E}">
        <p14:creationId xmlns:p14="http://schemas.microsoft.com/office/powerpoint/2010/main" val="130620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E7624C-E6AF-40B6-B866-A6C8670E9299}" type="slidenum">
              <a:rPr lang="en-US"/>
              <a:pPr eaLnBrk="1" hangingPunct="1"/>
              <a:t>57</a:t>
            </a:fld>
            <a:endParaRPr lang="en-US"/>
          </a:p>
        </p:txBody>
      </p:sp>
      <p:sp>
        <p:nvSpPr>
          <p:cNvPr id="54275" name="Rectangle 3"/>
          <p:cNvSpPr>
            <a:spLocks noGrp="1" noChangeArrowheads="1"/>
          </p:cNvSpPr>
          <p:nvPr>
            <p:ph type="body" idx="1"/>
          </p:nvPr>
        </p:nvSpPr>
        <p:spPr>
          <a:xfrm>
            <a:off x="1981200" y="914401"/>
            <a:ext cx="8229600" cy="5211763"/>
          </a:xfrm>
        </p:spPr>
        <p:txBody>
          <a:bodyPr>
            <a:normAutofit fontScale="62500" lnSpcReduction="20000"/>
          </a:bodyPr>
          <a:lstStyle/>
          <a:p>
            <a:pPr eaLnBrk="1" hangingPunct="1">
              <a:lnSpc>
                <a:spcPct val="80000"/>
              </a:lnSpc>
            </a:pPr>
            <a:r>
              <a:rPr lang="en-US" sz="2000"/>
              <a:t>Contoh: Menampilkan data anggota yang telah dibuat dengan menggunakan script PHP.</a:t>
            </a:r>
          </a:p>
          <a:p>
            <a:pPr eaLnBrk="1" hangingPunct="1">
              <a:lnSpc>
                <a:spcPct val="80000"/>
              </a:lnSpc>
            </a:pPr>
            <a:endParaRPr lang="en-US" sz="2000"/>
          </a:p>
          <a:p>
            <a:pPr eaLnBrk="1" hangingPunct="1">
              <a:lnSpc>
                <a:spcPct val="80000"/>
              </a:lnSpc>
            </a:pPr>
            <a:r>
              <a:rPr lang="en-US" sz="2000" b="1"/>
              <a:t>File contoh13.php:</a:t>
            </a:r>
          </a:p>
          <a:p>
            <a:pPr eaLnBrk="1" hangingPunct="1">
              <a:lnSpc>
                <a:spcPct val="80000"/>
              </a:lnSpc>
              <a:buFontTx/>
              <a:buNone/>
            </a:pPr>
            <a:r>
              <a:rPr lang="en-US" sz="2000"/>
              <a:t>	&lt;?php</a:t>
            </a:r>
          </a:p>
          <a:p>
            <a:pPr eaLnBrk="1" hangingPunct="1">
              <a:lnSpc>
                <a:spcPct val="80000"/>
              </a:lnSpc>
              <a:buFontTx/>
              <a:buNone/>
            </a:pPr>
            <a:r>
              <a:rPr lang="en-US" sz="2000"/>
              <a:t>	// ----- ambil isi dari file utama.php</a:t>
            </a:r>
          </a:p>
          <a:p>
            <a:pPr eaLnBrk="1" hangingPunct="1">
              <a:lnSpc>
                <a:spcPct val="80000"/>
              </a:lnSpc>
              <a:buFontTx/>
              <a:buNone/>
            </a:pPr>
            <a:r>
              <a:rPr lang="en-US" sz="2000"/>
              <a:t>	require("utama.php");</a:t>
            </a:r>
          </a:p>
          <a:p>
            <a:pPr eaLnBrk="1" hangingPunct="1">
              <a:lnSpc>
                <a:spcPct val="80000"/>
              </a:lnSpc>
              <a:buFontTx/>
              <a:buNone/>
            </a:pPr>
            <a:r>
              <a:rPr lang="en-US" sz="2000"/>
              <a:t>	// ----- hubungkan ke database</a:t>
            </a:r>
          </a:p>
          <a:p>
            <a:pPr eaLnBrk="1" hangingPunct="1">
              <a:lnSpc>
                <a:spcPct val="80000"/>
              </a:lnSpc>
              <a:buFontTx/>
              <a:buNone/>
            </a:pPr>
            <a:r>
              <a:rPr lang="en-US" sz="2000"/>
              <a:t>	$link=open_connection();</a:t>
            </a:r>
          </a:p>
          <a:p>
            <a:pPr eaLnBrk="1" hangingPunct="1">
              <a:lnSpc>
                <a:spcPct val="80000"/>
              </a:lnSpc>
              <a:buFontTx/>
              <a:buNone/>
            </a:pPr>
            <a:r>
              <a:rPr lang="en-US" sz="2000"/>
              <a:t>	// ----- menentukan nama tabel</a:t>
            </a:r>
          </a:p>
          <a:p>
            <a:pPr eaLnBrk="1" hangingPunct="1">
              <a:lnSpc>
                <a:spcPct val="80000"/>
              </a:lnSpc>
              <a:buFontTx/>
              <a:buNone/>
            </a:pPr>
            <a:r>
              <a:rPr lang="en-US" sz="2000"/>
              <a:t>	$tablename="anggota";</a:t>
            </a:r>
          </a:p>
          <a:p>
            <a:pPr eaLnBrk="1" hangingPunct="1">
              <a:lnSpc>
                <a:spcPct val="80000"/>
              </a:lnSpc>
              <a:buFontTx/>
              <a:buNone/>
            </a:pPr>
            <a:r>
              <a:rPr lang="en-US" sz="2000"/>
              <a:t>	// ----- perintah SQL dimasukkan ke dalam variable string</a:t>
            </a:r>
          </a:p>
          <a:p>
            <a:pPr eaLnBrk="1" hangingPunct="1">
              <a:lnSpc>
                <a:spcPct val="80000"/>
              </a:lnSpc>
              <a:buFontTx/>
              <a:buNone/>
            </a:pPr>
            <a:r>
              <a:rPr lang="en-US" sz="2000"/>
              <a:t>	$sqlstr="select * from $tablename";</a:t>
            </a:r>
          </a:p>
          <a:p>
            <a:pPr eaLnBrk="1" hangingPunct="1">
              <a:lnSpc>
                <a:spcPct val="80000"/>
              </a:lnSpc>
              <a:buFontTx/>
              <a:buNone/>
            </a:pPr>
            <a:r>
              <a:rPr lang="en-US" sz="2000"/>
              <a:t>	// ------ jalankan perintah SQL</a:t>
            </a:r>
          </a:p>
          <a:p>
            <a:pPr eaLnBrk="1" hangingPunct="1">
              <a:lnSpc>
                <a:spcPct val="80000"/>
              </a:lnSpc>
              <a:buFontTx/>
              <a:buNone/>
            </a:pPr>
            <a:r>
              <a:rPr lang="en-US" sz="2000"/>
              <a:t>	$result = mysql_query ($sqlstr) or die ("Kesalahan pada perintah SQL!");</a:t>
            </a:r>
          </a:p>
          <a:p>
            <a:pPr eaLnBrk="1" hangingPunct="1">
              <a:lnSpc>
                <a:spcPct val="80000"/>
              </a:lnSpc>
              <a:buFontTx/>
              <a:buNone/>
            </a:pPr>
            <a:r>
              <a:rPr lang="en-US" sz="2000"/>
              <a:t>	</a:t>
            </a:r>
          </a:p>
        </p:txBody>
      </p:sp>
      <p:sp>
        <p:nvSpPr>
          <p:cNvPr id="54276" name="Rectangle 4"/>
          <p:cNvSpPr>
            <a:spLocks noGrp="1" noChangeArrowheads="1"/>
          </p:cNvSpPr>
          <p:nvPr>
            <p:ph type="title"/>
          </p:nvPr>
        </p:nvSpPr>
        <p:spPr>
          <a:xfrm>
            <a:off x="1981200" y="274638"/>
            <a:ext cx="8229600" cy="487362"/>
          </a:xfrm>
          <a:noFill/>
        </p:spPr>
        <p:txBody>
          <a:bodyPr/>
          <a:lstStyle/>
          <a:p>
            <a:pPr eaLnBrk="1" hangingPunct="1"/>
            <a:r>
              <a:rPr lang="en-US" sz="2800" b="1"/>
              <a:t>MENGHUBUNGKAN PHP DENGAN MySQL</a:t>
            </a:r>
          </a:p>
        </p:txBody>
      </p:sp>
    </p:spTree>
    <p:extLst>
      <p:ext uri="{BB962C8B-B14F-4D97-AF65-F5344CB8AC3E}">
        <p14:creationId xmlns:p14="http://schemas.microsoft.com/office/powerpoint/2010/main" val="218913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1981200" y="1417637"/>
            <a:ext cx="8229600" cy="5440363"/>
          </a:xfrm>
        </p:spPr>
        <p:txBody>
          <a:bodyPr/>
          <a:lstStyle/>
          <a:p>
            <a:r>
              <a:rPr lang="en-US" dirty="0" err="1" smtClean="0"/>
              <a:t>Kesimpulan</a:t>
            </a:r>
            <a:r>
              <a:rPr lang="en-US" dirty="0" smtClean="0"/>
              <a:t> :</a:t>
            </a:r>
          </a:p>
          <a:p>
            <a:pPr>
              <a:buFontTx/>
              <a:buNone/>
            </a:pPr>
            <a:r>
              <a:rPr lang="en-US" sz="2800" dirty="0" err="1"/>
              <a:t>Untuk</a:t>
            </a:r>
            <a:r>
              <a:rPr lang="en-US" sz="2800" dirty="0"/>
              <a:t> </a:t>
            </a:r>
            <a:r>
              <a:rPr lang="en-US" sz="2800" dirty="0" err="1"/>
              <a:t>menampilkan</a:t>
            </a:r>
            <a:r>
              <a:rPr lang="en-US" sz="2800" dirty="0"/>
              <a:t> database </a:t>
            </a:r>
            <a:r>
              <a:rPr lang="en-US" sz="2800" dirty="0" err="1"/>
              <a:t>mysql</a:t>
            </a:r>
            <a:r>
              <a:rPr lang="en-US" sz="2800" dirty="0"/>
              <a:t> di Browser </a:t>
            </a:r>
            <a:r>
              <a:rPr lang="en-US" sz="2800" dirty="0" err="1"/>
              <a:t>dengan</a:t>
            </a:r>
            <a:r>
              <a:rPr lang="en-US" sz="2800" dirty="0"/>
              <a:t> </a:t>
            </a:r>
            <a:r>
              <a:rPr lang="en-US" sz="2800" dirty="0" err="1"/>
              <a:t>Php</a:t>
            </a:r>
            <a:r>
              <a:rPr lang="en-US" sz="2800" dirty="0"/>
              <a:t> </a:t>
            </a:r>
            <a:r>
              <a:rPr lang="en-US" sz="2800" dirty="0" err="1"/>
              <a:t>langkah-langkahnya</a:t>
            </a:r>
            <a:r>
              <a:rPr lang="en-US" sz="2800" dirty="0"/>
              <a:t> :</a:t>
            </a:r>
          </a:p>
          <a:p>
            <a:pPr>
              <a:buFontTx/>
              <a:buNone/>
            </a:pPr>
            <a:r>
              <a:rPr lang="en-US" dirty="0" smtClean="0"/>
              <a:t>• </a:t>
            </a:r>
            <a:r>
              <a:rPr lang="en-US" dirty="0" err="1" smtClean="0"/>
              <a:t>Hubungkan</a:t>
            </a:r>
            <a:r>
              <a:rPr lang="en-US" dirty="0" smtClean="0"/>
              <a:t> </a:t>
            </a:r>
            <a:r>
              <a:rPr lang="en-US" dirty="0" err="1" smtClean="0"/>
              <a:t>dulu</a:t>
            </a:r>
            <a:r>
              <a:rPr lang="en-US" dirty="0" smtClean="0"/>
              <a:t> </a:t>
            </a:r>
            <a:r>
              <a:rPr lang="en-US" dirty="0" err="1" smtClean="0"/>
              <a:t>Php</a:t>
            </a:r>
            <a:r>
              <a:rPr lang="en-US" dirty="0" smtClean="0"/>
              <a:t> </a:t>
            </a:r>
            <a:r>
              <a:rPr lang="en-US" dirty="0" err="1" smtClean="0"/>
              <a:t>dengan</a:t>
            </a:r>
            <a:r>
              <a:rPr lang="en-US" dirty="0" smtClean="0"/>
              <a:t> </a:t>
            </a:r>
            <a:r>
              <a:rPr lang="en-US" dirty="0" err="1" smtClean="0"/>
              <a:t>mysql</a:t>
            </a:r>
            <a:r>
              <a:rPr lang="en-US" dirty="0" smtClean="0"/>
              <a:t> (</a:t>
            </a:r>
            <a:r>
              <a:rPr lang="en-US" dirty="0" err="1" smtClean="0"/>
              <a:t>menggunakan</a:t>
            </a:r>
            <a:r>
              <a:rPr lang="en-US" dirty="0" smtClean="0"/>
              <a:t> </a:t>
            </a:r>
            <a:r>
              <a:rPr lang="en-US" dirty="0" err="1" smtClean="0"/>
              <a:t>fungsi</a:t>
            </a:r>
            <a:r>
              <a:rPr lang="en-US" dirty="0" smtClean="0"/>
              <a:t> </a:t>
            </a:r>
            <a:r>
              <a:rPr lang="en-US" dirty="0" err="1" smtClean="0"/>
              <a:t>mysql_connect</a:t>
            </a:r>
            <a:r>
              <a:rPr lang="en-US" dirty="0" smtClean="0"/>
              <a:t>())</a:t>
            </a:r>
          </a:p>
          <a:p>
            <a:pPr>
              <a:buFontTx/>
              <a:buNone/>
            </a:pPr>
            <a:r>
              <a:rPr lang="en-US" dirty="0" smtClean="0"/>
              <a:t>• </a:t>
            </a:r>
            <a:r>
              <a:rPr lang="en-US" dirty="0" err="1" smtClean="0"/>
              <a:t>Pilih</a:t>
            </a:r>
            <a:r>
              <a:rPr lang="en-US" dirty="0" smtClean="0"/>
              <a:t> database (</a:t>
            </a:r>
            <a:r>
              <a:rPr lang="en-US" dirty="0" err="1" smtClean="0"/>
              <a:t>menggunakan</a:t>
            </a:r>
            <a:r>
              <a:rPr lang="en-US" dirty="0" smtClean="0"/>
              <a:t> </a:t>
            </a:r>
            <a:r>
              <a:rPr lang="en-US" dirty="0" err="1" smtClean="0"/>
              <a:t>fungsi</a:t>
            </a:r>
            <a:r>
              <a:rPr lang="en-US" dirty="0" smtClean="0"/>
              <a:t> </a:t>
            </a:r>
            <a:r>
              <a:rPr lang="en-US" dirty="0" err="1" smtClean="0"/>
              <a:t>mysql_select_db</a:t>
            </a:r>
            <a:r>
              <a:rPr lang="en-US" dirty="0" smtClean="0"/>
              <a:t>)</a:t>
            </a:r>
          </a:p>
          <a:p>
            <a:pPr>
              <a:buFontTx/>
              <a:buNone/>
            </a:pPr>
            <a:r>
              <a:rPr lang="en-US" dirty="0" smtClean="0"/>
              <a:t>• Query (</a:t>
            </a:r>
            <a:r>
              <a:rPr lang="en-US" dirty="0" err="1" smtClean="0"/>
              <a:t>menggunakan</a:t>
            </a:r>
            <a:r>
              <a:rPr lang="en-US" dirty="0" smtClean="0"/>
              <a:t> </a:t>
            </a:r>
            <a:r>
              <a:rPr lang="en-US" dirty="0" err="1" smtClean="0"/>
              <a:t>fungsi</a:t>
            </a:r>
            <a:r>
              <a:rPr lang="en-US" dirty="0" smtClean="0"/>
              <a:t> </a:t>
            </a:r>
            <a:r>
              <a:rPr lang="en-US" dirty="0" err="1" smtClean="0"/>
              <a:t>mysql_query</a:t>
            </a:r>
            <a:r>
              <a:rPr lang="en-US" dirty="0" smtClean="0"/>
              <a:t>())</a:t>
            </a:r>
          </a:p>
          <a:p>
            <a:pPr>
              <a:buFontTx/>
              <a:buNone/>
            </a:pPr>
            <a:r>
              <a:rPr lang="en-US" dirty="0" smtClean="0"/>
              <a:t>• </a:t>
            </a:r>
            <a:r>
              <a:rPr lang="en-US" dirty="0" err="1" smtClean="0"/>
              <a:t>Tampilkan</a:t>
            </a:r>
            <a:r>
              <a:rPr lang="en-US" dirty="0" smtClean="0"/>
              <a:t> (</a:t>
            </a:r>
            <a:r>
              <a:rPr lang="en-US" dirty="0" err="1" smtClean="0"/>
              <a:t>menggunakan</a:t>
            </a:r>
            <a:r>
              <a:rPr lang="en-US" dirty="0" smtClean="0"/>
              <a:t> </a:t>
            </a:r>
            <a:r>
              <a:rPr lang="en-US" dirty="0" err="1" smtClean="0"/>
              <a:t>fungsi</a:t>
            </a:r>
            <a:r>
              <a:rPr lang="en-US" dirty="0" smtClean="0"/>
              <a:t> </a:t>
            </a:r>
            <a:r>
              <a:rPr lang="en-US" dirty="0" err="1" smtClean="0"/>
              <a:t>mysql_fetch_array</a:t>
            </a:r>
            <a:r>
              <a:rPr lang="en-US" dirty="0" smtClean="0"/>
              <a:t>)</a:t>
            </a:r>
          </a:p>
        </p:txBody>
      </p:sp>
      <p:sp>
        <p:nvSpPr>
          <p:cNvPr id="552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885F9A-FEB6-4578-BF90-A52B0AEF8F4A}" type="slidenum">
              <a:rPr lang="en-US"/>
              <a:pPr eaLnBrk="1" hangingPunct="1"/>
              <a:t>58</a:t>
            </a:fld>
            <a:endParaRPr lang="en-US"/>
          </a:p>
        </p:txBody>
      </p:sp>
    </p:spTree>
    <p:extLst>
      <p:ext uri="{BB962C8B-B14F-4D97-AF65-F5344CB8AC3E}">
        <p14:creationId xmlns:p14="http://schemas.microsoft.com/office/powerpoint/2010/main" val="194851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8C627D-06D1-4E8C-9021-E6B2C82F77C4}" type="slidenum">
              <a:rPr lang="en-US"/>
              <a:pPr eaLnBrk="1" hangingPunct="1"/>
              <a:t>59</a:t>
            </a:fld>
            <a:endParaRPr lang="en-US"/>
          </a:p>
        </p:txBody>
      </p:sp>
      <p:sp>
        <p:nvSpPr>
          <p:cNvPr id="56323" name="Rectangle 3"/>
          <p:cNvSpPr>
            <a:spLocks noGrp="1" noChangeArrowheads="1"/>
          </p:cNvSpPr>
          <p:nvPr>
            <p:ph type="body" idx="1"/>
          </p:nvPr>
        </p:nvSpPr>
        <p:spPr>
          <a:xfrm>
            <a:off x="1788017" y="1322232"/>
            <a:ext cx="8229600" cy="5821363"/>
          </a:xfrm>
        </p:spPr>
        <p:txBody>
          <a:bodyPr>
            <a:normAutofit fontScale="70000" lnSpcReduction="20000"/>
          </a:bodyPr>
          <a:lstStyle/>
          <a:p>
            <a:pPr eaLnBrk="1" hangingPunct="1">
              <a:lnSpc>
                <a:spcPct val="80000"/>
              </a:lnSpc>
              <a:buFontTx/>
              <a:buNone/>
            </a:pPr>
            <a:r>
              <a:rPr lang="en-US" sz="2000" dirty="0"/>
              <a:t>// ------ </a:t>
            </a:r>
            <a:r>
              <a:rPr lang="en-US" sz="2000" dirty="0" err="1"/>
              <a:t>putus</a:t>
            </a:r>
            <a:r>
              <a:rPr lang="en-US" sz="2000" dirty="0"/>
              <a:t> </a:t>
            </a:r>
            <a:r>
              <a:rPr lang="en-US" sz="2000" dirty="0" err="1"/>
              <a:t>hubungan</a:t>
            </a:r>
            <a:r>
              <a:rPr lang="en-US" sz="2000" dirty="0"/>
              <a:t> </a:t>
            </a:r>
            <a:r>
              <a:rPr lang="en-US" sz="2000" dirty="0" err="1"/>
              <a:t>dengan</a:t>
            </a:r>
            <a:r>
              <a:rPr lang="en-US" sz="2000" dirty="0"/>
              <a:t> database</a:t>
            </a:r>
          </a:p>
          <a:p>
            <a:pPr eaLnBrk="1" hangingPunct="1">
              <a:lnSpc>
                <a:spcPct val="80000"/>
              </a:lnSpc>
              <a:buFontTx/>
              <a:buNone/>
            </a:pPr>
            <a:r>
              <a:rPr lang="en-US" sz="2000" dirty="0"/>
              <a:t>	</a:t>
            </a:r>
            <a:r>
              <a:rPr lang="en-US" sz="2000" dirty="0" err="1"/>
              <a:t>mysql_close</a:t>
            </a:r>
            <a:r>
              <a:rPr lang="en-US" sz="2000" dirty="0"/>
              <a:t>($link);</a:t>
            </a:r>
          </a:p>
          <a:p>
            <a:pPr eaLnBrk="1" hangingPunct="1">
              <a:lnSpc>
                <a:spcPct val="80000"/>
              </a:lnSpc>
              <a:buFontTx/>
              <a:buNone/>
            </a:pPr>
            <a:r>
              <a:rPr lang="en-US" sz="2000" dirty="0"/>
              <a:t>// ------ </a:t>
            </a:r>
            <a:r>
              <a:rPr lang="en-US" sz="2000" dirty="0" err="1"/>
              <a:t>buat</a:t>
            </a:r>
            <a:r>
              <a:rPr lang="en-US" sz="2000" dirty="0"/>
              <a:t> </a:t>
            </a:r>
            <a:r>
              <a:rPr lang="en-US" sz="2000" dirty="0" err="1"/>
              <a:t>tampilan</a:t>
            </a:r>
            <a:r>
              <a:rPr lang="en-US" sz="2000" dirty="0"/>
              <a:t> </a:t>
            </a:r>
            <a:r>
              <a:rPr lang="en-US" sz="2000" dirty="0" err="1"/>
              <a:t>tabel</a:t>
            </a:r>
            <a:endParaRPr lang="en-US" sz="2000" dirty="0"/>
          </a:p>
          <a:p>
            <a:pPr eaLnBrk="1" hangingPunct="1">
              <a:lnSpc>
                <a:spcPct val="80000"/>
              </a:lnSpc>
              <a:buFontTx/>
              <a:buNone/>
            </a:pPr>
            <a:r>
              <a:rPr lang="en-US" sz="2000" dirty="0"/>
              <a:t>echo("&lt;table width=100% </a:t>
            </a:r>
            <a:r>
              <a:rPr lang="en-US" sz="2000" dirty="0" err="1"/>
              <a:t>cellspacing</a:t>
            </a:r>
            <a:r>
              <a:rPr lang="en-US" sz="2000" dirty="0"/>
              <a:t>=1 </a:t>
            </a:r>
            <a:r>
              <a:rPr lang="en-US" sz="2000" dirty="0" err="1"/>
              <a:t>cellpadding</a:t>
            </a:r>
            <a:r>
              <a:rPr lang="en-US" sz="2000" dirty="0"/>
              <a:t>=2 </a:t>
            </a:r>
            <a:r>
              <a:rPr lang="en-US" sz="2000" dirty="0" err="1"/>
              <a:t>bgcolor</a:t>
            </a:r>
            <a:r>
              <a:rPr lang="en-US" sz="2000" dirty="0"/>
              <a:t>=#000000&gt;");</a:t>
            </a:r>
          </a:p>
          <a:p>
            <a:pPr eaLnBrk="1" hangingPunct="1">
              <a:lnSpc>
                <a:spcPct val="80000"/>
              </a:lnSpc>
              <a:buFontTx/>
              <a:buNone/>
            </a:pPr>
            <a:r>
              <a:rPr lang="en-US" sz="2000" dirty="0"/>
              <a:t>echo("&lt;</a:t>
            </a:r>
            <a:r>
              <a:rPr lang="en-US" sz="2000" dirty="0" err="1"/>
              <a:t>tr</a:t>
            </a:r>
            <a:r>
              <a:rPr lang="en-US" sz="2000" dirty="0"/>
              <a:t>&gt;&lt;td </a:t>
            </a:r>
            <a:r>
              <a:rPr lang="en-US" sz="2000" dirty="0" err="1"/>
              <a:t>bgcolor</a:t>
            </a:r>
            <a:r>
              <a:rPr lang="en-US" sz="2000" dirty="0"/>
              <a:t>=#CCCCCC&gt;No&lt;/td&gt;&lt;td </a:t>
            </a:r>
            <a:r>
              <a:rPr lang="en-US" sz="2000" dirty="0" err="1"/>
              <a:t>bgcolor</a:t>
            </a:r>
            <a:r>
              <a:rPr lang="en-US" sz="2000" dirty="0"/>
              <a:t>=#CCCCCC&gt;</a:t>
            </a:r>
            <a:r>
              <a:rPr lang="en-US" sz="2000" dirty="0" err="1"/>
              <a:t>Nama</a:t>
            </a:r>
            <a:r>
              <a:rPr lang="en-US" sz="2000" dirty="0"/>
              <a:t>&lt;/td&gt;&lt;td</a:t>
            </a:r>
          </a:p>
          <a:p>
            <a:pPr eaLnBrk="1" hangingPunct="1">
              <a:lnSpc>
                <a:spcPct val="80000"/>
              </a:lnSpc>
              <a:buFontTx/>
              <a:buNone/>
            </a:pPr>
            <a:r>
              <a:rPr lang="en-US" sz="2000" dirty="0"/>
              <a:t>	</a:t>
            </a:r>
            <a:r>
              <a:rPr lang="en-US" sz="2000" dirty="0" err="1"/>
              <a:t>bgcolor</a:t>
            </a:r>
            <a:r>
              <a:rPr lang="en-US" sz="2000" dirty="0"/>
              <a:t>=#CCCCCC&gt;E-Mail&lt;/td&gt;&lt;td </a:t>
            </a:r>
            <a:r>
              <a:rPr lang="en-US" sz="2000" dirty="0" err="1"/>
              <a:t>bgcolor</a:t>
            </a:r>
            <a:r>
              <a:rPr lang="en-US" sz="2000" dirty="0"/>
              <a:t>=#CCCCCC&gt;</a:t>
            </a:r>
            <a:r>
              <a:rPr lang="en-US" sz="2000" dirty="0" err="1"/>
              <a:t>Alamat</a:t>
            </a:r>
            <a:r>
              <a:rPr lang="en-US" sz="2000" dirty="0"/>
              <a:t>&lt;/td&gt;&lt;td</a:t>
            </a:r>
          </a:p>
          <a:p>
            <a:pPr eaLnBrk="1" hangingPunct="1">
              <a:lnSpc>
                <a:spcPct val="80000"/>
              </a:lnSpc>
              <a:buFontTx/>
              <a:buNone/>
            </a:pPr>
            <a:r>
              <a:rPr lang="en-US" sz="2000" dirty="0"/>
              <a:t>	</a:t>
            </a:r>
            <a:r>
              <a:rPr lang="en-US" sz="2000" dirty="0" err="1"/>
              <a:t>bgcolor</a:t>
            </a:r>
            <a:r>
              <a:rPr lang="en-US" sz="2000" dirty="0"/>
              <a:t>=#CCCCCC&gt;Kota&lt;/td&gt;&lt;/</a:t>
            </a:r>
            <a:r>
              <a:rPr lang="en-US" sz="2000" dirty="0" err="1"/>
              <a:t>tr</a:t>
            </a:r>
            <a:r>
              <a:rPr lang="en-US" sz="2000" dirty="0"/>
              <a:t>&gt;");</a:t>
            </a:r>
          </a:p>
          <a:p>
            <a:pPr eaLnBrk="1" hangingPunct="1">
              <a:lnSpc>
                <a:spcPct val="80000"/>
              </a:lnSpc>
              <a:buFontTx/>
              <a:buNone/>
            </a:pPr>
            <a:r>
              <a:rPr lang="en-US" sz="2000" dirty="0"/>
              <a:t>// ------ </a:t>
            </a:r>
            <a:r>
              <a:rPr lang="en-US" sz="2000" dirty="0" err="1"/>
              <a:t>ambil</a:t>
            </a:r>
            <a:r>
              <a:rPr lang="en-US" sz="2000" dirty="0"/>
              <a:t> </a:t>
            </a:r>
            <a:r>
              <a:rPr lang="en-US" sz="2000" dirty="0" err="1"/>
              <a:t>isi</a:t>
            </a:r>
            <a:r>
              <a:rPr lang="en-US" sz="2000" dirty="0"/>
              <a:t> </a:t>
            </a:r>
            <a:r>
              <a:rPr lang="en-US" sz="2000" dirty="0" err="1"/>
              <a:t>masing-masing</a:t>
            </a:r>
            <a:r>
              <a:rPr lang="en-US" sz="2000" dirty="0"/>
              <a:t> record</a:t>
            </a:r>
          </a:p>
          <a:p>
            <a:pPr eaLnBrk="1" hangingPunct="1">
              <a:lnSpc>
                <a:spcPct val="80000"/>
              </a:lnSpc>
              <a:buFontTx/>
              <a:buNone/>
            </a:pPr>
            <a:r>
              <a:rPr lang="en-US" sz="2000" dirty="0"/>
              <a:t>while ($row = </a:t>
            </a:r>
            <a:r>
              <a:rPr lang="en-US" sz="2000" dirty="0" err="1"/>
              <a:t>mysql_fetch_object</a:t>
            </a:r>
            <a:r>
              <a:rPr lang="en-US" sz="2000" dirty="0"/>
              <a:t> ($result))</a:t>
            </a:r>
          </a:p>
          <a:p>
            <a:pPr eaLnBrk="1" hangingPunct="1">
              <a:lnSpc>
                <a:spcPct val="80000"/>
              </a:lnSpc>
              <a:buFontTx/>
              <a:buNone/>
            </a:pPr>
            <a:r>
              <a:rPr lang="en-US" sz="2000" dirty="0"/>
              <a:t>{</a:t>
            </a:r>
          </a:p>
          <a:p>
            <a:pPr eaLnBrk="1" hangingPunct="1">
              <a:lnSpc>
                <a:spcPct val="80000"/>
              </a:lnSpc>
              <a:buFontTx/>
              <a:buNone/>
            </a:pPr>
            <a:r>
              <a:rPr lang="en-US" sz="2000" dirty="0"/>
              <a:t>// ----- </a:t>
            </a:r>
            <a:r>
              <a:rPr lang="en-US" sz="2000" dirty="0" err="1"/>
              <a:t>mengambil</a:t>
            </a:r>
            <a:r>
              <a:rPr lang="en-US" sz="2000" dirty="0"/>
              <a:t> </a:t>
            </a:r>
            <a:r>
              <a:rPr lang="en-US" sz="2000" dirty="0" err="1"/>
              <a:t>isi</a:t>
            </a:r>
            <a:r>
              <a:rPr lang="en-US" sz="2000" dirty="0"/>
              <a:t> </a:t>
            </a:r>
            <a:r>
              <a:rPr lang="en-US" sz="2000" dirty="0" err="1"/>
              <a:t>setiap</a:t>
            </a:r>
            <a:r>
              <a:rPr lang="en-US" sz="2000" dirty="0"/>
              <a:t> </a:t>
            </a:r>
            <a:r>
              <a:rPr lang="en-US" sz="2000" dirty="0" err="1"/>
              <a:t>kolom</a:t>
            </a:r>
            <a:endParaRPr lang="en-US" sz="2000" dirty="0"/>
          </a:p>
          <a:p>
            <a:pPr eaLnBrk="1" hangingPunct="1">
              <a:lnSpc>
                <a:spcPct val="80000"/>
              </a:lnSpc>
              <a:buFontTx/>
              <a:buNone/>
            </a:pPr>
            <a:r>
              <a:rPr lang="en-US" sz="2000" dirty="0"/>
              <a:t>$</a:t>
            </a:r>
            <a:r>
              <a:rPr lang="en-US" sz="2000" dirty="0" err="1"/>
              <a:t>nomor</a:t>
            </a:r>
            <a:r>
              <a:rPr lang="en-US" sz="2000" dirty="0"/>
              <a:t>=$row-&gt;</a:t>
            </a:r>
            <a:r>
              <a:rPr lang="en-US" sz="2000" dirty="0" err="1"/>
              <a:t>nomor</a:t>
            </a:r>
            <a:r>
              <a:rPr lang="en-US" sz="2000" dirty="0"/>
              <a:t>;</a:t>
            </a:r>
          </a:p>
          <a:p>
            <a:pPr eaLnBrk="1" hangingPunct="1">
              <a:lnSpc>
                <a:spcPct val="80000"/>
              </a:lnSpc>
              <a:buFontTx/>
              <a:buNone/>
            </a:pPr>
            <a:r>
              <a:rPr lang="en-US" sz="2000" dirty="0"/>
              <a:t>$</a:t>
            </a:r>
            <a:r>
              <a:rPr lang="en-US" sz="2000" dirty="0" err="1"/>
              <a:t>nama</a:t>
            </a:r>
            <a:r>
              <a:rPr lang="en-US" sz="2000" dirty="0"/>
              <a:t>=$row-&gt;</a:t>
            </a:r>
            <a:r>
              <a:rPr lang="en-US" sz="2000" dirty="0" err="1"/>
              <a:t>nama</a:t>
            </a:r>
            <a:r>
              <a:rPr lang="en-US" sz="2000" dirty="0"/>
              <a:t>;</a:t>
            </a:r>
          </a:p>
          <a:p>
            <a:pPr eaLnBrk="1" hangingPunct="1">
              <a:lnSpc>
                <a:spcPct val="80000"/>
              </a:lnSpc>
              <a:buFontTx/>
              <a:buNone/>
            </a:pPr>
            <a:r>
              <a:rPr lang="en-US" sz="2000" dirty="0"/>
              <a:t>$email=$row-&gt;email;</a:t>
            </a:r>
          </a:p>
          <a:p>
            <a:pPr eaLnBrk="1" hangingPunct="1">
              <a:lnSpc>
                <a:spcPct val="80000"/>
              </a:lnSpc>
              <a:buFontTx/>
              <a:buNone/>
            </a:pPr>
            <a:r>
              <a:rPr lang="en-US" sz="2000" dirty="0"/>
              <a:t>$</a:t>
            </a:r>
            <a:r>
              <a:rPr lang="en-US" sz="2000" dirty="0" err="1"/>
              <a:t>alamat</a:t>
            </a:r>
            <a:r>
              <a:rPr lang="en-US" sz="2000" dirty="0"/>
              <a:t>=$row-&gt;</a:t>
            </a:r>
            <a:r>
              <a:rPr lang="en-US" sz="2000" dirty="0" err="1"/>
              <a:t>alamat</a:t>
            </a:r>
            <a:r>
              <a:rPr lang="en-US" sz="2000" dirty="0"/>
              <a:t>;</a:t>
            </a:r>
          </a:p>
          <a:p>
            <a:pPr eaLnBrk="1" hangingPunct="1">
              <a:lnSpc>
                <a:spcPct val="80000"/>
              </a:lnSpc>
              <a:buFontTx/>
              <a:buNone/>
            </a:pPr>
            <a:r>
              <a:rPr lang="en-US" sz="2000" dirty="0"/>
              <a:t>$</a:t>
            </a:r>
            <a:r>
              <a:rPr lang="en-US" sz="2000" dirty="0" err="1"/>
              <a:t>kota</a:t>
            </a:r>
            <a:r>
              <a:rPr lang="en-US" sz="2000" dirty="0"/>
              <a:t>=$row-&gt;</a:t>
            </a:r>
            <a:r>
              <a:rPr lang="en-US" sz="2000" dirty="0" err="1"/>
              <a:t>kota</a:t>
            </a:r>
            <a:r>
              <a:rPr lang="en-US" sz="2000" dirty="0"/>
              <a:t>;</a:t>
            </a:r>
          </a:p>
        </p:txBody>
      </p:sp>
    </p:spTree>
    <p:extLst>
      <p:ext uri="{BB962C8B-B14F-4D97-AF65-F5344CB8AC3E}">
        <p14:creationId xmlns:p14="http://schemas.microsoft.com/office/powerpoint/2010/main" val="69906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id-ID" dirty="0" smtClean="0"/>
              <a:t>DML (Data Manipulation Language)</a:t>
            </a:r>
            <a:endParaRPr lang="id-ID" dirty="0"/>
          </a:p>
        </p:txBody>
      </p:sp>
      <p:sp>
        <p:nvSpPr>
          <p:cNvPr id="10243" name="Content Placeholder 2"/>
          <p:cNvSpPr>
            <a:spLocks noGrp="1"/>
          </p:cNvSpPr>
          <p:nvPr>
            <p:ph idx="1"/>
          </p:nvPr>
        </p:nvSpPr>
        <p:spPr/>
        <p:txBody>
          <a:bodyPr/>
          <a:lstStyle/>
          <a:p>
            <a:pPr algn="just" eaLnBrk="1" hangingPunct="1"/>
            <a:r>
              <a:rPr lang="id-ID" sz="2600" b="1" dirty="0"/>
              <a:t>DML</a:t>
            </a:r>
            <a:r>
              <a:rPr lang="id-ID" sz="2600" dirty="0"/>
              <a:t> adalah kelompok perintah yang berfungsi untuk memanipulasi data, misalnya untuk pengambilan, penyisipan, pengubahan dan penghapusan data. Yang termasuk DML adalah:</a:t>
            </a:r>
          </a:p>
          <a:p>
            <a:pPr lvl="1" algn="just" eaLnBrk="1" hangingPunct="1"/>
            <a:r>
              <a:rPr lang="id-ID" sz="2600" b="1" dirty="0"/>
              <a:t>SELECT </a:t>
            </a:r>
            <a:r>
              <a:rPr lang="id-ID" sz="2600" b="1" dirty="0">
                <a:sym typeface="Wingdings" panose="05000000000000000000" pitchFamily="2" charset="2"/>
              </a:rPr>
              <a:t> </a:t>
            </a:r>
            <a:r>
              <a:rPr lang="id-ID" sz="2600" dirty="0"/>
              <a:t>memilih data.</a:t>
            </a:r>
          </a:p>
          <a:p>
            <a:pPr lvl="1" algn="just" eaLnBrk="1" hangingPunct="1"/>
            <a:r>
              <a:rPr lang="id-ID" sz="2600" b="1" dirty="0"/>
              <a:t>INSERT </a:t>
            </a:r>
            <a:r>
              <a:rPr lang="id-ID" sz="2600" b="1" dirty="0">
                <a:sym typeface="Wingdings" panose="05000000000000000000" pitchFamily="2" charset="2"/>
              </a:rPr>
              <a:t> </a:t>
            </a:r>
            <a:r>
              <a:rPr lang="id-ID" sz="2600" dirty="0"/>
              <a:t>menambah data.</a:t>
            </a:r>
          </a:p>
          <a:p>
            <a:pPr lvl="1" algn="just" eaLnBrk="1" hangingPunct="1"/>
            <a:r>
              <a:rPr lang="id-ID" sz="2600" b="1" dirty="0"/>
              <a:t>DELETE </a:t>
            </a:r>
            <a:r>
              <a:rPr lang="id-ID" sz="2600" b="1" dirty="0">
                <a:sym typeface="Wingdings" panose="05000000000000000000" pitchFamily="2" charset="2"/>
              </a:rPr>
              <a:t> </a:t>
            </a:r>
            <a:r>
              <a:rPr lang="id-ID" sz="2600" dirty="0"/>
              <a:t>menghapus data.</a:t>
            </a:r>
          </a:p>
          <a:p>
            <a:pPr lvl="1" algn="just" eaLnBrk="1" hangingPunct="1"/>
            <a:r>
              <a:rPr lang="id-ID" sz="2600" b="1" dirty="0"/>
              <a:t>UPDATE </a:t>
            </a:r>
            <a:r>
              <a:rPr lang="id-ID" sz="2600" b="1" dirty="0">
                <a:sym typeface="Wingdings" panose="05000000000000000000" pitchFamily="2" charset="2"/>
              </a:rPr>
              <a:t> </a:t>
            </a:r>
            <a:r>
              <a:rPr lang="id-ID" sz="2600" dirty="0"/>
              <a:t>mengubah data.</a:t>
            </a:r>
          </a:p>
        </p:txBody>
      </p:sp>
    </p:spTree>
    <p:extLst>
      <p:ext uri="{BB962C8B-B14F-4D97-AF65-F5344CB8AC3E}">
        <p14:creationId xmlns:p14="http://schemas.microsoft.com/office/powerpoint/2010/main" val="3655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68B3E6-8677-4109-867A-E05EBF169CAB}" type="slidenum">
              <a:rPr lang="en-US"/>
              <a:pPr eaLnBrk="1" hangingPunct="1"/>
              <a:t>60</a:t>
            </a:fld>
            <a:endParaRPr lang="en-US"/>
          </a:p>
        </p:txBody>
      </p:sp>
      <p:sp>
        <p:nvSpPr>
          <p:cNvPr id="57347" name="Rectangle 3"/>
          <p:cNvSpPr>
            <a:spLocks noGrp="1" noChangeArrowheads="1"/>
          </p:cNvSpPr>
          <p:nvPr>
            <p:ph type="body" idx="1"/>
          </p:nvPr>
        </p:nvSpPr>
        <p:spPr>
          <a:xfrm>
            <a:off x="811369" y="1629569"/>
            <a:ext cx="8229600" cy="2667000"/>
          </a:xfrm>
        </p:spPr>
        <p:txBody>
          <a:bodyPr>
            <a:normAutofit fontScale="77500" lnSpcReduction="20000"/>
          </a:bodyPr>
          <a:lstStyle/>
          <a:p>
            <a:pPr eaLnBrk="1" hangingPunct="1">
              <a:lnSpc>
                <a:spcPct val="80000"/>
              </a:lnSpc>
              <a:buFontTx/>
              <a:buNone/>
            </a:pPr>
            <a:r>
              <a:rPr lang="en-US" sz="2000" dirty="0"/>
              <a:t>// ------ </a:t>
            </a:r>
            <a:r>
              <a:rPr lang="en-US" sz="2000" dirty="0" err="1"/>
              <a:t>menampilkan</a:t>
            </a:r>
            <a:r>
              <a:rPr lang="en-US" sz="2000" dirty="0"/>
              <a:t> di </a:t>
            </a:r>
            <a:r>
              <a:rPr lang="en-US" sz="2000" dirty="0" err="1"/>
              <a:t>layar</a:t>
            </a:r>
            <a:r>
              <a:rPr lang="en-US" sz="2000" dirty="0"/>
              <a:t> browser</a:t>
            </a:r>
          </a:p>
          <a:p>
            <a:pPr eaLnBrk="1" hangingPunct="1">
              <a:lnSpc>
                <a:spcPct val="80000"/>
              </a:lnSpc>
              <a:buFontTx/>
              <a:buNone/>
            </a:pPr>
            <a:r>
              <a:rPr lang="en-US" sz="2000" dirty="0"/>
              <a:t>echo("&lt;</a:t>
            </a:r>
            <a:r>
              <a:rPr lang="en-US" sz="2000" dirty="0" err="1"/>
              <a:t>tr</a:t>
            </a:r>
            <a:r>
              <a:rPr lang="en-US" sz="2000" dirty="0"/>
              <a:t>&gt;&lt;td </a:t>
            </a:r>
            <a:r>
              <a:rPr lang="en-US" sz="2000" dirty="0" err="1"/>
              <a:t>bgcolor</a:t>
            </a:r>
            <a:r>
              <a:rPr lang="en-US" sz="2000" dirty="0"/>
              <a:t>=#FFFFFF&gt;$</a:t>
            </a:r>
            <a:r>
              <a:rPr lang="en-US" sz="2000" dirty="0" err="1"/>
              <a:t>nomor</a:t>
            </a:r>
            <a:r>
              <a:rPr lang="en-US" sz="2000" dirty="0"/>
              <a:t>&lt;/td&gt;&lt;td </a:t>
            </a:r>
            <a:r>
              <a:rPr lang="en-US" sz="2000" dirty="0" err="1"/>
              <a:t>bgcolor</a:t>
            </a:r>
            <a:r>
              <a:rPr lang="en-US" sz="2000" dirty="0"/>
              <a:t>=#FFFFFF&gt;$</a:t>
            </a:r>
            <a:r>
              <a:rPr lang="en-US" sz="2000" dirty="0" err="1"/>
              <a:t>nama</a:t>
            </a:r>
            <a:r>
              <a:rPr lang="en-US" sz="2000" dirty="0"/>
              <a:t>&lt;/td&gt;&lt;td</a:t>
            </a:r>
          </a:p>
          <a:p>
            <a:pPr eaLnBrk="1" hangingPunct="1">
              <a:lnSpc>
                <a:spcPct val="80000"/>
              </a:lnSpc>
              <a:buFontTx/>
              <a:buNone/>
            </a:pPr>
            <a:r>
              <a:rPr lang="en-US" sz="2000" dirty="0"/>
              <a:t>	</a:t>
            </a:r>
            <a:r>
              <a:rPr lang="en-US" sz="2000" dirty="0" err="1"/>
              <a:t>bgcolor</a:t>
            </a:r>
            <a:r>
              <a:rPr lang="en-US" sz="2000" dirty="0"/>
              <a:t>=#FFFFFF&gt;$email&lt;/td&gt;&lt;td </a:t>
            </a:r>
            <a:r>
              <a:rPr lang="en-US" sz="2000" dirty="0" err="1"/>
              <a:t>bgcolor</a:t>
            </a:r>
            <a:r>
              <a:rPr lang="en-US" sz="2000" dirty="0"/>
              <a:t>=#FFFFFF&gt;$</a:t>
            </a:r>
            <a:r>
              <a:rPr lang="en-US" sz="2000" dirty="0" err="1"/>
              <a:t>alamat</a:t>
            </a:r>
            <a:r>
              <a:rPr lang="en-US" sz="2000" dirty="0"/>
              <a:t>&lt;/td&gt;&lt;td</a:t>
            </a:r>
          </a:p>
          <a:p>
            <a:pPr eaLnBrk="1" hangingPunct="1">
              <a:lnSpc>
                <a:spcPct val="80000"/>
              </a:lnSpc>
              <a:buFontTx/>
              <a:buNone/>
            </a:pPr>
            <a:r>
              <a:rPr lang="en-US" sz="2000" dirty="0"/>
              <a:t>	</a:t>
            </a:r>
            <a:r>
              <a:rPr lang="en-US" sz="2000" dirty="0" err="1"/>
              <a:t>bgcolor</a:t>
            </a:r>
            <a:r>
              <a:rPr lang="en-US" sz="2000" dirty="0"/>
              <a:t>=#FFFFFF&gt;$</a:t>
            </a:r>
            <a:r>
              <a:rPr lang="en-US" sz="2000" dirty="0" err="1"/>
              <a:t>kota</a:t>
            </a:r>
            <a:r>
              <a:rPr lang="en-US" sz="2000" dirty="0"/>
              <a:t>&lt;/td&gt;&lt;/</a:t>
            </a:r>
            <a:r>
              <a:rPr lang="en-US" sz="2000" dirty="0" err="1"/>
              <a:t>tr</a:t>
            </a:r>
            <a:r>
              <a:rPr lang="en-US" sz="2000" dirty="0"/>
              <a:t>&gt;");</a:t>
            </a:r>
          </a:p>
          <a:p>
            <a:pPr eaLnBrk="1" hangingPunct="1">
              <a:lnSpc>
                <a:spcPct val="80000"/>
              </a:lnSpc>
              <a:buFontTx/>
              <a:buNone/>
            </a:pPr>
            <a:r>
              <a:rPr lang="en-US" sz="2000" dirty="0"/>
              <a:t>}</a:t>
            </a:r>
          </a:p>
          <a:p>
            <a:pPr eaLnBrk="1" hangingPunct="1">
              <a:lnSpc>
                <a:spcPct val="80000"/>
              </a:lnSpc>
              <a:buFontTx/>
              <a:buNone/>
            </a:pPr>
            <a:r>
              <a:rPr lang="en-US" sz="2000" dirty="0"/>
              <a:t>echo("&lt;/table&gt;");</a:t>
            </a:r>
          </a:p>
          <a:p>
            <a:pPr eaLnBrk="1" hangingPunct="1">
              <a:lnSpc>
                <a:spcPct val="80000"/>
              </a:lnSpc>
              <a:buFontTx/>
              <a:buNone/>
            </a:pPr>
            <a:r>
              <a:rPr lang="en-US" sz="2000" dirty="0"/>
              <a:t>?&gt;</a:t>
            </a:r>
          </a:p>
        </p:txBody>
      </p:sp>
      <p:pic>
        <p:nvPicPr>
          <p:cNvPr id="573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769" y="2963069"/>
            <a:ext cx="548640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33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id-ID" smtClean="0"/>
              <a:t>DCL (Data Control Language)</a:t>
            </a:r>
          </a:p>
        </p:txBody>
      </p:sp>
      <p:sp>
        <p:nvSpPr>
          <p:cNvPr id="11267" name="Content Placeholder 2"/>
          <p:cNvSpPr>
            <a:spLocks noGrp="1"/>
          </p:cNvSpPr>
          <p:nvPr>
            <p:ph idx="1"/>
          </p:nvPr>
        </p:nvSpPr>
        <p:spPr/>
        <p:txBody>
          <a:bodyPr/>
          <a:lstStyle/>
          <a:p>
            <a:pPr algn="just" eaLnBrk="1" hangingPunct="1"/>
            <a:r>
              <a:rPr lang="id-ID" sz="2600" b="1" dirty="0"/>
              <a:t>DCL</a:t>
            </a:r>
            <a:r>
              <a:rPr lang="id-ID" sz="2600" dirty="0"/>
              <a:t> berisi perintah-perintah untuk mngendalikan pengaksesan data. Yang termasuk DCL adalah:</a:t>
            </a:r>
          </a:p>
          <a:p>
            <a:pPr lvl="1" algn="just" eaLnBrk="1" hangingPunct="1"/>
            <a:r>
              <a:rPr lang="id-ID" sz="2600" b="1" dirty="0"/>
              <a:t>GRANT </a:t>
            </a:r>
            <a:r>
              <a:rPr lang="id-ID" sz="2600" b="1" dirty="0">
                <a:sym typeface="Wingdings" panose="05000000000000000000" pitchFamily="2" charset="2"/>
              </a:rPr>
              <a:t> </a:t>
            </a:r>
            <a:r>
              <a:rPr lang="id-ID" sz="2600" dirty="0"/>
              <a:t>memberikan kendali pada pengaksesan data.</a:t>
            </a:r>
          </a:p>
          <a:p>
            <a:pPr lvl="1" algn="just" eaLnBrk="1" hangingPunct="1"/>
            <a:r>
              <a:rPr lang="id-ID" sz="2600" b="1" dirty="0"/>
              <a:t>REVOKE </a:t>
            </a:r>
            <a:r>
              <a:rPr lang="id-ID" sz="2600" b="1" dirty="0">
                <a:sym typeface="Wingdings" panose="05000000000000000000" pitchFamily="2" charset="2"/>
              </a:rPr>
              <a:t> </a:t>
            </a:r>
            <a:r>
              <a:rPr lang="id-ID" sz="2600" dirty="0"/>
              <a:t>mencabut kemampuan pengaksesan data.</a:t>
            </a:r>
          </a:p>
          <a:p>
            <a:pPr lvl="1" algn="just" eaLnBrk="1" hangingPunct="1"/>
            <a:r>
              <a:rPr lang="id-ID" sz="2600" b="1" dirty="0"/>
              <a:t>LOCK TABLE </a:t>
            </a:r>
            <a:r>
              <a:rPr lang="id-ID" sz="2600" b="1" dirty="0">
                <a:sym typeface="Wingdings" panose="05000000000000000000" pitchFamily="2" charset="2"/>
              </a:rPr>
              <a:t> </a:t>
            </a:r>
            <a:r>
              <a:rPr lang="id-ID" sz="2600" dirty="0"/>
              <a:t>mengunci table.</a:t>
            </a:r>
          </a:p>
        </p:txBody>
      </p:sp>
    </p:spTree>
    <p:extLst>
      <p:ext uri="{BB962C8B-B14F-4D97-AF65-F5344CB8AC3E}">
        <p14:creationId xmlns:p14="http://schemas.microsoft.com/office/powerpoint/2010/main" val="109258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id-ID" smtClean="0"/>
              <a:t>Pengendali Transaksi</a:t>
            </a:r>
          </a:p>
        </p:txBody>
      </p:sp>
      <p:sp>
        <p:nvSpPr>
          <p:cNvPr id="12291" name="Content Placeholder 2"/>
          <p:cNvSpPr>
            <a:spLocks noGrp="1"/>
          </p:cNvSpPr>
          <p:nvPr>
            <p:ph idx="1"/>
          </p:nvPr>
        </p:nvSpPr>
        <p:spPr/>
        <p:txBody>
          <a:bodyPr/>
          <a:lstStyle/>
          <a:p>
            <a:pPr algn="just" eaLnBrk="1" hangingPunct="1"/>
            <a:r>
              <a:rPr lang="id-ID" sz="2600" dirty="0"/>
              <a:t>Adalah perintah-perintah yang berfungsi untuk mengendalikan pengeksekusian transaksi. Yang termasuk kelompok ini adalah:</a:t>
            </a:r>
          </a:p>
          <a:p>
            <a:pPr lvl="1" algn="just" eaLnBrk="1" hangingPunct="1"/>
            <a:r>
              <a:rPr lang="sv-SE" sz="2600" b="1" dirty="0"/>
              <a:t>COMMIT</a:t>
            </a:r>
            <a:r>
              <a:rPr lang="id-ID" sz="2600" b="1" dirty="0"/>
              <a:t> </a:t>
            </a:r>
            <a:r>
              <a:rPr lang="id-ID" sz="2600" b="1" dirty="0">
                <a:sym typeface="Wingdings" panose="05000000000000000000" pitchFamily="2" charset="2"/>
              </a:rPr>
              <a:t> </a:t>
            </a:r>
            <a:r>
              <a:rPr lang="sv-SE" sz="2600" dirty="0"/>
              <a:t>menyetujui rangkaian perintah yang berhubungan erat yang telah berhasil</a:t>
            </a:r>
            <a:r>
              <a:rPr lang="id-ID" sz="2600" dirty="0"/>
              <a:t> dilakukan.</a:t>
            </a:r>
          </a:p>
          <a:p>
            <a:pPr lvl="1" algn="just" eaLnBrk="1" hangingPunct="1"/>
            <a:r>
              <a:rPr lang="id-ID" sz="2600" b="1" dirty="0"/>
              <a:t>ROLLBACK </a:t>
            </a:r>
            <a:r>
              <a:rPr lang="id-ID" sz="2600" b="1" dirty="0">
                <a:sym typeface="Wingdings" panose="05000000000000000000" pitchFamily="2" charset="2"/>
              </a:rPr>
              <a:t> </a:t>
            </a:r>
            <a:r>
              <a:rPr lang="id-ID" sz="2600" dirty="0"/>
              <a:t>membatalkan transaksi yang dilakukan karena adanya kesalahan atau </a:t>
            </a:r>
            <a:r>
              <a:rPr lang="fi-FI" sz="2600" dirty="0"/>
              <a:t>kegagalan pada salah satu rangkaian perintah.</a:t>
            </a:r>
            <a:endParaRPr lang="id-ID" sz="2600" dirty="0"/>
          </a:p>
        </p:txBody>
      </p:sp>
    </p:spTree>
    <p:extLst>
      <p:ext uri="{BB962C8B-B14F-4D97-AF65-F5344CB8AC3E}">
        <p14:creationId xmlns:p14="http://schemas.microsoft.com/office/powerpoint/2010/main" val="219872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id-ID" smtClean="0"/>
              <a:t>Pengendali Programatik</a:t>
            </a:r>
          </a:p>
        </p:txBody>
      </p:sp>
      <p:sp>
        <p:nvSpPr>
          <p:cNvPr id="3" name="Content Placeholder 2"/>
          <p:cNvSpPr>
            <a:spLocks noGrp="1"/>
          </p:cNvSpPr>
          <p:nvPr>
            <p:ph idx="1"/>
          </p:nvPr>
        </p:nvSpPr>
        <p:spPr/>
        <p:txBody>
          <a:bodyPr>
            <a:normAutofit/>
          </a:bodyPr>
          <a:lstStyle/>
          <a:p>
            <a:pPr algn="just">
              <a:buClr>
                <a:schemeClr val="accent3"/>
              </a:buClr>
              <a:buFont typeface="Wingdings 2"/>
              <a:buChar char=""/>
              <a:defRPr/>
            </a:pPr>
            <a:r>
              <a:rPr lang="sv-SE" dirty="0" smtClean="0"/>
              <a:t>Adalah perintah</a:t>
            </a:r>
            <a:r>
              <a:rPr lang="id-ID" dirty="0" smtClean="0"/>
              <a:t>-</a:t>
            </a:r>
            <a:r>
              <a:rPr lang="sv-SE" dirty="0" smtClean="0"/>
              <a:t>perintah </a:t>
            </a:r>
            <a:r>
              <a:rPr lang="id-ID" dirty="0" smtClean="0"/>
              <a:t>bahasa pemrograman </a:t>
            </a:r>
            <a:r>
              <a:rPr lang="sv-SE" dirty="0" smtClean="0"/>
              <a:t>yang berada di level </a:t>
            </a:r>
            <a:r>
              <a:rPr lang="sv-SE" b="1" i="1" dirty="0" smtClean="0"/>
              <a:t>client side</a:t>
            </a:r>
            <a:r>
              <a:rPr lang="sv-SE" dirty="0" smtClean="0"/>
              <a:t> </a:t>
            </a:r>
            <a:r>
              <a:rPr lang="id-ID" dirty="0" smtClean="0"/>
              <a:t>atau </a:t>
            </a:r>
            <a:r>
              <a:rPr lang="id-ID" b="1" i="1" dirty="0" smtClean="0"/>
              <a:t>front end </a:t>
            </a:r>
            <a:r>
              <a:rPr lang="sv-SE" dirty="0" smtClean="0"/>
              <a:t>untuk menampilkan data kedalam</a:t>
            </a:r>
            <a:r>
              <a:rPr lang="id-ID" dirty="0" smtClean="0"/>
              <a:t> bentuk informasi yang berguna bagi </a:t>
            </a:r>
            <a:r>
              <a:rPr lang="id-ID" i="1" dirty="0" smtClean="0"/>
              <a:t>user</a:t>
            </a:r>
            <a:r>
              <a:rPr lang="id-ID" dirty="0" smtClean="0"/>
              <a:t>. Yang termasuk bahasa pemrograman contohnya:</a:t>
            </a:r>
          </a:p>
          <a:p>
            <a:pPr marL="640080" lvl="1" indent="-246888">
              <a:buFont typeface="Wingdings 2"/>
              <a:buChar char=""/>
              <a:defRPr/>
            </a:pPr>
            <a:r>
              <a:rPr lang="id-ID" dirty="0" smtClean="0"/>
              <a:t>Visual Basic</a:t>
            </a:r>
          </a:p>
          <a:p>
            <a:pPr marL="640080" lvl="1" indent="-246888">
              <a:buFont typeface="Wingdings 2"/>
              <a:buChar char=""/>
              <a:defRPr/>
            </a:pPr>
            <a:r>
              <a:rPr lang="id-ID" dirty="0" smtClean="0"/>
              <a:t>Visual C#</a:t>
            </a:r>
          </a:p>
          <a:p>
            <a:pPr marL="640080" lvl="1" indent="-246888">
              <a:buFont typeface="Wingdings 2"/>
              <a:buChar char=""/>
              <a:defRPr/>
            </a:pPr>
            <a:r>
              <a:rPr lang="id-ID" dirty="0" smtClean="0"/>
              <a:t>JAVA</a:t>
            </a:r>
          </a:p>
          <a:p>
            <a:pPr marL="640080" lvl="1" indent="-246888">
              <a:buFont typeface="Wingdings 2"/>
              <a:buChar char=""/>
              <a:defRPr/>
            </a:pPr>
            <a:r>
              <a:rPr lang="id-ID" dirty="0" smtClean="0"/>
              <a:t>Delphi</a:t>
            </a:r>
          </a:p>
          <a:p>
            <a:pPr marL="640080" lvl="1" indent="-246888">
              <a:buFont typeface="Wingdings 2"/>
              <a:buChar char=""/>
              <a:defRPr/>
            </a:pPr>
            <a:r>
              <a:rPr lang="id-ID" dirty="0" smtClean="0"/>
              <a:t>PHP</a:t>
            </a:r>
          </a:p>
          <a:p>
            <a:pPr marL="640080" lvl="1" indent="-246888">
              <a:buFont typeface="Wingdings 2"/>
              <a:buChar char=""/>
              <a:defRPr/>
            </a:pPr>
            <a:r>
              <a:rPr lang="id-ID" dirty="0" smtClean="0"/>
              <a:t>dsb.</a:t>
            </a:r>
            <a:endParaRPr lang="id-ID" dirty="0"/>
          </a:p>
        </p:txBody>
      </p:sp>
    </p:spTree>
    <p:extLst>
      <p:ext uri="{BB962C8B-B14F-4D97-AF65-F5344CB8AC3E}">
        <p14:creationId xmlns:p14="http://schemas.microsoft.com/office/powerpoint/2010/main" val="15206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7</TotalTime>
  <Words>1385</Words>
  <Application>Microsoft Office PowerPoint</Application>
  <PresentationFormat>Widescreen</PresentationFormat>
  <Paragraphs>300</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Book Antiqua</vt:lpstr>
      <vt:lpstr>Calibri</vt:lpstr>
      <vt:lpstr>Times New Roman</vt:lpstr>
      <vt:lpstr>Wingdings</vt:lpstr>
      <vt:lpstr>Wingdings 2</vt:lpstr>
      <vt:lpstr>Sales Direction 16X9</vt:lpstr>
      <vt:lpstr>Database Management System</vt:lpstr>
      <vt:lpstr>Struktur Hirarki Database Untuk mengelola database diperlukan suatu perangkat lunak yang disebut DBMS (Database Management System). DBMS merupakan suatu sistem perangkat lunak yang memungkinkan user (pengguna) untuk membuat,memelihara, mengontrol, dan mengakses database secara praktis dan efisien. </vt:lpstr>
      <vt:lpstr>SQL Server?</vt:lpstr>
      <vt:lpstr>Perancangan Basis Data Relasional</vt:lpstr>
      <vt:lpstr>DDL (Data Definition Language)</vt:lpstr>
      <vt:lpstr>DML (Data Manipulation Language)</vt:lpstr>
      <vt:lpstr>DCL (Data Control Language)</vt:lpstr>
      <vt:lpstr>Pengendali Transaksi</vt:lpstr>
      <vt:lpstr>Pengendali Programatik</vt:lpstr>
      <vt:lpstr>Mengoperasikan MySQL </vt:lpstr>
      <vt:lpstr>Koneksi ke Server MySQL dengan MySQL Client </vt:lpstr>
      <vt:lpstr>Perintah MySQL melalui command prompt (dasar) </vt:lpstr>
      <vt:lpstr>Perintah MySQL melalui command prompt (dasar) </vt:lpstr>
      <vt:lpstr>MEMBUAT DATABASE DAN TABLE</vt:lpstr>
      <vt:lpstr>Perintah MySQL melalui command prompt (dasar) </vt:lpstr>
      <vt:lpstr>Type data dalam Table</vt:lpstr>
      <vt:lpstr>MEMBUAT DATABASE DAN TABLE</vt:lpstr>
      <vt:lpstr>MEMBUAT DATABASE DAN TABLE</vt:lpstr>
      <vt:lpstr>Memasukkan data ke database Syntax : insert into namatable values(‘  ‘,’  ‘);</vt:lpstr>
      <vt:lpstr>MENAMPILKAN ISI TABLE</vt:lpstr>
      <vt:lpstr>Menghapus Database</vt:lpstr>
      <vt:lpstr>MENGHAPUS RECORD</vt:lpstr>
      <vt:lpstr>PowerPoint Presentation</vt:lpstr>
      <vt:lpstr>MEMODIFIKASI RECORD</vt:lpstr>
      <vt:lpstr>Contoh :</vt:lpstr>
      <vt:lpstr>Dasar-Dasar MySQL</vt:lpstr>
      <vt:lpstr>Dasar-Dasar MySQL</vt:lpstr>
      <vt:lpstr>Dasar-Dasar MySQL</vt:lpstr>
      <vt:lpstr>Melihat Struktur Tables</vt:lpstr>
      <vt:lpstr>Menggubah struktur tables</vt:lpstr>
      <vt:lpstr>Mengubah table</vt:lpstr>
      <vt:lpstr> Cara PHP Myadmin</vt:lpstr>
      <vt:lpstr>PowerPoint Presentation</vt:lpstr>
      <vt:lpstr>Create Database</vt:lpstr>
      <vt:lpstr>Create table</vt:lpstr>
      <vt:lpstr>Create field di table</vt:lpstr>
      <vt:lpstr>PowerPoint Presentation</vt:lpstr>
      <vt:lpstr>Tampilan tabel setelah di save</vt:lpstr>
      <vt:lpstr>PowerPoint Presentation</vt:lpstr>
      <vt:lpstr>structure</vt:lpstr>
      <vt:lpstr>Menambahkan field ke struktur table</vt:lpstr>
      <vt:lpstr>Menambah record(data) ke table dengan memilih menu insert</vt:lpstr>
      <vt:lpstr>Sql queery dari field yg diisi</vt:lpstr>
      <vt:lpstr>Menampilkan data</vt:lpstr>
      <vt:lpstr>Mengubah data</vt:lpstr>
      <vt:lpstr>Mengubah data</vt:lpstr>
      <vt:lpstr>PowerPoint Presentation</vt:lpstr>
      <vt:lpstr>Menghapus Data</vt:lpstr>
      <vt:lpstr>Menjalankan perintah SQL</vt:lpstr>
      <vt:lpstr>Pencarian Record</vt:lpstr>
      <vt:lpstr>PowerPoint Presentation</vt:lpstr>
      <vt:lpstr>Operation untuk memodifikasi struktur tabel</vt:lpstr>
      <vt:lpstr>Koneksi Mysql dgn PHP</vt:lpstr>
      <vt:lpstr>Mysql_select_db()</vt:lpstr>
      <vt:lpstr>Mysql_query()</vt:lpstr>
      <vt:lpstr>MENGHUBUNGKAN PHP DENGAN MySQL</vt:lpstr>
      <vt:lpstr>MENGHUBUNGKAN PHP DENGAN MySQL</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WINDOWS 8.1</dc:creator>
  <cp:lastModifiedBy>WINDOWS 8.1</cp:lastModifiedBy>
  <cp:revision>1</cp:revision>
  <dcterms:created xsi:type="dcterms:W3CDTF">2021-09-14T02:39:28Z</dcterms:created>
  <dcterms:modified xsi:type="dcterms:W3CDTF">2021-09-14T02:46:55Z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