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1" r:id="rId9"/>
    <p:sldId id="272" r:id="rId10"/>
    <p:sldId id="273" r:id="rId11"/>
    <p:sldId id="274" r:id="rId12"/>
    <p:sldId id="275" r:id="rId13"/>
    <p:sldId id="268" r:id="rId14"/>
    <p:sldId id="270" r:id="rId15"/>
  </p:sldIdLst>
  <p:sldSz cx="18288000" cy="10287000"/>
  <p:notesSz cx="6858000" cy="9144000"/>
  <p:embeddedFontLst>
    <p:embeddedFont>
      <p:font typeface="Lora" pitchFamily="2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D0708EE-9D19-4114-B6EC-E3F537DC773B}">
  <a:tblStyle styleId="{3D0708EE-9D19-4114-B6EC-E3F537DC77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17A1CE51-46FD-40E5-1819-26887560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>
            <a:extLst>
              <a:ext uri="{FF2B5EF4-FFF2-40B4-BE49-F238E27FC236}">
                <a16:creationId xmlns:a16="http://schemas.microsoft.com/office/drawing/2014/main" id="{CEAA9CDB-D9CC-6E10-AC7E-81EE44C7D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>
            <a:extLst>
              <a:ext uri="{FF2B5EF4-FFF2-40B4-BE49-F238E27FC236}">
                <a16:creationId xmlns:a16="http://schemas.microsoft.com/office/drawing/2014/main" id="{CEF8C9F3-CE10-433B-A1B5-0FC5C61613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20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8D2BD30A-D8F2-A6CD-FA76-F2324375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>
            <a:extLst>
              <a:ext uri="{FF2B5EF4-FFF2-40B4-BE49-F238E27FC236}">
                <a16:creationId xmlns:a16="http://schemas.microsoft.com/office/drawing/2014/main" id="{AA1C32D7-E725-0980-9B74-F36226C846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>
            <a:extLst>
              <a:ext uri="{FF2B5EF4-FFF2-40B4-BE49-F238E27FC236}">
                <a16:creationId xmlns:a16="http://schemas.microsoft.com/office/drawing/2014/main" id="{0F5A3D7D-8098-C8FA-1171-B613713D4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864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E4FABF07-A49E-8170-05C3-B62E07FF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>
            <a:extLst>
              <a:ext uri="{FF2B5EF4-FFF2-40B4-BE49-F238E27FC236}">
                <a16:creationId xmlns:a16="http://schemas.microsoft.com/office/drawing/2014/main" id="{5525824B-319A-4B2A-5F9F-E5C05C7623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>
            <a:extLst>
              <a:ext uri="{FF2B5EF4-FFF2-40B4-BE49-F238E27FC236}">
                <a16:creationId xmlns:a16="http://schemas.microsoft.com/office/drawing/2014/main" id="{E4228234-7510-FEB6-A225-D50A605139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9383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8662FF33-22B2-E4B8-661E-2785F11C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>
            <a:extLst>
              <a:ext uri="{FF2B5EF4-FFF2-40B4-BE49-F238E27FC236}">
                <a16:creationId xmlns:a16="http://schemas.microsoft.com/office/drawing/2014/main" id="{DB2134F8-D84D-58A5-290F-5920A19B5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>
            <a:extLst>
              <a:ext uri="{FF2B5EF4-FFF2-40B4-BE49-F238E27FC236}">
                <a16:creationId xmlns:a16="http://schemas.microsoft.com/office/drawing/2014/main" id="{C120047E-F748-3F3A-D730-102BE8A3EB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906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14CDF1D2-76BC-8BB0-3139-000673B7B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>
            <a:extLst>
              <a:ext uri="{FF2B5EF4-FFF2-40B4-BE49-F238E27FC236}">
                <a16:creationId xmlns:a16="http://schemas.microsoft.com/office/drawing/2014/main" id="{5965F74A-B99B-6CFD-DC66-B8F0BBA68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8:notes">
            <a:extLst>
              <a:ext uri="{FF2B5EF4-FFF2-40B4-BE49-F238E27FC236}">
                <a16:creationId xmlns:a16="http://schemas.microsoft.com/office/drawing/2014/main" id="{E0F92B41-D11C-9C6A-B0C4-566A1BDA47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2343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14859000" y="-200920"/>
            <a:ext cx="3429041" cy="3629961"/>
            <a:chOff x="0" y="-47625"/>
            <a:chExt cx="812800" cy="860425"/>
          </a:xfrm>
        </p:grpSpPr>
        <p:sp>
          <p:nvSpPr>
            <p:cNvPr id="17" name="Google Shape;17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18" name="Google Shape;18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" name="Google Shape;19;p3"/>
          <p:cNvGrpSpPr/>
          <p:nvPr/>
        </p:nvGrpSpPr>
        <p:grpSpPr>
          <a:xfrm>
            <a:off x="14859000" y="3228080"/>
            <a:ext cx="3429041" cy="3629961"/>
            <a:chOff x="0" y="-47625"/>
            <a:chExt cx="812800" cy="860425"/>
          </a:xfrm>
        </p:grpSpPr>
        <p:sp>
          <p:nvSpPr>
            <p:cNvPr id="20" name="Google Shape;20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21" name="Google Shape;21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" name="Google Shape;22;p3"/>
          <p:cNvGrpSpPr/>
          <p:nvPr/>
        </p:nvGrpSpPr>
        <p:grpSpPr>
          <a:xfrm>
            <a:off x="14859000" y="6657080"/>
            <a:ext cx="3429041" cy="3629961"/>
            <a:chOff x="0" y="-47625"/>
            <a:chExt cx="812800" cy="860425"/>
          </a:xfrm>
        </p:grpSpPr>
        <p:sp>
          <p:nvSpPr>
            <p:cNvPr id="23" name="Google Shape;23;p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</p:sp>
        <p:sp>
          <p:nvSpPr>
            <p:cNvPr id="24" name="Google Shape;24;p3"/>
            <p:cNvSpPr txBox="1"/>
            <p:nvPr/>
          </p:nvSpPr>
          <p:spPr>
            <a:xfrm>
              <a:off x="0" y="-47625"/>
              <a:ext cx="812700" cy="8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5;p3"/>
          <p:cNvSpPr/>
          <p:nvPr/>
        </p:nvSpPr>
        <p:spPr>
          <a:xfrm>
            <a:off x="15297263" y="3936876"/>
            <a:ext cx="2552475" cy="2413249"/>
          </a:xfrm>
          <a:custGeom>
            <a:avLst/>
            <a:gdLst/>
            <a:ahLst/>
            <a:cxnLst/>
            <a:rect l="l" t="t" r="r" b="b"/>
            <a:pathLst>
              <a:path w="2552475" h="2413249" extrusionOk="0">
                <a:moveTo>
                  <a:pt x="0" y="0"/>
                </a:moveTo>
                <a:lnTo>
                  <a:pt x="2552474" y="0"/>
                </a:lnTo>
                <a:lnTo>
                  <a:pt x="2552474" y="2413248"/>
                </a:lnTo>
                <a:lnTo>
                  <a:pt x="0" y="24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15698663" y="7169700"/>
            <a:ext cx="1749675" cy="2805601"/>
          </a:xfrm>
          <a:custGeom>
            <a:avLst/>
            <a:gdLst/>
            <a:ahLst/>
            <a:cxnLst/>
            <a:rect l="l" t="t" r="r" b="b"/>
            <a:pathLst>
              <a:path w="1749675" h="2805601" extrusionOk="0">
                <a:moveTo>
                  <a:pt x="0" y="0"/>
                </a:moveTo>
                <a:lnTo>
                  <a:pt x="1749674" y="0"/>
                </a:lnTo>
                <a:lnTo>
                  <a:pt x="1749674" y="2805600"/>
                </a:lnTo>
                <a:lnTo>
                  <a:pt x="0" y="2805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7" name="Google Shape;27;p3"/>
          <p:cNvSpPr/>
          <p:nvPr/>
        </p:nvSpPr>
        <p:spPr>
          <a:xfrm>
            <a:off x="15459735" y="600735"/>
            <a:ext cx="2227530" cy="2227530"/>
          </a:xfrm>
          <a:custGeom>
            <a:avLst/>
            <a:gdLst/>
            <a:ahLst/>
            <a:cxnLst/>
            <a:rect l="l" t="t" r="r" b="b"/>
            <a:pathLst>
              <a:path w="2227530" h="2227530" extrusionOk="0">
                <a:moveTo>
                  <a:pt x="0" y="0"/>
                </a:moveTo>
                <a:lnTo>
                  <a:pt x="2227530" y="0"/>
                </a:lnTo>
                <a:lnTo>
                  <a:pt x="2227530" y="2227530"/>
                </a:lnTo>
                <a:lnTo>
                  <a:pt x="0" y="222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28" name="Google Shape;28;p3"/>
          <p:cNvCxnSpPr/>
          <p:nvPr/>
        </p:nvCxnSpPr>
        <p:spPr>
          <a:xfrm>
            <a:off x="1028700" y="8930016"/>
            <a:ext cx="12801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3"/>
          <p:cNvCxnSpPr/>
          <p:nvPr/>
        </p:nvCxnSpPr>
        <p:spPr>
          <a:xfrm>
            <a:off x="1028700" y="1356984"/>
            <a:ext cx="12801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>
            <a:spLocks noGrp="1"/>
          </p:cNvSpPr>
          <p:nvPr>
            <p:ph type="pic" idx="2"/>
          </p:nvPr>
        </p:nvSpPr>
        <p:spPr>
          <a:xfrm>
            <a:off x="10855800" y="1029975"/>
            <a:ext cx="7430700" cy="822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FE2E0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9718040" y="1633386"/>
            <a:ext cx="7541260" cy="7020227"/>
          </a:xfrm>
          <a:custGeom>
            <a:avLst/>
            <a:gdLst/>
            <a:ahLst/>
            <a:cxnLst/>
            <a:rect l="l" t="t" r="r" b="b"/>
            <a:pathLst>
              <a:path w="7541260" h="7020227" extrusionOk="0">
                <a:moveTo>
                  <a:pt x="0" y="0"/>
                </a:moveTo>
                <a:lnTo>
                  <a:pt x="7541260" y="0"/>
                </a:lnTo>
                <a:lnTo>
                  <a:pt x="7541260" y="7020228"/>
                </a:lnTo>
                <a:lnTo>
                  <a:pt x="0" y="70202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solidFill>
          <a:srgbClr val="FE2E00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10017699" y="1536791"/>
            <a:ext cx="3620800" cy="5531779"/>
          </a:xfrm>
          <a:custGeom>
            <a:avLst/>
            <a:gdLst/>
            <a:ahLst/>
            <a:cxnLst/>
            <a:rect l="l" t="t" r="r" b="b"/>
            <a:pathLst>
              <a:path w="3620800" h="5531779" extrusionOk="0">
                <a:moveTo>
                  <a:pt x="0" y="0"/>
                </a:moveTo>
                <a:lnTo>
                  <a:pt x="3620801" y="0"/>
                </a:lnTo>
                <a:lnTo>
                  <a:pt x="3620801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6" name="Google Shape;36;p6"/>
          <p:cNvSpPr/>
          <p:nvPr/>
        </p:nvSpPr>
        <p:spPr>
          <a:xfrm>
            <a:off x="13638500" y="3218431"/>
            <a:ext cx="3620800" cy="5531779"/>
          </a:xfrm>
          <a:custGeom>
            <a:avLst/>
            <a:gdLst/>
            <a:ahLst/>
            <a:cxnLst/>
            <a:rect l="l" t="t" r="r" b="b"/>
            <a:pathLst>
              <a:path w="3620800" h="5531779" extrusionOk="0">
                <a:moveTo>
                  <a:pt x="0" y="0"/>
                </a:moveTo>
                <a:lnTo>
                  <a:pt x="3620800" y="0"/>
                </a:lnTo>
                <a:lnTo>
                  <a:pt x="3620800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42425" y="11207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ora"/>
              <a:buNone/>
              <a:defRPr sz="7000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42425" y="24463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–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»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sz="200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/>
        </p:nvSpPr>
        <p:spPr>
          <a:xfrm>
            <a:off x="1014412" y="2414262"/>
            <a:ext cx="13427100" cy="5725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90" b="0" i="0" u="none" strike="noStrike" cap="none" dirty="0" err="1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Analisis</a:t>
            </a:r>
            <a:r>
              <a:rPr lang="en-US" sz="14590" b="0" i="0" u="none" strike="noStrike" cap="none" dirty="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14590" b="0" i="0" u="none" strike="noStrike" cap="none" dirty="0" err="1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Penjualan</a:t>
            </a:r>
            <a:r>
              <a:rPr lang="en-US" sz="14590" b="0" i="0" u="none" strike="noStrike" cap="none" dirty="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 EV </a:t>
            </a:r>
            <a:r>
              <a:rPr lang="en-US" sz="14590" b="0" i="0" u="none" strike="noStrike" cap="none" dirty="0" err="1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Tahun</a:t>
            </a:r>
            <a:r>
              <a:rPr lang="en-US" sz="14590" b="0" i="0" u="none" strike="noStrike" cap="none" dirty="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 2023</a:t>
            </a:r>
            <a:endParaRPr sz="14590" dirty="0"/>
          </a:p>
        </p:txBody>
      </p:sp>
      <p:grpSp>
        <p:nvGrpSpPr>
          <p:cNvPr id="82" name="Google Shape;82;p13"/>
          <p:cNvGrpSpPr/>
          <p:nvPr/>
        </p:nvGrpSpPr>
        <p:grpSpPr>
          <a:xfrm>
            <a:off x="14859000" y="-200918"/>
            <a:ext cx="3429000" cy="3629918"/>
            <a:chOff x="0" y="-47625"/>
            <a:chExt cx="812800" cy="860425"/>
          </a:xfrm>
        </p:grpSpPr>
        <p:sp>
          <p:nvSpPr>
            <p:cNvPr id="83" name="Google Shape;83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</p:spPr>
        </p:sp>
        <p:sp>
          <p:nvSpPr>
            <p:cNvPr id="84" name="Google Shape;84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14859000" y="3228082"/>
            <a:ext cx="3429000" cy="3629918"/>
            <a:chOff x="0" y="-47625"/>
            <a:chExt cx="812800" cy="860425"/>
          </a:xfrm>
        </p:grpSpPr>
        <p:sp>
          <p:nvSpPr>
            <p:cNvPr id="86" name="Google Shape;86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E2E00"/>
            </a:solidFill>
            <a:ln>
              <a:noFill/>
            </a:ln>
          </p:spPr>
        </p:sp>
        <p:sp>
          <p:nvSpPr>
            <p:cNvPr id="87" name="Google Shape;87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14859000" y="6657082"/>
            <a:ext cx="3429000" cy="3629918"/>
            <a:chOff x="0" y="-47625"/>
            <a:chExt cx="812800" cy="860425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15297263" y="3936876"/>
            <a:ext cx="2552475" cy="2413249"/>
          </a:xfrm>
          <a:custGeom>
            <a:avLst/>
            <a:gdLst/>
            <a:ahLst/>
            <a:cxnLst/>
            <a:rect l="l" t="t" r="r" b="b"/>
            <a:pathLst>
              <a:path w="2552475" h="2413249" extrusionOk="0">
                <a:moveTo>
                  <a:pt x="0" y="0"/>
                </a:moveTo>
                <a:lnTo>
                  <a:pt x="2552474" y="0"/>
                </a:lnTo>
                <a:lnTo>
                  <a:pt x="2552474" y="2413248"/>
                </a:lnTo>
                <a:lnTo>
                  <a:pt x="0" y="24132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13"/>
          <p:cNvSpPr/>
          <p:nvPr/>
        </p:nvSpPr>
        <p:spPr>
          <a:xfrm>
            <a:off x="15698663" y="7169700"/>
            <a:ext cx="1749675" cy="2805601"/>
          </a:xfrm>
          <a:custGeom>
            <a:avLst/>
            <a:gdLst/>
            <a:ahLst/>
            <a:cxnLst/>
            <a:rect l="l" t="t" r="r" b="b"/>
            <a:pathLst>
              <a:path w="1749675" h="2805601" extrusionOk="0">
                <a:moveTo>
                  <a:pt x="0" y="0"/>
                </a:moveTo>
                <a:lnTo>
                  <a:pt x="1749674" y="0"/>
                </a:lnTo>
                <a:lnTo>
                  <a:pt x="1749674" y="2805600"/>
                </a:lnTo>
                <a:lnTo>
                  <a:pt x="0" y="2805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13"/>
          <p:cNvSpPr/>
          <p:nvPr/>
        </p:nvSpPr>
        <p:spPr>
          <a:xfrm>
            <a:off x="15459735" y="600735"/>
            <a:ext cx="2227530" cy="2227530"/>
          </a:xfrm>
          <a:custGeom>
            <a:avLst/>
            <a:gdLst/>
            <a:ahLst/>
            <a:cxnLst/>
            <a:rect l="l" t="t" r="r" b="b"/>
            <a:pathLst>
              <a:path w="2227530" h="2227530" extrusionOk="0">
                <a:moveTo>
                  <a:pt x="0" y="0"/>
                </a:moveTo>
                <a:lnTo>
                  <a:pt x="2227530" y="0"/>
                </a:lnTo>
                <a:lnTo>
                  <a:pt x="2227530" y="2227530"/>
                </a:lnTo>
                <a:lnTo>
                  <a:pt x="0" y="22275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7" name="Google Shape;97;p13"/>
          <p:cNvSpPr txBox="1"/>
          <p:nvPr/>
        </p:nvSpPr>
        <p:spPr>
          <a:xfrm>
            <a:off x="10704638" y="8514838"/>
            <a:ext cx="3314700" cy="415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8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Bagus Diaz Pratama</a:t>
            </a:r>
            <a:endParaRPr dirty="0"/>
          </a:p>
        </p:txBody>
      </p:sp>
      <p:cxnSp>
        <p:nvCxnSpPr>
          <p:cNvPr id="98" name="Google Shape;98;p13"/>
          <p:cNvCxnSpPr/>
          <p:nvPr/>
        </p:nvCxnSpPr>
        <p:spPr>
          <a:xfrm>
            <a:off x="1028700" y="8930016"/>
            <a:ext cx="12801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9" name="Google Shape;99;p13"/>
          <p:cNvCxnSpPr/>
          <p:nvPr/>
        </p:nvCxnSpPr>
        <p:spPr>
          <a:xfrm>
            <a:off x="1028700" y="1356984"/>
            <a:ext cx="128016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B87B7B45-5814-D0BE-3A37-BCCBAC1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0">
            <a:extLst>
              <a:ext uri="{FF2B5EF4-FFF2-40B4-BE49-F238E27FC236}">
                <a16:creationId xmlns:a16="http://schemas.microsoft.com/office/drawing/2014/main" id="{D0302654-9406-5532-2EF1-7B9CBD74BC65}"/>
              </a:ext>
            </a:extLst>
          </p:cNvPr>
          <p:cNvCxnSpPr/>
          <p:nvPr/>
        </p:nvCxnSpPr>
        <p:spPr>
          <a:xfrm rot="10800000" flipH="1">
            <a:off x="4406083" y="8903007"/>
            <a:ext cx="12853196" cy="1905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0">
            <a:extLst>
              <a:ext uri="{FF2B5EF4-FFF2-40B4-BE49-F238E27FC236}">
                <a16:creationId xmlns:a16="http://schemas.microsoft.com/office/drawing/2014/main" id="{830410B0-1E97-8784-5433-D29EAC053B93}"/>
              </a:ext>
            </a:extLst>
          </p:cNvPr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22EAA5-8081-F000-7F1D-D9AC725EC241}"/>
              </a:ext>
            </a:extLst>
          </p:cNvPr>
          <p:cNvSpPr txBox="1"/>
          <p:nvPr/>
        </p:nvSpPr>
        <p:spPr>
          <a:xfrm>
            <a:off x="1028700" y="2561937"/>
            <a:ext cx="14373225" cy="94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 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Apakah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perbedaan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adopsi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listrik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wilayah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 option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charging? </a:t>
            </a:r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614C2A7A-D856-F9C4-4BB5-AAE405619F8D}"/>
              </a:ext>
            </a:extLst>
          </p:cNvPr>
          <p:cNvSpPr txBox="1"/>
          <p:nvPr/>
        </p:nvSpPr>
        <p:spPr>
          <a:xfrm>
            <a:off x="9144000" y="4401076"/>
            <a:ext cx="6043612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70rb unit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45rb unit,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lebih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tertarik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membeli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Perbedaan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mencapai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25rb unit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kemampuan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mengisi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daya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cepat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tambah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utama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mempengaruhi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keputusan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pembelian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Konsumen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cenderung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memilih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fast charging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karena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praktis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untuk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penggunaan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sehari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hari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26439-949A-E379-D911-96300F4B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987" y="3856335"/>
            <a:ext cx="6791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37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230">
          <a:extLst>
            <a:ext uri="{FF2B5EF4-FFF2-40B4-BE49-F238E27FC236}">
              <a16:creationId xmlns:a16="http://schemas.microsoft.com/office/drawing/2014/main" id="{FAAE65AA-ADF9-AB53-4906-8D1DB786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">
            <a:extLst>
              <a:ext uri="{FF2B5EF4-FFF2-40B4-BE49-F238E27FC236}">
                <a16:creationId xmlns:a16="http://schemas.microsoft.com/office/drawing/2014/main" id="{4C44C4EF-8E14-3A6A-5C79-B72CC172E452}"/>
              </a:ext>
            </a:extLst>
          </p:cNvPr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40C70-2733-EC9F-EB2D-DD76B704F4B4}"/>
              </a:ext>
            </a:extLst>
          </p:cNvPr>
          <p:cNvSpPr txBox="1"/>
          <p:nvPr/>
        </p:nvSpPr>
        <p:spPr>
          <a:xfrm>
            <a:off x="1028700" y="2561937"/>
            <a:ext cx="14373225" cy="94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Berapa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rata-rata, median,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maksimum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minimum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(revenue),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variasinya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wilayah?  </a:t>
            </a:r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409E16AD-DFF1-A965-DF29-EF0CD5E98108}"/>
              </a:ext>
            </a:extLst>
          </p:cNvPr>
          <p:cNvSpPr txBox="1"/>
          <p:nvPr/>
        </p:nvSpPr>
        <p:spPr>
          <a:xfrm>
            <a:off x="1400174" y="4282573"/>
            <a:ext cx="7743826" cy="4431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Asia : Revenue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tertinggi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(3,01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Miliar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),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variasi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paling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besar</a:t>
            </a:r>
            <a:endParaRPr lang="en-ID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Eropa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: Revenue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terendah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(380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juta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South America : Rata-rata unit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terjual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tertinggi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(249 unit)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Africa : Rata-rata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penjualan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stabil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(229 unit)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North America : Revenue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tinggi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(1,32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miliar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)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dengan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rata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rata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218 unit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Oceania : Revenue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Menengah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(1,1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miliar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)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dengan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rata rata 238 unit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735BE-6070-0A28-8025-E9F612237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2897" y="3739648"/>
            <a:ext cx="6630222" cy="59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1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96EA929-8561-1A5A-875F-94E4ACCF3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0">
            <a:extLst>
              <a:ext uri="{FF2B5EF4-FFF2-40B4-BE49-F238E27FC236}">
                <a16:creationId xmlns:a16="http://schemas.microsoft.com/office/drawing/2014/main" id="{43651062-72EB-96E2-3FF6-351D0023A32D}"/>
              </a:ext>
            </a:extLst>
          </p:cNvPr>
          <p:cNvCxnSpPr/>
          <p:nvPr/>
        </p:nvCxnSpPr>
        <p:spPr>
          <a:xfrm rot="10800000" flipH="1">
            <a:off x="4406083" y="8903007"/>
            <a:ext cx="12853196" cy="1905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0">
            <a:extLst>
              <a:ext uri="{FF2B5EF4-FFF2-40B4-BE49-F238E27FC236}">
                <a16:creationId xmlns:a16="http://schemas.microsoft.com/office/drawing/2014/main" id="{7786E97F-7ECB-6015-14A7-92425D2E125B}"/>
              </a:ext>
            </a:extLst>
          </p:cNvPr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0BF6A-E15E-7DB2-900A-79529FA03865}"/>
              </a:ext>
            </a:extLst>
          </p:cNvPr>
          <p:cNvSpPr txBox="1"/>
          <p:nvPr/>
        </p:nvSpPr>
        <p:spPr>
          <a:xfrm>
            <a:off x="1028700" y="2561937"/>
            <a:ext cx="14373225" cy="94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Apakah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pengaruh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diskon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harga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terhadap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listrik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</a:t>
            </a:r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646E60D-B637-EE57-0A98-E257E2462E9C}"/>
              </a:ext>
            </a:extLst>
          </p:cNvPr>
          <p:cNvSpPr txBox="1"/>
          <p:nvPr/>
        </p:nvSpPr>
        <p:spPr>
          <a:xfrm>
            <a:off x="9358313" y="4843989"/>
            <a:ext cx="6043612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Uji t-test : 0,825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P-Value : 0,416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Tidak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ada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perbedaan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signifikan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penjualan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antara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EV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dengan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diskon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dan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tanpa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diskon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F8748-01FD-3D65-8EA0-F06B9785E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01" y="4105408"/>
            <a:ext cx="8048959" cy="43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2E00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5" name="Google Shape;335;p25"/>
          <p:cNvCxnSpPr/>
          <p:nvPr/>
        </p:nvCxnSpPr>
        <p:spPr>
          <a:xfrm>
            <a:off x="4406104" y="8931582"/>
            <a:ext cx="4343744" cy="0"/>
          </a:xfrm>
          <a:prstGeom prst="straightConnector1">
            <a:avLst/>
          </a:prstGeom>
          <a:noFill/>
          <a:ln w="28575" cap="flat" cmpd="sng">
            <a:solidFill>
              <a:srgbClr val="FE2E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6" name="Google Shape;336;p25"/>
          <p:cNvSpPr/>
          <p:nvPr/>
        </p:nvSpPr>
        <p:spPr>
          <a:xfrm>
            <a:off x="10444725" y="1627131"/>
            <a:ext cx="3620800" cy="5531779"/>
          </a:xfrm>
          <a:custGeom>
            <a:avLst/>
            <a:gdLst/>
            <a:ahLst/>
            <a:cxnLst/>
            <a:rect l="l" t="t" r="r" b="b"/>
            <a:pathLst>
              <a:path w="3620800" h="5531779" extrusionOk="0">
                <a:moveTo>
                  <a:pt x="0" y="0"/>
                </a:moveTo>
                <a:lnTo>
                  <a:pt x="3620801" y="0"/>
                </a:lnTo>
                <a:lnTo>
                  <a:pt x="3620801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7" name="Google Shape;337;p25"/>
          <p:cNvSpPr/>
          <p:nvPr/>
        </p:nvSpPr>
        <p:spPr>
          <a:xfrm>
            <a:off x="14065526" y="3308771"/>
            <a:ext cx="3620800" cy="5531779"/>
          </a:xfrm>
          <a:custGeom>
            <a:avLst/>
            <a:gdLst/>
            <a:ahLst/>
            <a:cxnLst/>
            <a:rect l="l" t="t" r="r" b="b"/>
            <a:pathLst>
              <a:path w="3620800" h="5531779" extrusionOk="0">
                <a:moveTo>
                  <a:pt x="0" y="0"/>
                </a:moveTo>
                <a:lnTo>
                  <a:pt x="3620800" y="0"/>
                </a:lnTo>
                <a:lnTo>
                  <a:pt x="3620800" y="5531778"/>
                </a:lnTo>
                <a:lnTo>
                  <a:pt x="0" y="55317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38" name="Google Shape;338;p25"/>
          <p:cNvSpPr txBox="1"/>
          <p:nvPr/>
        </p:nvSpPr>
        <p:spPr>
          <a:xfrm>
            <a:off x="1028700" y="1627131"/>
            <a:ext cx="7721100" cy="1255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 err="1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Rekomendasi</a:t>
            </a:r>
            <a:endParaRPr dirty="0"/>
          </a:p>
        </p:txBody>
      </p:sp>
      <p:sp>
        <p:nvSpPr>
          <p:cNvPr id="2" name="Google Shape;316;p24">
            <a:extLst>
              <a:ext uri="{FF2B5EF4-FFF2-40B4-BE49-F238E27FC236}">
                <a16:creationId xmlns:a16="http://schemas.microsoft.com/office/drawing/2014/main" id="{1D199F64-38E6-A4D6-6F47-85BFDBBF806E}"/>
              </a:ext>
            </a:extLst>
          </p:cNvPr>
          <p:cNvSpPr txBox="1"/>
          <p:nvPr/>
        </p:nvSpPr>
        <p:spPr>
          <a:xfrm>
            <a:off x="1028701" y="2985015"/>
            <a:ext cx="85725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Memperkuat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infrastruktur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fast charging dan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menekankan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inovasi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sebagai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daya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tarik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utama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2800" dirty="0"/>
          </a:p>
        </p:txBody>
      </p:sp>
      <p:sp>
        <p:nvSpPr>
          <p:cNvPr id="3" name="Google Shape;316;p24">
            <a:extLst>
              <a:ext uri="{FF2B5EF4-FFF2-40B4-BE49-F238E27FC236}">
                <a16:creationId xmlns:a16="http://schemas.microsoft.com/office/drawing/2014/main" id="{6CB404B5-4DAF-A250-9580-F4D69ADE4D69}"/>
              </a:ext>
            </a:extLst>
          </p:cNvPr>
          <p:cNvSpPr txBox="1"/>
          <p:nvPr/>
        </p:nvSpPr>
        <p:spPr>
          <a:xfrm>
            <a:off x="1028700" y="4697121"/>
            <a:ext cx="86868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Strategi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pemasaran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perlu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menargetkan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dua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segmen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pasar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yaitu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konsumen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berdaya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beli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tinggi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konsumen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sensitif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harga</a:t>
            </a:r>
            <a:endParaRPr sz="2800" dirty="0"/>
          </a:p>
        </p:txBody>
      </p:sp>
      <p:sp>
        <p:nvSpPr>
          <p:cNvPr id="4" name="Google Shape;316;p24">
            <a:extLst>
              <a:ext uri="{FF2B5EF4-FFF2-40B4-BE49-F238E27FC236}">
                <a16:creationId xmlns:a16="http://schemas.microsoft.com/office/drawing/2014/main" id="{0A9A8269-E225-8688-98D4-C576131AA771}"/>
              </a:ext>
            </a:extLst>
          </p:cNvPr>
          <p:cNvSpPr txBox="1"/>
          <p:nvPr/>
        </p:nvSpPr>
        <p:spPr>
          <a:xfrm>
            <a:off x="1028700" y="6573145"/>
            <a:ext cx="86868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Memberi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diskon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harga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bukan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faktor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utama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sehingga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sebaiknya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diarahkan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nilai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tambah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teknologi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efisiensi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baterai</a:t>
            </a:r>
            <a:r>
              <a:rPr lang="en-US" sz="28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27"/>
          <p:cNvGrpSpPr/>
          <p:nvPr/>
        </p:nvGrpSpPr>
        <p:grpSpPr>
          <a:xfrm>
            <a:off x="714865" y="593699"/>
            <a:ext cx="16858270" cy="9099602"/>
            <a:chOff x="0" y="0"/>
            <a:chExt cx="4440038" cy="2396603"/>
          </a:xfrm>
        </p:grpSpPr>
        <p:sp>
          <p:nvSpPr>
            <p:cNvPr id="403" name="Google Shape;403;p27"/>
            <p:cNvSpPr/>
            <p:nvPr/>
          </p:nvSpPr>
          <p:spPr>
            <a:xfrm>
              <a:off x="0" y="0"/>
              <a:ext cx="4440038" cy="2396603"/>
            </a:xfrm>
            <a:custGeom>
              <a:avLst/>
              <a:gdLst/>
              <a:ahLst/>
              <a:cxnLst/>
              <a:rect l="l" t="t" r="r" b="b"/>
              <a:pathLst>
                <a:path w="4440038" h="2396603" extrusionOk="0">
                  <a:moveTo>
                    <a:pt x="9185" y="0"/>
                  </a:moveTo>
                  <a:lnTo>
                    <a:pt x="4430854" y="0"/>
                  </a:lnTo>
                  <a:cubicBezTo>
                    <a:pt x="4435926" y="0"/>
                    <a:pt x="4440038" y="4112"/>
                    <a:pt x="4440038" y="9185"/>
                  </a:cubicBezTo>
                  <a:lnTo>
                    <a:pt x="4440038" y="2387418"/>
                  </a:lnTo>
                  <a:cubicBezTo>
                    <a:pt x="4440038" y="2389854"/>
                    <a:pt x="4439071" y="2392190"/>
                    <a:pt x="4437348" y="2393913"/>
                  </a:cubicBezTo>
                  <a:cubicBezTo>
                    <a:pt x="4435626" y="2395635"/>
                    <a:pt x="4433289" y="2396603"/>
                    <a:pt x="4430854" y="2396603"/>
                  </a:cubicBezTo>
                  <a:lnTo>
                    <a:pt x="9185" y="2396603"/>
                  </a:lnTo>
                  <a:cubicBezTo>
                    <a:pt x="6749" y="2396603"/>
                    <a:pt x="4413" y="2395635"/>
                    <a:pt x="2690" y="2393913"/>
                  </a:cubicBezTo>
                  <a:cubicBezTo>
                    <a:pt x="968" y="2392190"/>
                    <a:pt x="0" y="2389854"/>
                    <a:pt x="0" y="2387418"/>
                  </a:cubicBezTo>
                  <a:lnTo>
                    <a:pt x="0" y="9185"/>
                  </a:lnTo>
                  <a:cubicBezTo>
                    <a:pt x="0" y="6749"/>
                    <a:pt x="968" y="4413"/>
                    <a:pt x="2690" y="2690"/>
                  </a:cubicBezTo>
                  <a:cubicBezTo>
                    <a:pt x="4413" y="968"/>
                    <a:pt x="6749" y="0"/>
                    <a:pt x="91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7"/>
            <p:cNvSpPr txBox="1"/>
            <p:nvPr/>
          </p:nvSpPr>
          <p:spPr>
            <a:xfrm>
              <a:off x="0" y="9525"/>
              <a:ext cx="4440038" cy="23870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9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27"/>
          <p:cNvSpPr txBox="1"/>
          <p:nvPr/>
        </p:nvSpPr>
        <p:spPr>
          <a:xfrm>
            <a:off x="3377478" y="4976916"/>
            <a:ext cx="115330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Your Attention</a:t>
            </a:r>
            <a:endParaRPr dirty="0"/>
          </a:p>
        </p:txBody>
      </p:sp>
      <p:sp>
        <p:nvSpPr>
          <p:cNvPr id="409" name="Google Shape;409;p27"/>
          <p:cNvSpPr txBox="1"/>
          <p:nvPr/>
        </p:nvSpPr>
        <p:spPr>
          <a:xfrm>
            <a:off x="5469971" y="3979848"/>
            <a:ext cx="7348055" cy="118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0" i="0" u="none" strike="noStrike" cap="none" dirty="0">
                <a:solidFill>
                  <a:srgbClr val="FE2E00"/>
                </a:solidFill>
                <a:latin typeface="Lora"/>
                <a:ea typeface="Lora"/>
                <a:cs typeface="Lora"/>
                <a:sym typeface="Lora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4"/>
          <p:cNvPicPr preferRelativeResize="0"/>
          <p:nvPr/>
        </p:nvPicPr>
        <p:blipFill rotWithShape="1">
          <a:blip r:embed="rId3">
            <a:alphaModFix/>
          </a:blip>
          <a:srcRect t="12901" b="12901"/>
          <a:stretch/>
        </p:blipFill>
        <p:spPr>
          <a:xfrm>
            <a:off x="10898344" y="1028700"/>
            <a:ext cx="7389656" cy="8229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>
            <a:cxnSpLocks/>
          </p:cNvCxnSpPr>
          <p:nvPr/>
        </p:nvCxnSpPr>
        <p:spPr>
          <a:xfrm>
            <a:off x="1543050" y="9017307"/>
            <a:ext cx="6354919" cy="0"/>
          </a:xfrm>
          <a:prstGeom prst="straightConnector1">
            <a:avLst/>
          </a:prstGeom>
          <a:noFill/>
          <a:ln w="28575" cap="flat" cmpd="sng">
            <a:solidFill>
              <a:srgbClr val="64646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9" name="Google Shape;109;p14"/>
          <p:cNvSpPr txBox="1"/>
          <p:nvPr/>
        </p:nvSpPr>
        <p:spPr>
          <a:xfrm>
            <a:off x="1028700" y="1257300"/>
            <a:ext cx="9827100" cy="1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709" b="0" i="0" u="none" strike="noStrike" cap="none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CONTENTS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1028700" y="3675612"/>
            <a:ext cx="8658225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Latar </a:t>
            </a:r>
            <a:r>
              <a:rPr lang="en-US" sz="320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Belakang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Problem Statement</a:t>
            </a:r>
          </a:p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Penjabaran</a:t>
            </a:r>
            <a:r>
              <a:rPr lang="en-US" sz="32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Masalah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1020452" y="5743871"/>
            <a:ext cx="884919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Proses Kinerja</a:t>
            </a:r>
          </a:p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Hasil Analisa</a:t>
            </a:r>
          </a:p>
          <a:p>
            <a:pPr marL="604521" marR="0" lvl="1" indent="-27686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FFFDFC"/>
              </a:buClr>
              <a:buSzPts val="2400"/>
              <a:buFont typeface="Open Sans"/>
              <a:buChar char="•"/>
            </a:pPr>
            <a:r>
              <a:rPr lang="en-US" sz="32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Rekomendasi</a:t>
            </a:r>
            <a:endParaRPr sz="3200"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2E00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1076783" y="3732774"/>
            <a:ext cx="7541260" cy="4247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kendaraan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EV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semakain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meningkat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seiring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kesadaran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isu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lingkunga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energi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terbarukan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Produsen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berlomba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lomba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menciptakan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produk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EV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spesifikasi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harga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beragam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Meski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EV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meningkat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namun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adopsi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wilayah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memiliki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tantangan</a:t>
            </a:r>
            <a:r>
              <a:rPr lang="en-US" sz="2400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seperti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keterbatasan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infrastruktur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daya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beli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konsumen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preferensi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fitur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. Dataset EV Sales and Adoption (Kaggle)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dapat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menganalisis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dan factor </a:t>
            </a:r>
            <a:r>
              <a:rPr lang="en-US" sz="2400" b="0" i="0" u="none" strike="noStrike" cap="none" dirty="0" err="1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adopsi</a:t>
            </a:r>
            <a:r>
              <a:rPr lang="en-US" sz="2400" b="0" i="0" u="none" strike="noStrike" cap="none" dirty="0">
                <a:solidFill>
                  <a:srgbClr val="FFFDFC"/>
                </a:solidFill>
                <a:latin typeface="Open Sans"/>
                <a:ea typeface="Open Sans"/>
                <a:cs typeface="Open Sans"/>
                <a:sym typeface="Open Sans"/>
              </a:rPr>
              <a:t> EV. </a:t>
            </a:r>
            <a:endParaRPr sz="1000" dirty="0"/>
          </a:p>
        </p:txBody>
      </p:sp>
      <p:sp>
        <p:nvSpPr>
          <p:cNvPr id="136" name="Google Shape;136;p15"/>
          <p:cNvSpPr txBox="1"/>
          <p:nvPr/>
        </p:nvSpPr>
        <p:spPr>
          <a:xfrm>
            <a:off x="1028700" y="1240325"/>
            <a:ext cx="7541400" cy="2511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 dirty="0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Latar </a:t>
            </a:r>
            <a:r>
              <a:rPr lang="en-US" sz="9600" b="0" i="0" u="none" strike="noStrike" cap="none" dirty="0" err="1">
                <a:solidFill>
                  <a:srgbClr val="FFFDFC"/>
                </a:solidFill>
                <a:latin typeface="Lora"/>
                <a:ea typeface="Lora"/>
                <a:cs typeface="Lora"/>
                <a:sym typeface="Lora"/>
              </a:rPr>
              <a:t>Belakang</a:t>
            </a:r>
            <a:endParaRPr sz="9600" dirty="0"/>
          </a:p>
        </p:txBody>
      </p:sp>
      <p:cxnSp>
        <p:nvCxnSpPr>
          <p:cNvPr id="140" name="Google Shape;140;p15"/>
          <p:cNvCxnSpPr/>
          <p:nvPr/>
        </p:nvCxnSpPr>
        <p:spPr>
          <a:xfrm>
            <a:off x="4406104" y="8931582"/>
            <a:ext cx="2341703" cy="0"/>
          </a:xfrm>
          <a:prstGeom prst="straightConnector1">
            <a:avLst/>
          </a:prstGeom>
          <a:noFill/>
          <a:ln w="28575" cap="flat" cmpd="sng">
            <a:solidFill>
              <a:srgbClr val="FE2E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3011193-F05F-1E80-13B2-A30E28515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7076" y="3683255"/>
            <a:ext cx="8430924" cy="42473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/>
        </p:nvSpPr>
        <p:spPr>
          <a:xfrm>
            <a:off x="8558212" y="2094703"/>
            <a:ext cx="8386763" cy="723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Specific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faktor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adopsi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EV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merek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segmen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baterai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diskon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dan fast charging.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/>
                <a:ea typeface="Open Sans"/>
                <a:cs typeface="Open Sans"/>
                <a:sym typeface="Open Sans"/>
              </a:rPr>
              <a:t>Measurable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Mengukur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tren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bulanan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unit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terjual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distribusi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segmen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, revenue, uji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pengaruh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diskon</a:t>
            </a:r>
            <a:endParaRPr lang="en-US" sz="2800" dirty="0"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/>
                <a:ea typeface="Open Sans"/>
                <a:cs typeface="Open Sans"/>
                <a:sym typeface="Open Sans"/>
              </a:rPr>
              <a:t>Achievable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Gunakan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dataset EV Sales &amp; Adoption (Kaggle)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dengan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visualisasi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&amp; uji statistic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/>
                <a:ea typeface="Open Sans"/>
                <a:cs typeface="Open Sans"/>
                <a:sym typeface="Open Sans"/>
              </a:rPr>
              <a:t>Relevant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Memberikan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insight dan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rekomendasi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bagi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produsen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pembuat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kebijakan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percepatan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adopsi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EV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b="1" dirty="0">
                <a:latin typeface="Open Sans"/>
                <a:ea typeface="Open Sans"/>
                <a:cs typeface="Open Sans"/>
                <a:sym typeface="Open Sans"/>
              </a:rPr>
              <a:t>Time Bound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Fokus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tahun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2023, target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selesai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 1 </a:t>
            </a:r>
            <a:r>
              <a:rPr lang="en-US" sz="2800" dirty="0" err="1">
                <a:latin typeface="Open Sans"/>
                <a:ea typeface="Open Sans"/>
                <a:cs typeface="Open Sans"/>
                <a:sym typeface="Open Sans"/>
              </a:rPr>
              <a:t>minggu</a:t>
            </a:r>
            <a:r>
              <a:rPr lang="en-US" sz="2800" dirty="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2800" dirty="0"/>
          </a:p>
        </p:txBody>
      </p:sp>
      <p:sp>
        <p:nvSpPr>
          <p:cNvPr id="150" name="Google Shape;150;p16"/>
          <p:cNvSpPr txBox="1"/>
          <p:nvPr/>
        </p:nvSpPr>
        <p:spPr>
          <a:xfrm>
            <a:off x="971549" y="2061764"/>
            <a:ext cx="6231000" cy="2119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Problem Statement</a:t>
            </a:r>
          </a:p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Lora"/>
                <a:sym typeface="Lora"/>
              </a:rPr>
              <a:t>(SMART Framework)</a:t>
            </a:r>
            <a:endParaRPr sz="5400" dirty="0"/>
          </a:p>
        </p:txBody>
      </p:sp>
      <p:cxnSp>
        <p:nvCxnSpPr>
          <p:cNvPr id="151" name="Google Shape;151;p16"/>
          <p:cNvCxnSpPr/>
          <p:nvPr/>
        </p:nvCxnSpPr>
        <p:spPr>
          <a:xfrm>
            <a:off x="14461573" y="8931582"/>
            <a:ext cx="2797727" cy="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26" name="Picture 2" descr="Animated Electric vehicle concept. Full length animation illustration ...">
            <a:extLst>
              <a:ext uri="{FF2B5EF4-FFF2-40B4-BE49-F238E27FC236}">
                <a16:creationId xmlns:a16="http://schemas.microsoft.com/office/drawing/2014/main" id="{2D57D514-623E-9B0E-733C-2B10BDD2F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86325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/>
        </p:nvSpPr>
        <p:spPr>
          <a:xfrm>
            <a:off x="1257301" y="1691550"/>
            <a:ext cx="7386638" cy="7977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kendaraan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listrik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bulanan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tahunan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di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wilayah?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sv-S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 perbandingan jumlah unit terjual berdasarkan merek kendaraan listrik?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distribusi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Apakah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perbedaan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adopsi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listrik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wilayah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 option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tanpa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fast charging?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Berapa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nilai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rata-rata, median,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maksimum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dan minimum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dan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pendapatan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(revenue),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serta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variasinya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antar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wilayah?  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Apakah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pengaruh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signifikan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diskon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harga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terhadap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jumlah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unit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listrik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 </a:t>
            </a:r>
            <a:endParaRPr lang="sv-SE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2400" dirty="0"/>
          </a:p>
        </p:txBody>
      </p:sp>
      <p:sp>
        <p:nvSpPr>
          <p:cNvPr id="161" name="Google Shape;161;p17"/>
          <p:cNvSpPr txBox="1"/>
          <p:nvPr/>
        </p:nvSpPr>
        <p:spPr>
          <a:xfrm>
            <a:off x="10258426" y="1691550"/>
            <a:ext cx="7543800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60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60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sz="6000" dirty="0"/>
          </a:p>
        </p:txBody>
      </p:sp>
      <p:cxnSp>
        <p:nvCxnSpPr>
          <p:cNvPr id="162" name="Google Shape;162;p17"/>
          <p:cNvCxnSpPr/>
          <p:nvPr/>
        </p:nvCxnSpPr>
        <p:spPr>
          <a:xfrm>
            <a:off x="4461871" y="8931582"/>
            <a:ext cx="2797727" cy="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54" name="Picture 6" descr="Premium Vector | Electric vehicle concept Colored flat vector ...">
            <a:extLst>
              <a:ext uri="{FF2B5EF4-FFF2-40B4-BE49-F238E27FC236}">
                <a16:creationId xmlns:a16="http://schemas.microsoft.com/office/drawing/2014/main" id="{DA780E50-FC83-28B1-69E5-4544C1DEB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892" y="3228975"/>
            <a:ext cx="7850108" cy="522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100000">
              <a:srgbClr val="2E2E2E"/>
            </a:gs>
          </a:gsLst>
          <a:lin ang="0" scaled="0"/>
        </a:gra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18"/>
          <p:cNvGrpSpPr/>
          <p:nvPr/>
        </p:nvGrpSpPr>
        <p:grpSpPr>
          <a:xfrm>
            <a:off x="3329651" y="2178774"/>
            <a:ext cx="11628698" cy="7408139"/>
            <a:chOff x="0" y="-47625"/>
            <a:chExt cx="3308543" cy="3763828"/>
          </a:xfrm>
        </p:grpSpPr>
        <p:sp>
          <p:nvSpPr>
            <p:cNvPr id="171" name="Google Shape;171;p18"/>
            <p:cNvSpPr/>
            <p:nvPr/>
          </p:nvSpPr>
          <p:spPr>
            <a:xfrm>
              <a:off x="0" y="0"/>
              <a:ext cx="3308543" cy="3716203"/>
            </a:xfrm>
            <a:custGeom>
              <a:avLst/>
              <a:gdLst/>
              <a:ahLst/>
              <a:cxnLst/>
              <a:rect l="l" t="t" r="r" b="b"/>
              <a:pathLst>
                <a:path w="3308543" h="3716203" extrusionOk="0">
                  <a:moveTo>
                    <a:pt x="0" y="0"/>
                  </a:moveTo>
                  <a:lnTo>
                    <a:pt x="3308543" y="0"/>
                  </a:lnTo>
                  <a:lnTo>
                    <a:pt x="3308543" y="3716203"/>
                  </a:lnTo>
                  <a:lnTo>
                    <a:pt x="0" y="3716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72" name="Google Shape;172;p18"/>
            <p:cNvSpPr txBox="1"/>
            <p:nvPr/>
          </p:nvSpPr>
          <p:spPr>
            <a:xfrm>
              <a:off x="0" y="-47625"/>
              <a:ext cx="3308543" cy="3763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943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18"/>
          <p:cNvGrpSpPr/>
          <p:nvPr/>
        </p:nvGrpSpPr>
        <p:grpSpPr>
          <a:xfrm>
            <a:off x="8383778" y="2521141"/>
            <a:ext cx="2452150" cy="977541"/>
            <a:chOff x="0" y="-47625"/>
            <a:chExt cx="812800" cy="454025"/>
          </a:xfrm>
        </p:grpSpPr>
        <p:sp>
          <p:nvSpPr>
            <p:cNvPr id="177" name="Google Shape;177;p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64646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Import Library</a:t>
              </a:r>
            </a:p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Informasi</a:t>
              </a:r>
              <a:r>
                <a:rPr lang="en-US" sz="16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dataset</a:t>
              </a:r>
              <a:endParaRPr sz="1600" dirty="0"/>
            </a:p>
          </p:txBody>
        </p:sp>
      </p:grpSp>
      <p:grpSp>
        <p:nvGrpSpPr>
          <p:cNvPr id="179" name="Google Shape;179;p18"/>
          <p:cNvGrpSpPr/>
          <p:nvPr/>
        </p:nvGrpSpPr>
        <p:grpSpPr>
          <a:xfrm>
            <a:off x="8453232" y="4067847"/>
            <a:ext cx="2001452" cy="1219018"/>
            <a:chOff x="0" y="0"/>
            <a:chExt cx="812800" cy="406400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81" name="Google Shape;181;p18"/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Preparation</a:t>
              </a:r>
              <a:endParaRPr sz="2000" dirty="0"/>
            </a:p>
          </p:txBody>
        </p:sp>
      </p:grpSp>
      <p:sp>
        <p:nvSpPr>
          <p:cNvPr id="198" name="Google Shape;198;p18"/>
          <p:cNvSpPr txBox="1"/>
          <p:nvPr/>
        </p:nvSpPr>
        <p:spPr>
          <a:xfrm>
            <a:off x="876396" y="971567"/>
            <a:ext cx="8841000" cy="10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700" b="0" i="0" u="none" strike="noStrike" cap="none" dirty="0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Proses Kinerja</a:t>
            </a:r>
            <a:endParaRPr dirty="0"/>
          </a:p>
        </p:txBody>
      </p:sp>
      <p:cxnSp>
        <p:nvCxnSpPr>
          <p:cNvPr id="200" name="Google Shape;200;p18"/>
          <p:cNvCxnSpPr>
            <a:cxnSpLocks/>
          </p:cNvCxnSpPr>
          <p:nvPr/>
        </p:nvCxnSpPr>
        <p:spPr>
          <a:xfrm>
            <a:off x="7501379" y="4677356"/>
            <a:ext cx="92738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3" name="Google Shape;179;p18">
            <a:extLst>
              <a:ext uri="{FF2B5EF4-FFF2-40B4-BE49-F238E27FC236}">
                <a16:creationId xmlns:a16="http://schemas.microsoft.com/office/drawing/2014/main" id="{93EC5DBD-32B2-CAE5-522C-87B46746144A}"/>
              </a:ext>
            </a:extLst>
          </p:cNvPr>
          <p:cNvGrpSpPr/>
          <p:nvPr/>
        </p:nvGrpSpPr>
        <p:grpSpPr>
          <a:xfrm>
            <a:off x="4621857" y="4067847"/>
            <a:ext cx="2879522" cy="1219018"/>
            <a:chOff x="0" y="0"/>
            <a:chExt cx="812800" cy="406400"/>
          </a:xfrm>
        </p:grpSpPr>
        <p:sp>
          <p:nvSpPr>
            <p:cNvPr id="4" name="Google Shape;180;p18">
              <a:extLst>
                <a:ext uri="{FF2B5EF4-FFF2-40B4-BE49-F238E27FC236}">
                  <a16:creationId xmlns:a16="http://schemas.microsoft.com/office/drawing/2014/main" id="{1732DBA3-C47A-8974-5133-10CFBC5C49B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5" name="Google Shape;181;p18">
              <a:extLst>
                <a:ext uri="{FF2B5EF4-FFF2-40B4-BE49-F238E27FC236}">
                  <a16:creationId xmlns:a16="http://schemas.microsoft.com/office/drawing/2014/main" id="{54871644-078A-EA61-5205-21D20F252226}"/>
                </a:ext>
              </a:extLst>
            </p:cNvPr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Business Requirement Document (BRD)</a:t>
              </a:r>
              <a:endParaRPr sz="2000" dirty="0"/>
            </a:p>
          </p:txBody>
        </p:sp>
      </p:grpSp>
      <p:grpSp>
        <p:nvGrpSpPr>
          <p:cNvPr id="7" name="Google Shape;179;p18">
            <a:extLst>
              <a:ext uri="{FF2B5EF4-FFF2-40B4-BE49-F238E27FC236}">
                <a16:creationId xmlns:a16="http://schemas.microsoft.com/office/drawing/2014/main" id="{AD0868E2-2148-78BE-E50F-56DB3CF6B697}"/>
              </a:ext>
            </a:extLst>
          </p:cNvPr>
          <p:cNvGrpSpPr/>
          <p:nvPr/>
        </p:nvGrpSpPr>
        <p:grpSpPr>
          <a:xfrm>
            <a:off x="10644783" y="6101393"/>
            <a:ext cx="2763206" cy="1219018"/>
            <a:chOff x="0" y="0"/>
            <a:chExt cx="812800" cy="406400"/>
          </a:xfrm>
        </p:grpSpPr>
        <p:sp>
          <p:nvSpPr>
            <p:cNvPr id="8" name="Google Shape;180;p18">
              <a:extLst>
                <a:ext uri="{FF2B5EF4-FFF2-40B4-BE49-F238E27FC236}">
                  <a16:creationId xmlns:a16="http://schemas.microsoft.com/office/drawing/2014/main" id="{4FC25444-13C9-0AC0-3B5F-946E625DB6C9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9" name="Google Shape;181;p18">
              <a:extLst>
                <a:ext uri="{FF2B5EF4-FFF2-40B4-BE49-F238E27FC236}">
                  <a16:creationId xmlns:a16="http://schemas.microsoft.com/office/drawing/2014/main" id="{8D78FF4E-AFF9-3876-4779-450E24412724}"/>
                </a:ext>
              </a:extLst>
            </p:cNvPr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Exploratory Data Analysis (EDA)</a:t>
              </a:r>
              <a:endParaRPr sz="2000" dirty="0"/>
            </a:p>
          </p:txBody>
        </p:sp>
      </p:grpSp>
      <p:cxnSp>
        <p:nvCxnSpPr>
          <p:cNvPr id="10" name="Google Shape;200;p18">
            <a:extLst>
              <a:ext uri="{FF2B5EF4-FFF2-40B4-BE49-F238E27FC236}">
                <a16:creationId xmlns:a16="http://schemas.microsoft.com/office/drawing/2014/main" id="{7F7D179F-AAF9-4A75-E43D-DDD81E7E8490}"/>
              </a:ext>
            </a:extLst>
          </p:cNvPr>
          <p:cNvCxnSpPr>
            <a:cxnSpLocks/>
          </p:cNvCxnSpPr>
          <p:nvPr/>
        </p:nvCxnSpPr>
        <p:spPr>
          <a:xfrm flipV="1">
            <a:off x="9609853" y="3496024"/>
            <a:ext cx="0" cy="571823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11" name="Google Shape;179;p18">
            <a:extLst>
              <a:ext uri="{FF2B5EF4-FFF2-40B4-BE49-F238E27FC236}">
                <a16:creationId xmlns:a16="http://schemas.microsoft.com/office/drawing/2014/main" id="{1123DD65-D2F2-1B54-67D4-285F9BDD445F}"/>
              </a:ext>
            </a:extLst>
          </p:cNvPr>
          <p:cNvGrpSpPr/>
          <p:nvPr/>
        </p:nvGrpSpPr>
        <p:grpSpPr>
          <a:xfrm>
            <a:off x="11406537" y="4067847"/>
            <a:ext cx="2001452" cy="1219018"/>
            <a:chOff x="0" y="0"/>
            <a:chExt cx="812800" cy="406400"/>
          </a:xfrm>
        </p:grpSpPr>
        <p:sp>
          <p:nvSpPr>
            <p:cNvPr id="12" name="Google Shape;180;p18">
              <a:extLst>
                <a:ext uri="{FF2B5EF4-FFF2-40B4-BE49-F238E27FC236}">
                  <a16:creationId xmlns:a16="http://schemas.microsoft.com/office/drawing/2014/main" id="{F897CC72-5F56-97F5-6291-536222C11501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3" name="Google Shape;181;p18">
              <a:extLst>
                <a:ext uri="{FF2B5EF4-FFF2-40B4-BE49-F238E27FC236}">
                  <a16:creationId xmlns:a16="http://schemas.microsoft.com/office/drawing/2014/main" id="{0668C18B-21A1-E8A9-E832-5573210251E5}"/>
                </a:ext>
              </a:extLst>
            </p:cNvPr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Cleaning</a:t>
              </a:r>
              <a:endParaRPr sz="2000" dirty="0"/>
            </a:p>
          </p:txBody>
        </p:sp>
      </p:grpSp>
      <p:grpSp>
        <p:nvGrpSpPr>
          <p:cNvPr id="14" name="Google Shape;179;p18">
            <a:extLst>
              <a:ext uri="{FF2B5EF4-FFF2-40B4-BE49-F238E27FC236}">
                <a16:creationId xmlns:a16="http://schemas.microsoft.com/office/drawing/2014/main" id="{CC9B569C-6C15-BCE2-C065-0FAB2979621C}"/>
              </a:ext>
            </a:extLst>
          </p:cNvPr>
          <p:cNvGrpSpPr/>
          <p:nvPr/>
        </p:nvGrpSpPr>
        <p:grpSpPr>
          <a:xfrm>
            <a:off x="7715944" y="6140269"/>
            <a:ext cx="2001452" cy="1219018"/>
            <a:chOff x="0" y="0"/>
            <a:chExt cx="812800" cy="406400"/>
          </a:xfrm>
        </p:grpSpPr>
        <p:sp>
          <p:nvSpPr>
            <p:cNvPr id="15" name="Google Shape;180;p18">
              <a:extLst>
                <a:ext uri="{FF2B5EF4-FFF2-40B4-BE49-F238E27FC236}">
                  <a16:creationId xmlns:a16="http://schemas.microsoft.com/office/drawing/2014/main" id="{B21A409A-3BFB-DF3A-6DF0-C76949C6A70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6" name="Google Shape;181;p18">
              <a:extLst>
                <a:ext uri="{FF2B5EF4-FFF2-40B4-BE49-F238E27FC236}">
                  <a16:creationId xmlns:a16="http://schemas.microsoft.com/office/drawing/2014/main" id="{F0F6A97E-6A3C-A3AF-EDC9-2141BAD990F2}"/>
                </a:ext>
              </a:extLst>
            </p:cNvPr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</a:t>
              </a:r>
              <a:r>
                <a:rPr lang="en-US" sz="2000" b="0" i="0" u="none" strike="noStrike" cap="none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Analisis</a:t>
              </a:r>
              <a:endParaRPr sz="2000" dirty="0"/>
            </a:p>
          </p:txBody>
        </p:sp>
      </p:grpSp>
      <p:grpSp>
        <p:nvGrpSpPr>
          <p:cNvPr id="17" name="Google Shape;179;p18">
            <a:extLst>
              <a:ext uri="{FF2B5EF4-FFF2-40B4-BE49-F238E27FC236}">
                <a16:creationId xmlns:a16="http://schemas.microsoft.com/office/drawing/2014/main" id="{9A99DD4C-AB06-C88D-A5C6-F0EA7647F23F}"/>
              </a:ext>
            </a:extLst>
          </p:cNvPr>
          <p:cNvGrpSpPr/>
          <p:nvPr/>
        </p:nvGrpSpPr>
        <p:grpSpPr>
          <a:xfrm>
            <a:off x="4787105" y="6140269"/>
            <a:ext cx="2001452" cy="1219018"/>
            <a:chOff x="0" y="0"/>
            <a:chExt cx="812800" cy="406400"/>
          </a:xfrm>
        </p:grpSpPr>
        <p:sp>
          <p:nvSpPr>
            <p:cNvPr id="18" name="Google Shape;180;p18">
              <a:extLst>
                <a:ext uri="{FF2B5EF4-FFF2-40B4-BE49-F238E27FC236}">
                  <a16:creationId xmlns:a16="http://schemas.microsoft.com/office/drawing/2014/main" id="{5CCB8956-FEFF-2FC0-A0A9-B853CD65FDDD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9" name="Google Shape;181;p18">
              <a:extLst>
                <a:ext uri="{FF2B5EF4-FFF2-40B4-BE49-F238E27FC236}">
                  <a16:creationId xmlns:a16="http://schemas.microsoft.com/office/drawing/2014/main" id="{63B0A36C-5DE2-EECB-38D4-9CA83EF7AA2A}"/>
                </a:ext>
              </a:extLst>
            </p:cNvPr>
            <p:cNvSpPr txBox="1"/>
            <p:nvPr/>
          </p:nvSpPr>
          <p:spPr>
            <a:xfrm>
              <a:off x="0" y="0"/>
              <a:ext cx="812800" cy="40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0" i="0" u="none" strike="noStrike" cap="none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Visualisasi</a:t>
              </a:r>
              <a:endParaRPr sz="2000" dirty="0"/>
            </a:p>
          </p:txBody>
        </p:sp>
      </p:grpSp>
      <p:cxnSp>
        <p:nvCxnSpPr>
          <p:cNvPr id="21" name="Google Shape;200;p18">
            <a:extLst>
              <a:ext uri="{FF2B5EF4-FFF2-40B4-BE49-F238E27FC236}">
                <a16:creationId xmlns:a16="http://schemas.microsoft.com/office/drawing/2014/main" id="{40164D05-D2E6-162B-BA43-6F72B0ED69B3}"/>
              </a:ext>
            </a:extLst>
          </p:cNvPr>
          <p:cNvCxnSpPr>
            <a:cxnSpLocks/>
          </p:cNvCxnSpPr>
          <p:nvPr/>
        </p:nvCxnSpPr>
        <p:spPr>
          <a:xfrm>
            <a:off x="10454684" y="4677356"/>
            <a:ext cx="92738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22" name="Google Shape;176;p18">
            <a:extLst>
              <a:ext uri="{FF2B5EF4-FFF2-40B4-BE49-F238E27FC236}">
                <a16:creationId xmlns:a16="http://schemas.microsoft.com/office/drawing/2014/main" id="{CA4CA0DA-C7BE-3667-D0C0-4F6C51C6A97C}"/>
              </a:ext>
            </a:extLst>
          </p:cNvPr>
          <p:cNvGrpSpPr/>
          <p:nvPr/>
        </p:nvGrpSpPr>
        <p:grpSpPr>
          <a:xfrm>
            <a:off x="11148906" y="2537649"/>
            <a:ext cx="2452150" cy="977541"/>
            <a:chOff x="0" y="-47625"/>
            <a:chExt cx="812800" cy="454025"/>
          </a:xfrm>
        </p:grpSpPr>
        <p:sp>
          <p:nvSpPr>
            <p:cNvPr id="23" name="Google Shape;177;p18">
              <a:extLst>
                <a:ext uri="{FF2B5EF4-FFF2-40B4-BE49-F238E27FC236}">
                  <a16:creationId xmlns:a16="http://schemas.microsoft.com/office/drawing/2014/main" id="{1D581E62-A7FF-E49C-B218-7FC8FBD60FD6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64646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8;p18">
              <a:extLst>
                <a:ext uri="{FF2B5EF4-FFF2-40B4-BE49-F238E27FC236}">
                  <a16:creationId xmlns:a16="http://schemas.microsoft.com/office/drawing/2014/main" id="{1E617C89-F951-0828-3458-E9E71195BB6C}"/>
                </a:ext>
              </a:extLst>
            </p:cNvPr>
            <p:cNvSpPr txBox="1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b="0" i="0" u="none" strike="noStrike" cap="none" dirty="0" err="1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Duplikat</a:t>
              </a:r>
              <a:endParaRPr lang="en-US" sz="1600" b="0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Missing Value</a:t>
              </a:r>
              <a:endParaRPr sz="1600" dirty="0"/>
            </a:p>
          </p:txBody>
        </p:sp>
      </p:grpSp>
      <p:cxnSp>
        <p:nvCxnSpPr>
          <p:cNvPr id="25" name="Google Shape;200;p18">
            <a:extLst>
              <a:ext uri="{FF2B5EF4-FFF2-40B4-BE49-F238E27FC236}">
                <a16:creationId xmlns:a16="http://schemas.microsoft.com/office/drawing/2014/main" id="{DFB4F0A9-22F8-5C4C-A462-5E4B77DDBC41}"/>
              </a:ext>
            </a:extLst>
          </p:cNvPr>
          <p:cNvCxnSpPr>
            <a:cxnSpLocks/>
          </p:cNvCxnSpPr>
          <p:nvPr/>
        </p:nvCxnSpPr>
        <p:spPr>
          <a:xfrm flipV="1">
            <a:off x="12407263" y="3515190"/>
            <a:ext cx="0" cy="571823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26" name="Google Shape;200;p18">
            <a:extLst>
              <a:ext uri="{FF2B5EF4-FFF2-40B4-BE49-F238E27FC236}">
                <a16:creationId xmlns:a16="http://schemas.microsoft.com/office/drawing/2014/main" id="{2E55A093-23B5-5AB2-3042-1DC594B375A1}"/>
              </a:ext>
            </a:extLst>
          </p:cNvPr>
          <p:cNvCxnSpPr>
            <a:cxnSpLocks/>
          </p:cNvCxnSpPr>
          <p:nvPr/>
        </p:nvCxnSpPr>
        <p:spPr>
          <a:xfrm>
            <a:off x="12374981" y="5286865"/>
            <a:ext cx="0" cy="793939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28" name="Google Shape;176;p18">
            <a:extLst>
              <a:ext uri="{FF2B5EF4-FFF2-40B4-BE49-F238E27FC236}">
                <a16:creationId xmlns:a16="http://schemas.microsoft.com/office/drawing/2014/main" id="{4BE08C69-503D-9964-5AFF-8EBD7B837962}"/>
              </a:ext>
            </a:extLst>
          </p:cNvPr>
          <p:cNvGrpSpPr/>
          <p:nvPr/>
        </p:nvGrpSpPr>
        <p:grpSpPr>
          <a:xfrm>
            <a:off x="10644783" y="7834041"/>
            <a:ext cx="2763206" cy="1204534"/>
            <a:chOff x="0" y="-47625"/>
            <a:chExt cx="825607" cy="508848"/>
          </a:xfrm>
        </p:grpSpPr>
        <p:sp>
          <p:nvSpPr>
            <p:cNvPr id="29" name="Google Shape;177;p18">
              <a:extLst>
                <a:ext uri="{FF2B5EF4-FFF2-40B4-BE49-F238E27FC236}">
                  <a16:creationId xmlns:a16="http://schemas.microsoft.com/office/drawing/2014/main" id="{35CDC249-3FC2-C213-2AC3-60906C4F3283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64646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;p18">
              <a:extLst>
                <a:ext uri="{FF2B5EF4-FFF2-40B4-BE49-F238E27FC236}">
                  <a16:creationId xmlns:a16="http://schemas.microsoft.com/office/drawing/2014/main" id="{209B5E42-B501-8FD9-894B-874F02632AC6}"/>
                </a:ext>
              </a:extLst>
            </p:cNvPr>
            <p:cNvSpPr txBox="1"/>
            <p:nvPr/>
          </p:nvSpPr>
          <p:spPr>
            <a:xfrm>
              <a:off x="0" y="-47625"/>
              <a:ext cx="825607" cy="50884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R="0" lvl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err="1">
                  <a:solidFill>
                    <a:schemeClr val="bg1"/>
                  </a:solidFill>
                </a:rPr>
                <a:t>Visualisasi</a:t>
              </a:r>
              <a:r>
                <a:rPr lang="en-US" sz="1600" dirty="0">
                  <a:solidFill>
                    <a:schemeClr val="bg1"/>
                  </a:solidFill>
                </a:rPr>
                <a:t> </a:t>
              </a:r>
              <a:r>
                <a:rPr lang="en-US" sz="1600" dirty="0" err="1">
                  <a:solidFill>
                    <a:schemeClr val="bg1"/>
                  </a:solidFill>
                </a:rPr>
                <a:t>dari</a:t>
              </a:r>
              <a:r>
                <a:rPr lang="en-US" sz="1600" dirty="0">
                  <a:solidFill>
                    <a:schemeClr val="bg1"/>
                  </a:solidFill>
                </a:rPr>
                <a:t> Business Question</a:t>
              </a:r>
              <a:endParaRPr sz="16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Google Shape;200;p18">
            <a:extLst>
              <a:ext uri="{FF2B5EF4-FFF2-40B4-BE49-F238E27FC236}">
                <a16:creationId xmlns:a16="http://schemas.microsoft.com/office/drawing/2014/main" id="{2513FF44-56BE-E277-0C11-E9FB9C34ADA9}"/>
              </a:ext>
            </a:extLst>
          </p:cNvPr>
          <p:cNvCxnSpPr>
            <a:cxnSpLocks/>
          </p:cNvCxnSpPr>
          <p:nvPr/>
        </p:nvCxnSpPr>
        <p:spPr>
          <a:xfrm flipV="1">
            <a:off x="11933994" y="7320411"/>
            <a:ext cx="0" cy="571823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2" name="Google Shape;200;p18">
            <a:extLst>
              <a:ext uri="{FF2B5EF4-FFF2-40B4-BE49-F238E27FC236}">
                <a16:creationId xmlns:a16="http://schemas.microsoft.com/office/drawing/2014/main" id="{BD31F9E3-71E7-AF98-2549-9AB524C4BAD5}"/>
              </a:ext>
            </a:extLst>
          </p:cNvPr>
          <p:cNvCxnSpPr>
            <a:cxnSpLocks/>
          </p:cNvCxnSpPr>
          <p:nvPr/>
        </p:nvCxnSpPr>
        <p:spPr>
          <a:xfrm>
            <a:off x="9717396" y="6710902"/>
            <a:ext cx="92738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33" name="Google Shape;200;p18">
            <a:extLst>
              <a:ext uri="{FF2B5EF4-FFF2-40B4-BE49-F238E27FC236}">
                <a16:creationId xmlns:a16="http://schemas.microsoft.com/office/drawing/2014/main" id="{7184C201-D6A6-2AD1-8DF5-7C4D84614C0B}"/>
              </a:ext>
            </a:extLst>
          </p:cNvPr>
          <p:cNvCxnSpPr>
            <a:cxnSpLocks/>
          </p:cNvCxnSpPr>
          <p:nvPr/>
        </p:nvCxnSpPr>
        <p:spPr>
          <a:xfrm>
            <a:off x="6788557" y="6710902"/>
            <a:ext cx="927387" cy="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  <p:grpSp>
        <p:nvGrpSpPr>
          <p:cNvPr id="34" name="Google Shape;176;p18">
            <a:extLst>
              <a:ext uri="{FF2B5EF4-FFF2-40B4-BE49-F238E27FC236}">
                <a16:creationId xmlns:a16="http://schemas.microsoft.com/office/drawing/2014/main" id="{1630F65B-345A-90C7-E609-37A3BC0DDF81}"/>
              </a:ext>
            </a:extLst>
          </p:cNvPr>
          <p:cNvGrpSpPr/>
          <p:nvPr/>
        </p:nvGrpSpPr>
        <p:grpSpPr>
          <a:xfrm>
            <a:off x="7187357" y="7946778"/>
            <a:ext cx="2806067" cy="1332980"/>
            <a:chOff x="-12608" y="0"/>
            <a:chExt cx="825408" cy="454025"/>
          </a:xfrm>
        </p:grpSpPr>
        <p:sp>
          <p:nvSpPr>
            <p:cNvPr id="35" name="Google Shape;177;p18">
              <a:extLst>
                <a:ext uri="{FF2B5EF4-FFF2-40B4-BE49-F238E27FC236}">
                  <a16:creationId xmlns:a16="http://schemas.microsoft.com/office/drawing/2014/main" id="{E27F53F5-CCD8-C00B-51F4-C8C40C0377B8}"/>
                </a:ext>
              </a:extLst>
            </p:cNvPr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 extrusionOk="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 cmpd="sng">
              <a:solidFill>
                <a:srgbClr val="64646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8;p18">
              <a:extLst>
                <a:ext uri="{FF2B5EF4-FFF2-40B4-BE49-F238E27FC236}">
                  <a16:creationId xmlns:a16="http://schemas.microsoft.com/office/drawing/2014/main" id="{5C2AD9C4-DEBD-42A3-34F8-B7A7479E25FF}"/>
                </a:ext>
              </a:extLst>
            </p:cNvPr>
            <p:cNvSpPr txBox="1"/>
            <p:nvPr/>
          </p:nvSpPr>
          <p:spPr>
            <a:xfrm>
              <a:off x="-12608" y="0"/>
              <a:ext cx="812800" cy="454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b="0" i="0" u="none" strike="noStrike" cap="none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Uji </a:t>
              </a:r>
              <a:r>
                <a:rPr lang="en-US" sz="1600" b="0" i="0" u="none" strike="noStrike" cap="none" dirty="0" err="1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Hipotesis</a:t>
              </a:r>
              <a:r>
                <a:rPr lang="en-US" sz="1600" b="0" i="0" u="none" strike="noStrike" cap="none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 – t test</a:t>
              </a:r>
            </a:p>
            <a:p>
              <a:pPr marL="342900" marR="0" lvl="0" indent="-34290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AutoNum type="arabicPeriod"/>
              </a:pPr>
              <a:r>
                <a:rPr lang="en-US" sz="1600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</a:rPr>
                <a:t>Central Tendency dan Dispersion</a:t>
              </a:r>
              <a:endParaRPr lang="en-US" sz="1600" b="0" i="0" u="none" strike="noStrike" cap="none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cxnSp>
        <p:nvCxnSpPr>
          <p:cNvPr id="37" name="Google Shape;200;p18">
            <a:extLst>
              <a:ext uri="{FF2B5EF4-FFF2-40B4-BE49-F238E27FC236}">
                <a16:creationId xmlns:a16="http://schemas.microsoft.com/office/drawing/2014/main" id="{70671698-E0FC-A45D-B790-59931751612F}"/>
              </a:ext>
            </a:extLst>
          </p:cNvPr>
          <p:cNvCxnSpPr>
            <a:cxnSpLocks/>
          </p:cNvCxnSpPr>
          <p:nvPr/>
        </p:nvCxnSpPr>
        <p:spPr>
          <a:xfrm flipV="1">
            <a:off x="8716670" y="7359287"/>
            <a:ext cx="0" cy="571823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0"/>
          <p:cNvCxnSpPr/>
          <p:nvPr/>
        </p:nvCxnSpPr>
        <p:spPr>
          <a:xfrm rot="10800000" flipH="1">
            <a:off x="4406083" y="8903007"/>
            <a:ext cx="12853196" cy="1905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0"/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6BD8D-07E1-0B5C-B331-EF18F9F06D2B}"/>
              </a:ext>
            </a:extLst>
          </p:cNvPr>
          <p:cNvSpPr txBox="1"/>
          <p:nvPr/>
        </p:nvSpPr>
        <p:spPr>
          <a:xfrm>
            <a:off x="1028700" y="2561937"/>
            <a:ext cx="14373225" cy="947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penjualan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kendaraan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listrik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ke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waktu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bulanan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/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tahunan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 di </a:t>
            </a:r>
            <a:r>
              <a:rPr lang="en-US" sz="2400" b="0" i="0" u="none" strike="noStrike" cap="none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wilayah?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CC447-9B6E-D841-78E1-FCC182D1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610597"/>
            <a:ext cx="9658350" cy="5191125"/>
          </a:xfrm>
          <a:prstGeom prst="rect">
            <a:avLst/>
          </a:prstGeom>
        </p:spPr>
      </p:pic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2F07A3EB-0B58-BC22-ABB1-0657AAE7D0A2}"/>
              </a:ext>
            </a:extLst>
          </p:cNvPr>
          <p:cNvSpPr txBox="1"/>
          <p:nvPr/>
        </p:nvSpPr>
        <p:spPr>
          <a:xfrm>
            <a:off x="11072812" y="3713169"/>
            <a:ext cx="6043612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North America dan Oceania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konsisten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atas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lain,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kedua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tersebut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merupakan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pasar EV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terbesar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endParaRPr lang="en-US" sz="1800" b="0" i="0" u="none" strike="noStrike" cap="none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Europe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selalu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bawah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sempat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mendekati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 unit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terjual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pada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bulan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maret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di pasar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Eropa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sangat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lambat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lain.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Asia dan Afrika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berada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di level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menengah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dengan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tren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cukup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stabil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hal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menunjukkan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bahwa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penjualan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EV di wilayah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namun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pertumubuhannya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belum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signifikan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. </a:t>
            </a:r>
          </a:p>
          <a:p>
            <a:pPr marL="3429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South America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bawah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mendekati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Europe dan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cenderung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menurun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seiring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waktu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minat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di wilayah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sangat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wilayah lain.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620DF9EF-20D2-C2E0-6E5D-BE3AF5A0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0">
            <a:extLst>
              <a:ext uri="{FF2B5EF4-FFF2-40B4-BE49-F238E27FC236}">
                <a16:creationId xmlns:a16="http://schemas.microsoft.com/office/drawing/2014/main" id="{E8FBD329-566D-CAB1-9F00-55A093C4F2C6}"/>
              </a:ext>
            </a:extLst>
          </p:cNvPr>
          <p:cNvCxnSpPr/>
          <p:nvPr/>
        </p:nvCxnSpPr>
        <p:spPr>
          <a:xfrm rot="10800000" flipH="1">
            <a:off x="4406083" y="8903007"/>
            <a:ext cx="12853196" cy="1905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0">
            <a:extLst>
              <a:ext uri="{FF2B5EF4-FFF2-40B4-BE49-F238E27FC236}">
                <a16:creationId xmlns:a16="http://schemas.microsoft.com/office/drawing/2014/main" id="{B1E45C7B-F2F3-DA1C-1A99-857D24B45C35}"/>
              </a:ext>
            </a:extLst>
          </p:cNvPr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89E69-841E-21B4-8086-BC0F5EEE7788}"/>
              </a:ext>
            </a:extLst>
          </p:cNvPr>
          <p:cNvSpPr txBox="1"/>
          <p:nvPr/>
        </p:nvSpPr>
        <p:spPr>
          <a:xfrm>
            <a:off x="1028700" y="2561937"/>
            <a:ext cx="14373225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sv-SE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  Bagaimana perbandingan jumlah unit terjual berdasarkan merek kendaraan listrik?</a:t>
            </a:r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8C18AEB7-E653-9044-CC1B-8E37E3DA6F9B}"/>
              </a:ext>
            </a:extLst>
          </p:cNvPr>
          <p:cNvSpPr txBox="1"/>
          <p:nvPr/>
        </p:nvSpPr>
        <p:spPr>
          <a:xfrm>
            <a:off x="11058525" y="3954754"/>
            <a:ext cx="6043612" cy="4321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KIA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menempati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posisi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pertama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tertinggi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KIA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memiliki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pangsa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pasar yang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kuat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dibanding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merk lain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Toyota, BYD, Nissan memiliki jumlah penjualan mirip, hal ini berarti adanya persaingan ketat di level menengah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BMW dan Hyundai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menempati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posisi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2 dan 3,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kedua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merk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merupakan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adopsi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tinggi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di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segmen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premium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Ford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berada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di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posisi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tengah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menandakan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FORD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masih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cukup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bersaing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dengan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brand Asia dan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Eropa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sv-SE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Volkswagen dan Tesla berada di posisi bawah dengan hanya penjualan 7-11 ribu unit.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2B7DFB-C931-380D-6AD2-BBA80DAD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3713169"/>
            <a:ext cx="9681997" cy="4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76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230">
          <a:extLst>
            <a:ext uri="{FF2B5EF4-FFF2-40B4-BE49-F238E27FC236}">
              <a16:creationId xmlns:a16="http://schemas.microsoft.com/office/drawing/2014/main" id="{3697C3A3-62C2-84CB-BE9F-A7BBFF72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4" name="Google Shape;234;p20">
            <a:extLst>
              <a:ext uri="{FF2B5EF4-FFF2-40B4-BE49-F238E27FC236}">
                <a16:creationId xmlns:a16="http://schemas.microsoft.com/office/drawing/2014/main" id="{50D07C58-4D72-DD7C-11F5-89C26F25E737}"/>
              </a:ext>
            </a:extLst>
          </p:cNvPr>
          <p:cNvCxnSpPr/>
          <p:nvPr/>
        </p:nvCxnSpPr>
        <p:spPr>
          <a:xfrm rot="10800000" flipH="1">
            <a:off x="4406083" y="8903007"/>
            <a:ext cx="12853196" cy="19050"/>
          </a:xfrm>
          <a:prstGeom prst="straightConnector1">
            <a:avLst/>
          </a:prstGeom>
          <a:noFill/>
          <a:ln w="28575" cap="flat" cmpd="sng">
            <a:solidFill>
              <a:srgbClr val="E6E6E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5" name="Google Shape;235;p20">
            <a:extLst>
              <a:ext uri="{FF2B5EF4-FFF2-40B4-BE49-F238E27FC236}">
                <a16:creationId xmlns:a16="http://schemas.microsoft.com/office/drawing/2014/main" id="{950EACEE-4A19-3327-5C16-C438D501AEA2}"/>
              </a:ext>
            </a:extLst>
          </p:cNvPr>
          <p:cNvSpPr txBox="1"/>
          <p:nvPr/>
        </p:nvSpPr>
        <p:spPr>
          <a:xfrm>
            <a:off x="1028700" y="1162050"/>
            <a:ext cx="16230600" cy="116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Jawaban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Penjabaran</a:t>
            </a:r>
            <a:r>
              <a:rPr lang="en-US" sz="7600" b="0" i="0" u="none" strike="noStrike" cap="none" dirty="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7600" b="0" i="0" u="none" strike="noStrike" cap="none" dirty="0" err="1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183F8-6D23-CFCC-C65A-095009993C3E}"/>
              </a:ext>
            </a:extLst>
          </p:cNvPr>
          <p:cNvSpPr txBox="1"/>
          <p:nvPr/>
        </p:nvSpPr>
        <p:spPr>
          <a:xfrm>
            <a:off x="1028700" y="2561937"/>
            <a:ext cx="14373225" cy="50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 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Bagaimana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distribusi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penjualan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berdasarkan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pelanggan</a:t>
            </a:r>
            <a:r>
              <a:rPr lang="en-ID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? </a:t>
            </a:r>
          </a:p>
        </p:txBody>
      </p:sp>
      <p:sp>
        <p:nvSpPr>
          <p:cNvPr id="6" name="Google Shape;149;p16">
            <a:extLst>
              <a:ext uri="{FF2B5EF4-FFF2-40B4-BE49-F238E27FC236}">
                <a16:creationId xmlns:a16="http://schemas.microsoft.com/office/drawing/2014/main" id="{B71A2033-51B0-8D01-1A29-87D9BFABB783}"/>
              </a:ext>
            </a:extLst>
          </p:cNvPr>
          <p:cNvSpPr txBox="1"/>
          <p:nvPr/>
        </p:nvSpPr>
        <p:spPr>
          <a:xfrm>
            <a:off x="10072690" y="3448671"/>
            <a:ext cx="6043612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budget conscious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adalah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terbesar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harga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terjangkau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menjadi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faktor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utama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dalam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pembelian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High income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menyumbang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23.1%,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juga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menarik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kelas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atas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mampu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membeli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ID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kendaraan</a:t>
            </a:r>
            <a:r>
              <a:rPr lang="en-ID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premium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Segmen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Tech Enthusiast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berkontribusi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21.9%,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hal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menandakan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bahwa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konsumen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yang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menyukai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teknologi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canggih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menjadi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pendorong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memiliki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"/>
              </a:rPr>
              <a:t> EV 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Eco-Conscious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sebesar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17.5%,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terdapat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konsumen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yang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membeli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karena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alasan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lingkungan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Segmen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middle income paling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rendah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hanya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13.2%,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hal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menunjukkan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bahwa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EV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masih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dianggap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mahal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untuk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kelas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menengah</a:t>
            </a:r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30160-AC63-36E8-6EE9-5D5434752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3448671"/>
            <a:ext cx="68865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926</Words>
  <Application>Microsoft Office PowerPoint</Application>
  <PresentationFormat>Custom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Open Sans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Bagus Pratama</cp:lastModifiedBy>
  <cp:revision>2</cp:revision>
  <dcterms:modified xsi:type="dcterms:W3CDTF">2025-09-19T16:05:21Z</dcterms:modified>
</cp:coreProperties>
</file>