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75" r:id="rId5"/>
    <p:sldId id="261" r:id="rId6"/>
    <p:sldId id="263" r:id="rId7"/>
    <p:sldId id="262" r:id="rId8"/>
    <p:sldId id="264" r:id="rId9"/>
    <p:sldId id="266" r:id="rId10"/>
    <p:sldId id="265" r:id="rId11"/>
    <p:sldId id="267" r:id="rId12"/>
    <p:sldId id="268" r:id="rId13"/>
    <p:sldId id="276" r:id="rId14"/>
    <p:sldId id="269" r:id="rId15"/>
    <p:sldId id="279" r:id="rId16"/>
    <p:sldId id="271" r:id="rId17"/>
    <p:sldId id="278" r:id="rId18"/>
    <p:sldId id="272" r:id="rId19"/>
    <p:sldId id="277" r:id="rId20"/>
    <p:sldId id="270" r:id="rId21"/>
    <p:sldId id="280" r:id="rId22"/>
    <p:sldId id="273" r:id="rId23"/>
    <p:sldId id="274" r:id="rId24"/>
    <p:sldId id="260" r:id="rId25"/>
  </p:sldIdLst>
  <p:sldSz cx="9144000" cy="5143500" type="screen16x9"/>
  <p:notesSz cx="6858000" cy="9144000"/>
  <p:embeddedFontLst>
    <p:embeddedFont>
      <p:font typeface="Dosis" pitchFamily="2"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varScale="1">
        <p:scale>
          <a:sx n="107" d="100"/>
          <a:sy n="107" d="100"/>
        </p:scale>
        <p:origin x="67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adit\Documents\RK%20HMW.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Sheet1!$K$13:$K$15</c:f>
              <c:strCache>
                <c:ptCount val="3"/>
                <c:pt idx="0">
                  <c:v>Female</c:v>
                </c:pt>
                <c:pt idx="1">
                  <c:v>Male</c:v>
                </c:pt>
                <c:pt idx="2">
                  <c:v>Missing Value</c:v>
                </c:pt>
              </c:strCache>
            </c:strRef>
          </c:cat>
          <c:val>
            <c:numRef>
              <c:f>Sheet1!$L$13:$L$15</c:f>
              <c:numCache>
                <c:formatCode>General</c:formatCode>
                <c:ptCount val="3"/>
                <c:pt idx="0">
                  <c:v>113</c:v>
                </c:pt>
                <c:pt idx="1">
                  <c:v>495</c:v>
                </c:pt>
                <c:pt idx="2">
                  <c:v>13</c:v>
                </c:pt>
              </c:numCache>
            </c:numRef>
          </c:val>
          <c:extLst>
            <c:ext xmlns:c16="http://schemas.microsoft.com/office/drawing/2014/chart" uri="{C3380CC4-5D6E-409C-BE32-E72D297353CC}">
              <c16:uniqueId val="{00000000-930C-481E-9A74-502536A522E0}"/>
            </c:ext>
          </c:extLst>
        </c:ser>
        <c:dLbls>
          <c:dLblPos val="outEnd"/>
          <c:showLegendKey val="0"/>
          <c:showVal val="1"/>
          <c:showCatName val="0"/>
          <c:showSerName val="0"/>
          <c:showPercent val="0"/>
          <c:showBubbleSize val="0"/>
        </c:dLbls>
        <c:gapWidth val="100"/>
        <c:overlap val="-24"/>
        <c:axId val="628060815"/>
        <c:axId val="628056655"/>
      </c:barChart>
      <c:catAx>
        <c:axId val="6280608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628056655"/>
        <c:crosses val="autoZero"/>
        <c:auto val="1"/>
        <c:lblAlgn val="ctr"/>
        <c:lblOffset val="100"/>
        <c:noMultiLvlLbl val="0"/>
      </c:catAx>
      <c:valAx>
        <c:axId val="628056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6280608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Sheet1!$K$17:$K$20</c:f>
              <c:strCache>
                <c:ptCount val="4"/>
                <c:pt idx="0">
                  <c:v>Apartment</c:v>
                </c:pt>
                <c:pt idx="1">
                  <c:v>House</c:v>
                </c:pt>
                <c:pt idx="2">
                  <c:v>Studio</c:v>
                </c:pt>
                <c:pt idx="3">
                  <c:v>Missing Value</c:v>
                </c:pt>
              </c:strCache>
            </c:strRef>
          </c:cat>
          <c:val>
            <c:numRef>
              <c:f>Sheet1!$L$17:$L$20</c:f>
              <c:numCache>
                <c:formatCode>General</c:formatCode>
                <c:ptCount val="4"/>
                <c:pt idx="0">
                  <c:v>235</c:v>
                </c:pt>
                <c:pt idx="1">
                  <c:v>206</c:v>
                </c:pt>
                <c:pt idx="2">
                  <c:v>179</c:v>
                </c:pt>
                <c:pt idx="3">
                  <c:v>1</c:v>
                </c:pt>
              </c:numCache>
            </c:numRef>
          </c:val>
          <c:extLst>
            <c:ext xmlns:c16="http://schemas.microsoft.com/office/drawing/2014/chart" uri="{C3380CC4-5D6E-409C-BE32-E72D297353CC}">
              <c16:uniqueId val="{00000000-BBCD-4AA5-9CD2-3E34F3911E3A}"/>
            </c:ext>
          </c:extLst>
        </c:ser>
        <c:dLbls>
          <c:dLblPos val="outEnd"/>
          <c:showLegendKey val="0"/>
          <c:showVal val="1"/>
          <c:showCatName val="0"/>
          <c:showSerName val="0"/>
          <c:showPercent val="0"/>
          <c:showBubbleSize val="0"/>
        </c:dLbls>
        <c:gapWidth val="100"/>
        <c:overlap val="-24"/>
        <c:axId val="743690143"/>
        <c:axId val="743678495"/>
      </c:barChart>
      <c:catAx>
        <c:axId val="74369014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743678495"/>
        <c:crosses val="autoZero"/>
        <c:auto val="1"/>
        <c:lblAlgn val="ctr"/>
        <c:lblOffset val="100"/>
        <c:noMultiLvlLbl val="0"/>
      </c:catAx>
      <c:valAx>
        <c:axId val="74367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743690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Sheet1!$K$2:$K$9</c:f>
              <c:strCache>
                <c:ptCount val="8"/>
                <c:pt idx="0">
                  <c:v>Female with Apartment</c:v>
                </c:pt>
                <c:pt idx="1">
                  <c:v>Male with Apartment</c:v>
                </c:pt>
                <c:pt idx="2">
                  <c:v>Female with House</c:v>
                </c:pt>
                <c:pt idx="3">
                  <c:v>Male with House</c:v>
                </c:pt>
                <c:pt idx="4">
                  <c:v>Female with Studio</c:v>
                </c:pt>
                <c:pt idx="5">
                  <c:v>Male with Studio</c:v>
                </c:pt>
                <c:pt idx="6">
                  <c:v>Female without Property</c:v>
                </c:pt>
                <c:pt idx="7">
                  <c:v>Male without Property</c:v>
                </c:pt>
              </c:strCache>
            </c:strRef>
          </c:cat>
          <c:val>
            <c:numRef>
              <c:f>Sheet1!$L$2:$L$9</c:f>
              <c:numCache>
                <c:formatCode>General</c:formatCode>
                <c:ptCount val="8"/>
                <c:pt idx="0">
                  <c:v>55</c:v>
                </c:pt>
                <c:pt idx="1">
                  <c:v>174</c:v>
                </c:pt>
                <c:pt idx="2">
                  <c:v>34</c:v>
                </c:pt>
                <c:pt idx="3">
                  <c:v>169</c:v>
                </c:pt>
                <c:pt idx="4">
                  <c:v>24</c:v>
                </c:pt>
                <c:pt idx="5">
                  <c:v>151</c:v>
                </c:pt>
                <c:pt idx="6">
                  <c:v>0</c:v>
                </c:pt>
                <c:pt idx="7">
                  <c:v>1</c:v>
                </c:pt>
              </c:numCache>
            </c:numRef>
          </c:val>
          <c:extLst>
            <c:ext xmlns:c16="http://schemas.microsoft.com/office/drawing/2014/chart" uri="{C3380CC4-5D6E-409C-BE32-E72D297353CC}">
              <c16:uniqueId val="{00000000-759C-44DC-B06A-09A40B66FBE9}"/>
            </c:ext>
          </c:extLst>
        </c:ser>
        <c:dLbls>
          <c:dLblPos val="outEnd"/>
          <c:showLegendKey val="0"/>
          <c:showVal val="1"/>
          <c:showCatName val="0"/>
          <c:showSerName val="0"/>
          <c:showPercent val="0"/>
          <c:showBubbleSize val="0"/>
        </c:dLbls>
        <c:gapWidth val="100"/>
        <c:overlap val="-24"/>
        <c:axId val="554971839"/>
        <c:axId val="554975167"/>
      </c:barChart>
      <c:catAx>
        <c:axId val="55497183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554975167"/>
        <c:crosses val="autoZero"/>
        <c:auto val="1"/>
        <c:lblAlgn val="ctr"/>
        <c:lblOffset val="100"/>
        <c:noMultiLvlLbl val="0"/>
      </c:catAx>
      <c:valAx>
        <c:axId val="554975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5549718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C7C-478F-8912-26313F335AEC}"/>
              </c:ext>
            </c:extLst>
          </c:dPt>
          <c:dPt>
            <c:idx val="1"/>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3C7C-478F-8912-26313F335AEC}"/>
              </c:ext>
            </c:extLst>
          </c:dPt>
          <c:dPt>
            <c:idx val="2"/>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3C7C-478F-8912-26313F335AE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Sheet1!$K$13:$K$15</c:f>
              <c:strCache>
                <c:ptCount val="3"/>
                <c:pt idx="0">
                  <c:v>Female</c:v>
                </c:pt>
                <c:pt idx="1">
                  <c:v>Male</c:v>
                </c:pt>
                <c:pt idx="2">
                  <c:v>Missing Value</c:v>
                </c:pt>
              </c:strCache>
            </c:strRef>
          </c:cat>
          <c:val>
            <c:numRef>
              <c:f>Sheet1!$L$13:$L$15</c:f>
              <c:numCache>
                <c:formatCode>General</c:formatCode>
                <c:ptCount val="3"/>
                <c:pt idx="0">
                  <c:v>113</c:v>
                </c:pt>
                <c:pt idx="1">
                  <c:v>495</c:v>
                </c:pt>
                <c:pt idx="2">
                  <c:v>13</c:v>
                </c:pt>
              </c:numCache>
            </c:numRef>
          </c:val>
          <c:extLst>
            <c:ext xmlns:c16="http://schemas.microsoft.com/office/drawing/2014/chart" uri="{C3380CC4-5D6E-409C-BE32-E72D297353CC}">
              <c16:uniqueId val="{00000006-3C7C-478F-8912-26313F335AE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7D6-49D6-BFCA-A5621B5A5321}"/>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37D6-49D6-BFCA-A5621B5A5321}"/>
              </c:ext>
            </c:extLst>
          </c:dPt>
          <c:dPt>
            <c:idx val="2"/>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37D6-49D6-BFCA-A5621B5A5321}"/>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37D6-49D6-BFCA-A5621B5A532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Sheet1!$K$17:$K$20</c:f>
              <c:strCache>
                <c:ptCount val="4"/>
                <c:pt idx="0">
                  <c:v>Apartment</c:v>
                </c:pt>
                <c:pt idx="1">
                  <c:v>House</c:v>
                </c:pt>
                <c:pt idx="2">
                  <c:v>Studio</c:v>
                </c:pt>
                <c:pt idx="3">
                  <c:v>Missing Value</c:v>
                </c:pt>
              </c:strCache>
            </c:strRef>
          </c:cat>
          <c:val>
            <c:numRef>
              <c:f>Sheet1!$L$17:$L$20</c:f>
              <c:numCache>
                <c:formatCode>General</c:formatCode>
                <c:ptCount val="4"/>
                <c:pt idx="0">
                  <c:v>235</c:v>
                </c:pt>
                <c:pt idx="1">
                  <c:v>206</c:v>
                </c:pt>
                <c:pt idx="2">
                  <c:v>179</c:v>
                </c:pt>
                <c:pt idx="3">
                  <c:v>1</c:v>
                </c:pt>
              </c:numCache>
            </c:numRef>
          </c:val>
          <c:extLst>
            <c:ext xmlns:c16="http://schemas.microsoft.com/office/drawing/2014/chart" uri="{C3380CC4-5D6E-409C-BE32-E72D297353CC}">
              <c16:uniqueId val="{00000008-37D6-49D6-BFCA-A5621B5A532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8379-4057-99D3-523FBB5C8A39}"/>
              </c:ext>
            </c:extLst>
          </c:dPt>
          <c:dPt>
            <c:idx val="1"/>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8379-4057-99D3-523FBB5C8A39}"/>
              </c:ext>
            </c:extLst>
          </c:dPt>
          <c:dPt>
            <c:idx val="2"/>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8379-4057-99D3-523FBB5C8A39}"/>
              </c:ext>
            </c:extLst>
          </c:dPt>
          <c:dPt>
            <c:idx val="3"/>
            <c:bubble3D val="0"/>
            <c:spPr>
              <a:gradFill rotWithShape="1">
                <a:gsLst>
                  <a:gs pos="0">
                    <a:schemeClr val="accent1">
                      <a:lumMod val="60000"/>
                      <a:tint val="100000"/>
                      <a:shade val="100000"/>
                      <a:satMod val="130000"/>
                    </a:schemeClr>
                  </a:gs>
                  <a:gs pos="100000">
                    <a:schemeClr val="accent1">
                      <a:lumMod val="6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8379-4057-99D3-523FBB5C8A39}"/>
              </c:ext>
            </c:extLst>
          </c:dPt>
          <c:dPt>
            <c:idx val="4"/>
            <c:bubble3D val="0"/>
            <c:spPr>
              <a:gradFill rotWithShape="1">
                <a:gsLst>
                  <a:gs pos="0">
                    <a:schemeClr val="accent3">
                      <a:lumMod val="60000"/>
                      <a:tint val="100000"/>
                      <a:shade val="100000"/>
                      <a:satMod val="130000"/>
                    </a:schemeClr>
                  </a:gs>
                  <a:gs pos="100000">
                    <a:schemeClr val="accent3">
                      <a:lumMod val="6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8379-4057-99D3-523FBB5C8A39}"/>
              </c:ext>
            </c:extLst>
          </c:dPt>
          <c:dPt>
            <c:idx val="5"/>
            <c:bubble3D val="0"/>
            <c:spPr>
              <a:gradFill rotWithShape="1">
                <a:gsLst>
                  <a:gs pos="0">
                    <a:schemeClr val="accent5">
                      <a:lumMod val="60000"/>
                      <a:tint val="100000"/>
                      <a:shade val="100000"/>
                      <a:satMod val="130000"/>
                    </a:schemeClr>
                  </a:gs>
                  <a:gs pos="100000">
                    <a:schemeClr val="accent5">
                      <a:lumMod val="6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8379-4057-99D3-523FBB5C8A39}"/>
              </c:ext>
            </c:extLst>
          </c:dPt>
          <c:dPt>
            <c:idx val="6"/>
            <c:bubble3D val="0"/>
            <c:spPr>
              <a:gradFill rotWithShape="1">
                <a:gsLst>
                  <a:gs pos="0">
                    <a:schemeClr val="accent1">
                      <a:lumMod val="80000"/>
                      <a:lumOff val="20000"/>
                      <a:tint val="100000"/>
                      <a:shade val="100000"/>
                      <a:satMod val="130000"/>
                    </a:schemeClr>
                  </a:gs>
                  <a:gs pos="100000">
                    <a:schemeClr val="accent1">
                      <a:lumMod val="80000"/>
                      <a:lumOff val="2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8379-4057-99D3-523FBB5C8A39}"/>
              </c:ext>
            </c:extLst>
          </c:dPt>
          <c:dPt>
            <c:idx val="7"/>
            <c:bubble3D val="0"/>
            <c:spPr>
              <a:gradFill rotWithShape="1">
                <a:gsLst>
                  <a:gs pos="0">
                    <a:schemeClr val="accent3">
                      <a:lumMod val="80000"/>
                      <a:lumOff val="20000"/>
                      <a:tint val="100000"/>
                      <a:shade val="100000"/>
                      <a:satMod val="130000"/>
                    </a:schemeClr>
                  </a:gs>
                  <a:gs pos="100000">
                    <a:schemeClr val="accent3">
                      <a:lumMod val="80000"/>
                      <a:lumOff val="20000"/>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8379-4057-99D3-523FBB5C8A3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Sheet1!$K$2:$K$9</c:f>
              <c:strCache>
                <c:ptCount val="8"/>
                <c:pt idx="0">
                  <c:v>Female with Apartment</c:v>
                </c:pt>
                <c:pt idx="1">
                  <c:v>Male with Apartment</c:v>
                </c:pt>
                <c:pt idx="2">
                  <c:v>Female with House</c:v>
                </c:pt>
                <c:pt idx="3">
                  <c:v>Male with House</c:v>
                </c:pt>
                <c:pt idx="4">
                  <c:v>Female with Studio</c:v>
                </c:pt>
                <c:pt idx="5">
                  <c:v>Male with Studio</c:v>
                </c:pt>
                <c:pt idx="6">
                  <c:v>Female without Property</c:v>
                </c:pt>
                <c:pt idx="7">
                  <c:v>Male without Property</c:v>
                </c:pt>
              </c:strCache>
            </c:strRef>
          </c:cat>
          <c:val>
            <c:numRef>
              <c:f>Sheet1!$L$2:$L$9</c:f>
              <c:numCache>
                <c:formatCode>General</c:formatCode>
                <c:ptCount val="8"/>
                <c:pt idx="0">
                  <c:v>55</c:v>
                </c:pt>
                <c:pt idx="1">
                  <c:v>174</c:v>
                </c:pt>
                <c:pt idx="2">
                  <c:v>34</c:v>
                </c:pt>
                <c:pt idx="3">
                  <c:v>169</c:v>
                </c:pt>
                <c:pt idx="4">
                  <c:v>24</c:v>
                </c:pt>
                <c:pt idx="5">
                  <c:v>151</c:v>
                </c:pt>
                <c:pt idx="6">
                  <c:v>0</c:v>
                </c:pt>
                <c:pt idx="7">
                  <c:v>1</c:v>
                </c:pt>
              </c:numCache>
            </c:numRef>
          </c:val>
          <c:extLst>
            <c:ext xmlns:c16="http://schemas.microsoft.com/office/drawing/2014/chart" uri="{C3380CC4-5D6E-409C-BE32-E72D297353CC}">
              <c16:uniqueId val="{00000010-8379-4057-99D3-523FBB5C8A3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Dosis" pitchFamily="2" charset="0"/>
                <a:ea typeface="+mn-ea"/>
                <a:cs typeface="+mn-cs"/>
              </a:defRPr>
            </a:pPr>
            <a:r>
              <a:rPr lang="en-US">
                <a:latin typeface="Dosis" pitchFamily="2" charset="0"/>
              </a:rPr>
              <a:t>Married</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Dosis" pitchFamily="2" charset="0"/>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Sheet2!$H$3:$H$4</c:f>
              <c:strCache>
                <c:ptCount val="2"/>
                <c:pt idx="0">
                  <c:v>No</c:v>
                </c:pt>
                <c:pt idx="1">
                  <c:v>Yes</c:v>
                </c:pt>
              </c:strCache>
            </c:strRef>
          </c:cat>
          <c:val>
            <c:numRef>
              <c:f>Sheet2!$I$3:$I$4</c:f>
              <c:numCache>
                <c:formatCode>General</c:formatCode>
                <c:ptCount val="2"/>
                <c:pt idx="0">
                  <c:v>215</c:v>
                </c:pt>
                <c:pt idx="1">
                  <c:v>403</c:v>
                </c:pt>
              </c:numCache>
            </c:numRef>
          </c:val>
          <c:extLst>
            <c:ext xmlns:c16="http://schemas.microsoft.com/office/drawing/2014/chart" uri="{C3380CC4-5D6E-409C-BE32-E72D297353CC}">
              <c16:uniqueId val="{00000000-1AA8-49C0-A319-77C5DC0A68DA}"/>
            </c:ext>
          </c:extLst>
        </c:ser>
        <c:dLbls>
          <c:showLegendKey val="0"/>
          <c:showVal val="0"/>
          <c:showCatName val="0"/>
          <c:showSerName val="0"/>
          <c:showPercent val="0"/>
          <c:showBubbleSize val="0"/>
        </c:dLbls>
        <c:gapWidth val="100"/>
        <c:overlap val="-24"/>
        <c:axId val="1346057247"/>
        <c:axId val="1346059743"/>
      </c:barChart>
      <c:catAx>
        <c:axId val="134605724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1346059743"/>
        <c:crosses val="autoZero"/>
        <c:auto val="1"/>
        <c:lblAlgn val="ctr"/>
        <c:lblOffset val="100"/>
        <c:noMultiLvlLbl val="0"/>
      </c:catAx>
      <c:valAx>
        <c:axId val="1346059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13460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Dosis" pitchFamily="2" charset="0"/>
                <a:ea typeface="+mn-ea"/>
                <a:cs typeface="+mn-cs"/>
              </a:defRPr>
            </a:pPr>
            <a:r>
              <a:rPr lang="en-ID">
                <a:latin typeface="Dosis" pitchFamily="2" charset="0"/>
              </a:rPr>
              <a:t>Loan</a:t>
            </a:r>
            <a:r>
              <a:rPr lang="en-ID" baseline="0">
                <a:latin typeface="Dosis" pitchFamily="2" charset="0"/>
              </a:rPr>
              <a:t> Term Year</a:t>
            </a:r>
            <a:endParaRPr lang="en-ID">
              <a:latin typeface="Dosis" pitchFamily="2" charset="0"/>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Dosis" pitchFamily="2" charset="0"/>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Dosis" pitchFamily="2"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Sheet2!$H$5:$H$14</c:f>
              <c:strCache>
                <c:ptCount val="10"/>
                <c:pt idx="0">
                  <c:v>1 Y</c:v>
                </c:pt>
                <c:pt idx="1">
                  <c:v>3 Y</c:v>
                </c:pt>
                <c:pt idx="2">
                  <c:v>5 Y</c:v>
                </c:pt>
                <c:pt idx="3">
                  <c:v>7 Y</c:v>
                </c:pt>
                <c:pt idx="4">
                  <c:v>10 Y</c:v>
                </c:pt>
                <c:pt idx="5">
                  <c:v>15 Y</c:v>
                </c:pt>
                <c:pt idx="6">
                  <c:v>20 Y</c:v>
                </c:pt>
                <c:pt idx="7">
                  <c:v>25 Y</c:v>
                </c:pt>
                <c:pt idx="8">
                  <c:v>30 Y</c:v>
                </c:pt>
                <c:pt idx="9">
                  <c:v>40 Y</c:v>
                </c:pt>
              </c:strCache>
            </c:strRef>
          </c:cat>
          <c:val>
            <c:numRef>
              <c:f>Sheet2!$I$5:$I$14</c:f>
              <c:numCache>
                <c:formatCode>General</c:formatCode>
                <c:ptCount val="10"/>
                <c:pt idx="0">
                  <c:v>1</c:v>
                </c:pt>
                <c:pt idx="1">
                  <c:v>2</c:v>
                </c:pt>
                <c:pt idx="2">
                  <c:v>2</c:v>
                </c:pt>
                <c:pt idx="3">
                  <c:v>4</c:v>
                </c:pt>
                <c:pt idx="4">
                  <c:v>3</c:v>
                </c:pt>
                <c:pt idx="5">
                  <c:v>44</c:v>
                </c:pt>
                <c:pt idx="6">
                  <c:v>3</c:v>
                </c:pt>
                <c:pt idx="7">
                  <c:v>13</c:v>
                </c:pt>
                <c:pt idx="8">
                  <c:v>532</c:v>
                </c:pt>
                <c:pt idx="9">
                  <c:v>14</c:v>
                </c:pt>
              </c:numCache>
            </c:numRef>
          </c:val>
          <c:extLst>
            <c:ext xmlns:c16="http://schemas.microsoft.com/office/drawing/2014/chart" uri="{C3380CC4-5D6E-409C-BE32-E72D297353CC}">
              <c16:uniqueId val="{00000000-59C6-4414-93F6-9BB4C646313B}"/>
            </c:ext>
          </c:extLst>
        </c:ser>
        <c:dLbls>
          <c:dLblPos val="outEnd"/>
          <c:showLegendKey val="0"/>
          <c:showVal val="1"/>
          <c:showCatName val="0"/>
          <c:showSerName val="0"/>
          <c:showPercent val="0"/>
          <c:showBubbleSize val="0"/>
        </c:dLbls>
        <c:gapWidth val="100"/>
        <c:overlap val="-24"/>
        <c:axId val="1346060991"/>
        <c:axId val="1346061407"/>
      </c:barChart>
      <c:catAx>
        <c:axId val="1346060991"/>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r>
                  <a:rPr lang="en-ID">
                    <a:latin typeface="Dosis" pitchFamily="2" charset="0"/>
                  </a:rPr>
                  <a:t>Year</a:t>
                </a:r>
              </a:p>
            </c:rich>
          </c:tx>
          <c:layout>
            <c:manualLayout>
              <c:xMode val="edge"/>
              <c:yMode val="edge"/>
              <c:x val="0.49335279965004375"/>
              <c:y val="0.898217410323709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1346061407"/>
        <c:crosses val="autoZero"/>
        <c:auto val="1"/>
        <c:lblAlgn val="ctr"/>
        <c:lblOffset val="100"/>
        <c:noMultiLvlLbl val="0"/>
      </c:catAx>
      <c:valAx>
        <c:axId val="1346061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Dosis" pitchFamily="2" charset="0"/>
                <a:ea typeface="+mn-ea"/>
                <a:cs typeface="+mn-cs"/>
              </a:defRPr>
            </a:pPr>
            <a:endParaRPr lang="en-US"/>
          </a:p>
        </c:txPr>
        <c:crossAx val="1346060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344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856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93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ed29d7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ed29d7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520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14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992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527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7596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949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ed29d7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ed29d7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837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ed29d7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ed29d7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840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766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551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2089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fed29d7d7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fed29d7d7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fed29d7d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fed29d7d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30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502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162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308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42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fed29d7d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fed29d7d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4923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10" Type="http://schemas.microsoft.com/office/2007/relationships/hdphoto" Target="../media/hdphoto7.wdp"/><Relationship Id="rId4" Type="http://schemas.openxmlformats.org/officeDocument/2006/relationships/image" Target="../media/image23.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microsoft.com/office/2007/relationships/hdphoto" Target="../media/hdphoto8.wd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9.png"/><Relationship Id="rId5" Type="http://schemas.microsoft.com/office/2007/relationships/hdphoto" Target="../media/hdphoto3.wdp"/><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microsoft.com/office/2007/relationships/hdphoto" Target="../media/hdphoto9.wdp"/><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chart" Target="../charts/chart6.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microsoft.com/office/2007/relationships/hdphoto" Target="../media/hdphoto9.wdp"/><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chart" Target="../charts/char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7.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9.png"/><Relationship Id="rId5" Type="http://schemas.microsoft.com/office/2007/relationships/hdphoto" Target="../media/hdphoto6.wdp"/><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37392" y="1268956"/>
            <a:ext cx="4184538" cy="20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80" b="1">
                <a:solidFill>
                  <a:srgbClr val="FFFFFF"/>
                </a:solidFill>
                <a:latin typeface="Dosis"/>
                <a:ea typeface="Dosis"/>
                <a:cs typeface="Dosis"/>
                <a:sym typeface="Dosis"/>
              </a:rPr>
              <a:t>Analyze the Behavior of Loan Property Customers</a:t>
            </a:r>
          </a:p>
          <a:p>
            <a:pPr marL="0" lvl="0" indent="0" algn="ctr" rtl="0">
              <a:spcBef>
                <a:spcPts val="0"/>
              </a:spcBef>
              <a:spcAft>
                <a:spcPts val="0"/>
              </a:spcAft>
              <a:buNone/>
            </a:pPr>
            <a:r>
              <a:rPr lang="en" sz="1800" b="1">
                <a:solidFill>
                  <a:srgbClr val="FFFFFF"/>
                </a:solidFill>
                <a:latin typeface="Dosis"/>
                <a:ea typeface="Dosis"/>
                <a:cs typeface="Dosis"/>
                <a:sym typeface="Dosis"/>
              </a:rPr>
              <a:t>(with Python, Google Colab, and Ms. Excel)</a:t>
            </a:r>
            <a:endParaRPr sz="1800" b="1">
              <a:solidFill>
                <a:srgbClr val="FFFFFF"/>
              </a:solidFill>
              <a:latin typeface="Dosis"/>
              <a:ea typeface="Dosis"/>
              <a:cs typeface="Dosis"/>
              <a:sym typeface="Dosis"/>
            </a:endParaRPr>
          </a:p>
        </p:txBody>
      </p:sp>
      <p:sp>
        <p:nvSpPr>
          <p:cNvPr id="55" name="Google Shape;55;p13"/>
          <p:cNvSpPr txBox="1"/>
          <p:nvPr/>
        </p:nvSpPr>
        <p:spPr>
          <a:xfrm>
            <a:off x="4793496" y="844765"/>
            <a:ext cx="3993316" cy="275568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D" sz="2800" b="1">
                <a:solidFill>
                  <a:schemeClr val="accent5">
                    <a:lumMod val="75000"/>
                  </a:schemeClr>
                </a:solidFill>
                <a:latin typeface="Dosis"/>
                <a:ea typeface="Dosis"/>
                <a:cs typeface="Dosis"/>
                <a:sym typeface="Dosis"/>
              </a:rPr>
              <a:t>BY :</a:t>
            </a:r>
          </a:p>
          <a:p>
            <a:pPr marL="0" lvl="0" indent="0" algn="ctr" rtl="0">
              <a:spcBef>
                <a:spcPts val="0"/>
              </a:spcBef>
              <a:spcAft>
                <a:spcPts val="0"/>
              </a:spcAft>
              <a:buNone/>
            </a:pPr>
            <a:r>
              <a:rPr lang="en-ID" sz="3600" b="1">
                <a:solidFill>
                  <a:schemeClr val="dk1"/>
                </a:solidFill>
                <a:latin typeface="Dosis"/>
                <a:ea typeface="Dosis"/>
                <a:cs typeface="Dosis"/>
                <a:sym typeface="Dosis"/>
              </a:rPr>
              <a:t>BAGUS RADITYA NIARTO</a:t>
            </a:r>
            <a:endParaRPr lang="en-ID" sz="3600" b="1">
              <a:solidFill>
                <a:srgbClr val="FFFFFF"/>
              </a:solidFill>
              <a:latin typeface="Dosis"/>
              <a:ea typeface="Dosis"/>
              <a:cs typeface="Dosis"/>
              <a:sym typeface="Dosis"/>
            </a:endParaRPr>
          </a:p>
        </p:txBody>
      </p:sp>
      <p:sp>
        <p:nvSpPr>
          <p:cNvPr id="3" name="Google Shape;54;p13">
            <a:extLst>
              <a:ext uri="{FF2B5EF4-FFF2-40B4-BE49-F238E27FC236}">
                <a16:creationId xmlns:a16="http://schemas.microsoft.com/office/drawing/2014/main" id="{41A7B486-B6D5-C828-B283-57ED9E6A7AC1}"/>
              </a:ext>
            </a:extLst>
          </p:cNvPr>
          <p:cNvSpPr txBox="1"/>
          <p:nvPr/>
        </p:nvSpPr>
        <p:spPr>
          <a:xfrm>
            <a:off x="-728664" y="0"/>
            <a:ext cx="3071813" cy="52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rgbClr val="FFFFFF"/>
                </a:solidFill>
                <a:latin typeface="Dosis"/>
                <a:ea typeface="Dosis"/>
                <a:cs typeface="Dosis"/>
                <a:sym typeface="Dosis"/>
              </a:rPr>
              <a:t>Mini Portfolio</a:t>
            </a:r>
            <a:endParaRPr sz="2000" b="1">
              <a:solidFill>
                <a:srgbClr val="FFFFFF"/>
              </a:solidFill>
              <a:latin typeface="Dosis"/>
              <a:ea typeface="Dosis"/>
              <a:cs typeface="Dosis"/>
              <a:sym typeface="Dosis"/>
            </a:endParaRPr>
          </a:p>
        </p:txBody>
      </p:sp>
      <p:pic>
        <p:nvPicPr>
          <p:cNvPr id="11" name="Picture 10">
            <a:extLst>
              <a:ext uri="{FF2B5EF4-FFF2-40B4-BE49-F238E27FC236}">
                <a16:creationId xmlns:a16="http://schemas.microsoft.com/office/drawing/2014/main" id="{5F07B5A0-5F5C-F623-B22D-2D3688F9EEAF}"/>
              </a:ext>
            </a:extLst>
          </p:cNvPr>
          <p:cNvPicPr>
            <a:picLocks noChangeAspect="1"/>
          </p:cNvPicPr>
          <p:nvPr/>
        </p:nvPicPr>
        <p:blipFill rotWithShape="1">
          <a:blip r:embed="rId3"/>
          <a:srcRect l="1958" r="3633" b="14086"/>
          <a:stretch/>
        </p:blipFill>
        <p:spPr>
          <a:xfrm>
            <a:off x="4514852" y="3949459"/>
            <a:ext cx="3336129" cy="7725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d.  Feature Encoding</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8" y="1622834"/>
            <a:ext cx="8260801" cy="19185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Feature encoding is the process of changing features categorical into numeric features. The method used is Label Encoding, which is a categorical feature changed to numeric by assigning a different number to each value that is unique.</a:t>
            </a:r>
          </a:p>
          <a:p>
            <a:pPr marL="0" indent="0" algn="just">
              <a:buNone/>
            </a:pPr>
            <a:endParaRPr lang="en-US">
              <a:solidFill>
                <a:schemeClr val="dk1"/>
              </a:solidFill>
              <a:latin typeface="Dosis"/>
              <a:ea typeface="Dosis"/>
              <a:cs typeface="Dosis"/>
              <a:sym typeface="Dosis"/>
            </a:endParaRPr>
          </a:p>
          <a:p>
            <a:pPr marL="0" indent="0" algn="just">
              <a:buNone/>
            </a:pPr>
            <a:endParaRPr lang="en-US">
              <a:solidFill>
                <a:schemeClr val="dk1"/>
              </a:solidFill>
              <a:latin typeface="Dosis"/>
              <a:ea typeface="Dosis"/>
              <a:cs typeface="Dosis"/>
              <a:sym typeface="Dosis"/>
            </a:endParaRPr>
          </a:p>
        </p:txBody>
      </p:sp>
      <p:sp>
        <p:nvSpPr>
          <p:cNvPr id="5" name="Google Shape;67;p15">
            <a:extLst>
              <a:ext uri="{FF2B5EF4-FFF2-40B4-BE49-F238E27FC236}">
                <a16:creationId xmlns:a16="http://schemas.microsoft.com/office/drawing/2014/main" id="{19A648C8-EC77-19D7-9EEF-C3F78CDBF360}"/>
              </a:ext>
            </a:extLst>
          </p:cNvPr>
          <p:cNvSpPr txBox="1">
            <a:spLocks/>
          </p:cNvSpPr>
          <p:nvPr/>
        </p:nvSpPr>
        <p:spPr>
          <a:xfrm>
            <a:off x="311697" y="2813302"/>
            <a:ext cx="8260801" cy="748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In this case, the columns used include: ‘gender’, ‘married’, ‘dependents’, ‘education’, ‘</a:t>
            </a:r>
            <a:r>
              <a:rPr lang="en-US" err="1">
                <a:solidFill>
                  <a:schemeClr val="dk1"/>
                </a:solidFill>
                <a:latin typeface="Dosis"/>
                <a:ea typeface="Dosis"/>
                <a:cs typeface="Dosis"/>
                <a:sym typeface="Dosis"/>
              </a:rPr>
              <a:t>self_</a:t>
            </a:r>
            <a:r>
              <a:rPr lang="en-US">
                <a:solidFill>
                  <a:schemeClr val="dk1"/>
                </a:solidFill>
                <a:latin typeface="Dosis"/>
                <a:ea typeface="Dosis"/>
                <a:cs typeface="Dosis"/>
                <a:sym typeface="Dosis"/>
              </a:rPr>
              <a:t>employed’, and ‘</a:t>
            </a:r>
            <a:r>
              <a:rPr lang="en-US" err="1">
                <a:solidFill>
                  <a:schemeClr val="dk1"/>
                </a:solidFill>
                <a:latin typeface="Dosis"/>
                <a:ea typeface="Dosis"/>
                <a:cs typeface="Dosis"/>
                <a:sym typeface="Dosis"/>
              </a:rPr>
              <a:t>property_type</a:t>
            </a:r>
            <a:r>
              <a:rPr lang="en-US">
                <a:solidFill>
                  <a:schemeClr val="dk1"/>
                </a:solidFill>
                <a:latin typeface="Dosis"/>
                <a:ea typeface="Dosis"/>
                <a:cs typeface="Dosis"/>
                <a:sym typeface="Dosis"/>
              </a:rPr>
              <a:t>’.</a:t>
            </a:r>
          </a:p>
        </p:txBody>
      </p:sp>
      <p:sp>
        <p:nvSpPr>
          <p:cNvPr id="14" name="Rectangle 13">
            <a:extLst>
              <a:ext uri="{FF2B5EF4-FFF2-40B4-BE49-F238E27FC236}">
                <a16:creationId xmlns:a16="http://schemas.microsoft.com/office/drawing/2014/main" id="{87C176D2-AECA-45A1-B49A-E4F24FD2E1EF}"/>
              </a:ext>
            </a:extLst>
          </p:cNvPr>
          <p:cNvSpPr/>
          <p:nvPr/>
        </p:nvSpPr>
        <p:spPr>
          <a:xfrm>
            <a:off x="4229102" y="3356829"/>
            <a:ext cx="4300537" cy="1608504"/>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6" name="Google Shape;67;p15">
            <a:extLst>
              <a:ext uri="{FF2B5EF4-FFF2-40B4-BE49-F238E27FC236}">
                <a16:creationId xmlns:a16="http://schemas.microsoft.com/office/drawing/2014/main" id="{69E60962-1DEC-28D0-8A77-CA86A7D13690}"/>
              </a:ext>
            </a:extLst>
          </p:cNvPr>
          <p:cNvSpPr txBox="1">
            <a:spLocks/>
          </p:cNvSpPr>
          <p:nvPr/>
        </p:nvSpPr>
        <p:spPr>
          <a:xfrm>
            <a:off x="311696" y="3689283"/>
            <a:ext cx="3381623" cy="1148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The first step is to find information regarding the column to be changed with the code </a:t>
            </a:r>
            <a:r>
              <a:rPr lang="en-US" b="1">
                <a:solidFill>
                  <a:schemeClr val="dk1"/>
                </a:solidFill>
                <a:latin typeface="Dosis"/>
                <a:ea typeface="Dosis"/>
                <a:cs typeface="Dosis"/>
                <a:sym typeface="Dosis"/>
              </a:rPr>
              <a:t>df[cats].describe( )</a:t>
            </a:r>
          </a:p>
        </p:txBody>
      </p:sp>
      <p:pic>
        <p:nvPicPr>
          <p:cNvPr id="18" name="Picture 17">
            <a:extLst>
              <a:ext uri="{FF2B5EF4-FFF2-40B4-BE49-F238E27FC236}">
                <a16:creationId xmlns:a16="http://schemas.microsoft.com/office/drawing/2014/main" id="{D42B176A-3D38-547D-070B-06498AD3549B}"/>
              </a:ext>
            </a:extLst>
          </p:cNvPr>
          <p:cNvPicPr>
            <a:picLocks noChangeAspect="1"/>
          </p:cNvPicPr>
          <p:nvPr/>
        </p:nvPicPr>
        <p:blipFill>
          <a:blip r:embed="rId3"/>
          <a:stretch>
            <a:fillRect/>
          </a:stretch>
        </p:blipFill>
        <p:spPr>
          <a:xfrm>
            <a:off x="4286253" y="3390059"/>
            <a:ext cx="4179094" cy="1548152"/>
          </a:xfrm>
          <a:prstGeom prst="rect">
            <a:avLst/>
          </a:prstGeom>
        </p:spPr>
      </p:pic>
      <p:pic>
        <p:nvPicPr>
          <p:cNvPr id="20" name="Picture 19">
            <a:extLst>
              <a:ext uri="{FF2B5EF4-FFF2-40B4-BE49-F238E27FC236}">
                <a16:creationId xmlns:a16="http://schemas.microsoft.com/office/drawing/2014/main" id="{E95FC164-C80C-31BF-B77D-4AA66F050E5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027" b="90940" l="3704" r="97168">
                        <a14:foregroundMark x1="5882" y1="17785" x2="5882" y2="17785"/>
                        <a14:foregroundMark x1="5882" y1="17785" x2="5882" y2="17785"/>
                        <a14:foregroundMark x1="5882" y1="17785" x2="5882" y2="17785"/>
                        <a14:foregroundMark x1="3704" y1="19128" x2="3704" y2="19128"/>
                        <a14:foregroundMark x1="93682" y1="70134" x2="93682" y2="70134"/>
                        <a14:foregroundMark x1="81699" y1="90940" x2="81699" y2="90940"/>
                        <a14:foregroundMark x1="97168" y1="70134" x2="97168" y2="70134"/>
                        <a14:foregroundMark x1="5011" y1="4027" x2="5011" y2="4027"/>
                      </a14:backgroundRemoval>
                    </a14:imgEffect>
                  </a14:imgLayer>
                </a14:imgProps>
              </a:ext>
            </a:extLst>
          </a:blip>
          <a:stretch>
            <a:fillRect/>
          </a:stretch>
        </p:blipFill>
        <p:spPr>
          <a:xfrm>
            <a:off x="3507580" y="4422228"/>
            <a:ext cx="657229" cy="330288"/>
          </a:xfrm>
          <a:prstGeom prst="rect">
            <a:avLst/>
          </a:prstGeom>
        </p:spPr>
      </p:pic>
    </p:spTree>
    <p:extLst>
      <p:ext uri="{BB962C8B-B14F-4D97-AF65-F5344CB8AC3E}">
        <p14:creationId xmlns:p14="http://schemas.microsoft.com/office/powerpoint/2010/main" val="64202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d.  Feature Encoding  (advanced)</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8" y="1494246"/>
            <a:ext cx="8260801" cy="5305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Next is to enter the code for the Label Encoding technique.</a:t>
            </a:r>
          </a:p>
        </p:txBody>
      </p:sp>
      <p:pic>
        <p:nvPicPr>
          <p:cNvPr id="5" name="Picture 4">
            <a:extLst>
              <a:ext uri="{FF2B5EF4-FFF2-40B4-BE49-F238E27FC236}">
                <a16:creationId xmlns:a16="http://schemas.microsoft.com/office/drawing/2014/main" id="{6F8A9892-3F79-1127-7B9A-2E5623150C35}"/>
              </a:ext>
            </a:extLst>
          </p:cNvPr>
          <p:cNvPicPr>
            <a:picLocks noChangeAspect="1"/>
          </p:cNvPicPr>
          <p:nvPr/>
        </p:nvPicPr>
        <p:blipFill>
          <a:blip r:embed="rId3"/>
          <a:stretch>
            <a:fillRect/>
          </a:stretch>
        </p:blipFill>
        <p:spPr>
          <a:xfrm>
            <a:off x="372610" y="2070242"/>
            <a:ext cx="3073656" cy="856085"/>
          </a:xfrm>
          <a:prstGeom prst="rect">
            <a:avLst/>
          </a:prstGeom>
        </p:spPr>
      </p:pic>
      <p:pic>
        <p:nvPicPr>
          <p:cNvPr id="7" name="Picture 6">
            <a:extLst>
              <a:ext uri="{FF2B5EF4-FFF2-40B4-BE49-F238E27FC236}">
                <a16:creationId xmlns:a16="http://schemas.microsoft.com/office/drawing/2014/main" id="{469FA37D-5B16-CDA3-E410-DA14A40674CC}"/>
              </a:ext>
            </a:extLst>
          </p:cNvPr>
          <p:cNvPicPr>
            <a:picLocks noChangeAspect="1"/>
          </p:cNvPicPr>
          <p:nvPr/>
        </p:nvPicPr>
        <p:blipFill>
          <a:blip r:embed="rId4"/>
          <a:stretch>
            <a:fillRect/>
          </a:stretch>
        </p:blipFill>
        <p:spPr>
          <a:xfrm>
            <a:off x="379753" y="2979909"/>
            <a:ext cx="3242128" cy="811388"/>
          </a:xfrm>
          <a:prstGeom prst="rect">
            <a:avLst/>
          </a:prstGeom>
        </p:spPr>
      </p:pic>
      <p:pic>
        <p:nvPicPr>
          <p:cNvPr id="10" name="Picture 9">
            <a:extLst>
              <a:ext uri="{FF2B5EF4-FFF2-40B4-BE49-F238E27FC236}">
                <a16:creationId xmlns:a16="http://schemas.microsoft.com/office/drawing/2014/main" id="{1C6EE11F-41BF-143A-E98F-E7E207A8C194}"/>
              </a:ext>
            </a:extLst>
          </p:cNvPr>
          <p:cNvPicPr>
            <a:picLocks noChangeAspect="1"/>
          </p:cNvPicPr>
          <p:nvPr/>
        </p:nvPicPr>
        <p:blipFill>
          <a:blip r:embed="rId5"/>
          <a:stretch>
            <a:fillRect/>
          </a:stretch>
        </p:blipFill>
        <p:spPr>
          <a:xfrm>
            <a:off x="383137" y="3877276"/>
            <a:ext cx="3667371" cy="1119546"/>
          </a:xfrm>
          <a:prstGeom prst="rect">
            <a:avLst/>
          </a:prstGeom>
        </p:spPr>
      </p:pic>
      <p:pic>
        <p:nvPicPr>
          <p:cNvPr id="12" name="Picture 11">
            <a:extLst>
              <a:ext uri="{FF2B5EF4-FFF2-40B4-BE49-F238E27FC236}">
                <a16:creationId xmlns:a16="http://schemas.microsoft.com/office/drawing/2014/main" id="{73F69373-4A8F-6045-020D-DF534DF6E59F}"/>
              </a:ext>
            </a:extLst>
          </p:cNvPr>
          <p:cNvPicPr>
            <a:picLocks noChangeAspect="1"/>
          </p:cNvPicPr>
          <p:nvPr/>
        </p:nvPicPr>
        <p:blipFill>
          <a:blip r:embed="rId6"/>
          <a:stretch>
            <a:fillRect/>
          </a:stretch>
        </p:blipFill>
        <p:spPr>
          <a:xfrm>
            <a:off x="4229099" y="2056227"/>
            <a:ext cx="3817943" cy="876865"/>
          </a:xfrm>
          <a:prstGeom prst="rect">
            <a:avLst/>
          </a:prstGeom>
        </p:spPr>
      </p:pic>
      <p:pic>
        <p:nvPicPr>
          <p:cNvPr id="14" name="Picture 13">
            <a:extLst>
              <a:ext uri="{FF2B5EF4-FFF2-40B4-BE49-F238E27FC236}">
                <a16:creationId xmlns:a16="http://schemas.microsoft.com/office/drawing/2014/main" id="{C916AADA-8BFF-932A-6890-1E6107BF34A3}"/>
              </a:ext>
            </a:extLst>
          </p:cNvPr>
          <p:cNvPicPr>
            <a:picLocks noChangeAspect="1"/>
          </p:cNvPicPr>
          <p:nvPr/>
        </p:nvPicPr>
        <p:blipFill>
          <a:blip r:embed="rId7"/>
          <a:stretch>
            <a:fillRect/>
          </a:stretch>
        </p:blipFill>
        <p:spPr>
          <a:xfrm>
            <a:off x="4229099" y="3002000"/>
            <a:ext cx="4471989" cy="858449"/>
          </a:xfrm>
          <a:prstGeom prst="rect">
            <a:avLst/>
          </a:prstGeom>
        </p:spPr>
      </p:pic>
      <p:pic>
        <p:nvPicPr>
          <p:cNvPr id="16" name="Picture 15">
            <a:extLst>
              <a:ext uri="{FF2B5EF4-FFF2-40B4-BE49-F238E27FC236}">
                <a16:creationId xmlns:a16="http://schemas.microsoft.com/office/drawing/2014/main" id="{B3EFC38B-E67A-79EA-8D2B-BFE58F895233}"/>
              </a:ext>
            </a:extLst>
          </p:cNvPr>
          <p:cNvPicPr>
            <a:picLocks noChangeAspect="1"/>
          </p:cNvPicPr>
          <p:nvPr/>
        </p:nvPicPr>
        <p:blipFill>
          <a:blip r:embed="rId8"/>
          <a:stretch>
            <a:fillRect/>
          </a:stretch>
        </p:blipFill>
        <p:spPr>
          <a:xfrm>
            <a:off x="4211698" y="3957933"/>
            <a:ext cx="4549165" cy="1024551"/>
          </a:xfrm>
          <a:prstGeom prst="rect">
            <a:avLst/>
          </a:prstGeom>
        </p:spPr>
      </p:pic>
      <p:pic>
        <p:nvPicPr>
          <p:cNvPr id="18" name="Picture 17">
            <a:extLst>
              <a:ext uri="{FF2B5EF4-FFF2-40B4-BE49-F238E27FC236}">
                <a16:creationId xmlns:a16="http://schemas.microsoft.com/office/drawing/2014/main" id="{84F58EAF-FE96-C2F8-C8D1-D487708E499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139" b="96861" l="9091" r="86364">
                        <a14:foregroundMark x1="43182" y1="6502" x2="43182" y2="6502"/>
                        <a14:foregroundMark x1="56818" y1="93274" x2="56818" y2="93274"/>
                        <a14:foregroundMark x1="45455" y1="97085" x2="45455" y2="97085"/>
                        <a14:foregroundMark x1="38636" y1="3139" x2="38636" y2="3139"/>
                      </a14:backgroundRemoval>
                    </a14:imgEffect>
                  </a14:imgLayer>
                </a14:imgProps>
              </a:ext>
            </a:extLst>
          </a:blip>
          <a:stretch>
            <a:fillRect/>
          </a:stretch>
        </p:blipFill>
        <p:spPr>
          <a:xfrm>
            <a:off x="4103426" y="2000249"/>
            <a:ext cx="85052" cy="3064669"/>
          </a:xfrm>
          <a:prstGeom prst="rect">
            <a:avLst/>
          </a:prstGeom>
        </p:spPr>
      </p:pic>
      <p:pic>
        <p:nvPicPr>
          <p:cNvPr id="20" name="Picture 19">
            <a:extLst>
              <a:ext uri="{FF2B5EF4-FFF2-40B4-BE49-F238E27FC236}">
                <a16:creationId xmlns:a16="http://schemas.microsoft.com/office/drawing/2014/main" id="{E552A45B-F8CF-05FC-238A-CD11FE27B503}"/>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139" b="96861" l="9091" r="86364">
                        <a14:foregroundMark x1="43182" y1="6502" x2="43182" y2="6502"/>
                        <a14:foregroundMark x1="56818" y1="93274" x2="56818" y2="93274"/>
                        <a14:foregroundMark x1="45455" y1="97085" x2="45455" y2="97085"/>
                        <a14:foregroundMark x1="38636" y1="3139" x2="38636" y2="3139"/>
                      </a14:backgroundRemoval>
                    </a14:imgEffect>
                  </a14:imgLayer>
                </a14:imgProps>
              </a:ext>
            </a:extLst>
          </a:blip>
          <a:stretch>
            <a:fillRect/>
          </a:stretch>
        </p:blipFill>
        <p:spPr>
          <a:xfrm rot="5400000">
            <a:off x="4488257" y="-464139"/>
            <a:ext cx="74613" cy="8651081"/>
          </a:xfrm>
          <a:prstGeom prst="rect">
            <a:avLst/>
          </a:prstGeom>
        </p:spPr>
      </p:pic>
      <p:pic>
        <p:nvPicPr>
          <p:cNvPr id="22" name="Picture 21">
            <a:extLst>
              <a:ext uri="{FF2B5EF4-FFF2-40B4-BE49-F238E27FC236}">
                <a16:creationId xmlns:a16="http://schemas.microsoft.com/office/drawing/2014/main" id="{E07306F3-B652-FFB8-23F1-3D304728A310}"/>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139" b="96861" l="9091" r="86364">
                        <a14:foregroundMark x1="43182" y1="6502" x2="43182" y2="6502"/>
                        <a14:foregroundMark x1="56818" y1="93274" x2="56818" y2="93274"/>
                        <a14:foregroundMark x1="45455" y1="97085" x2="45455" y2="97085"/>
                        <a14:foregroundMark x1="38636" y1="3139" x2="38636" y2="3139"/>
                      </a14:backgroundRemoval>
                    </a14:imgEffect>
                  </a14:imgLayer>
                </a14:imgProps>
              </a:ext>
            </a:extLst>
          </a:blip>
          <a:stretch>
            <a:fillRect/>
          </a:stretch>
        </p:blipFill>
        <p:spPr>
          <a:xfrm rot="16200000">
            <a:off x="4470963" y="-1321059"/>
            <a:ext cx="74613" cy="8499927"/>
          </a:xfrm>
          <a:prstGeom prst="rect">
            <a:avLst/>
          </a:prstGeom>
        </p:spPr>
      </p:pic>
    </p:spTree>
    <p:extLst>
      <p:ext uri="{BB962C8B-B14F-4D97-AF65-F5344CB8AC3E}">
        <p14:creationId xmlns:p14="http://schemas.microsoft.com/office/powerpoint/2010/main" val="124888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d.  Feature Encoding  (result)</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700" y="1622834"/>
            <a:ext cx="8260801" cy="6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After entering all the code, the output that comes out is:</a:t>
            </a:r>
          </a:p>
          <a:p>
            <a:pPr marL="0" indent="0" algn="just">
              <a:buNone/>
            </a:pPr>
            <a:endParaRPr lang="en-US">
              <a:solidFill>
                <a:schemeClr val="dk1"/>
              </a:solidFill>
              <a:latin typeface="Dosis"/>
              <a:ea typeface="Dosis"/>
              <a:cs typeface="Dosis"/>
              <a:sym typeface="Dosis"/>
            </a:endParaRPr>
          </a:p>
        </p:txBody>
      </p:sp>
      <p:pic>
        <p:nvPicPr>
          <p:cNvPr id="6" name="Picture 5">
            <a:extLst>
              <a:ext uri="{FF2B5EF4-FFF2-40B4-BE49-F238E27FC236}">
                <a16:creationId xmlns:a16="http://schemas.microsoft.com/office/drawing/2014/main" id="{A9C02903-90CC-E44D-5A7C-E28F9806E550}"/>
              </a:ext>
            </a:extLst>
          </p:cNvPr>
          <p:cNvPicPr>
            <a:picLocks noChangeAspect="1"/>
          </p:cNvPicPr>
          <p:nvPr/>
        </p:nvPicPr>
        <p:blipFill>
          <a:blip r:embed="rId3"/>
          <a:stretch>
            <a:fillRect/>
          </a:stretch>
        </p:blipFill>
        <p:spPr>
          <a:xfrm>
            <a:off x="256530" y="2092156"/>
            <a:ext cx="8651259" cy="2620691"/>
          </a:xfrm>
          <a:prstGeom prst="rect">
            <a:avLst/>
          </a:prstGeom>
        </p:spPr>
      </p:pic>
      <p:sp>
        <p:nvSpPr>
          <p:cNvPr id="8" name="Rectangle 7">
            <a:extLst>
              <a:ext uri="{FF2B5EF4-FFF2-40B4-BE49-F238E27FC236}">
                <a16:creationId xmlns:a16="http://schemas.microsoft.com/office/drawing/2014/main" id="{58E42D6C-60B4-C3A9-AE24-36C04AF5CA06}"/>
              </a:ext>
            </a:extLst>
          </p:cNvPr>
          <p:cNvSpPr/>
          <p:nvPr/>
        </p:nvSpPr>
        <p:spPr>
          <a:xfrm>
            <a:off x="1728313" y="2064659"/>
            <a:ext cx="1939447" cy="2692126"/>
          </a:xfrm>
          <a:prstGeom prst="rect">
            <a:avLst/>
          </a:prstGeom>
          <a:noFill/>
          <a:ln w="952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D"/>
          </a:p>
        </p:txBody>
      </p:sp>
      <p:sp>
        <p:nvSpPr>
          <p:cNvPr id="10" name="Rectangle 9">
            <a:extLst>
              <a:ext uri="{FF2B5EF4-FFF2-40B4-BE49-F238E27FC236}">
                <a16:creationId xmlns:a16="http://schemas.microsoft.com/office/drawing/2014/main" id="{B6E2FB85-C778-810E-DE5F-4937714B9033}"/>
              </a:ext>
            </a:extLst>
          </p:cNvPr>
          <p:cNvSpPr/>
          <p:nvPr/>
        </p:nvSpPr>
        <p:spPr>
          <a:xfrm>
            <a:off x="7818120" y="2041799"/>
            <a:ext cx="547846" cy="2692126"/>
          </a:xfrm>
          <a:prstGeom prst="rect">
            <a:avLst/>
          </a:prstGeom>
          <a:noFill/>
          <a:ln w="952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D"/>
          </a:p>
        </p:txBody>
      </p:sp>
      <p:pic>
        <p:nvPicPr>
          <p:cNvPr id="12" name="Picture 11">
            <a:extLst>
              <a:ext uri="{FF2B5EF4-FFF2-40B4-BE49-F238E27FC236}">
                <a16:creationId xmlns:a16="http://schemas.microsoft.com/office/drawing/2014/main" id="{88395B84-057F-29E1-BA36-C9792A6737A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027" b="90940" l="3704" r="97168">
                        <a14:foregroundMark x1="5882" y1="17785" x2="5882" y2="17785"/>
                        <a14:foregroundMark x1="5882" y1="17785" x2="5882" y2="17785"/>
                        <a14:foregroundMark x1="5882" y1="17785" x2="5882" y2="17785"/>
                        <a14:foregroundMark x1="3704" y1="19128" x2="3704" y2="19128"/>
                        <a14:foregroundMark x1="93682" y1="70134" x2="93682" y2="70134"/>
                        <a14:foregroundMark x1="81699" y1="90940" x2="81699" y2="90940"/>
                        <a14:foregroundMark x1="97168" y1="70134" x2="97168" y2="70134"/>
                        <a14:foregroundMark x1="5011" y1="4027" x2="5011" y2="4027"/>
                      </a14:backgroundRemoval>
                    </a14:imgEffect>
                  </a14:imgLayer>
                </a14:imgProps>
              </a:ext>
            </a:extLst>
          </a:blip>
          <a:stretch>
            <a:fillRect/>
          </a:stretch>
        </p:blipFill>
        <p:spPr>
          <a:xfrm>
            <a:off x="2714149" y="4784282"/>
            <a:ext cx="1037918" cy="244328"/>
          </a:xfrm>
          <a:prstGeom prst="rect">
            <a:avLst/>
          </a:prstGeom>
        </p:spPr>
      </p:pic>
      <p:sp>
        <p:nvSpPr>
          <p:cNvPr id="15" name="Google Shape;67;p15">
            <a:extLst>
              <a:ext uri="{FF2B5EF4-FFF2-40B4-BE49-F238E27FC236}">
                <a16:creationId xmlns:a16="http://schemas.microsoft.com/office/drawing/2014/main" id="{BC5C1998-1404-1079-31B2-C84AD6D38FBC}"/>
              </a:ext>
            </a:extLst>
          </p:cNvPr>
          <p:cNvSpPr txBox="1">
            <a:spLocks/>
          </p:cNvSpPr>
          <p:nvPr/>
        </p:nvSpPr>
        <p:spPr>
          <a:xfrm>
            <a:off x="3713967" y="4705227"/>
            <a:ext cx="2267311" cy="6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sz="1600">
                <a:solidFill>
                  <a:schemeClr val="dk1"/>
                </a:solidFill>
                <a:latin typeface="Dosis"/>
                <a:ea typeface="Dosis"/>
                <a:cs typeface="Dosis"/>
                <a:sym typeface="Dosis"/>
              </a:rPr>
              <a:t>Categorical</a:t>
            </a:r>
          </a:p>
          <a:p>
            <a:pPr marL="0" indent="0" algn="just">
              <a:buNone/>
            </a:pPr>
            <a:endParaRPr lang="en-US">
              <a:solidFill>
                <a:schemeClr val="dk1"/>
              </a:solidFill>
              <a:latin typeface="Dosis"/>
              <a:ea typeface="Dosis"/>
              <a:cs typeface="Dosis"/>
              <a:sym typeface="Dosis"/>
            </a:endParaRPr>
          </a:p>
        </p:txBody>
      </p:sp>
      <p:pic>
        <p:nvPicPr>
          <p:cNvPr id="19" name="Picture 18">
            <a:extLst>
              <a:ext uri="{FF2B5EF4-FFF2-40B4-BE49-F238E27FC236}">
                <a16:creationId xmlns:a16="http://schemas.microsoft.com/office/drawing/2014/main" id="{38776AE0-9320-3EFB-58BA-8B7979124203}"/>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776" b="94585" l="8667" r="96889">
                        <a14:foregroundMark x1="8667" y1="29964" x2="8667" y2="29964"/>
                        <a14:foregroundMark x1="22000" y1="6859" x2="22000" y2="6859"/>
                        <a14:foregroundMark x1="93111" y1="64260" x2="93111" y2="64260"/>
                        <a14:foregroundMark x1="96889" y1="61733" x2="96889" y2="61733"/>
                        <a14:foregroundMark x1="94667" y1="94585" x2="94667" y2="94585"/>
                      </a14:backgroundRemoval>
                    </a14:imgEffect>
                  </a14:imgLayer>
                </a14:imgProps>
              </a:ext>
            </a:extLst>
          </a:blip>
          <a:stretch>
            <a:fillRect/>
          </a:stretch>
        </p:blipFill>
        <p:spPr>
          <a:xfrm>
            <a:off x="7444740" y="1574898"/>
            <a:ext cx="686732" cy="422722"/>
          </a:xfrm>
          <a:prstGeom prst="rect">
            <a:avLst/>
          </a:prstGeom>
        </p:spPr>
      </p:pic>
      <p:sp>
        <p:nvSpPr>
          <p:cNvPr id="22" name="Google Shape;67;p15">
            <a:extLst>
              <a:ext uri="{FF2B5EF4-FFF2-40B4-BE49-F238E27FC236}">
                <a16:creationId xmlns:a16="http://schemas.microsoft.com/office/drawing/2014/main" id="{9E0BB799-316E-8837-6751-3B482A714F6E}"/>
              </a:ext>
            </a:extLst>
          </p:cNvPr>
          <p:cNvSpPr txBox="1">
            <a:spLocks/>
          </p:cNvSpPr>
          <p:nvPr/>
        </p:nvSpPr>
        <p:spPr>
          <a:xfrm>
            <a:off x="6472834" y="1488121"/>
            <a:ext cx="1138751" cy="64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sz="1600">
                <a:solidFill>
                  <a:schemeClr val="dk1"/>
                </a:solidFill>
                <a:latin typeface="Dosis"/>
                <a:ea typeface="Dosis"/>
                <a:cs typeface="Dosis"/>
                <a:sym typeface="Dosis"/>
              </a:rPr>
              <a:t>Categorical</a:t>
            </a:r>
          </a:p>
          <a:p>
            <a:pPr marL="0" indent="0" algn="just">
              <a:buNone/>
            </a:pPr>
            <a:endParaRPr lang="en-US">
              <a:solidFill>
                <a:schemeClr val="dk1"/>
              </a:solidFill>
              <a:latin typeface="Dosis"/>
              <a:ea typeface="Dosis"/>
              <a:cs typeface="Dosis"/>
              <a:sym typeface="Dosis"/>
            </a:endParaRPr>
          </a:p>
        </p:txBody>
      </p:sp>
    </p:spTree>
    <p:extLst>
      <p:ext uri="{BB962C8B-B14F-4D97-AF65-F5344CB8AC3E}">
        <p14:creationId xmlns:p14="http://schemas.microsoft.com/office/powerpoint/2010/main" val="392371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225974" y="1357332"/>
            <a:ext cx="8689425" cy="3062100"/>
          </a:xfrm>
          <a:prstGeom prst="rect">
            <a:avLst/>
          </a:prstGeom>
        </p:spPr>
        <p:txBody>
          <a:bodyPr spcFirstLastPara="1" wrap="square" lIns="91425" tIns="91425" rIns="91425" bIns="91425" anchor="t" anchorCtr="0">
            <a:normAutofit lnSpcReduction="10000"/>
          </a:bodyPr>
          <a:lstStyle/>
          <a:p>
            <a:pPr marL="114300" indent="0" algn="ctr">
              <a:buNone/>
            </a:pPr>
            <a:r>
              <a:rPr lang="en-US" sz="4400" b="1">
                <a:solidFill>
                  <a:srgbClr val="252525"/>
                </a:solidFill>
                <a:effectLst/>
                <a:latin typeface="Dosis" pitchFamily="2" charset="0"/>
              </a:rPr>
              <a:t>SECTION  2</a:t>
            </a:r>
          </a:p>
          <a:p>
            <a:pPr marL="114300" indent="0" algn="ctr">
              <a:buNone/>
            </a:pPr>
            <a:endParaRPr lang="en-US" sz="4400">
              <a:solidFill>
                <a:srgbClr val="252525"/>
              </a:solidFill>
              <a:latin typeface="Dosis" pitchFamily="2" charset="0"/>
            </a:endParaRPr>
          </a:p>
          <a:p>
            <a:pPr marL="114300" indent="0" algn="ctr">
              <a:buNone/>
            </a:pPr>
            <a:r>
              <a:rPr lang="en-US" sz="4400">
                <a:solidFill>
                  <a:srgbClr val="252525"/>
                </a:solidFill>
                <a:latin typeface="Dosis" pitchFamily="2" charset="0"/>
              </a:rPr>
              <a:t>ANALYZE CUSTOMER INTEREST BY PROPERTY TYPE</a:t>
            </a:r>
            <a:endParaRPr lang="en-US" sz="2400">
              <a:solidFill>
                <a:srgbClr val="252525"/>
              </a:solidFill>
              <a:effectLst/>
              <a:latin typeface="Dosis" pitchFamily="2" charset="0"/>
            </a:endParaRPr>
          </a:p>
        </p:txBody>
      </p:sp>
    </p:spTree>
    <p:extLst>
      <p:ext uri="{BB962C8B-B14F-4D97-AF65-F5344CB8AC3E}">
        <p14:creationId xmlns:p14="http://schemas.microsoft.com/office/powerpoint/2010/main" val="83549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1920" y="1830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ID" sz="2220" b="1">
                <a:solidFill>
                  <a:schemeClr val="lt1"/>
                </a:solidFill>
                <a:latin typeface="Roboto"/>
                <a:ea typeface="Roboto"/>
                <a:cs typeface="Roboto"/>
                <a:sym typeface="Roboto"/>
              </a:rPr>
              <a:t>Analyze Customer Interest by Property Type</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084900"/>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AutoNum type="alphaLcPeriod"/>
            </a:pPr>
            <a:r>
              <a:rPr lang="en-US" b="1">
                <a:solidFill>
                  <a:schemeClr val="dk1"/>
                </a:solidFill>
                <a:latin typeface="Dosis"/>
                <a:ea typeface="Dosis"/>
                <a:cs typeface="Dosis"/>
                <a:sym typeface="Dosis"/>
              </a:rPr>
              <a:t>A Table Comparing the Number of Loan Applications Made by Female and Male  </a:t>
            </a:r>
          </a:p>
          <a:p>
            <a:pPr marL="0" lvl="0" indent="0" algn="just" rtl="0">
              <a:spcBef>
                <a:spcPts val="0"/>
              </a:spcBef>
              <a:spcAft>
                <a:spcPts val="0"/>
              </a:spcAft>
              <a:buNone/>
            </a:pPr>
            <a:r>
              <a:rPr lang="en-US" b="1">
                <a:solidFill>
                  <a:schemeClr val="dk1"/>
                </a:solidFill>
                <a:latin typeface="Dosis"/>
                <a:ea typeface="Dosis"/>
                <a:cs typeface="Dosis"/>
                <a:sym typeface="Dosis"/>
              </a:rPr>
              <a:t>       Customers for Each Property Type </a:t>
            </a: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2</a:t>
            </a:r>
            <a:endParaRPr lang="en-ID" sz="3600" b="1">
              <a:solidFill>
                <a:srgbClr val="FFFFFF"/>
              </a:solidFill>
              <a:latin typeface="Dosis"/>
              <a:ea typeface="Dosis"/>
              <a:cs typeface="Dosis"/>
              <a:sym typeface="Dosis"/>
            </a:endParaRPr>
          </a:p>
        </p:txBody>
      </p:sp>
      <p:sp>
        <p:nvSpPr>
          <p:cNvPr id="5" name="Google Shape;67;p15">
            <a:extLst>
              <a:ext uri="{FF2B5EF4-FFF2-40B4-BE49-F238E27FC236}">
                <a16:creationId xmlns:a16="http://schemas.microsoft.com/office/drawing/2014/main" id="{19A648C8-EC77-19D7-9EEF-C3F78CDBF360}"/>
              </a:ext>
            </a:extLst>
          </p:cNvPr>
          <p:cNvSpPr txBox="1">
            <a:spLocks/>
          </p:cNvSpPr>
          <p:nvPr/>
        </p:nvSpPr>
        <p:spPr>
          <a:xfrm>
            <a:off x="311697" y="1984622"/>
            <a:ext cx="8260801" cy="748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The first step is to create descriptive statistics from the variables ‘gender’ and ‘property_type’.</a:t>
            </a:r>
          </a:p>
        </p:txBody>
      </p:sp>
      <p:sp>
        <p:nvSpPr>
          <p:cNvPr id="14" name="Rectangle 13">
            <a:extLst>
              <a:ext uri="{FF2B5EF4-FFF2-40B4-BE49-F238E27FC236}">
                <a16:creationId xmlns:a16="http://schemas.microsoft.com/office/drawing/2014/main" id="{87C176D2-AECA-45A1-B49A-E4F24FD2E1EF}"/>
              </a:ext>
            </a:extLst>
          </p:cNvPr>
          <p:cNvSpPr/>
          <p:nvPr/>
        </p:nvSpPr>
        <p:spPr>
          <a:xfrm>
            <a:off x="742001" y="2552700"/>
            <a:ext cx="2622706" cy="2274570"/>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4" name="Picture 3">
            <a:extLst>
              <a:ext uri="{FF2B5EF4-FFF2-40B4-BE49-F238E27FC236}">
                <a16:creationId xmlns:a16="http://schemas.microsoft.com/office/drawing/2014/main" id="{343DA9F6-1C17-03CF-C653-67F506CFC1C1}"/>
              </a:ext>
            </a:extLst>
          </p:cNvPr>
          <p:cNvPicPr>
            <a:picLocks noChangeAspect="1"/>
          </p:cNvPicPr>
          <p:nvPr/>
        </p:nvPicPr>
        <p:blipFill rotWithShape="1">
          <a:blip r:embed="rId3"/>
          <a:srcRect b="8110"/>
          <a:stretch/>
        </p:blipFill>
        <p:spPr>
          <a:xfrm>
            <a:off x="757094" y="2571750"/>
            <a:ext cx="2593896" cy="2194560"/>
          </a:xfrm>
          <a:prstGeom prst="rect">
            <a:avLst/>
          </a:prstGeom>
        </p:spPr>
      </p:pic>
      <p:pic>
        <p:nvPicPr>
          <p:cNvPr id="7" name="Picture 6">
            <a:extLst>
              <a:ext uri="{FF2B5EF4-FFF2-40B4-BE49-F238E27FC236}">
                <a16:creationId xmlns:a16="http://schemas.microsoft.com/office/drawing/2014/main" id="{DDE217BC-ED0E-3A36-BD42-F51B8376349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75" b="89831" l="4151" r="95094">
                        <a14:foregroundMark x1="65283" y1="52542" x2="65283" y2="52542"/>
                        <a14:foregroundMark x1="4528" y1="50847" x2="4528" y2="50847"/>
                        <a14:foregroundMark x1="95094" y1="55932" x2="95094" y2="55932"/>
                      </a14:backgroundRemoval>
                    </a14:imgEffect>
                  </a14:imgLayer>
                </a14:imgProps>
              </a:ext>
            </a:extLst>
          </a:blip>
          <a:stretch>
            <a:fillRect/>
          </a:stretch>
        </p:blipFill>
        <p:spPr>
          <a:xfrm>
            <a:off x="3539403" y="2466327"/>
            <a:ext cx="1428838" cy="318119"/>
          </a:xfrm>
          <a:prstGeom prst="rect">
            <a:avLst/>
          </a:prstGeom>
        </p:spPr>
      </p:pic>
      <p:sp>
        <p:nvSpPr>
          <p:cNvPr id="9" name="Google Shape;67;p15">
            <a:extLst>
              <a:ext uri="{FF2B5EF4-FFF2-40B4-BE49-F238E27FC236}">
                <a16:creationId xmlns:a16="http://schemas.microsoft.com/office/drawing/2014/main" id="{887F9AD3-BFCA-3E27-D936-4143ED894A19}"/>
              </a:ext>
            </a:extLst>
          </p:cNvPr>
          <p:cNvSpPr txBox="1">
            <a:spLocks/>
          </p:cNvSpPr>
          <p:nvPr/>
        </p:nvSpPr>
        <p:spPr>
          <a:xfrm>
            <a:off x="5032249" y="2369325"/>
            <a:ext cx="3627843" cy="1324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b="1">
                <a:solidFill>
                  <a:schemeClr val="dk1"/>
                </a:solidFill>
                <a:latin typeface="Dosis"/>
                <a:ea typeface="Dosis"/>
                <a:cs typeface="Dosis"/>
                <a:sym typeface="Dosis"/>
              </a:rPr>
              <a:t>Gender :</a:t>
            </a:r>
          </a:p>
          <a:p>
            <a:pPr marL="0" indent="0" algn="just">
              <a:buNone/>
            </a:pPr>
            <a:r>
              <a:rPr lang="en-US" sz="1600">
                <a:solidFill>
                  <a:schemeClr val="dk1"/>
                </a:solidFill>
                <a:latin typeface="Dosis"/>
                <a:ea typeface="Dosis"/>
                <a:cs typeface="Dosis"/>
                <a:sym typeface="Dosis"/>
              </a:rPr>
              <a:t>Female             =  113</a:t>
            </a:r>
          </a:p>
          <a:p>
            <a:pPr marL="0" indent="0" algn="just">
              <a:buNone/>
            </a:pPr>
            <a:r>
              <a:rPr lang="en-US" sz="1600">
                <a:solidFill>
                  <a:schemeClr val="dk1"/>
                </a:solidFill>
                <a:latin typeface="Dosis"/>
                <a:ea typeface="Dosis"/>
                <a:cs typeface="Dosis"/>
                <a:sym typeface="Dosis"/>
              </a:rPr>
              <a:t>Male                  =  495</a:t>
            </a:r>
          </a:p>
          <a:p>
            <a:pPr marL="0" indent="0" algn="just">
              <a:buNone/>
            </a:pPr>
            <a:r>
              <a:rPr lang="en-US" sz="1600">
                <a:solidFill>
                  <a:schemeClr val="dk1"/>
                </a:solidFill>
                <a:latin typeface="Dosis"/>
                <a:ea typeface="Dosis"/>
                <a:cs typeface="Dosis"/>
                <a:sym typeface="Dosis"/>
              </a:rPr>
              <a:t>Missing Value  =  13</a:t>
            </a:r>
          </a:p>
        </p:txBody>
      </p:sp>
      <p:pic>
        <p:nvPicPr>
          <p:cNvPr id="11" name="Picture 10">
            <a:extLst>
              <a:ext uri="{FF2B5EF4-FFF2-40B4-BE49-F238E27FC236}">
                <a16:creationId xmlns:a16="http://schemas.microsoft.com/office/drawing/2014/main" id="{96423E80-1462-473E-4D62-2101ED4E8B8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75" b="89831" l="4151" r="95094">
                        <a14:foregroundMark x1="65283" y1="52542" x2="65283" y2="52542"/>
                        <a14:foregroundMark x1="4528" y1="50847" x2="4528" y2="50847"/>
                        <a14:foregroundMark x1="95094" y1="55932" x2="95094" y2="55932"/>
                      </a14:backgroundRemoval>
                    </a14:imgEffect>
                  </a14:imgLayer>
                </a14:imgProps>
              </a:ext>
            </a:extLst>
          </a:blip>
          <a:stretch>
            <a:fillRect/>
          </a:stretch>
        </p:blipFill>
        <p:spPr>
          <a:xfrm>
            <a:off x="3539403" y="3636897"/>
            <a:ext cx="1428838" cy="318119"/>
          </a:xfrm>
          <a:prstGeom prst="rect">
            <a:avLst/>
          </a:prstGeom>
        </p:spPr>
      </p:pic>
      <p:sp>
        <p:nvSpPr>
          <p:cNvPr id="13" name="Google Shape;67;p15">
            <a:extLst>
              <a:ext uri="{FF2B5EF4-FFF2-40B4-BE49-F238E27FC236}">
                <a16:creationId xmlns:a16="http://schemas.microsoft.com/office/drawing/2014/main" id="{E4C2BC1F-5927-8769-D1CD-9DAFEF4A0B99}"/>
              </a:ext>
            </a:extLst>
          </p:cNvPr>
          <p:cNvSpPr txBox="1">
            <a:spLocks/>
          </p:cNvSpPr>
          <p:nvPr/>
        </p:nvSpPr>
        <p:spPr>
          <a:xfrm>
            <a:off x="5032249" y="3555510"/>
            <a:ext cx="3627843" cy="1324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b="1">
                <a:solidFill>
                  <a:schemeClr val="dk1"/>
                </a:solidFill>
                <a:latin typeface="Dosis"/>
                <a:ea typeface="Dosis"/>
                <a:cs typeface="Dosis"/>
                <a:sym typeface="Dosis"/>
              </a:rPr>
              <a:t>Property Type :</a:t>
            </a:r>
          </a:p>
          <a:p>
            <a:pPr marL="0" indent="0" algn="just">
              <a:buNone/>
            </a:pPr>
            <a:r>
              <a:rPr lang="en-US" sz="1600">
                <a:solidFill>
                  <a:schemeClr val="dk1"/>
                </a:solidFill>
                <a:latin typeface="Dosis"/>
                <a:ea typeface="Dosis"/>
                <a:cs typeface="Dosis"/>
                <a:sym typeface="Dosis"/>
              </a:rPr>
              <a:t>Apartment	     =  235</a:t>
            </a:r>
          </a:p>
          <a:p>
            <a:pPr marL="0" indent="0" algn="just">
              <a:buNone/>
            </a:pPr>
            <a:r>
              <a:rPr lang="en-US" sz="1600">
                <a:solidFill>
                  <a:schemeClr val="dk1"/>
                </a:solidFill>
                <a:latin typeface="Dosis"/>
                <a:ea typeface="Dosis"/>
                <a:cs typeface="Dosis"/>
                <a:sym typeface="Dosis"/>
              </a:rPr>
              <a:t>House	     =  206</a:t>
            </a:r>
          </a:p>
          <a:p>
            <a:pPr marL="0" indent="0" algn="just">
              <a:buNone/>
            </a:pPr>
            <a:r>
              <a:rPr lang="en-US" sz="1600">
                <a:solidFill>
                  <a:schemeClr val="dk1"/>
                </a:solidFill>
                <a:latin typeface="Dosis"/>
                <a:ea typeface="Dosis"/>
                <a:cs typeface="Dosis"/>
                <a:sym typeface="Dosis"/>
              </a:rPr>
              <a:t>Studio	     =  179</a:t>
            </a:r>
          </a:p>
          <a:p>
            <a:pPr marL="0" indent="0" algn="just">
              <a:buNone/>
            </a:pPr>
            <a:r>
              <a:rPr lang="en-US" sz="1600">
                <a:solidFill>
                  <a:schemeClr val="dk1"/>
                </a:solidFill>
                <a:latin typeface="Dosis"/>
                <a:ea typeface="Dosis"/>
                <a:cs typeface="Dosis"/>
                <a:sym typeface="Dosis"/>
              </a:rPr>
              <a:t>Missing Value  =  1</a:t>
            </a:r>
          </a:p>
        </p:txBody>
      </p:sp>
    </p:spTree>
    <p:extLst>
      <p:ext uri="{BB962C8B-B14F-4D97-AF65-F5344CB8AC3E}">
        <p14:creationId xmlns:p14="http://schemas.microsoft.com/office/powerpoint/2010/main" val="117326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1920" y="1830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ID" sz="2220" b="1">
                <a:solidFill>
                  <a:schemeClr val="lt1"/>
                </a:solidFill>
                <a:latin typeface="Roboto"/>
                <a:ea typeface="Roboto"/>
                <a:cs typeface="Roboto"/>
                <a:sym typeface="Roboto"/>
              </a:rPr>
              <a:t>Analyze Customer Interest by Property Type</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084900"/>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AutoNum type="alphaLcPeriod"/>
            </a:pPr>
            <a:r>
              <a:rPr lang="en-US" b="1">
                <a:solidFill>
                  <a:schemeClr val="dk1"/>
                </a:solidFill>
                <a:latin typeface="Dosis"/>
                <a:ea typeface="Dosis"/>
                <a:cs typeface="Dosis"/>
                <a:sym typeface="Dosis"/>
              </a:rPr>
              <a:t>A Table Comparing the Number of Loan Applications Made by Female and Male  </a:t>
            </a:r>
          </a:p>
          <a:p>
            <a:pPr marL="0" lvl="0" indent="0" algn="just" rtl="0">
              <a:spcBef>
                <a:spcPts val="0"/>
              </a:spcBef>
              <a:spcAft>
                <a:spcPts val="0"/>
              </a:spcAft>
              <a:buNone/>
            </a:pPr>
            <a:r>
              <a:rPr lang="en-US" b="1">
                <a:solidFill>
                  <a:schemeClr val="dk1"/>
                </a:solidFill>
                <a:latin typeface="Dosis"/>
                <a:ea typeface="Dosis"/>
                <a:cs typeface="Dosis"/>
                <a:sym typeface="Dosis"/>
              </a:rPr>
              <a:t>       Customers for Each Property Type  (advanced)</a:t>
            </a: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2</a:t>
            </a:r>
            <a:endParaRPr lang="en-ID" sz="3600" b="1">
              <a:solidFill>
                <a:srgbClr val="FFFFFF"/>
              </a:solidFill>
              <a:latin typeface="Dosis"/>
              <a:ea typeface="Dosis"/>
              <a:cs typeface="Dosis"/>
              <a:sym typeface="Dosis"/>
            </a:endParaRPr>
          </a:p>
        </p:txBody>
      </p:sp>
      <p:graphicFrame>
        <p:nvGraphicFramePr>
          <p:cNvPr id="2" name="Table 1">
            <a:extLst>
              <a:ext uri="{FF2B5EF4-FFF2-40B4-BE49-F238E27FC236}">
                <a16:creationId xmlns:a16="http://schemas.microsoft.com/office/drawing/2014/main" id="{CF94B122-2635-DA5C-F7B8-2904242A5D9E}"/>
              </a:ext>
            </a:extLst>
          </p:cNvPr>
          <p:cNvGraphicFramePr>
            <a:graphicFrameLocks noGrp="1"/>
          </p:cNvGraphicFramePr>
          <p:nvPr>
            <p:extLst>
              <p:ext uri="{D42A27DB-BD31-4B8C-83A1-F6EECF244321}">
                <p14:modId xmlns:p14="http://schemas.microsoft.com/office/powerpoint/2010/main" val="1393270092"/>
              </p:ext>
            </p:extLst>
          </p:nvPr>
        </p:nvGraphicFramePr>
        <p:xfrm>
          <a:off x="746823" y="1946325"/>
          <a:ext cx="2907729" cy="1381380"/>
        </p:xfrm>
        <a:graphic>
          <a:graphicData uri="http://schemas.openxmlformats.org/drawingml/2006/table">
            <a:tbl>
              <a:tblPr firstRow="1" firstCol="1" bandRow="1">
                <a:tableStyleId>{2D5ABB26-0587-4C30-8999-92F81FD0307C}</a:tableStyleId>
              </a:tblPr>
              <a:tblGrid>
                <a:gridCol w="1743487">
                  <a:extLst>
                    <a:ext uri="{9D8B030D-6E8A-4147-A177-3AD203B41FA5}">
                      <a16:colId xmlns:a16="http://schemas.microsoft.com/office/drawing/2014/main" val="1632859011"/>
                    </a:ext>
                  </a:extLst>
                </a:gridCol>
                <a:gridCol w="1164242">
                  <a:extLst>
                    <a:ext uri="{9D8B030D-6E8A-4147-A177-3AD203B41FA5}">
                      <a16:colId xmlns:a16="http://schemas.microsoft.com/office/drawing/2014/main" val="1848964070"/>
                    </a:ext>
                  </a:extLst>
                </a:gridCol>
              </a:tblGrid>
              <a:tr h="345345">
                <a:tc>
                  <a:txBody>
                    <a:bodyPr/>
                    <a:lstStyle/>
                    <a:p>
                      <a:pPr algn="ctr">
                        <a:lnSpc>
                          <a:spcPct val="107000"/>
                        </a:lnSpc>
                        <a:spcAft>
                          <a:spcPts val="800"/>
                        </a:spcAft>
                      </a:pPr>
                      <a:r>
                        <a:rPr lang="en-ID" sz="1400" b="1">
                          <a:effectLst/>
                          <a:latin typeface="Dosis" pitchFamily="2" charset="0"/>
                        </a:rPr>
                        <a:t>GENDER</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b="1">
                          <a:effectLst/>
                          <a:latin typeface="Dosis" pitchFamily="2" charset="0"/>
                        </a:rPr>
                        <a:t>VALUE</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9673056"/>
                  </a:ext>
                </a:extLst>
              </a:tr>
              <a:tr h="345345">
                <a:tc>
                  <a:txBody>
                    <a:bodyPr/>
                    <a:lstStyle/>
                    <a:p>
                      <a:pPr algn="l">
                        <a:lnSpc>
                          <a:spcPct val="107000"/>
                        </a:lnSpc>
                        <a:spcAft>
                          <a:spcPts val="800"/>
                        </a:spcAft>
                      </a:pPr>
                      <a:r>
                        <a:rPr lang="en-ID" sz="1400">
                          <a:effectLst/>
                          <a:latin typeface="Dosis" pitchFamily="2" charset="0"/>
                        </a:rPr>
                        <a:t>Female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113</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6939265"/>
                  </a:ext>
                </a:extLst>
              </a:tr>
              <a:tr h="345345">
                <a:tc>
                  <a:txBody>
                    <a:bodyPr/>
                    <a:lstStyle/>
                    <a:p>
                      <a:pPr algn="l">
                        <a:lnSpc>
                          <a:spcPct val="107000"/>
                        </a:lnSpc>
                        <a:spcAft>
                          <a:spcPts val="800"/>
                        </a:spcAft>
                      </a:pPr>
                      <a:r>
                        <a:rPr lang="en-ID" sz="1400">
                          <a:effectLst/>
                          <a:latin typeface="Dosis" pitchFamily="2" charset="0"/>
                        </a:rPr>
                        <a:t>Male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495</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838419"/>
                  </a:ext>
                </a:extLst>
              </a:tr>
              <a:tr h="345345">
                <a:tc>
                  <a:txBody>
                    <a:bodyPr/>
                    <a:lstStyle/>
                    <a:p>
                      <a:pPr algn="l">
                        <a:lnSpc>
                          <a:spcPct val="107000"/>
                        </a:lnSpc>
                        <a:spcAft>
                          <a:spcPts val="800"/>
                        </a:spcAft>
                      </a:pPr>
                      <a:r>
                        <a:rPr lang="en-ID" sz="1400">
                          <a:effectLst/>
                          <a:latin typeface="Dosis" pitchFamily="2" charset="0"/>
                        </a:rPr>
                        <a:t>Missing Value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13</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273982"/>
                  </a:ext>
                </a:extLst>
              </a:tr>
            </a:tbl>
          </a:graphicData>
        </a:graphic>
      </p:graphicFrame>
      <p:graphicFrame>
        <p:nvGraphicFramePr>
          <p:cNvPr id="6" name="Table 5">
            <a:extLst>
              <a:ext uri="{FF2B5EF4-FFF2-40B4-BE49-F238E27FC236}">
                <a16:creationId xmlns:a16="http://schemas.microsoft.com/office/drawing/2014/main" id="{28DB7EFC-F10E-8600-2484-8D355D248D43}"/>
              </a:ext>
            </a:extLst>
          </p:cNvPr>
          <p:cNvGraphicFramePr>
            <a:graphicFrameLocks noGrp="1"/>
          </p:cNvGraphicFramePr>
          <p:nvPr>
            <p:extLst>
              <p:ext uri="{D42A27DB-BD31-4B8C-83A1-F6EECF244321}">
                <p14:modId xmlns:p14="http://schemas.microsoft.com/office/powerpoint/2010/main" val="1284888106"/>
              </p:ext>
            </p:extLst>
          </p:nvPr>
        </p:nvGraphicFramePr>
        <p:xfrm>
          <a:off x="746823" y="3418975"/>
          <a:ext cx="2910777" cy="1566990"/>
        </p:xfrm>
        <a:graphic>
          <a:graphicData uri="http://schemas.openxmlformats.org/drawingml/2006/table">
            <a:tbl>
              <a:tblPr firstRow="1" firstCol="1" bandRow="1">
                <a:tableStyleId>{2D5ABB26-0587-4C30-8999-92F81FD0307C}</a:tableStyleId>
              </a:tblPr>
              <a:tblGrid>
                <a:gridCol w="1737297">
                  <a:extLst>
                    <a:ext uri="{9D8B030D-6E8A-4147-A177-3AD203B41FA5}">
                      <a16:colId xmlns:a16="http://schemas.microsoft.com/office/drawing/2014/main" val="1779878566"/>
                    </a:ext>
                  </a:extLst>
                </a:gridCol>
                <a:gridCol w="1173480">
                  <a:extLst>
                    <a:ext uri="{9D8B030D-6E8A-4147-A177-3AD203B41FA5}">
                      <a16:colId xmlns:a16="http://schemas.microsoft.com/office/drawing/2014/main" val="3950244335"/>
                    </a:ext>
                  </a:extLst>
                </a:gridCol>
              </a:tblGrid>
              <a:tr h="313398">
                <a:tc>
                  <a:txBody>
                    <a:bodyPr/>
                    <a:lstStyle/>
                    <a:p>
                      <a:pPr algn="ctr">
                        <a:lnSpc>
                          <a:spcPct val="107000"/>
                        </a:lnSpc>
                        <a:spcAft>
                          <a:spcPts val="800"/>
                        </a:spcAft>
                      </a:pPr>
                      <a:r>
                        <a:rPr lang="en-ID" sz="1400" b="1">
                          <a:effectLst/>
                          <a:latin typeface="Dosis" pitchFamily="2" charset="0"/>
                        </a:rPr>
                        <a:t>PROPERTY TYPE</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b="1">
                          <a:effectLst/>
                          <a:latin typeface="Dosis" pitchFamily="2" charset="0"/>
                        </a:rPr>
                        <a:t>VALUE</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884139"/>
                  </a:ext>
                </a:extLst>
              </a:tr>
              <a:tr h="313398">
                <a:tc>
                  <a:txBody>
                    <a:bodyPr/>
                    <a:lstStyle/>
                    <a:p>
                      <a:pPr algn="l">
                        <a:lnSpc>
                          <a:spcPct val="107000"/>
                        </a:lnSpc>
                        <a:spcAft>
                          <a:spcPts val="800"/>
                        </a:spcAft>
                      </a:pPr>
                      <a:r>
                        <a:rPr lang="en-ID" sz="1400">
                          <a:effectLst/>
                          <a:latin typeface="Dosis" pitchFamily="2" charset="0"/>
                        </a:rPr>
                        <a:t>Apartment</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235</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571337"/>
                  </a:ext>
                </a:extLst>
              </a:tr>
              <a:tr h="313398">
                <a:tc>
                  <a:txBody>
                    <a:bodyPr/>
                    <a:lstStyle/>
                    <a:p>
                      <a:pPr algn="l">
                        <a:lnSpc>
                          <a:spcPct val="107000"/>
                        </a:lnSpc>
                        <a:spcAft>
                          <a:spcPts val="800"/>
                        </a:spcAft>
                      </a:pPr>
                      <a:r>
                        <a:rPr lang="en-ID" sz="1400">
                          <a:effectLst/>
                          <a:latin typeface="Dosis" pitchFamily="2" charset="0"/>
                        </a:rPr>
                        <a:t>House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206</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3132837"/>
                  </a:ext>
                </a:extLst>
              </a:tr>
              <a:tr h="313398">
                <a:tc>
                  <a:txBody>
                    <a:bodyPr/>
                    <a:lstStyle/>
                    <a:p>
                      <a:pPr algn="l">
                        <a:lnSpc>
                          <a:spcPct val="107000"/>
                        </a:lnSpc>
                        <a:spcAft>
                          <a:spcPts val="800"/>
                        </a:spcAft>
                      </a:pPr>
                      <a:r>
                        <a:rPr lang="en-ID" sz="1400">
                          <a:effectLst/>
                          <a:latin typeface="Dosis" pitchFamily="2" charset="0"/>
                        </a:rPr>
                        <a:t>Studio</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179</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631583"/>
                  </a:ext>
                </a:extLst>
              </a:tr>
              <a:tr h="313398">
                <a:tc>
                  <a:txBody>
                    <a:bodyPr/>
                    <a:lstStyle/>
                    <a:p>
                      <a:pPr algn="l">
                        <a:lnSpc>
                          <a:spcPct val="107000"/>
                        </a:lnSpc>
                        <a:spcAft>
                          <a:spcPts val="800"/>
                        </a:spcAft>
                      </a:pPr>
                      <a:r>
                        <a:rPr lang="en-ID" sz="1400">
                          <a:effectLst/>
                          <a:latin typeface="Dosis" pitchFamily="2" charset="0"/>
                        </a:rPr>
                        <a:t>Missing Value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571802"/>
                  </a:ext>
                </a:extLst>
              </a:tr>
            </a:tbl>
          </a:graphicData>
        </a:graphic>
      </p:graphicFrame>
      <p:graphicFrame>
        <p:nvGraphicFramePr>
          <p:cNvPr id="8" name="Table 7">
            <a:extLst>
              <a:ext uri="{FF2B5EF4-FFF2-40B4-BE49-F238E27FC236}">
                <a16:creationId xmlns:a16="http://schemas.microsoft.com/office/drawing/2014/main" id="{B413ECC6-4035-0170-B42B-F1ADB4295161}"/>
              </a:ext>
            </a:extLst>
          </p:cNvPr>
          <p:cNvGraphicFramePr>
            <a:graphicFrameLocks noGrp="1"/>
          </p:cNvGraphicFramePr>
          <p:nvPr>
            <p:extLst>
              <p:ext uri="{D42A27DB-BD31-4B8C-83A1-F6EECF244321}">
                <p14:modId xmlns:p14="http://schemas.microsoft.com/office/powerpoint/2010/main" val="187557345"/>
              </p:ext>
            </p:extLst>
          </p:nvPr>
        </p:nvGraphicFramePr>
        <p:xfrm>
          <a:off x="3945572" y="2156460"/>
          <a:ext cx="4886728" cy="2568477"/>
        </p:xfrm>
        <a:graphic>
          <a:graphicData uri="http://schemas.openxmlformats.org/drawingml/2006/table">
            <a:tbl>
              <a:tblPr firstRow="1" firstCol="1" bandRow="1">
                <a:tableStyleId>{2D5ABB26-0587-4C30-8999-92F81FD0307C}</a:tableStyleId>
              </a:tblPr>
              <a:tblGrid>
                <a:gridCol w="3543136">
                  <a:extLst>
                    <a:ext uri="{9D8B030D-6E8A-4147-A177-3AD203B41FA5}">
                      <a16:colId xmlns:a16="http://schemas.microsoft.com/office/drawing/2014/main" val="2613715837"/>
                    </a:ext>
                  </a:extLst>
                </a:gridCol>
                <a:gridCol w="1343592">
                  <a:extLst>
                    <a:ext uri="{9D8B030D-6E8A-4147-A177-3AD203B41FA5}">
                      <a16:colId xmlns:a16="http://schemas.microsoft.com/office/drawing/2014/main" val="592673524"/>
                    </a:ext>
                  </a:extLst>
                </a:gridCol>
              </a:tblGrid>
              <a:tr h="457474">
                <a:tc>
                  <a:txBody>
                    <a:bodyPr/>
                    <a:lstStyle/>
                    <a:p>
                      <a:pPr algn="ctr">
                        <a:lnSpc>
                          <a:spcPct val="107000"/>
                        </a:lnSpc>
                        <a:spcAft>
                          <a:spcPts val="800"/>
                        </a:spcAft>
                      </a:pPr>
                      <a:r>
                        <a:rPr lang="en-ID" sz="1400" b="1">
                          <a:effectLst/>
                          <a:latin typeface="Dosis" pitchFamily="2" charset="0"/>
                        </a:rPr>
                        <a:t>VARIABLE</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b="1">
                          <a:effectLst/>
                          <a:latin typeface="Dosis" pitchFamily="2" charset="0"/>
                        </a:rPr>
                        <a:t>VALUE</a:t>
                      </a:r>
                      <a:endParaRPr lang="en-ID" sz="14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976575"/>
                  </a:ext>
                </a:extLst>
              </a:tr>
              <a:tr h="290952">
                <a:tc>
                  <a:txBody>
                    <a:bodyPr/>
                    <a:lstStyle/>
                    <a:p>
                      <a:pPr algn="l">
                        <a:lnSpc>
                          <a:spcPct val="107000"/>
                        </a:lnSpc>
                        <a:spcAft>
                          <a:spcPts val="800"/>
                        </a:spcAft>
                      </a:pPr>
                      <a:r>
                        <a:rPr lang="en-ID" sz="1400">
                          <a:effectLst/>
                          <a:latin typeface="Dosis" pitchFamily="2" charset="0"/>
                        </a:rPr>
                        <a:t>Female with Apartment</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55</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287035"/>
                  </a:ext>
                </a:extLst>
              </a:tr>
              <a:tr h="257951">
                <a:tc>
                  <a:txBody>
                    <a:bodyPr/>
                    <a:lstStyle/>
                    <a:p>
                      <a:pPr algn="l">
                        <a:lnSpc>
                          <a:spcPct val="107000"/>
                        </a:lnSpc>
                        <a:spcAft>
                          <a:spcPts val="800"/>
                        </a:spcAft>
                      </a:pPr>
                      <a:r>
                        <a:rPr lang="en-ID" sz="1400">
                          <a:effectLst/>
                          <a:latin typeface="Dosis" pitchFamily="2" charset="0"/>
                        </a:rPr>
                        <a:t>Male with Apartment</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174</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7648362"/>
                  </a:ext>
                </a:extLst>
              </a:tr>
              <a:tr h="257951">
                <a:tc>
                  <a:txBody>
                    <a:bodyPr/>
                    <a:lstStyle/>
                    <a:p>
                      <a:pPr algn="l">
                        <a:lnSpc>
                          <a:spcPct val="107000"/>
                        </a:lnSpc>
                        <a:spcAft>
                          <a:spcPts val="800"/>
                        </a:spcAft>
                      </a:pPr>
                      <a:r>
                        <a:rPr lang="en-ID" sz="1400">
                          <a:effectLst/>
                          <a:latin typeface="Dosis" pitchFamily="2" charset="0"/>
                        </a:rPr>
                        <a:t>Female with House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34</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494440"/>
                  </a:ext>
                </a:extLst>
              </a:tr>
              <a:tr h="257951">
                <a:tc>
                  <a:txBody>
                    <a:bodyPr/>
                    <a:lstStyle/>
                    <a:p>
                      <a:pPr algn="l">
                        <a:lnSpc>
                          <a:spcPct val="107000"/>
                        </a:lnSpc>
                        <a:spcAft>
                          <a:spcPts val="800"/>
                        </a:spcAft>
                      </a:pPr>
                      <a:r>
                        <a:rPr lang="en-ID" sz="1400">
                          <a:effectLst/>
                          <a:latin typeface="Dosis" pitchFamily="2" charset="0"/>
                        </a:rPr>
                        <a:t>Male with House</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169</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6087671"/>
                  </a:ext>
                </a:extLst>
              </a:tr>
              <a:tr h="257951">
                <a:tc>
                  <a:txBody>
                    <a:bodyPr/>
                    <a:lstStyle/>
                    <a:p>
                      <a:pPr algn="l">
                        <a:lnSpc>
                          <a:spcPct val="107000"/>
                        </a:lnSpc>
                        <a:spcAft>
                          <a:spcPts val="800"/>
                        </a:spcAft>
                      </a:pPr>
                      <a:r>
                        <a:rPr lang="en-ID" sz="1400">
                          <a:effectLst/>
                          <a:latin typeface="Dosis" pitchFamily="2" charset="0"/>
                        </a:rPr>
                        <a:t>Female with Studio</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24</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2557600"/>
                  </a:ext>
                </a:extLst>
              </a:tr>
              <a:tr h="257951">
                <a:tc>
                  <a:txBody>
                    <a:bodyPr/>
                    <a:lstStyle/>
                    <a:p>
                      <a:pPr algn="l">
                        <a:lnSpc>
                          <a:spcPct val="107000"/>
                        </a:lnSpc>
                        <a:spcAft>
                          <a:spcPts val="800"/>
                        </a:spcAft>
                      </a:pPr>
                      <a:r>
                        <a:rPr lang="en-ID" sz="1400">
                          <a:effectLst/>
                          <a:latin typeface="Dosis" pitchFamily="2" charset="0"/>
                        </a:rPr>
                        <a:t>Male with Studio</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151</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6765385"/>
                  </a:ext>
                </a:extLst>
              </a:tr>
              <a:tr h="272345">
                <a:tc>
                  <a:txBody>
                    <a:bodyPr/>
                    <a:lstStyle/>
                    <a:p>
                      <a:pPr algn="l">
                        <a:lnSpc>
                          <a:spcPct val="107000"/>
                        </a:lnSpc>
                        <a:spcAft>
                          <a:spcPts val="800"/>
                        </a:spcAft>
                      </a:pPr>
                      <a:r>
                        <a:rPr lang="en-ID" sz="1400">
                          <a:effectLst/>
                          <a:latin typeface="Dosis" pitchFamily="2" charset="0"/>
                        </a:rPr>
                        <a:t>Female without Property</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0</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203865"/>
                  </a:ext>
                </a:extLst>
              </a:tr>
              <a:tr h="257951">
                <a:tc>
                  <a:txBody>
                    <a:bodyPr/>
                    <a:lstStyle/>
                    <a:p>
                      <a:pPr algn="l">
                        <a:lnSpc>
                          <a:spcPct val="107000"/>
                        </a:lnSpc>
                        <a:spcAft>
                          <a:spcPts val="800"/>
                        </a:spcAft>
                      </a:pPr>
                      <a:r>
                        <a:rPr lang="en-ID" sz="1400">
                          <a:effectLst/>
                          <a:latin typeface="Dosis" pitchFamily="2" charset="0"/>
                        </a:rPr>
                        <a:t>Male without Property</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n-ID" sz="1400">
                          <a:effectLst/>
                          <a:latin typeface="Dosis" pitchFamily="2" charset="0"/>
                        </a:rPr>
                        <a:t>1</a:t>
                      </a:r>
                      <a:endParaRPr lang="en-ID" sz="14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768050"/>
                  </a:ext>
                </a:extLst>
              </a:tr>
            </a:tbl>
          </a:graphicData>
        </a:graphic>
      </p:graphicFrame>
    </p:spTree>
    <p:extLst>
      <p:ext uri="{BB962C8B-B14F-4D97-AF65-F5344CB8AC3E}">
        <p14:creationId xmlns:p14="http://schemas.microsoft.com/office/powerpoint/2010/main" val="313029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1920" y="1830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ID" sz="2220" b="1">
                <a:solidFill>
                  <a:schemeClr val="lt1"/>
                </a:solidFill>
                <a:latin typeface="Roboto"/>
                <a:ea typeface="Roboto"/>
                <a:cs typeface="Roboto"/>
                <a:sym typeface="Roboto"/>
              </a:rPr>
              <a:t>Analyze Customer Interest by Property Type</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469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Font typeface="+mj-lt"/>
              <a:buAutoNum type="alphaLcPeriod" startAt="2"/>
            </a:pPr>
            <a:r>
              <a:rPr lang="en-US" b="1">
                <a:solidFill>
                  <a:schemeClr val="dk1"/>
                </a:solidFill>
                <a:latin typeface="Dosis"/>
                <a:ea typeface="Dosis"/>
                <a:cs typeface="Dosis"/>
                <a:sym typeface="Dosis"/>
              </a:rPr>
              <a:t>A Data Visualization of the Comparison of the Number of Loan Applications Made by Female and Male Customers for Each Property Type (using Microsoft Excel) </a:t>
            </a: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2</a:t>
            </a:r>
            <a:endParaRPr lang="en-ID" sz="3600" b="1">
              <a:solidFill>
                <a:srgbClr val="FFFFFF"/>
              </a:solidFill>
              <a:latin typeface="Dosis"/>
              <a:ea typeface="Dosis"/>
              <a:cs typeface="Dosis"/>
              <a:sym typeface="Dosis"/>
            </a:endParaRPr>
          </a:p>
        </p:txBody>
      </p:sp>
      <p:graphicFrame>
        <p:nvGraphicFramePr>
          <p:cNvPr id="4" name="Chart 3">
            <a:extLst>
              <a:ext uri="{FF2B5EF4-FFF2-40B4-BE49-F238E27FC236}">
                <a16:creationId xmlns:a16="http://schemas.microsoft.com/office/drawing/2014/main" id="{19898179-8D69-3CEE-50EA-31FE779353BF}"/>
              </a:ext>
            </a:extLst>
          </p:cNvPr>
          <p:cNvGraphicFramePr>
            <a:graphicFrameLocks/>
          </p:cNvGraphicFramePr>
          <p:nvPr>
            <p:extLst>
              <p:ext uri="{D42A27DB-BD31-4B8C-83A1-F6EECF244321}">
                <p14:modId xmlns:p14="http://schemas.microsoft.com/office/powerpoint/2010/main" val="8525069"/>
              </p:ext>
            </p:extLst>
          </p:nvPr>
        </p:nvGraphicFramePr>
        <p:xfrm>
          <a:off x="700089" y="1898896"/>
          <a:ext cx="3536156" cy="15086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8B894E9D-A331-F467-772F-6F11AE177004}"/>
              </a:ext>
            </a:extLst>
          </p:cNvPr>
          <p:cNvGraphicFramePr>
            <a:graphicFrameLocks/>
          </p:cNvGraphicFramePr>
          <p:nvPr>
            <p:extLst>
              <p:ext uri="{D42A27DB-BD31-4B8C-83A1-F6EECF244321}">
                <p14:modId xmlns:p14="http://schemas.microsoft.com/office/powerpoint/2010/main" val="1845004330"/>
              </p:ext>
            </p:extLst>
          </p:nvPr>
        </p:nvGraphicFramePr>
        <p:xfrm>
          <a:off x="721516" y="3393280"/>
          <a:ext cx="3464716" cy="17104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1572D4CE-3D3F-E2D3-4972-1D909E223CC2}"/>
              </a:ext>
            </a:extLst>
          </p:cNvPr>
          <p:cNvGraphicFramePr>
            <a:graphicFrameLocks/>
          </p:cNvGraphicFramePr>
          <p:nvPr>
            <p:extLst>
              <p:ext uri="{D42A27DB-BD31-4B8C-83A1-F6EECF244321}">
                <p14:modId xmlns:p14="http://schemas.microsoft.com/office/powerpoint/2010/main" val="424845627"/>
              </p:ext>
            </p:extLst>
          </p:nvPr>
        </p:nvGraphicFramePr>
        <p:xfrm>
          <a:off x="4188497" y="2328869"/>
          <a:ext cx="4684035" cy="2759136"/>
        </p:xfrm>
        <a:graphic>
          <a:graphicData uri="http://schemas.openxmlformats.org/drawingml/2006/chart">
            <c:chart xmlns:c="http://schemas.openxmlformats.org/drawingml/2006/chart" xmlns:r="http://schemas.openxmlformats.org/officeDocument/2006/relationships" r:id="rId5"/>
          </a:graphicData>
        </a:graphic>
      </p:graphicFrame>
      <p:sp>
        <p:nvSpPr>
          <p:cNvPr id="9" name="Rectangle 8">
            <a:extLst>
              <a:ext uri="{FF2B5EF4-FFF2-40B4-BE49-F238E27FC236}">
                <a16:creationId xmlns:a16="http://schemas.microsoft.com/office/drawing/2014/main" id="{EFFCC1B0-B99B-D42E-3A98-1E17E2EDDFDD}"/>
              </a:ext>
            </a:extLst>
          </p:cNvPr>
          <p:cNvSpPr/>
          <p:nvPr/>
        </p:nvSpPr>
        <p:spPr>
          <a:xfrm>
            <a:off x="5891333" y="1851035"/>
            <a:ext cx="1228687" cy="494064"/>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8" name="Google Shape;67;p15">
            <a:extLst>
              <a:ext uri="{FF2B5EF4-FFF2-40B4-BE49-F238E27FC236}">
                <a16:creationId xmlns:a16="http://schemas.microsoft.com/office/drawing/2014/main" id="{B73A4D81-EA28-5682-FA12-E17B06A194DE}"/>
              </a:ext>
            </a:extLst>
          </p:cNvPr>
          <p:cNvSpPr txBox="1">
            <a:spLocks/>
          </p:cNvSpPr>
          <p:nvPr/>
        </p:nvSpPr>
        <p:spPr>
          <a:xfrm>
            <a:off x="5852961" y="1858274"/>
            <a:ext cx="1379943" cy="748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b="1">
                <a:solidFill>
                  <a:schemeClr val="dk1"/>
                </a:solidFill>
                <a:latin typeface="Dosis"/>
                <a:ea typeface="Dosis"/>
                <a:cs typeface="Dosis"/>
                <a:sym typeface="Dosis"/>
              </a:rPr>
              <a:t>BAR  CHART</a:t>
            </a:r>
          </a:p>
        </p:txBody>
      </p:sp>
    </p:spTree>
    <p:extLst>
      <p:ext uri="{BB962C8B-B14F-4D97-AF65-F5344CB8AC3E}">
        <p14:creationId xmlns:p14="http://schemas.microsoft.com/office/powerpoint/2010/main" val="2494566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1920" y="1830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ID" sz="2220" b="1">
                <a:solidFill>
                  <a:schemeClr val="lt1"/>
                </a:solidFill>
                <a:latin typeface="Roboto"/>
                <a:ea typeface="Roboto"/>
                <a:cs typeface="Roboto"/>
                <a:sym typeface="Roboto"/>
              </a:rPr>
              <a:t>Analyze Customer Interest by Property Type</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469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Font typeface="+mj-lt"/>
              <a:buAutoNum type="alphaLcPeriod" startAt="2"/>
            </a:pPr>
            <a:r>
              <a:rPr lang="en-US" b="1">
                <a:solidFill>
                  <a:schemeClr val="dk1"/>
                </a:solidFill>
                <a:latin typeface="Dosis"/>
                <a:ea typeface="Dosis"/>
                <a:cs typeface="Dosis"/>
                <a:sym typeface="Dosis"/>
              </a:rPr>
              <a:t>A Data Visualization of the Comparison of the Number of Loan Applications Made by Female and Male Customers for Each Property Type (using Microsoft Excel) </a:t>
            </a: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2</a:t>
            </a:r>
            <a:endParaRPr lang="en-ID" sz="3600" b="1">
              <a:solidFill>
                <a:srgbClr val="FFFFFF"/>
              </a:solidFill>
              <a:latin typeface="Dosis"/>
              <a:ea typeface="Dosis"/>
              <a:cs typeface="Dosis"/>
              <a:sym typeface="Dosis"/>
            </a:endParaRPr>
          </a:p>
        </p:txBody>
      </p:sp>
      <p:graphicFrame>
        <p:nvGraphicFramePr>
          <p:cNvPr id="2" name="Chart 1">
            <a:extLst>
              <a:ext uri="{FF2B5EF4-FFF2-40B4-BE49-F238E27FC236}">
                <a16:creationId xmlns:a16="http://schemas.microsoft.com/office/drawing/2014/main" id="{0E7B1AEA-9A37-9C7C-8182-1D4EAA932F9E}"/>
              </a:ext>
            </a:extLst>
          </p:cNvPr>
          <p:cNvGraphicFramePr>
            <a:graphicFrameLocks/>
          </p:cNvGraphicFramePr>
          <p:nvPr>
            <p:extLst>
              <p:ext uri="{D42A27DB-BD31-4B8C-83A1-F6EECF244321}">
                <p14:modId xmlns:p14="http://schemas.microsoft.com/office/powerpoint/2010/main" val="1154657695"/>
              </p:ext>
            </p:extLst>
          </p:nvPr>
        </p:nvGraphicFramePr>
        <p:xfrm>
          <a:off x="1502089" y="1771269"/>
          <a:ext cx="3271837" cy="17716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E9C5B24-54FC-685C-A3C7-2C8BBBEDE3BD}"/>
              </a:ext>
            </a:extLst>
          </p:cNvPr>
          <p:cNvGraphicFramePr>
            <a:graphicFrameLocks/>
          </p:cNvGraphicFramePr>
          <p:nvPr>
            <p:extLst>
              <p:ext uri="{D42A27DB-BD31-4B8C-83A1-F6EECF244321}">
                <p14:modId xmlns:p14="http://schemas.microsoft.com/office/powerpoint/2010/main" val="1294979866"/>
              </p:ext>
            </p:extLst>
          </p:nvPr>
        </p:nvGraphicFramePr>
        <p:xfrm>
          <a:off x="1517330" y="3400806"/>
          <a:ext cx="3271836" cy="17716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19BE66B1-6970-BDDC-4147-56FBDE34EECF}"/>
              </a:ext>
            </a:extLst>
          </p:cNvPr>
          <p:cNvGraphicFramePr>
            <a:graphicFrameLocks/>
          </p:cNvGraphicFramePr>
          <p:nvPr>
            <p:extLst>
              <p:ext uri="{D42A27DB-BD31-4B8C-83A1-F6EECF244321}">
                <p14:modId xmlns:p14="http://schemas.microsoft.com/office/powerpoint/2010/main" val="3422183026"/>
              </p:ext>
            </p:extLst>
          </p:nvPr>
        </p:nvGraphicFramePr>
        <p:xfrm>
          <a:off x="4577008" y="2297430"/>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0" name="Rectangle 9">
            <a:extLst>
              <a:ext uri="{FF2B5EF4-FFF2-40B4-BE49-F238E27FC236}">
                <a16:creationId xmlns:a16="http://schemas.microsoft.com/office/drawing/2014/main" id="{CE457D41-D05E-C62C-5316-1FB27E8C6CB6}"/>
              </a:ext>
            </a:extLst>
          </p:cNvPr>
          <p:cNvSpPr/>
          <p:nvPr/>
        </p:nvSpPr>
        <p:spPr>
          <a:xfrm>
            <a:off x="557441" y="2980657"/>
            <a:ext cx="1228687" cy="494064"/>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9" name="Google Shape;67;p15">
            <a:extLst>
              <a:ext uri="{FF2B5EF4-FFF2-40B4-BE49-F238E27FC236}">
                <a16:creationId xmlns:a16="http://schemas.microsoft.com/office/drawing/2014/main" id="{E14ECB01-FE63-558E-6E07-B0A05F6D72B4}"/>
              </a:ext>
            </a:extLst>
          </p:cNvPr>
          <p:cNvSpPr txBox="1">
            <a:spLocks/>
          </p:cNvSpPr>
          <p:nvPr/>
        </p:nvSpPr>
        <p:spPr>
          <a:xfrm>
            <a:off x="555537" y="2979420"/>
            <a:ext cx="1379943" cy="6967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b="1">
                <a:solidFill>
                  <a:schemeClr val="dk1"/>
                </a:solidFill>
                <a:latin typeface="Dosis"/>
                <a:ea typeface="Dosis"/>
                <a:cs typeface="Dosis"/>
                <a:sym typeface="Dosis"/>
              </a:rPr>
              <a:t>PIE  CHART</a:t>
            </a:r>
          </a:p>
        </p:txBody>
      </p:sp>
    </p:spTree>
    <p:extLst>
      <p:ext uri="{BB962C8B-B14F-4D97-AF65-F5344CB8AC3E}">
        <p14:creationId xmlns:p14="http://schemas.microsoft.com/office/powerpoint/2010/main" val="84355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1920" y="1830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ID" sz="2220" b="1">
                <a:solidFill>
                  <a:schemeClr val="lt1"/>
                </a:solidFill>
                <a:latin typeface="Roboto"/>
                <a:ea typeface="Roboto"/>
                <a:cs typeface="Roboto"/>
                <a:sym typeface="Roboto"/>
              </a:rPr>
              <a:t>Analyze Customer Interest by Property Type</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732954"/>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Font typeface="+mj-lt"/>
              <a:buAutoNum type="alphaLcPeriod" startAt="3"/>
            </a:pPr>
            <a:r>
              <a:rPr lang="en-US" b="1">
                <a:solidFill>
                  <a:schemeClr val="dk1"/>
                </a:solidFill>
                <a:latin typeface="Dosis"/>
                <a:ea typeface="Dosis"/>
                <a:cs typeface="Dosis"/>
                <a:sym typeface="Dosis"/>
              </a:rPr>
              <a:t>Interpretation</a:t>
            </a: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2</a:t>
            </a:r>
            <a:endParaRPr lang="en-ID" sz="3600" b="1">
              <a:solidFill>
                <a:srgbClr val="FFFFFF"/>
              </a:solidFill>
              <a:latin typeface="Dosis"/>
              <a:ea typeface="Dosis"/>
              <a:cs typeface="Dosis"/>
              <a:sym typeface="Dosis"/>
            </a:endParaRPr>
          </a:p>
        </p:txBody>
      </p:sp>
      <p:sp>
        <p:nvSpPr>
          <p:cNvPr id="5" name="Google Shape;67;p15">
            <a:extLst>
              <a:ext uri="{FF2B5EF4-FFF2-40B4-BE49-F238E27FC236}">
                <a16:creationId xmlns:a16="http://schemas.microsoft.com/office/drawing/2014/main" id="{19A648C8-EC77-19D7-9EEF-C3F78CDBF360}"/>
              </a:ext>
            </a:extLst>
          </p:cNvPr>
          <p:cNvSpPr txBox="1">
            <a:spLocks/>
          </p:cNvSpPr>
          <p:nvPr/>
        </p:nvSpPr>
        <p:spPr>
          <a:xfrm>
            <a:off x="311696" y="1734133"/>
            <a:ext cx="8260801" cy="2799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r>
              <a:rPr lang="en-US">
                <a:solidFill>
                  <a:schemeClr val="dk1"/>
                </a:solidFill>
                <a:latin typeface="Dosis"/>
                <a:ea typeface="Dosis"/>
                <a:cs typeface="Dosis"/>
                <a:sym typeface="Dosis"/>
              </a:rPr>
              <a:t>Based on previous calculations, the number of borrowers with a male gender is greater than that with a female. </a:t>
            </a:r>
          </a:p>
          <a:p>
            <a:pPr marL="0" indent="0" algn="just">
              <a:buNone/>
            </a:pPr>
            <a:endParaRPr lang="en-US">
              <a:solidFill>
                <a:schemeClr val="dk1"/>
              </a:solidFill>
              <a:latin typeface="Dosis"/>
              <a:ea typeface="Dosis"/>
              <a:cs typeface="Dosis"/>
              <a:sym typeface="Dosis"/>
            </a:endParaRPr>
          </a:p>
          <a:p>
            <a:pPr marL="285750" indent="-285750" algn="just"/>
            <a:r>
              <a:rPr lang="en-US">
                <a:solidFill>
                  <a:schemeClr val="dk1"/>
                </a:solidFill>
                <a:latin typeface="Dosis"/>
                <a:ea typeface="Dosis"/>
                <a:cs typeface="Dosis"/>
                <a:sym typeface="Dosis"/>
              </a:rPr>
              <a:t>The type of property with the highest number is an apartment; the second is a house; and the last one is a studio. </a:t>
            </a:r>
          </a:p>
          <a:p>
            <a:pPr marL="0" indent="0" algn="just">
              <a:buNone/>
            </a:pPr>
            <a:endParaRPr lang="en-US">
              <a:solidFill>
                <a:schemeClr val="dk1"/>
              </a:solidFill>
              <a:latin typeface="Dosis"/>
              <a:ea typeface="Dosis"/>
              <a:cs typeface="Dosis"/>
              <a:sym typeface="Dosis"/>
            </a:endParaRPr>
          </a:p>
          <a:p>
            <a:pPr marL="285750" indent="-285750" algn="just"/>
            <a:r>
              <a:rPr lang="en-US">
                <a:solidFill>
                  <a:schemeClr val="dk1"/>
                </a:solidFill>
                <a:latin typeface="Dosis"/>
                <a:ea typeface="Dosis"/>
                <a:cs typeface="Dosis"/>
                <a:sym typeface="Dosis"/>
              </a:rPr>
              <a:t>The variable with the highest number is a male borrower with a house property, and the lowest number is a female borrower with a studio property.</a:t>
            </a:r>
          </a:p>
        </p:txBody>
      </p:sp>
    </p:spTree>
    <p:extLst>
      <p:ext uri="{BB962C8B-B14F-4D97-AF65-F5344CB8AC3E}">
        <p14:creationId xmlns:p14="http://schemas.microsoft.com/office/powerpoint/2010/main" val="279243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225974" y="1357332"/>
            <a:ext cx="8689425" cy="3062100"/>
          </a:xfrm>
          <a:prstGeom prst="rect">
            <a:avLst/>
          </a:prstGeom>
        </p:spPr>
        <p:txBody>
          <a:bodyPr spcFirstLastPara="1" wrap="square" lIns="91425" tIns="91425" rIns="91425" bIns="91425" anchor="t" anchorCtr="0">
            <a:normAutofit lnSpcReduction="10000"/>
          </a:bodyPr>
          <a:lstStyle/>
          <a:p>
            <a:pPr marL="114300" indent="0" algn="ctr">
              <a:buNone/>
            </a:pPr>
            <a:r>
              <a:rPr lang="en-US" sz="4400" b="1">
                <a:solidFill>
                  <a:srgbClr val="252525"/>
                </a:solidFill>
                <a:effectLst/>
                <a:latin typeface="Dosis" pitchFamily="2" charset="0"/>
              </a:rPr>
              <a:t>SECTION  3</a:t>
            </a:r>
          </a:p>
          <a:p>
            <a:pPr marL="114300" indent="0" algn="ctr">
              <a:buNone/>
            </a:pPr>
            <a:endParaRPr lang="en-US" sz="4400">
              <a:solidFill>
                <a:srgbClr val="252525"/>
              </a:solidFill>
              <a:latin typeface="Dosis" pitchFamily="2" charset="0"/>
            </a:endParaRPr>
          </a:p>
          <a:p>
            <a:pPr marL="114300" indent="0" algn="ctr">
              <a:buNone/>
            </a:pPr>
            <a:r>
              <a:rPr lang="en-US" sz="4400">
                <a:solidFill>
                  <a:srgbClr val="252525"/>
                </a:solidFill>
                <a:latin typeface="Dosis" pitchFamily="2" charset="0"/>
              </a:rPr>
              <a:t>ANALYSIS OF THE EFFECT OF MARITAL STATUS ON THE TIME LOAN PERIOD</a:t>
            </a:r>
            <a:endParaRPr lang="en-US" sz="2400">
              <a:solidFill>
                <a:srgbClr val="252525"/>
              </a:solidFill>
              <a:effectLst/>
              <a:latin typeface="Dosis" pitchFamily="2" charset="0"/>
            </a:endParaRPr>
          </a:p>
        </p:txBody>
      </p:sp>
    </p:spTree>
    <p:extLst>
      <p:ext uri="{BB962C8B-B14F-4D97-AF65-F5344CB8AC3E}">
        <p14:creationId xmlns:p14="http://schemas.microsoft.com/office/powerpoint/2010/main" val="176423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Overview</a:t>
            </a:r>
            <a:endParaRPr sz="2220" b="1">
              <a:solidFill>
                <a:schemeClr val="lt1"/>
              </a:solidFill>
              <a:latin typeface="Roboto"/>
              <a:ea typeface="Roboto"/>
              <a:cs typeface="Roboto"/>
              <a:sym typeface="Roboto"/>
            </a:endParaRPr>
          </a:p>
        </p:txBody>
      </p:sp>
      <p:sp>
        <p:nvSpPr>
          <p:cNvPr id="61" name="Google Shape;61;p14"/>
          <p:cNvSpPr txBox="1">
            <a:spLocks noGrp="1"/>
          </p:cNvSpPr>
          <p:nvPr>
            <p:ph type="body" idx="1"/>
          </p:nvPr>
        </p:nvSpPr>
        <p:spPr>
          <a:xfrm>
            <a:off x="225974" y="1067772"/>
            <a:ext cx="8689425" cy="3793788"/>
          </a:xfrm>
          <a:prstGeom prst="rect">
            <a:avLst/>
          </a:prstGeom>
        </p:spPr>
        <p:txBody>
          <a:bodyPr spcFirstLastPara="1" wrap="square" lIns="91425" tIns="91425" rIns="91425" bIns="91425" anchor="t" anchorCtr="0">
            <a:normAutofit fontScale="92500" lnSpcReduction="10000"/>
          </a:bodyPr>
          <a:lstStyle/>
          <a:p>
            <a:pPr marL="114300" indent="0" algn="just">
              <a:buNone/>
            </a:pPr>
            <a:r>
              <a:rPr lang="en-US" sz="3200" b="1">
                <a:solidFill>
                  <a:srgbClr val="252525"/>
                </a:solidFill>
                <a:effectLst/>
                <a:latin typeface="Dosis" pitchFamily="2" charset="0"/>
              </a:rPr>
              <a:t>A bank provides loan services for money to buy property. The customers of this program are customers of the bank. You are provided with data that contains all customer personal data as well as a track record of credit in one period. You are currently asked to analyze the behavior of customers who apply for loans to banks.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9060" y="56405"/>
            <a:ext cx="792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1800" b="1">
                <a:solidFill>
                  <a:schemeClr val="lt1"/>
                </a:solidFill>
                <a:latin typeface="Roboto"/>
                <a:ea typeface="Roboto"/>
                <a:cs typeface="Roboto"/>
                <a:sym typeface="Roboto"/>
              </a:rPr>
              <a:t>Analysis of The Effect of Marital Status on The Time Loan Period</a:t>
            </a:r>
            <a:endParaRPr sz="180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850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AutoNum type="alphaLcPeriod"/>
            </a:pPr>
            <a:r>
              <a:rPr lang="en-US" b="1">
                <a:solidFill>
                  <a:schemeClr val="dk1"/>
                </a:solidFill>
                <a:latin typeface="Dosis"/>
                <a:ea typeface="Dosis"/>
                <a:cs typeface="Dosis"/>
                <a:sym typeface="Dosis"/>
              </a:rPr>
              <a:t>The Table Below Shows the Number of Customers That Have Been Grouped Based on Marital Status for Each Loan Period</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3</a:t>
            </a:r>
            <a:endParaRPr lang="en-ID" sz="3600" b="1">
              <a:solidFill>
                <a:srgbClr val="FFFFFF"/>
              </a:solidFill>
              <a:latin typeface="Dosis"/>
              <a:ea typeface="Dosis"/>
              <a:cs typeface="Dosis"/>
              <a:sym typeface="Dosis"/>
            </a:endParaRPr>
          </a:p>
        </p:txBody>
      </p:sp>
      <p:sp>
        <p:nvSpPr>
          <p:cNvPr id="14" name="Rectangle 13">
            <a:extLst>
              <a:ext uri="{FF2B5EF4-FFF2-40B4-BE49-F238E27FC236}">
                <a16:creationId xmlns:a16="http://schemas.microsoft.com/office/drawing/2014/main" id="{87C176D2-AECA-45A1-B49A-E4F24FD2E1EF}"/>
              </a:ext>
            </a:extLst>
          </p:cNvPr>
          <p:cNvSpPr/>
          <p:nvPr/>
        </p:nvSpPr>
        <p:spPr>
          <a:xfrm>
            <a:off x="957201" y="1958339"/>
            <a:ext cx="2017891" cy="2987041"/>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6" name="Google Shape;67;p15">
            <a:extLst>
              <a:ext uri="{FF2B5EF4-FFF2-40B4-BE49-F238E27FC236}">
                <a16:creationId xmlns:a16="http://schemas.microsoft.com/office/drawing/2014/main" id="{69E60962-1DEC-28D0-8A77-CA86A7D13690}"/>
              </a:ext>
            </a:extLst>
          </p:cNvPr>
          <p:cNvSpPr txBox="1">
            <a:spLocks/>
          </p:cNvSpPr>
          <p:nvPr/>
        </p:nvSpPr>
        <p:spPr>
          <a:xfrm>
            <a:off x="3431407" y="2112455"/>
            <a:ext cx="4935353" cy="1148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The first step is to delete the empty data rows with the syntax code </a:t>
            </a:r>
            <a:r>
              <a:rPr lang="en-US" b="1">
                <a:solidFill>
                  <a:schemeClr val="dk1"/>
                </a:solidFill>
                <a:latin typeface="Dosis"/>
                <a:ea typeface="Dosis"/>
                <a:cs typeface="Dosis"/>
                <a:sym typeface="Dosis"/>
              </a:rPr>
              <a:t>dfc.dropna ( )</a:t>
            </a:r>
            <a:r>
              <a:rPr lang="en-US">
                <a:solidFill>
                  <a:schemeClr val="dk1"/>
                </a:solidFill>
                <a:latin typeface="Dosis"/>
                <a:ea typeface="Dosis"/>
                <a:cs typeface="Dosis"/>
                <a:sym typeface="Dosis"/>
              </a:rPr>
              <a:t>.</a:t>
            </a:r>
            <a:endParaRPr lang="en-US" b="1">
              <a:solidFill>
                <a:schemeClr val="dk1"/>
              </a:solidFill>
              <a:latin typeface="Dosis"/>
              <a:ea typeface="Dosis"/>
              <a:cs typeface="Dosis"/>
              <a:sym typeface="Dosis"/>
            </a:endParaRPr>
          </a:p>
        </p:txBody>
      </p:sp>
      <p:pic>
        <p:nvPicPr>
          <p:cNvPr id="4" name="Picture 3">
            <a:extLst>
              <a:ext uri="{FF2B5EF4-FFF2-40B4-BE49-F238E27FC236}">
                <a16:creationId xmlns:a16="http://schemas.microsoft.com/office/drawing/2014/main" id="{E780E977-3416-D9F3-DF71-483D5F84D4FE}"/>
              </a:ext>
            </a:extLst>
          </p:cNvPr>
          <p:cNvPicPr>
            <a:picLocks noChangeAspect="1"/>
          </p:cNvPicPr>
          <p:nvPr/>
        </p:nvPicPr>
        <p:blipFill>
          <a:blip r:embed="rId3"/>
          <a:stretch>
            <a:fillRect/>
          </a:stretch>
        </p:blipFill>
        <p:spPr>
          <a:xfrm>
            <a:off x="972067" y="1988820"/>
            <a:ext cx="1987785" cy="2891671"/>
          </a:xfrm>
          <a:prstGeom prst="rect">
            <a:avLst/>
          </a:prstGeom>
        </p:spPr>
      </p:pic>
      <p:pic>
        <p:nvPicPr>
          <p:cNvPr id="2" name="Picture 1">
            <a:extLst>
              <a:ext uri="{FF2B5EF4-FFF2-40B4-BE49-F238E27FC236}">
                <a16:creationId xmlns:a16="http://schemas.microsoft.com/office/drawing/2014/main" id="{73D467C5-41FF-3B40-D494-2E80E73FBE6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75" b="89831" l="4151" r="95094">
                        <a14:foregroundMark x1="65283" y1="52542" x2="65283" y2="52542"/>
                        <a14:foregroundMark x1="4528" y1="50847" x2="4528" y2="50847"/>
                        <a14:foregroundMark x1="95094" y1="55932" x2="95094" y2="55932"/>
                      </a14:backgroundRemoval>
                    </a14:imgEffect>
                  </a14:imgLayer>
                </a14:imgProps>
              </a:ext>
            </a:extLst>
          </a:blip>
          <a:stretch>
            <a:fillRect/>
          </a:stretch>
        </p:blipFill>
        <p:spPr>
          <a:xfrm>
            <a:off x="3143162" y="3292799"/>
            <a:ext cx="1428838" cy="318119"/>
          </a:xfrm>
          <a:prstGeom prst="rect">
            <a:avLst/>
          </a:prstGeom>
        </p:spPr>
      </p:pic>
      <p:sp>
        <p:nvSpPr>
          <p:cNvPr id="5" name="Google Shape;67;p15">
            <a:extLst>
              <a:ext uri="{FF2B5EF4-FFF2-40B4-BE49-F238E27FC236}">
                <a16:creationId xmlns:a16="http://schemas.microsoft.com/office/drawing/2014/main" id="{A74EE690-D23E-7488-649F-1EC8463F7370}"/>
              </a:ext>
            </a:extLst>
          </p:cNvPr>
          <p:cNvSpPr txBox="1">
            <a:spLocks/>
          </p:cNvSpPr>
          <p:nvPr/>
        </p:nvSpPr>
        <p:spPr>
          <a:xfrm>
            <a:off x="4600576" y="3193299"/>
            <a:ext cx="3627843" cy="1324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b="1">
                <a:solidFill>
                  <a:schemeClr val="dk1"/>
                </a:solidFill>
                <a:latin typeface="Dosis"/>
                <a:ea typeface="Dosis"/>
                <a:cs typeface="Dosis"/>
                <a:sym typeface="Dosis"/>
              </a:rPr>
              <a:t>Married :</a:t>
            </a:r>
          </a:p>
          <a:p>
            <a:pPr marL="0" indent="0" algn="just">
              <a:buNone/>
            </a:pPr>
            <a:r>
              <a:rPr lang="en-US" sz="1600">
                <a:solidFill>
                  <a:schemeClr val="dk1"/>
                </a:solidFill>
                <a:latin typeface="Dosis"/>
                <a:ea typeface="Dosis"/>
                <a:cs typeface="Dosis"/>
                <a:sym typeface="Dosis"/>
              </a:rPr>
              <a:t>No       =  215</a:t>
            </a:r>
          </a:p>
          <a:p>
            <a:pPr marL="0" indent="0" algn="just">
              <a:buNone/>
            </a:pPr>
            <a:r>
              <a:rPr lang="en-US" sz="1600">
                <a:solidFill>
                  <a:schemeClr val="dk1"/>
                </a:solidFill>
                <a:latin typeface="Dosis"/>
                <a:ea typeface="Dosis"/>
                <a:cs typeface="Dosis"/>
                <a:sym typeface="Dosis"/>
              </a:rPr>
              <a:t>Yes     =  403</a:t>
            </a:r>
          </a:p>
        </p:txBody>
      </p:sp>
    </p:spTree>
    <p:extLst>
      <p:ext uri="{BB962C8B-B14F-4D97-AF65-F5344CB8AC3E}">
        <p14:creationId xmlns:p14="http://schemas.microsoft.com/office/powerpoint/2010/main" val="343431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9060" y="56405"/>
            <a:ext cx="792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1800" b="1">
                <a:solidFill>
                  <a:schemeClr val="lt1"/>
                </a:solidFill>
                <a:latin typeface="Roboto"/>
                <a:ea typeface="Roboto"/>
                <a:cs typeface="Roboto"/>
                <a:sym typeface="Roboto"/>
              </a:rPr>
              <a:t>Analysis of The Effect of Marital Status on The Time Loan Period</a:t>
            </a:r>
            <a:endParaRPr sz="180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850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AutoNum type="alphaLcPeriod"/>
            </a:pPr>
            <a:r>
              <a:rPr lang="en-US" b="1">
                <a:solidFill>
                  <a:schemeClr val="dk1"/>
                </a:solidFill>
                <a:latin typeface="Dosis"/>
                <a:ea typeface="Dosis"/>
                <a:cs typeface="Dosis"/>
                <a:sym typeface="Dosis"/>
              </a:rPr>
              <a:t>The Table Below Shows the Number of Customers That Have Been Grouped Based on Marital Status for Each Loan Period  (advanced)</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3</a:t>
            </a:r>
            <a:endParaRPr lang="en-ID" sz="3600" b="1">
              <a:solidFill>
                <a:srgbClr val="FFFFFF"/>
              </a:solidFill>
              <a:latin typeface="Dosis"/>
              <a:ea typeface="Dosis"/>
              <a:cs typeface="Dosis"/>
              <a:sym typeface="Dosis"/>
            </a:endParaRPr>
          </a:p>
        </p:txBody>
      </p:sp>
      <p:sp>
        <p:nvSpPr>
          <p:cNvPr id="16" name="Google Shape;67;p15">
            <a:extLst>
              <a:ext uri="{FF2B5EF4-FFF2-40B4-BE49-F238E27FC236}">
                <a16:creationId xmlns:a16="http://schemas.microsoft.com/office/drawing/2014/main" id="{69E60962-1DEC-28D0-8A77-CA86A7D13690}"/>
              </a:ext>
            </a:extLst>
          </p:cNvPr>
          <p:cNvSpPr txBox="1">
            <a:spLocks/>
          </p:cNvSpPr>
          <p:nvPr/>
        </p:nvSpPr>
        <p:spPr>
          <a:xfrm>
            <a:off x="292887" y="1865743"/>
            <a:ext cx="8172460" cy="1148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To analyze the relationship between two or more variables and find out whether there is an effect of the independent variable on the dependent variable, regression analysis is needed.</a:t>
            </a:r>
          </a:p>
        </p:txBody>
      </p:sp>
      <p:sp>
        <p:nvSpPr>
          <p:cNvPr id="6" name="Google Shape;67;p15">
            <a:extLst>
              <a:ext uri="{FF2B5EF4-FFF2-40B4-BE49-F238E27FC236}">
                <a16:creationId xmlns:a16="http://schemas.microsoft.com/office/drawing/2014/main" id="{1200A1BD-DF83-3856-8228-C0CB817C1022}"/>
              </a:ext>
            </a:extLst>
          </p:cNvPr>
          <p:cNvSpPr txBox="1">
            <a:spLocks/>
          </p:cNvSpPr>
          <p:nvPr/>
        </p:nvSpPr>
        <p:spPr>
          <a:xfrm>
            <a:off x="311700" y="2633406"/>
            <a:ext cx="8172460" cy="1148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a:solidFill>
                  <a:schemeClr val="dk1"/>
                </a:solidFill>
                <a:latin typeface="Dosis"/>
                <a:ea typeface="Dosis"/>
                <a:cs typeface="Dosis"/>
                <a:sym typeface="Dosis"/>
              </a:rPr>
              <a:t>By using getting ‘married’ as the independent variable and the ‘loan_term_year’ as the dependent variable, the following results are obtained:</a:t>
            </a:r>
          </a:p>
        </p:txBody>
      </p:sp>
      <p:graphicFrame>
        <p:nvGraphicFramePr>
          <p:cNvPr id="7" name="Table 6">
            <a:extLst>
              <a:ext uri="{FF2B5EF4-FFF2-40B4-BE49-F238E27FC236}">
                <a16:creationId xmlns:a16="http://schemas.microsoft.com/office/drawing/2014/main" id="{AE35F4A4-55EA-9635-DD25-4B0DF1AAE657}"/>
              </a:ext>
            </a:extLst>
          </p:cNvPr>
          <p:cNvGraphicFramePr>
            <a:graphicFrameLocks noGrp="1"/>
          </p:cNvGraphicFramePr>
          <p:nvPr>
            <p:extLst>
              <p:ext uri="{D42A27DB-BD31-4B8C-83A1-F6EECF244321}">
                <p14:modId xmlns:p14="http://schemas.microsoft.com/office/powerpoint/2010/main" val="4064617796"/>
              </p:ext>
            </p:extLst>
          </p:nvPr>
        </p:nvGraphicFramePr>
        <p:xfrm>
          <a:off x="997742" y="3464600"/>
          <a:ext cx="6260306" cy="1507448"/>
        </p:xfrm>
        <a:graphic>
          <a:graphicData uri="http://schemas.openxmlformats.org/drawingml/2006/table">
            <a:tbl>
              <a:tblPr firstRow="1" firstCol="1" bandRow="1">
                <a:tableStyleId>{2D5ABB26-0587-4C30-8999-92F81FD0307C}</a:tableStyleId>
              </a:tblPr>
              <a:tblGrid>
                <a:gridCol w="1636027">
                  <a:extLst>
                    <a:ext uri="{9D8B030D-6E8A-4147-A177-3AD203B41FA5}">
                      <a16:colId xmlns:a16="http://schemas.microsoft.com/office/drawing/2014/main" val="2474880485"/>
                    </a:ext>
                  </a:extLst>
                </a:gridCol>
                <a:gridCol w="801319">
                  <a:extLst>
                    <a:ext uri="{9D8B030D-6E8A-4147-A177-3AD203B41FA5}">
                      <a16:colId xmlns:a16="http://schemas.microsoft.com/office/drawing/2014/main" val="3423838076"/>
                    </a:ext>
                  </a:extLst>
                </a:gridCol>
                <a:gridCol w="801319">
                  <a:extLst>
                    <a:ext uri="{9D8B030D-6E8A-4147-A177-3AD203B41FA5}">
                      <a16:colId xmlns:a16="http://schemas.microsoft.com/office/drawing/2014/main" val="1322191976"/>
                    </a:ext>
                  </a:extLst>
                </a:gridCol>
                <a:gridCol w="801319">
                  <a:extLst>
                    <a:ext uri="{9D8B030D-6E8A-4147-A177-3AD203B41FA5}">
                      <a16:colId xmlns:a16="http://schemas.microsoft.com/office/drawing/2014/main" val="3435203302"/>
                    </a:ext>
                  </a:extLst>
                </a:gridCol>
                <a:gridCol w="801319">
                  <a:extLst>
                    <a:ext uri="{9D8B030D-6E8A-4147-A177-3AD203B41FA5}">
                      <a16:colId xmlns:a16="http://schemas.microsoft.com/office/drawing/2014/main" val="4140534639"/>
                    </a:ext>
                  </a:extLst>
                </a:gridCol>
                <a:gridCol w="1419003">
                  <a:extLst>
                    <a:ext uri="{9D8B030D-6E8A-4147-A177-3AD203B41FA5}">
                      <a16:colId xmlns:a16="http://schemas.microsoft.com/office/drawing/2014/main" val="2050248368"/>
                    </a:ext>
                  </a:extLst>
                </a:gridCol>
              </a:tblGrid>
              <a:tr h="376862">
                <a:tc>
                  <a:txBody>
                    <a:bodyPr/>
                    <a:lstStyle/>
                    <a:p>
                      <a:pPr algn="ctr">
                        <a:lnSpc>
                          <a:spcPct val="150000"/>
                        </a:lnSpc>
                        <a:spcAft>
                          <a:spcPts val="800"/>
                        </a:spcAft>
                      </a:pPr>
                      <a:r>
                        <a:rPr lang="en-ID" sz="1400">
                          <a:effectLst/>
                          <a:latin typeface="Dosis" pitchFamily="2" charset="0"/>
                        </a:rPr>
                        <a:t> </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b">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D" sz="1400" b="1">
                          <a:effectLst/>
                          <a:latin typeface="Dosis" pitchFamily="2" charset="0"/>
                        </a:rPr>
                        <a:t>df</a:t>
                      </a:r>
                      <a:endParaRPr lang="en-ID" sz="12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D" sz="1400" b="1">
                          <a:effectLst/>
                          <a:latin typeface="Dosis" pitchFamily="2" charset="0"/>
                        </a:rPr>
                        <a:t>SS</a:t>
                      </a:r>
                      <a:endParaRPr lang="en-ID" sz="12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D" sz="1400" b="1">
                          <a:effectLst/>
                          <a:latin typeface="Dosis" pitchFamily="2" charset="0"/>
                        </a:rPr>
                        <a:t>MS</a:t>
                      </a:r>
                      <a:endParaRPr lang="en-ID" sz="12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D" sz="1400" b="1">
                          <a:effectLst/>
                          <a:latin typeface="Dosis" pitchFamily="2" charset="0"/>
                        </a:rPr>
                        <a:t>F</a:t>
                      </a:r>
                      <a:endParaRPr lang="en-ID" sz="12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ID" sz="1400" b="1">
                          <a:effectLst/>
                          <a:latin typeface="Dosis" pitchFamily="2" charset="0"/>
                        </a:rPr>
                        <a:t>Significance F</a:t>
                      </a:r>
                      <a:endParaRPr lang="en-ID" sz="1200" b="1">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6350369"/>
                  </a:ext>
                </a:extLst>
              </a:tr>
              <a:tr h="376862">
                <a:tc>
                  <a:txBody>
                    <a:bodyPr/>
                    <a:lstStyle/>
                    <a:p>
                      <a:pPr>
                        <a:lnSpc>
                          <a:spcPct val="150000"/>
                        </a:lnSpc>
                        <a:spcAft>
                          <a:spcPts val="800"/>
                        </a:spcAft>
                      </a:pPr>
                      <a:r>
                        <a:rPr lang="en-ID" sz="1400">
                          <a:effectLst/>
                          <a:latin typeface="Dosis" pitchFamily="2" charset="0"/>
                        </a:rPr>
                        <a:t>Regression</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1</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180,5604</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180,5604</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6,429662</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0,01146905</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131514"/>
                  </a:ext>
                </a:extLst>
              </a:tr>
              <a:tr h="376862">
                <a:tc>
                  <a:txBody>
                    <a:bodyPr/>
                    <a:lstStyle/>
                    <a:p>
                      <a:pPr>
                        <a:lnSpc>
                          <a:spcPct val="150000"/>
                        </a:lnSpc>
                        <a:spcAft>
                          <a:spcPts val="800"/>
                        </a:spcAft>
                      </a:pPr>
                      <a:r>
                        <a:rPr lang="en-ID" sz="1400">
                          <a:effectLst/>
                          <a:latin typeface="Dosis" pitchFamily="2" charset="0"/>
                        </a:rPr>
                        <a:t>Residual</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616</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17298,76</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28,0824</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endParaRPr lang="en-ID" sz="1200">
                        <a:effectLst/>
                        <a:latin typeface="Dosis" pitchFamily="2"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pPr>
                      <a:endParaRPr lang="en-ID" sz="1200">
                        <a:effectLst/>
                        <a:latin typeface="Dosis" pitchFamily="2"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2535284"/>
                  </a:ext>
                </a:extLst>
              </a:tr>
              <a:tr h="376862">
                <a:tc>
                  <a:txBody>
                    <a:bodyPr/>
                    <a:lstStyle/>
                    <a:p>
                      <a:pPr>
                        <a:lnSpc>
                          <a:spcPct val="150000"/>
                        </a:lnSpc>
                        <a:spcAft>
                          <a:spcPts val="800"/>
                        </a:spcAft>
                      </a:pPr>
                      <a:r>
                        <a:rPr lang="en-ID" sz="1400">
                          <a:effectLst/>
                          <a:latin typeface="Dosis" pitchFamily="2" charset="0"/>
                        </a:rPr>
                        <a:t>Total</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617</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17479,32</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 </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 </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Aft>
                          <a:spcPts val="800"/>
                        </a:spcAft>
                      </a:pPr>
                      <a:r>
                        <a:rPr lang="en-ID" sz="1400">
                          <a:effectLst/>
                          <a:latin typeface="Dosis" pitchFamily="2" charset="0"/>
                        </a:rPr>
                        <a:t> </a:t>
                      </a:r>
                      <a:endParaRPr lang="en-ID" sz="1200">
                        <a:effectLst/>
                        <a:latin typeface="Dosis" pitchFamily="2"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429921"/>
                  </a:ext>
                </a:extLst>
              </a:tr>
            </a:tbl>
          </a:graphicData>
        </a:graphic>
      </p:graphicFrame>
    </p:spTree>
    <p:extLst>
      <p:ext uri="{BB962C8B-B14F-4D97-AF65-F5344CB8AC3E}">
        <p14:creationId xmlns:p14="http://schemas.microsoft.com/office/powerpoint/2010/main" val="414159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9060" y="56405"/>
            <a:ext cx="792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1800" b="1">
                <a:solidFill>
                  <a:schemeClr val="lt1"/>
                </a:solidFill>
                <a:latin typeface="Roboto"/>
                <a:ea typeface="Roboto"/>
                <a:cs typeface="Roboto"/>
                <a:sym typeface="Roboto"/>
              </a:rPr>
              <a:t>Analysis of The Effect of Marital Status on The Time Loan Period</a:t>
            </a:r>
            <a:endParaRPr sz="180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850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Font typeface="+mj-lt"/>
              <a:buAutoNum type="alphaLcPeriod" startAt="2"/>
            </a:pPr>
            <a:r>
              <a:rPr lang="en-US" b="1">
                <a:solidFill>
                  <a:schemeClr val="dk1"/>
                </a:solidFill>
                <a:latin typeface="Dosis"/>
                <a:ea typeface="Dosis"/>
                <a:cs typeface="Dosis"/>
                <a:sym typeface="Dosis"/>
              </a:rPr>
              <a:t>Data Visualization of the Number of Customers That Have Been Grouped Based on Marital Status for Each Loan Period (using Microsoft Excel)</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3</a:t>
            </a:r>
            <a:endParaRPr lang="en-ID" sz="3600" b="1">
              <a:solidFill>
                <a:srgbClr val="FFFFFF"/>
              </a:solidFill>
              <a:latin typeface="Dosis"/>
              <a:ea typeface="Dosis"/>
              <a:cs typeface="Dosis"/>
              <a:sym typeface="Dosis"/>
            </a:endParaRPr>
          </a:p>
        </p:txBody>
      </p:sp>
      <p:graphicFrame>
        <p:nvGraphicFramePr>
          <p:cNvPr id="2" name="Chart 1">
            <a:extLst>
              <a:ext uri="{FF2B5EF4-FFF2-40B4-BE49-F238E27FC236}">
                <a16:creationId xmlns:a16="http://schemas.microsoft.com/office/drawing/2014/main" id="{6E75CDF1-F1F1-ECB6-1B9C-BDF569D5D694}"/>
              </a:ext>
            </a:extLst>
          </p:cNvPr>
          <p:cNvGraphicFramePr>
            <a:graphicFrameLocks/>
          </p:cNvGraphicFramePr>
          <p:nvPr>
            <p:extLst>
              <p:ext uri="{D42A27DB-BD31-4B8C-83A1-F6EECF244321}">
                <p14:modId xmlns:p14="http://schemas.microsoft.com/office/powerpoint/2010/main" val="1777192835"/>
              </p:ext>
            </p:extLst>
          </p:nvPr>
        </p:nvGraphicFramePr>
        <p:xfrm>
          <a:off x="500062" y="2207419"/>
          <a:ext cx="3750469" cy="25646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4A8E27A-5868-27EC-9450-599A3E083616}"/>
              </a:ext>
            </a:extLst>
          </p:cNvPr>
          <p:cNvGraphicFramePr>
            <a:graphicFrameLocks/>
          </p:cNvGraphicFramePr>
          <p:nvPr>
            <p:extLst>
              <p:ext uri="{D42A27DB-BD31-4B8C-83A1-F6EECF244321}">
                <p14:modId xmlns:p14="http://schemas.microsoft.com/office/powerpoint/2010/main" val="3890931987"/>
              </p:ext>
            </p:extLst>
          </p:nvPr>
        </p:nvGraphicFramePr>
        <p:xfrm>
          <a:off x="4164804" y="2143125"/>
          <a:ext cx="4653207" cy="2849915"/>
        </p:xfrm>
        <a:graphic>
          <a:graphicData uri="http://schemas.openxmlformats.org/drawingml/2006/chart">
            <c:chart xmlns:c="http://schemas.openxmlformats.org/drawingml/2006/chart" xmlns:r="http://schemas.openxmlformats.org/officeDocument/2006/relationships" r:id="rId4"/>
          </a:graphicData>
        </a:graphic>
      </p:graphicFrame>
      <p:sp>
        <p:nvSpPr>
          <p:cNvPr id="6" name="Rectangle 5">
            <a:extLst>
              <a:ext uri="{FF2B5EF4-FFF2-40B4-BE49-F238E27FC236}">
                <a16:creationId xmlns:a16="http://schemas.microsoft.com/office/drawing/2014/main" id="{49AA8D90-FC44-7C01-0DD3-7BED693DE712}"/>
              </a:ext>
            </a:extLst>
          </p:cNvPr>
          <p:cNvSpPr/>
          <p:nvPr/>
        </p:nvSpPr>
        <p:spPr>
          <a:xfrm>
            <a:off x="3719828" y="2003251"/>
            <a:ext cx="1014413" cy="375619"/>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5" name="Google Shape;67;p15">
            <a:extLst>
              <a:ext uri="{FF2B5EF4-FFF2-40B4-BE49-F238E27FC236}">
                <a16:creationId xmlns:a16="http://schemas.microsoft.com/office/drawing/2014/main" id="{0CAEF2CF-D382-DBF5-4215-95A4F0122C38}"/>
              </a:ext>
            </a:extLst>
          </p:cNvPr>
          <p:cNvSpPr txBox="1">
            <a:spLocks/>
          </p:cNvSpPr>
          <p:nvPr/>
        </p:nvSpPr>
        <p:spPr>
          <a:xfrm>
            <a:off x="3698551" y="1986405"/>
            <a:ext cx="1379943" cy="3924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None/>
            </a:pPr>
            <a:r>
              <a:rPr lang="en-US" sz="1400" b="1">
                <a:solidFill>
                  <a:schemeClr val="dk1"/>
                </a:solidFill>
                <a:latin typeface="Dosis"/>
                <a:ea typeface="Dosis"/>
                <a:cs typeface="Dosis"/>
                <a:sym typeface="Dosis"/>
              </a:rPr>
              <a:t>BAR  CHART</a:t>
            </a:r>
          </a:p>
        </p:txBody>
      </p:sp>
    </p:spTree>
    <p:extLst>
      <p:ext uri="{BB962C8B-B14F-4D97-AF65-F5344CB8AC3E}">
        <p14:creationId xmlns:p14="http://schemas.microsoft.com/office/powerpoint/2010/main" val="94442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99060" y="56405"/>
            <a:ext cx="7926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1800" b="1">
                <a:solidFill>
                  <a:schemeClr val="lt1"/>
                </a:solidFill>
                <a:latin typeface="Roboto"/>
                <a:ea typeface="Roboto"/>
                <a:cs typeface="Roboto"/>
                <a:sym typeface="Roboto"/>
              </a:rPr>
              <a:t>Analysis of The Effect of Marital Status on The Time Loan Period </a:t>
            </a:r>
            <a:endParaRPr sz="180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8153647" cy="1385006"/>
          </a:xfrm>
          <a:prstGeom prst="rect">
            <a:avLst/>
          </a:prstGeom>
        </p:spPr>
        <p:txBody>
          <a:bodyPr spcFirstLastPara="1" wrap="square" lIns="91425" tIns="91425" rIns="91425" bIns="91425" anchor="t" anchorCtr="0">
            <a:normAutofit/>
          </a:bodyPr>
          <a:lstStyle/>
          <a:p>
            <a:pPr marL="342900" lvl="0" algn="just" rtl="0">
              <a:spcBef>
                <a:spcPts val="0"/>
              </a:spcBef>
              <a:spcAft>
                <a:spcPts val="0"/>
              </a:spcAft>
              <a:buFont typeface="+mj-lt"/>
              <a:buAutoNum type="alphaLcPeriod" startAt="3"/>
            </a:pPr>
            <a:r>
              <a:rPr lang="en-US" b="1">
                <a:solidFill>
                  <a:schemeClr val="dk1"/>
                </a:solidFill>
                <a:latin typeface="Dosis"/>
                <a:ea typeface="Dosis"/>
                <a:cs typeface="Dosis"/>
                <a:sym typeface="Dosis"/>
              </a:rPr>
              <a:t>Interpretation</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669500"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3</a:t>
            </a:r>
            <a:endParaRPr lang="en-ID" sz="3600" b="1">
              <a:solidFill>
                <a:srgbClr val="FFFFFF"/>
              </a:solidFill>
              <a:latin typeface="Dosis"/>
              <a:ea typeface="Dosis"/>
              <a:cs typeface="Dosis"/>
              <a:sym typeface="Dosis"/>
            </a:endParaRPr>
          </a:p>
        </p:txBody>
      </p:sp>
      <p:sp>
        <p:nvSpPr>
          <p:cNvPr id="16" name="Google Shape;67;p15">
            <a:extLst>
              <a:ext uri="{FF2B5EF4-FFF2-40B4-BE49-F238E27FC236}">
                <a16:creationId xmlns:a16="http://schemas.microsoft.com/office/drawing/2014/main" id="{69E60962-1DEC-28D0-8A77-CA86A7D13690}"/>
              </a:ext>
            </a:extLst>
          </p:cNvPr>
          <p:cNvSpPr txBox="1">
            <a:spLocks/>
          </p:cNvSpPr>
          <p:nvPr/>
        </p:nvSpPr>
        <p:spPr>
          <a:xfrm>
            <a:off x="311700" y="1756919"/>
            <a:ext cx="8389388" cy="2791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285750" indent="-285750" algn="just"/>
            <a:r>
              <a:rPr lang="en-US">
                <a:solidFill>
                  <a:schemeClr val="dk1"/>
                </a:solidFill>
                <a:latin typeface="Dosis"/>
                <a:ea typeface="Dosis"/>
                <a:cs typeface="Dosis"/>
                <a:sym typeface="Dosis"/>
              </a:rPr>
              <a:t>Based on the calculation results, most marital statuses are married with 403, while those who are not married have 215. </a:t>
            </a:r>
          </a:p>
          <a:p>
            <a:pPr marL="0" indent="0" algn="just">
              <a:buNone/>
            </a:pPr>
            <a:endParaRPr lang="en-US">
              <a:solidFill>
                <a:schemeClr val="dk1"/>
              </a:solidFill>
              <a:latin typeface="Dosis"/>
              <a:ea typeface="Dosis"/>
              <a:cs typeface="Dosis"/>
              <a:sym typeface="Dosis"/>
            </a:endParaRPr>
          </a:p>
          <a:p>
            <a:pPr marL="285750" indent="-285750" algn="just"/>
            <a:r>
              <a:rPr lang="en-US">
                <a:solidFill>
                  <a:schemeClr val="dk1"/>
                </a:solidFill>
                <a:latin typeface="Dosis"/>
                <a:ea typeface="Dosis"/>
                <a:cs typeface="Dosis"/>
                <a:sym typeface="Dosis"/>
              </a:rPr>
              <a:t>Based on the calculation results, the loan period with a term of 30 years is the highest with a total of 532, while the minimum is 1 year with a value of 1.</a:t>
            </a:r>
          </a:p>
          <a:p>
            <a:pPr marL="0" indent="0" algn="just">
              <a:buNone/>
            </a:pPr>
            <a:endParaRPr lang="en-US">
              <a:solidFill>
                <a:schemeClr val="dk1"/>
              </a:solidFill>
              <a:latin typeface="Dosis"/>
              <a:ea typeface="Dosis"/>
              <a:cs typeface="Dosis"/>
              <a:sym typeface="Dosis"/>
            </a:endParaRPr>
          </a:p>
          <a:p>
            <a:pPr marL="285750" indent="-285750" algn="just"/>
            <a:r>
              <a:rPr lang="en-US">
                <a:solidFill>
                  <a:schemeClr val="dk1"/>
                </a:solidFill>
                <a:latin typeface="Dosis"/>
                <a:ea typeface="Dosis"/>
                <a:cs typeface="Dosis"/>
                <a:sym typeface="Dosis"/>
              </a:rPr>
              <a:t>For the regression calculation, a  p-value of 0.011 is obtained, which is less than 0.05, so it can be concluded that there is an effect of marital status on the length of time loan in years.</a:t>
            </a:r>
          </a:p>
        </p:txBody>
      </p:sp>
    </p:spTree>
    <p:extLst>
      <p:ext uri="{BB962C8B-B14F-4D97-AF65-F5344CB8AC3E}">
        <p14:creationId xmlns:p14="http://schemas.microsoft.com/office/powerpoint/2010/main" val="4089596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body" idx="1"/>
          </p:nvPr>
        </p:nvSpPr>
        <p:spPr>
          <a:xfrm>
            <a:off x="280268" y="1784649"/>
            <a:ext cx="8520600" cy="1666255"/>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6600" b="1">
                <a:solidFill>
                  <a:schemeClr val="dk1"/>
                </a:solidFill>
                <a:latin typeface="Dosis"/>
                <a:ea typeface="Dosis"/>
                <a:cs typeface="Dosis"/>
                <a:sym typeface="Dosis"/>
              </a:rPr>
              <a:t>THANK YOU</a:t>
            </a:r>
            <a:endParaRPr sz="6600" b="1">
              <a:solidFill>
                <a:schemeClr val="dk1"/>
              </a:solidFill>
              <a:latin typeface="Dosis"/>
              <a:ea typeface="Dosis"/>
              <a:cs typeface="Dosis"/>
              <a:sym typeface="Dosis"/>
            </a:endParaRPr>
          </a:p>
        </p:txBody>
      </p:sp>
      <p:pic>
        <p:nvPicPr>
          <p:cNvPr id="3" name="Picture 2">
            <a:extLst>
              <a:ext uri="{FF2B5EF4-FFF2-40B4-BE49-F238E27FC236}">
                <a16:creationId xmlns:a16="http://schemas.microsoft.com/office/drawing/2014/main" id="{2CE7AAD5-9D25-D226-D891-F73B5F90A3B0}"/>
              </a:ext>
            </a:extLst>
          </p:cNvPr>
          <p:cNvPicPr>
            <a:picLocks noChangeAspect="1"/>
          </p:cNvPicPr>
          <p:nvPr/>
        </p:nvPicPr>
        <p:blipFill>
          <a:blip r:embed="rId3"/>
          <a:stretch>
            <a:fillRect/>
          </a:stretch>
        </p:blipFill>
        <p:spPr>
          <a:xfrm>
            <a:off x="146354" y="3933744"/>
            <a:ext cx="3668409" cy="11097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311700" y="1071560"/>
            <a:ext cx="3985979" cy="91440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a:solidFill>
                  <a:schemeClr val="dk1"/>
                </a:solidFill>
                <a:latin typeface="Dosis"/>
                <a:ea typeface="Dosis"/>
                <a:cs typeface="Dosis"/>
                <a:sym typeface="Dosis"/>
              </a:rPr>
              <a:t>Initial table. To display the table, the following syntax code is required:</a:t>
            </a: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699" y="587595"/>
            <a:ext cx="2124319"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INTRODUCTION</a:t>
            </a:r>
            <a:endParaRPr lang="en-ID" sz="3600" b="1">
              <a:solidFill>
                <a:srgbClr val="FFFFFF"/>
              </a:solidFill>
              <a:latin typeface="Dosis"/>
              <a:ea typeface="Dosis"/>
              <a:cs typeface="Dosis"/>
              <a:sym typeface="Dosis"/>
            </a:endParaRPr>
          </a:p>
        </p:txBody>
      </p:sp>
      <p:sp>
        <p:nvSpPr>
          <p:cNvPr id="16" name="Rectangle 15">
            <a:extLst>
              <a:ext uri="{FF2B5EF4-FFF2-40B4-BE49-F238E27FC236}">
                <a16:creationId xmlns:a16="http://schemas.microsoft.com/office/drawing/2014/main" id="{3521D3BF-DA23-28E0-1832-7D20CAD794F5}"/>
              </a:ext>
            </a:extLst>
          </p:cNvPr>
          <p:cNvSpPr/>
          <p:nvPr/>
        </p:nvSpPr>
        <p:spPr>
          <a:xfrm>
            <a:off x="5536160" y="985310"/>
            <a:ext cx="3117650" cy="1323019"/>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311700" y="2185769"/>
            <a:ext cx="3460201" cy="5305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results obtained are as follows:</a:t>
            </a:r>
          </a:p>
        </p:txBody>
      </p:sp>
      <p:pic>
        <p:nvPicPr>
          <p:cNvPr id="11" name="Picture 10">
            <a:extLst>
              <a:ext uri="{FF2B5EF4-FFF2-40B4-BE49-F238E27FC236}">
                <a16:creationId xmlns:a16="http://schemas.microsoft.com/office/drawing/2014/main" id="{541FA30C-FC13-D397-0543-A5190D0417D5}"/>
              </a:ext>
            </a:extLst>
          </p:cNvPr>
          <p:cNvPicPr>
            <a:picLocks noChangeAspect="1"/>
          </p:cNvPicPr>
          <p:nvPr/>
        </p:nvPicPr>
        <p:blipFill rotWithShape="1">
          <a:blip r:embed="rId3"/>
          <a:srcRect r="2713"/>
          <a:stretch/>
        </p:blipFill>
        <p:spPr>
          <a:xfrm>
            <a:off x="121199" y="2690391"/>
            <a:ext cx="8885641" cy="2207175"/>
          </a:xfrm>
          <a:prstGeom prst="rect">
            <a:avLst/>
          </a:prstGeom>
        </p:spPr>
      </p:pic>
      <p:pic>
        <p:nvPicPr>
          <p:cNvPr id="18" name="Picture 17">
            <a:extLst>
              <a:ext uri="{FF2B5EF4-FFF2-40B4-BE49-F238E27FC236}">
                <a16:creationId xmlns:a16="http://schemas.microsoft.com/office/drawing/2014/main" id="{95CB4BD8-EEBE-17A4-71F6-611602C4F29B}"/>
              </a:ext>
            </a:extLst>
          </p:cNvPr>
          <p:cNvPicPr>
            <a:picLocks noChangeAspect="1"/>
          </p:cNvPicPr>
          <p:nvPr/>
        </p:nvPicPr>
        <p:blipFill>
          <a:blip r:embed="rId4"/>
          <a:stretch>
            <a:fillRect/>
          </a:stretch>
        </p:blipFill>
        <p:spPr>
          <a:xfrm>
            <a:off x="5593556" y="1028696"/>
            <a:ext cx="3021807" cy="1235611"/>
          </a:xfrm>
          <a:prstGeom prst="rect">
            <a:avLst/>
          </a:prstGeom>
        </p:spPr>
      </p:pic>
      <p:pic>
        <p:nvPicPr>
          <p:cNvPr id="20" name="Picture 19">
            <a:extLst>
              <a:ext uri="{FF2B5EF4-FFF2-40B4-BE49-F238E27FC236}">
                <a16:creationId xmlns:a16="http://schemas.microsoft.com/office/drawing/2014/main" id="{DADCDB90-2A7A-8BAD-4D9B-AB702145D01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273" b="91212" l="6897" r="95132">
                        <a14:foregroundMark x1="17444" y1="28485" x2="17444" y2="28485"/>
                        <a14:foregroundMark x1="9128" y1="8788" x2="9128" y2="8788"/>
                        <a14:foregroundMark x1="7505" y1="11212" x2="7505" y2="11212"/>
                        <a14:foregroundMark x1="39757" y1="7273" x2="39757" y2="7273"/>
                        <a14:foregroundMark x1="40568" y1="91515" x2="40568" y2="91515"/>
                        <a14:foregroundMark x1="79513" y1="74242" x2="79513" y2="74242"/>
                        <a14:foregroundMark x1="95132" y1="51818" x2="95132" y2="51818"/>
                      </a14:backgroundRemoval>
                    </a14:imgEffect>
                  </a14:imgLayer>
                </a14:imgProps>
              </a:ext>
            </a:extLst>
          </a:blip>
          <a:stretch>
            <a:fillRect/>
          </a:stretch>
        </p:blipFill>
        <p:spPr>
          <a:xfrm>
            <a:off x="4414282" y="1357305"/>
            <a:ext cx="864081" cy="5783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225974" y="1357332"/>
            <a:ext cx="8689425" cy="3062100"/>
          </a:xfrm>
          <a:prstGeom prst="rect">
            <a:avLst/>
          </a:prstGeom>
        </p:spPr>
        <p:txBody>
          <a:bodyPr spcFirstLastPara="1" wrap="square" lIns="91425" tIns="91425" rIns="91425" bIns="91425" anchor="t" anchorCtr="0">
            <a:normAutofit/>
          </a:bodyPr>
          <a:lstStyle/>
          <a:p>
            <a:pPr marL="114300" indent="0" algn="ctr">
              <a:buNone/>
            </a:pPr>
            <a:r>
              <a:rPr lang="en-US" sz="4400" b="1">
                <a:solidFill>
                  <a:srgbClr val="252525"/>
                </a:solidFill>
                <a:effectLst/>
                <a:latin typeface="Dosis" pitchFamily="2" charset="0"/>
              </a:rPr>
              <a:t>SECTION  1</a:t>
            </a:r>
          </a:p>
          <a:p>
            <a:pPr marL="114300" indent="0" algn="ctr">
              <a:buNone/>
            </a:pPr>
            <a:endParaRPr lang="en-US" sz="4400">
              <a:solidFill>
                <a:srgbClr val="252525"/>
              </a:solidFill>
              <a:latin typeface="Dosis" pitchFamily="2" charset="0"/>
            </a:endParaRPr>
          </a:p>
          <a:p>
            <a:pPr marL="114300" indent="0" algn="ctr">
              <a:buNone/>
            </a:pPr>
            <a:r>
              <a:rPr lang="en-US" sz="4400">
                <a:solidFill>
                  <a:srgbClr val="252525"/>
                </a:solidFill>
                <a:latin typeface="Dosis" pitchFamily="2" charset="0"/>
              </a:rPr>
              <a:t>DATA PREPROCESSING</a:t>
            </a:r>
            <a:endParaRPr lang="en-US" sz="2400">
              <a:solidFill>
                <a:srgbClr val="252525"/>
              </a:solidFill>
              <a:effectLst/>
              <a:latin typeface="Dosis" pitchFamily="2" charset="0"/>
            </a:endParaRPr>
          </a:p>
        </p:txBody>
      </p:sp>
    </p:spTree>
    <p:extLst>
      <p:ext uri="{BB962C8B-B14F-4D97-AF65-F5344CB8AC3E}">
        <p14:creationId xmlns:p14="http://schemas.microsoft.com/office/powerpoint/2010/main" val="284886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a.  Handling Missing Value</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1376117" y="2600864"/>
            <a:ext cx="1531387" cy="5305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Results</a:t>
            </a: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9" y="1679986"/>
            <a:ext cx="3985979" cy="75724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required syntax to display how much data is missing in each column is:</a:t>
            </a:r>
          </a:p>
        </p:txBody>
      </p:sp>
      <p:sp>
        <p:nvSpPr>
          <p:cNvPr id="6" name="Rectangle 5">
            <a:extLst>
              <a:ext uri="{FF2B5EF4-FFF2-40B4-BE49-F238E27FC236}">
                <a16:creationId xmlns:a16="http://schemas.microsoft.com/office/drawing/2014/main" id="{02CF4E79-FED0-DBE9-6C36-8CD5A8D5416F}"/>
              </a:ext>
            </a:extLst>
          </p:cNvPr>
          <p:cNvSpPr/>
          <p:nvPr/>
        </p:nvSpPr>
        <p:spPr>
          <a:xfrm>
            <a:off x="4998611" y="1767219"/>
            <a:ext cx="2514818" cy="487722"/>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5" name="Picture 4">
            <a:extLst>
              <a:ext uri="{FF2B5EF4-FFF2-40B4-BE49-F238E27FC236}">
                <a16:creationId xmlns:a16="http://schemas.microsoft.com/office/drawing/2014/main" id="{EE4B4A88-CA73-CDFD-3D93-C0E617A1678B}"/>
              </a:ext>
            </a:extLst>
          </p:cNvPr>
          <p:cNvPicPr>
            <a:picLocks noChangeAspect="1"/>
          </p:cNvPicPr>
          <p:nvPr/>
        </p:nvPicPr>
        <p:blipFill rotWithShape="1">
          <a:blip r:embed="rId3"/>
          <a:srcRect t="-16403" r="3905" b="14751"/>
          <a:stretch/>
        </p:blipFill>
        <p:spPr>
          <a:xfrm>
            <a:off x="5041475" y="1760075"/>
            <a:ext cx="2416601" cy="425912"/>
          </a:xfrm>
          <a:prstGeom prst="rect">
            <a:avLst/>
          </a:prstGeom>
        </p:spPr>
      </p:pic>
      <p:pic>
        <p:nvPicPr>
          <p:cNvPr id="10" name="Picture 9">
            <a:extLst>
              <a:ext uri="{FF2B5EF4-FFF2-40B4-BE49-F238E27FC236}">
                <a16:creationId xmlns:a16="http://schemas.microsoft.com/office/drawing/2014/main" id="{A245B5DE-A1B3-DB46-A259-5C22F8FD7D87}"/>
              </a:ext>
            </a:extLst>
          </p:cNvPr>
          <p:cNvPicPr>
            <a:picLocks noChangeAspect="1"/>
          </p:cNvPicPr>
          <p:nvPr/>
        </p:nvPicPr>
        <p:blipFill>
          <a:blip r:embed="rId4"/>
          <a:stretch>
            <a:fillRect/>
          </a:stretch>
        </p:blipFill>
        <p:spPr>
          <a:xfrm>
            <a:off x="3656742" y="2650333"/>
            <a:ext cx="1830516" cy="2416948"/>
          </a:xfrm>
          <a:prstGeom prst="rect">
            <a:avLst/>
          </a:prstGeom>
        </p:spPr>
      </p:pic>
      <p:sp>
        <p:nvSpPr>
          <p:cNvPr id="13" name="Google Shape;67;p15">
            <a:extLst>
              <a:ext uri="{FF2B5EF4-FFF2-40B4-BE49-F238E27FC236}">
                <a16:creationId xmlns:a16="http://schemas.microsoft.com/office/drawing/2014/main" id="{3BE372EF-B540-8024-2DD6-266B744084AF}"/>
              </a:ext>
            </a:extLst>
          </p:cNvPr>
          <p:cNvSpPr txBox="1">
            <a:spLocks/>
          </p:cNvSpPr>
          <p:nvPr/>
        </p:nvSpPr>
        <p:spPr>
          <a:xfrm>
            <a:off x="5614743" y="3858807"/>
            <a:ext cx="3136351" cy="963224"/>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sz="1600">
                <a:solidFill>
                  <a:schemeClr val="dk1"/>
                </a:solidFill>
                <a:latin typeface="Dosis"/>
                <a:ea typeface="Dosis"/>
                <a:cs typeface="Dosis"/>
                <a:sym typeface="Dosis"/>
              </a:rPr>
              <a:t>The results obtained: there are several variables that have missing values with all variables.</a:t>
            </a:r>
          </a:p>
        </p:txBody>
      </p:sp>
      <p:pic>
        <p:nvPicPr>
          <p:cNvPr id="24" name="Picture 23">
            <a:extLst>
              <a:ext uri="{FF2B5EF4-FFF2-40B4-BE49-F238E27FC236}">
                <a16:creationId xmlns:a16="http://schemas.microsoft.com/office/drawing/2014/main" id="{CF5E85F2-B146-049A-D992-BA1C683004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074" b="93869" l="3311" r="94702">
                        <a14:foregroundMark x1="89735" y1="81818" x2="89735" y2="81818"/>
                        <a14:foregroundMark x1="95364" y1="80550" x2="95364" y2="80550"/>
                        <a14:foregroundMark x1="68543" y1="93869" x2="68543" y2="93869"/>
                        <a14:foregroundMark x1="25828" y1="6342" x2="25828" y2="6342"/>
                        <a14:foregroundMark x1="3311" y1="5074" x2="3311" y2="5074"/>
                      </a14:backgroundRemoval>
                    </a14:imgEffect>
                  </a14:imgLayer>
                </a14:imgProps>
              </a:ext>
            </a:extLst>
          </a:blip>
          <a:stretch>
            <a:fillRect/>
          </a:stretch>
        </p:blipFill>
        <p:spPr>
          <a:xfrm>
            <a:off x="5720817" y="3238500"/>
            <a:ext cx="447194" cy="700407"/>
          </a:xfrm>
          <a:prstGeom prst="rect">
            <a:avLst/>
          </a:prstGeom>
        </p:spPr>
      </p:pic>
      <p:pic>
        <p:nvPicPr>
          <p:cNvPr id="26" name="Picture 25">
            <a:extLst>
              <a:ext uri="{FF2B5EF4-FFF2-40B4-BE49-F238E27FC236}">
                <a16:creationId xmlns:a16="http://schemas.microsoft.com/office/drawing/2014/main" id="{2FF7E63D-C43A-627E-A169-C753FEA4C1D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027" b="90940" l="3704" r="97168">
                        <a14:foregroundMark x1="5882" y1="17785" x2="5882" y2="17785"/>
                        <a14:foregroundMark x1="5882" y1="17785" x2="5882" y2="17785"/>
                        <a14:foregroundMark x1="5882" y1="17785" x2="5882" y2="17785"/>
                        <a14:foregroundMark x1="3704" y1="19128" x2="3704" y2="19128"/>
                        <a14:foregroundMark x1="93682" y1="70134" x2="93682" y2="70134"/>
                        <a14:foregroundMark x1="81699" y1="90940" x2="81699" y2="90940"/>
                        <a14:foregroundMark x1="97168" y1="70134" x2="97168" y2="70134"/>
                        <a14:foregroundMark x1="5011" y1="4027" x2="5011" y2="4027"/>
                      </a14:backgroundRemoval>
                    </a14:imgEffect>
                  </a14:imgLayer>
                </a14:imgProps>
              </a:ext>
            </a:extLst>
          </a:blip>
          <a:stretch>
            <a:fillRect/>
          </a:stretch>
        </p:blipFill>
        <p:spPr>
          <a:xfrm>
            <a:off x="1927611" y="3045654"/>
            <a:ext cx="1587348" cy="1030566"/>
          </a:xfrm>
          <a:prstGeom prst="rect">
            <a:avLst/>
          </a:prstGeom>
        </p:spPr>
      </p:pic>
    </p:spTree>
    <p:extLst>
      <p:ext uri="{BB962C8B-B14F-4D97-AF65-F5344CB8AC3E}">
        <p14:creationId xmlns:p14="http://schemas.microsoft.com/office/powerpoint/2010/main" val="16190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a.  Handling Missing Value  (advanced)</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499947" y="2900363"/>
            <a:ext cx="1209920" cy="5305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Result</a:t>
            </a: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9" y="1679987"/>
            <a:ext cx="5924795" cy="1077622"/>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If we have enough data and the amount of data that is missing is not significant, the trick is to simply delete the </a:t>
            </a:r>
            <a:r>
              <a:rPr lang="en-US" sz="1900">
                <a:solidFill>
                  <a:schemeClr val="dk1"/>
                </a:solidFill>
                <a:latin typeface="Dosis"/>
                <a:ea typeface="Dosis"/>
                <a:cs typeface="Dosis"/>
                <a:sym typeface="Dosis"/>
              </a:rPr>
              <a:t>rows</a:t>
            </a:r>
            <a:r>
              <a:rPr lang="en-US">
                <a:solidFill>
                  <a:schemeClr val="dk1"/>
                </a:solidFill>
                <a:latin typeface="Dosis"/>
                <a:ea typeface="Dosis"/>
                <a:cs typeface="Dosis"/>
                <a:sym typeface="Dosis"/>
              </a:rPr>
              <a:t> with missing data with the following syntax:</a:t>
            </a:r>
          </a:p>
        </p:txBody>
      </p:sp>
      <p:sp>
        <p:nvSpPr>
          <p:cNvPr id="6" name="Rectangle 5">
            <a:extLst>
              <a:ext uri="{FF2B5EF4-FFF2-40B4-BE49-F238E27FC236}">
                <a16:creationId xmlns:a16="http://schemas.microsoft.com/office/drawing/2014/main" id="{02CF4E79-FED0-DBE9-6C36-8CD5A8D5416F}"/>
              </a:ext>
            </a:extLst>
          </p:cNvPr>
          <p:cNvSpPr/>
          <p:nvPr/>
        </p:nvSpPr>
        <p:spPr>
          <a:xfrm>
            <a:off x="6534527" y="1860091"/>
            <a:ext cx="1423620" cy="487722"/>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3" name="Google Shape;67;p15">
            <a:extLst>
              <a:ext uri="{FF2B5EF4-FFF2-40B4-BE49-F238E27FC236}">
                <a16:creationId xmlns:a16="http://schemas.microsoft.com/office/drawing/2014/main" id="{3BE372EF-B540-8024-2DD6-266B744084AF}"/>
              </a:ext>
            </a:extLst>
          </p:cNvPr>
          <p:cNvSpPr txBox="1">
            <a:spLocks/>
          </p:cNvSpPr>
          <p:nvPr/>
        </p:nvSpPr>
        <p:spPr>
          <a:xfrm>
            <a:off x="335365" y="4079008"/>
            <a:ext cx="2555215" cy="963224"/>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sz="1600">
                <a:solidFill>
                  <a:schemeClr val="dk1"/>
                </a:solidFill>
                <a:latin typeface="Dosis"/>
                <a:ea typeface="Dosis"/>
                <a:cs typeface="Dosis"/>
                <a:sym typeface="Dosis"/>
              </a:rPr>
              <a:t>The result will show the </a:t>
            </a:r>
            <a:r>
              <a:rPr lang="en-US" sz="1600" err="1">
                <a:solidFill>
                  <a:schemeClr val="dk1"/>
                </a:solidFill>
                <a:latin typeface="Dosis"/>
                <a:ea typeface="Dosis"/>
                <a:cs typeface="Dosis"/>
                <a:sym typeface="Dosis"/>
              </a:rPr>
              <a:t>dataframe</a:t>
            </a:r>
            <a:r>
              <a:rPr lang="en-US" sz="1600">
                <a:solidFill>
                  <a:schemeClr val="dk1"/>
                </a:solidFill>
                <a:latin typeface="Dosis"/>
                <a:ea typeface="Dosis"/>
                <a:cs typeface="Dosis"/>
                <a:sym typeface="Dosis"/>
              </a:rPr>
              <a:t> after some rows are deleted.</a:t>
            </a:r>
          </a:p>
        </p:txBody>
      </p:sp>
      <p:pic>
        <p:nvPicPr>
          <p:cNvPr id="7" name="Picture 6">
            <a:extLst>
              <a:ext uri="{FF2B5EF4-FFF2-40B4-BE49-F238E27FC236}">
                <a16:creationId xmlns:a16="http://schemas.microsoft.com/office/drawing/2014/main" id="{CFE9F005-AF42-9110-F12C-E320A0AA28FC}"/>
              </a:ext>
            </a:extLst>
          </p:cNvPr>
          <p:cNvPicPr>
            <a:picLocks noChangeAspect="1"/>
          </p:cNvPicPr>
          <p:nvPr/>
        </p:nvPicPr>
        <p:blipFill>
          <a:blip r:embed="rId3"/>
          <a:stretch>
            <a:fillRect/>
          </a:stretch>
        </p:blipFill>
        <p:spPr>
          <a:xfrm>
            <a:off x="6578303" y="1915934"/>
            <a:ext cx="1342220" cy="413766"/>
          </a:xfrm>
          <a:prstGeom prst="rect">
            <a:avLst/>
          </a:prstGeom>
        </p:spPr>
      </p:pic>
      <p:pic>
        <p:nvPicPr>
          <p:cNvPr id="14" name="Picture 13">
            <a:extLst>
              <a:ext uri="{FF2B5EF4-FFF2-40B4-BE49-F238E27FC236}">
                <a16:creationId xmlns:a16="http://schemas.microsoft.com/office/drawing/2014/main" id="{7CC71B00-D058-7EA6-D9AE-E7DB443BDE29}"/>
              </a:ext>
            </a:extLst>
          </p:cNvPr>
          <p:cNvPicPr>
            <a:picLocks noChangeAspect="1"/>
          </p:cNvPicPr>
          <p:nvPr/>
        </p:nvPicPr>
        <p:blipFill>
          <a:blip r:embed="rId4"/>
          <a:stretch>
            <a:fillRect/>
          </a:stretch>
        </p:blipFill>
        <p:spPr>
          <a:xfrm>
            <a:off x="2890580" y="2757608"/>
            <a:ext cx="6160551" cy="2243016"/>
          </a:xfrm>
          <a:prstGeom prst="rect">
            <a:avLst/>
          </a:prstGeom>
        </p:spPr>
      </p:pic>
      <p:pic>
        <p:nvPicPr>
          <p:cNvPr id="16" name="Picture 15">
            <a:extLst>
              <a:ext uri="{FF2B5EF4-FFF2-40B4-BE49-F238E27FC236}">
                <a16:creationId xmlns:a16="http://schemas.microsoft.com/office/drawing/2014/main" id="{61543ADB-81A7-6062-20EE-3A94D422051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017" b="95983" l="9639" r="89960">
                        <a14:foregroundMark x1="14859" y1="8457" x2="14859" y2="8457"/>
                        <a14:foregroundMark x1="17269" y1="4228" x2="17269" y2="4228"/>
                        <a14:foregroundMark x1="84337" y1="93023" x2="84337" y2="93023"/>
                        <a14:foregroundMark x1="78715" y1="95983" x2="78715" y2="95983"/>
                      </a14:backgroundRemoval>
                    </a14:imgEffect>
                  </a14:imgLayer>
                </a14:imgProps>
              </a:ext>
            </a:extLst>
          </a:blip>
          <a:stretch>
            <a:fillRect/>
          </a:stretch>
        </p:blipFill>
        <p:spPr>
          <a:xfrm>
            <a:off x="740201" y="3301771"/>
            <a:ext cx="564454" cy="818969"/>
          </a:xfrm>
          <a:prstGeom prst="rect">
            <a:avLst/>
          </a:prstGeom>
        </p:spPr>
      </p:pic>
      <p:pic>
        <p:nvPicPr>
          <p:cNvPr id="18" name="Picture 17">
            <a:extLst>
              <a:ext uri="{FF2B5EF4-FFF2-40B4-BE49-F238E27FC236}">
                <a16:creationId xmlns:a16="http://schemas.microsoft.com/office/drawing/2014/main" id="{C9F1FE71-990A-2928-9861-D4617F22B0CA}"/>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4017" b="95983" l="9639" r="89960">
                        <a14:foregroundMark x1="14859" y1="8457" x2="14859" y2="8457"/>
                        <a14:foregroundMark x1="17269" y1="4228" x2="17269" y2="4228"/>
                        <a14:foregroundMark x1="84337" y1="93023" x2="84337" y2="93023"/>
                        <a14:foregroundMark x1="78715" y1="95983" x2="78715" y2="95983"/>
                      </a14:backgroundRemoval>
                    </a14:imgEffect>
                  </a14:imgLayer>
                </a14:imgProps>
              </a:ext>
            </a:extLst>
          </a:blip>
          <a:stretch>
            <a:fillRect/>
          </a:stretch>
        </p:blipFill>
        <p:spPr>
          <a:xfrm>
            <a:off x="1096888" y="3301769"/>
            <a:ext cx="564454" cy="818969"/>
          </a:xfrm>
          <a:prstGeom prst="rect">
            <a:avLst/>
          </a:prstGeom>
        </p:spPr>
      </p:pic>
    </p:spTree>
    <p:extLst>
      <p:ext uri="{BB962C8B-B14F-4D97-AF65-F5344CB8AC3E}">
        <p14:creationId xmlns:p14="http://schemas.microsoft.com/office/powerpoint/2010/main" val="111113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b.  Handling Duplicated Data</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1053647" y="2571750"/>
            <a:ext cx="1217064" cy="5305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Results</a:t>
            </a: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9" y="1622834"/>
            <a:ext cx="3985979" cy="75724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Checking the number of duplicate values in the data frame can be done with:</a:t>
            </a:r>
          </a:p>
        </p:txBody>
      </p:sp>
      <p:sp>
        <p:nvSpPr>
          <p:cNvPr id="6" name="Rectangle 5">
            <a:extLst>
              <a:ext uri="{FF2B5EF4-FFF2-40B4-BE49-F238E27FC236}">
                <a16:creationId xmlns:a16="http://schemas.microsoft.com/office/drawing/2014/main" id="{02CF4E79-FED0-DBE9-6C36-8CD5A8D5416F}"/>
              </a:ext>
            </a:extLst>
          </p:cNvPr>
          <p:cNvSpPr/>
          <p:nvPr/>
        </p:nvSpPr>
        <p:spPr>
          <a:xfrm>
            <a:off x="4998611" y="1767219"/>
            <a:ext cx="2480896" cy="487722"/>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sp>
        <p:nvSpPr>
          <p:cNvPr id="13" name="Google Shape;67;p15">
            <a:extLst>
              <a:ext uri="{FF2B5EF4-FFF2-40B4-BE49-F238E27FC236}">
                <a16:creationId xmlns:a16="http://schemas.microsoft.com/office/drawing/2014/main" id="{3BE372EF-B540-8024-2DD6-266B744084AF}"/>
              </a:ext>
            </a:extLst>
          </p:cNvPr>
          <p:cNvSpPr txBox="1">
            <a:spLocks/>
          </p:cNvSpPr>
          <p:nvPr/>
        </p:nvSpPr>
        <p:spPr>
          <a:xfrm>
            <a:off x="6657975" y="3673068"/>
            <a:ext cx="2107406" cy="1127531"/>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results show that there are no duplicate data.</a:t>
            </a:r>
          </a:p>
        </p:txBody>
      </p:sp>
      <p:pic>
        <p:nvPicPr>
          <p:cNvPr id="26" name="Picture 25">
            <a:extLst>
              <a:ext uri="{FF2B5EF4-FFF2-40B4-BE49-F238E27FC236}">
                <a16:creationId xmlns:a16="http://schemas.microsoft.com/office/drawing/2014/main" id="{2FF7E63D-C43A-627E-A169-C753FEA4C1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27" b="90940" l="3704" r="97168">
                        <a14:foregroundMark x1="5882" y1="17785" x2="5882" y2="17785"/>
                        <a14:foregroundMark x1="5882" y1="17785" x2="5882" y2="17785"/>
                        <a14:foregroundMark x1="5882" y1="17785" x2="5882" y2="17785"/>
                        <a14:foregroundMark x1="3704" y1="19128" x2="3704" y2="19128"/>
                        <a14:foregroundMark x1="93682" y1="70134" x2="93682" y2="70134"/>
                        <a14:foregroundMark x1="81699" y1="90940" x2="81699" y2="90940"/>
                        <a14:foregroundMark x1="97168" y1="70134" x2="97168" y2="70134"/>
                        <a14:foregroundMark x1="5011" y1="4027" x2="5011" y2="4027"/>
                      </a14:backgroundRemoval>
                    </a14:imgEffect>
                  </a14:imgLayer>
                </a14:imgProps>
              </a:ext>
            </a:extLst>
          </a:blip>
          <a:stretch>
            <a:fillRect/>
          </a:stretch>
        </p:blipFill>
        <p:spPr>
          <a:xfrm>
            <a:off x="1595761" y="3029215"/>
            <a:ext cx="1272789" cy="826342"/>
          </a:xfrm>
          <a:prstGeom prst="rect">
            <a:avLst/>
          </a:prstGeom>
        </p:spPr>
      </p:pic>
      <p:pic>
        <p:nvPicPr>
          <p:cNvPr id="7" name="Picture 6">
            <a:extLst>
              <a:ext uri="{FF2B5EF4-FFF2-40B4-BE49-F238E27FC236}">
                <a16:creationId xmlns:a16="http://schemas.microsoft.com/office/drawing/2014/main" id="{E2C37EC2-8153-D349-9FD3-45F2E09EAAE4}"/>
              </a:ext>
            </a:extLst>
          </p:cNvPr>
          <p:cNvPicPr>
            <a:picLocks noChangeAspect="1"/>
          </p:cNvPicPr>
          <p:nvPr/>
        </p:nvPicPr>
        <p:blipFill>
          <a:blip r:embed="rId5"/>
          <a:stretch>
            <a:fillRect/>
          </a:stretch>
        </p:blipFill>
        <p:spPr>
          <a:xfrm>
            <a:off x="5044429" y="1786202"/>
            <a:ext cx="2379114" cy="433577"/>
          </a:xfrm>
          <a:prstGeom prst="rect">
            <a:avLst/>
          </a:prstGeom>
        </p:spPr>
      </p:pic>
      <p:sp>
        <p:nvSpPr>
          <p:cNvPr id="14" name="Rectangle 13">
            <a:extLst>
              <a:ext uri="{FF2B5EF4-FFF2-40B4-BE49-F238E27FC236}">
                <a16:creationId xmlns:a16="http://schemas.microsoft.com/office/drawing/2014/main" id="{0998F94E-1320-1695-CD74-EF9DD75612C2}"/>
              </a:ext>
            </a:extLst>
          </p:cNvPr>
          <p:cNvSpPr/>
          <p:nvPr/>
        </p:nvSpPr>
        <p:spPr>
          <a:xfrm>
            <a:off x="3057229" y="3154505"/>
            <a:ext cx="3093539" cy="1219306"/>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11" name="Picture 10">
            <a:extLst>
              <a:ext uri="{FF2B5EF4-FFF2-40B4-BE49-F238E27FC236}">
                <a16:creationId xmlns:a16="http://schemas.microsoft.com/office/drawing/2014/main" id="{8CF3E3A1-3B90-F85F-74D4-6DCFAEA85A6C}"/>
              </a:ext>
            </a:extLst>
          </p:cNvPr>
          <p:cNvPicPr>
            <a:picLocks noChangeAspect="1"/>
          </p:cNvPicPr>
          <p:nvPr/>
        </p:nvPicPr>
        <p:blipFill>
          <a:blip r:embed="rId6"/>
          <a:stretch>
            <a:fillRect/>
          </a:stretch>
        </p:blipFill>
        <p:spPr>
          <a:xfrm>
            <a:off x="3094656" y="3195008"/>
            <a:ext cx="3017782" cy="1127103"/>
          </a:xfrm>
          <a:prstGeom prst="rect">
            <a:avLst/>
          </a:prstGeom>
        </p:spPr>
      </p:pic>
      <p:pic>
        <p:nvPicPr>
          <p:cNvPr id="16" name="Picture 15">
            <a:extLst>
              <a:ext uri="{FF2B5EF4-FFF2-40B4-BE49-F238E27FC236}">
                <a16:creationId xmlns:a16="http://schemas.microsoft.com/office/drawing/2014/main" id="{FA78A143-BF88-B844-62FB-DA04294ACC3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474" b="89474" l="6755" r="94305">
                        <a14:foregroundMark x1="94305" y1="62105" x2="94305" y2="62105"/>
                        <a14:foregroundMark x1="6755" y1="54737" x2="6755" y2="54737"/>
                      </a14:backgroundRemoval>
                    </a14:imgEffect>
                  </a14:imgLayer>
                </a14:imgProps>
              </a:ext>
            </a:extLst>
          </a:blip>
          <a:stretch>
            <a:fillRect/>
          </a:stretch>
        </p:blipFill>
        <p:spPr>
          <a:xfrm>
            <a:off x="3279171" y="3855446"/>
            <a:ext cx="3450235" cy="372768"/>
          </a:xfrm>
          <a:prstGeom prst="rect">
            <a:avLst/>
          </a:prstGeom>
        </p:spPr>
      </p:pic>
    </p:spTree>
    <p:extLst>
      <p:ext uri="{BB962C8B-B14F-4D97-AF65-F5344CB8AC3E}">
        <p14:creationId xmlns:p14="http://schemas.microsoft.com/office/powerpoint/2010/main" val="72799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c.  Handling Outlier</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4662719" y="1654910"/>
            <a:ext cx="4095519" cy="1228497"/>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A descriptive statistical test is performed first, with the </a:t>
            </a:r>
            <a:r>
              <a:rPr lang="en-US" b="1" err="1">
                <a:solidFill>
                  <a:schemeClr val="dk1"/>
                </a:solidFill>
                <a:latin typeface="Dosis"/>
                <a:ea typeface="Dosis"/>
                <a:cs typeface="Dosis"/>
                <a:sym typeface="Dosis"/>
              </a:rPr>
              <a:t>df.describe</a:t>
            </a:r>
            <a:r>
              <a:rPr lang="en-US" b="1">
                <a:solidFill>
                  <a:schemeClr val="dk1"/>
                </a:solidFill>
                <a:latin typeface="Dosis"/>
                <a:ea typeface="Dosis"/>
                <a:cs typeface="Dosis"/>
                <a:sym typeface="Dosis"/>
              </a:rPr>
              <a:t>( ) </a:t>
            </a:r>
            <a:r>
              <a:rPr lang="en-US">
                <a:solidFill>
                  <a:schemeClr val="dk1"/>
                </a:solidFill>
                <a:latin typeface="Dosis"/>
                <a:ea typeface="Dosis"/>
                <a:cs typeface="Dosis"/>
                <a:sym typeface="Dosis"/>
              </a:rPr>
              <a:t>syntax, before checking whether there are outliers or not in the data.</a:t>
            </a: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9" y="1622834"/>
            <a:ext cx="3985979" cy="1313247"/>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Outliers are data points (rows) whose values are extremely different from other data in general. Outliers can cause our machine learning models to underperform.</a:t>
            </a:r>
          </a:p>
        </p:txBody>
      </p:sp>
      <p:pic>
        <p:nvPicPr>
          <p:cNvPr id="5" name="Picture 4">
            <a:extLst>
              <a:ext uri="{FF2B5EF4-FFF2-40B4-BE49-F238E27FC236}">
                <a16:creationId xmlns:a16="http://schemas.microsoft.com/office/drawing/2014/main" id="{CB60A4D1-8BC1-B8BC-4B13-9002C755F109}"/>
              </a:ext>
            </a:extLst>
          </p:cNvPr>
          <p:cNvPicPr>
            <a:picLocks noChangeAspect="1"/>
          </p:cNvPicPr>
          <p:nvPr/>
        </p:nvPicPr>
        <p:blipFill>
          <a:blip r:embed="rId3"/>
          <a:stretch>
            <a:fillRect/>
          </a:stretch>
        </p:blipFill>
        <p:spPr>
          <a:xfrm>
            <a:off x="644629" y="2828544"/>
            <a:ext cx="5864014" cy="2081627"/>
          </a:xfrm>
          <a:prstGeom prst="rect">
            <a:avLst/>
          </a:prstGeom>
        </p:spPr>
      </p:pic>
      <p:pic>
        <p:nvPicPr>
          <p:cNvPr id="11" name="Picture 10">
            <a:extLst>
              <a:ext uri="{FF2B5EF4-FFF2-40B4-BE49-F238E27FC236}">
                <a16:creationId xmlns:a16="http://schemas.microsoft.com/office/drawing/2014/main" id="{EB3DD353-07F4-7FA2-4B02-07CAB3E2D1A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211" b="93750" l="5591" r="95914">
                        <a14:foregroundMark x1="95914" y1="27303" x2="95914" y2="27303"/>
                        <a14:foregroundMark x1="5806" y1="73355" x2="5806" y2="73355"/>
                        <a14:foregroundMark x1="20645" y1="93750" x2="20645" y2="93750"/>
                      </a14:backgroundRemoval>
                    </a14:imgEffect>
                  </a14:imgLayer>
                </a14:imgProps>
              </a:ext>
            </a:extLst>
          </a:blip>
          <a:stretch>
            <a:fillRect/>
          </a:stretch>
        </p:blipFill>
        <p:spPr>
          <a:xfrm>
            <a:off x="6794541" y="2828544"/>
            <a:ext cx="1360361" cy="889354"/>
          </a:xfrm>
          <a:prstGeom prst="rect">
            <a:avLst/>
          </a:prstGeom>
        </p:spPr>
      </p:pic>
      <p:pic>
        <p:nvPicPr>
          <p:cNvPr id="14" name="Picture 13">
            <a:extLst>
              <a:ext uri="{FF2B5EF4-FFF2-40B4-BE49-F238E27FC236}">
                <a16:creationId xmlns:a16="http://schemas.microsoft.com/office/drawing/2014/main" id="{E3E326A4-FF53-C57C-2D76-6F6AB60E99E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139" b="96861" l="9091" r="86364">
                        <a14:foregroundMark x1="43182" y1="6502" x2="43182" y2="6502"/>
                        <a14:foregroundMark x1="56818" y1="93274" x2="56818" y2="93274"/>
                        <a14:foregroundMark x1="45455" y1="97085" x2="45455" y2="97085"/>
                        <a14:foregroundMark x1="38636" y1="3139" x2="38636" y2="3139"/>
                      </a14:backgroundRemoval>
                    </a14:imgEffect>
                  </a14:imgLayer>
                </a14:imgProps>
              </a:ext>
            </a:extLst>
          </a:blip>
          <a:stretch>
            <a:fillRect/>
          </a:stretch>
        </p:blipFill>
        <p:spPr>
          <a:xfrm>
            <a:off x="4430582" y="1654909"/>
            <a:ext cx="116538" cy="1206441"/>
          </a:xfrm>
          <a:prstGeom prst="rect">
            <a:avLst/>
          </a:prstGeom>
        </p:spPr>
      </p:pic>
    </p:spTree>
    <p:extLst>
      <p:ext uri="{BB962C8B-B14F-4D97-AF65-F5344CB8AC3E}">
        <p14:creationId xmlns:p14="http://schemas.microsoft.com/office/powerpoint/2010/main" val="2955513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0" y="-12175"/>
            <a:ext cx="79263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latin typeface="Roboto"/>
                <a:ea typeface="Roboto"/>
                <a:cs typeface="Roboto"/>
                <a:sym typeface="Roboto"/>
              </a:rPr>
              <a:t>Data Preprocessing</a:t>
            </a:r>
            <a:endParaRPr sz="2220" b="1">
              <a:solidFill>
                <a:schemeClr val="lt1"/>
              </a:solidFill>
              <a:latin typeface="Roboto"/>
              <a:ea typeface="Roboto"/>
              <a:cs typeface="Roboto"/>
              <a:sym typeface="Roboto"/>
            </a:endParaRPr>
          </a:p>
        </p:txBody>
      </p:sp>
      <p:sp>
        <p:nvSpPr>
          <p:cNvPr id="67" name="Google Shape;67;p15"/>
          <p:cNvSpPr txBox="1">
            <a:spLocks noGrp="1"/>
          </p:cNvSpPr>
          <p:nvPr>
            <p:ph type="body" idx="1"/>
          </p:nvPr>
        </p:nvSpPr>
        <p:spPr>
          <a:xfrm>
            <a:off x="311700" y="1071560"/>
            <a:ext cx="3985979" cy="530511"/>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b="1">
                <a:solidFill>
                  <a:schemeClr val="dk1"/>
                </a:solidFill>
                <a:latin typeface="Dosis"/>
                <a:ea typeface="Dosis"/>
                <a:cs typeface="Dosis"/>
                <a:sym typeface="Dosis"/>
              </a:rPr>
              <a:t>c.  Handling Outlier  (advanced)</a:t>
            </a:r>
          </a:p>
          <a:p>
            <a:pPr marL="0" lvl="0" indent="0" algn="just" rtl="0">
              <a:spcBef>
                <a:spcPts val="0"/>
              </a:spcBef>
              <a:spcAft>
                <a:spcPts val="0"/>
              </a:spcAft>
              <a:buNone/>
            </a:pPr>
            <a:endParaRPr>
              <a:solidFill>
                <a:schemeClr val="dk1"/>
              </a:solidFill>
              <a:latin typeface="Dosis"/>
              <a:ea typeface="Dosis"/>
              <a:cs typeface="Dosis"/>
              <a:sym typeface="Dosis"/>
            </a:endParaRPr>
          </a:p>
        </p:txBody>
      </p:sp>
      <p:sp>
        <p:nvSpPr>
          <p:cNvPr id="3" name="Google Shape;55;p13">
            <a:extLst>
              <a:ext uri="{FF2B5EF4-FFF2-40B4-BE49-F238E27FC236}">
                <a16:creationId xmlns:a16="http://schemas.microsoft.com/office/drawing/2014/main" id="{C798A25C-2770-19AC-E643-92B2B94ECA68}"/>
              </a:ext>
            </a:extLst>
          </p:cNvPr>
          <p:cNvSpPr txBox="1"/>
          <p:nvPr/>
        </p:nvSpPr>
        <p:spPr>
          <a:xfrm>
            <a:off x="311700" y="587595"/>
            <a:ext cx="1483894" cy="39824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D" sz="2400" b="1">
                <a:solidFill>
                  <a:schemeClr val="dk1"/>
                </a:solidFill>
                <a:latin typeface="Dosis"/>
                <a:ea typeface="Dosis"/>
                <a:cs typeface="Dosis"/>
                <a:sym typeface="Dosis"/>
              </a:rPr>
              <a:t>SECTION  1</a:t>
            </a:r>
            <a:endParaRPr lang="en-ID" sz="3600" b="1">
              <a:solidFill>
                <a:srgbClr val="FFFFFF"/>
              </a:solidFill>
              <a:latin typeface="Dosis"/>
              <a:ea typeface="Dosis"/>
              <a:cs typeface="Dosis"/>
              <a:sym typeface="Dosis"/>
            </a:endParaRPr>
          </a:p>
        </p:txBody>
      </p:sp>
      <p:sp>
        <p:nvSpPr>
          <p:cNvPr id="9" name="Google Shape;67;p15">
            <a:extLst>
              <a:ext uri="{FF2B5EF4-FFF2-40B4-BE49-F238E27FC236}">
                <a16:creationId xmlns:a16="http://schemas.microsoft.com/office/drawing/2014/main" id="{C83AEEA9-C63B-23CE-998B-45BCC4BC098F}"/>
              </a:ext>
            </a:extLst>
          </p:cNvPr>
          <p:cNvSpPr txBox="1">
            <a:spLocks/>
          </p:cNvSpPr>
          <p:nvPr/>
        </p:nvSpPr>
        <p:spPr>
          <a:xfrm>
            <a:off x="311698" y="2793747"/>
            <a:ext cx="8568099" cy="9620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Here is the code syntax to delete rows based on outliers in the '</a:t>
            </a:r>
            <a:r>
              <a:rPr lang="en-US" err="1">
                <a:solidFill>
                  <a:schemeClr val="dk1"/>
                </a:solidFill>
                <a:latin typeface="Dosis"/>
                <a:ea typeface="Dosis"/>
                <a:cs typeface="Dosis"/>
                <a:sym typeface="Dosis"/>
              </a:rPr>
              <a:t>applicant_income</a:t>
            </a:r>
            <a:r>
              <a:rPr lang="en-US">
                <a:solidFill>
                  <a:schemeClr val="dk1"/>
                </a:solidFill>
                <a:latin typeface="Dosis"/>
                <a:ea typeface="Dosis"/>
                <a:cs typeface="Dosis"/>
                <a:sym typeface="Dosis"/>
              </a:rPr>
              <a:t>’ (as an example) column using IQR:</a:t>
            </a:r>
          </a:p>
        </p:txBody>
      </p:sp>
      <p:sp>
        <p:nvSpPr>
          <p:cNvPr id="2" name="Google Shape;67;p15">
            <a:extLst>
              <a:ext uri="{FF2B5EF4-FFF2-40B4-BE49-F238E27FC236}">
                <a16:creationId xmlns:a16="http://schemas.microsoft.com/office/drawing/2014/main" id="{B7A718D2-5AD8-7B0E-7B10-A3C406003C13}"/>
              </a:ext>
            </a:extLst>
          </p:cNvPr>
          <p:cNvSpPr txBox="1">
            <a:spLocks/>
          </p:cNvSpPr>
          <p:nvPr/>
        </p:nvSpPr>
        <p:spPr>
          <a:xfrm>
            <a:off x="311699" y="1620108"/>
            <a:ext cx="4310307" cy="9620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The next step is to determine outliers based on IQR (Inter Quartile Range).</a:t>
            </a:r>
          </a:p>
        </p:txBody>
      </p:sp>
      <p:sp>
        <p:nvSpPr>
          <p:cNvPr id="6" name="Rectangle 5">
            <a:extLst>
              <a:ext uri="{FF2B5EF4-FFF2-40B4-BE49-F238E27FC236}">
                <a16:creationId xmlns:a16="http://schemas.microsoft.com/office/drawing/2014/main" id="{02CF4E79-FED0-DBE9-6C36-8CD5A8D5416F}"/>
              </a:ext>
            </a:extLst>
          </p:cNvPr>
          <p:cNvSpPr/>
          <p:nvPr/>
        </p:nvSpPr>
        <p:spPr>
          <a:xfrm>
            <a:off x="4998611" y="1767219"/>
            <a:ext cx="1536301" cy="487722"/>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26" name="Picture 25">
            <a:extLst>
              <a:ext uri="{FF2B5EF4-FFF2-40B4-BE49-F238E27FC236}">
                <a16:creationId xmlns:a16="http://schemas.microsoft.com/office/drawing/2014/main" id="{2FF7E63D-C43A-627E-A169-C753FEA4C1D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027" b="90940" l="3704" r="97168">
                        <a14:foregroundMark x1="5882" y1="17785" x2="5882" y2="17785"/>
                        <a14:foregroundMark x1="5882" y1="17785" x2="5882" y2="17785"/>
                        <a14:foregroundMark x1="5882" y1="17785" x2="5882" y2="17785"/>
                        <a14:foregroundMark x1="3704" y1="19128" x2="3704" y2="19128"/>
                        <a14:foregroundMark x1="93682" y1="70134" x2="93682" y2="70134"/>
                        <a14:foregroundMark x1="81699" y1="90940" x2="81699" y2="90940"/>
                        <a14:foregroundMark x1="97168" y1="70134" x2="97168" y2="70134"/>
                        <a14:foregroundMark x1="5011" y1="4027" x2="5011" y2="4027"/>
                      </a14:backgroundRemoval>
                    </a14:imgEffect>
                  </a14:imgLayer>
                </a14:imgProps>
              </a:ext>
            </a:extLst>
          </a:blip>
          <a:stretch>
            <a:fillRect/>
          </a:stretch>
        </p:blipFill>
        <p:spPr>
          <a:xfrm>
            <a:off x="550069" y="3642413"/>
            <a:ext cx="899160" cy="673855"/>
          </a:xfrm>
          <a:prstGeom prst="rect">
            <a:avLst/>
          </a:prstGeom>
        </p:spPr>
      </p:pic>
      <p:sp>
        <p:nvSpPr>
          <p:cNvPr id="5" name="Google Shape;67;p15">
            <a:extLst>
              <a:ext uri="{FF2B5EF4-FFF2-40B4-BE49-F238E27FC236}">
                <a16:creationId xmlns:a16="http://schemas.microsoft.com/office/drawing/2014/main" id="{F101C009-0C6A-712E-F6CC-C8A6B3739F81}"/>
              </a:ext>
            </a:extLst>
          </p:cNvPr>
          <p:cNvSpPr txBox="1">
            <a:spLocks/>
          </p:cNvSpPr>
          <p:nvPr/>
        </p:nvSpPr>
        <p:spPr>
          <a:xfrm>
            <a:off x="4998611" y="1767219"/>
            <a:ext cx="1536301" cy="530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b="1">
                <a:solidFill>
                  <a:schemeClr val="dk1"/>
                </a:solidFill>
                <a:latin typeface="Dosis"/>
                <a:ea typeface="Dosis"/>
                <a:cs typeface="Dosis"/>
                <a:sym typeface="Dosis"/>
              </a:rPr>
              <a:t>IQR  =  Q3  -  Q1 </a:t>
            </a:r>
          </a:p>
        </p:txBody>
      </p:sp>
      <p:sp>
        <p:nvSpPr>
          <p:cNvPr id="10" name="Google Shape;67;p15">
            <a:extLst>
              <a:ext uri="{FF2B5EF4-FFF2-40B4-BE49-F238E27FC236}">
                <a16:creationId xmlns:a16="http://schemas.microsoft.com/office/drawing/2014/main" id="{326D3881-46EB-F174-3893-D95C96E9C2B6}"/>
              </a:ext>
            </a:extLst>
          </p:cNvPr>
          <p:cNvSpPr txBox="1">
            <a:spLocks/>
          </p:cNvSpPr>
          <p:nvPr/>
        </p:nvSpPr>
        <p:spPr>
          <a:xfrm>
            <a:off x="6772391" y="1553132"/>
            <a:ext cx="2107407" cy="9620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buFont typeface="Arial"/>
              <a:buNone/>
            </a:pPr>
            <a:r>
              <a:rPr lang="en-US">
                <a:solidFill>
                  <a:schemeClr val="dk1"/>
                </a:solidFill>
                <a:latin typeface="Dosis"/>
                <a:ea typeface="Dosis"/>
                <a:cs typeface="Dosis"/>
                <a:sym typeface="Dosis"/>
              </a:rPr>
              <a:t>Q1  =  Bottom Quartile</a:t>
            </a:r>
          </a:p>
          <a:p>
            <a:pPr marL="0" indent="0" algn="just">
              <a:buFont typeface="Arial"/>
              <a:buNone/>
            </a:pPr>
            <a:r>
              <a:rPr lang="en-US">
                <a:solidFill>
                  <a:schemeClr val="dk1"/>
                </a:solidFill>
                <a:latin typeface="Dosis"/>
                <a:ea typeface="Dosis"/>
                <a:cs typeface="Dosis"/>
                <a:sym typeface="Dosis"/>
              </a:rPr>
              <a:t>Q3 =  Top Quartile</a:t>
            </a:r>
          </a:p>
        </p:txBody>
      </p:sp>
      <p:sp>
        <p:nvSpPr>
          <p:cNvPr id="18" name="Rectangle 17">
            <a:extLst>
              <a:ext uri="{FF2B5EF4-FFF2-40B4-BE49-F238E27FC236}">
                <a16:creationId xmlns:a16="http://schemas.microsoft.com/office/drawing/2014/main" id="{5634873A-0172-FBD7-C91C-686E55D88B2D}"/>
              </a:ext>
            </a:extLst>
          </p:cNvPr>
          <p:cNvSpPr/>
          <p:nvPr/>
        </p:nvSpPr>
        <p:spPr>
          <a:xfrm>
            <a:off x="1538088" y="3641703"/>
            <a:ext cx="7293492" cy="1372257"/>
          </a:xfrm>
          <a:prstGeom prst="rect">
            <a:avLst/>
          </a:prstGeom>
          <a:ln>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D"/>
          </a:p>
        </p:txBody>
      </p:sp>
      <p:pic>
        <p:nvPicPr>
          <p:cNvPr id="15" name="Picture 14">
            <a:extLst>
              <a:ext uri="{FF2B5EF4-FFF2-40B4-BE49-F238E27FC236}">
                <a16:creationId xmlns:a16="http://schemas.microsoft.com/office/drawing/2014/main" id="{54AAC3BD-2F3F-8DE3-EE31-AB11F9A07615}"/>
              </a:ext>
            </a:extLst>
          </p:cNvPr>
          <p:cNvPicPr>
            <a:picLocks noChangeAspect="1"/>
          </p:cNvPicPr>
          <p:nvPr/>
        </p:nvPicPr>
        <p:blipFill rotWithShape="1">
          <a:blip r:embed="rId5"/>
          <a:srcRect l="505" b="585"/>
          <a:stretch/>
        </p:blipFill>
        <p:spPr>
          <a:xfrm>
            <a:off x="1589854" y="3706160"/>
            <a:ext cx="7198387" cy="1270933"/>
          </a:xfrm>
          <a:prstGeom prst="rect">
            <a:avLst/>
          </a:prstGeom>
        </p:spPr>
      </p:pic>
    </p:spTree>
    <p:extLst>
      <p:ext uri="{BB962C8B-B14F-4D97-AF65-F5344CB8AC3E}">
        <p14:creationId xmlns:p14="http://schemas.microsoft.com/office/powerpoint/2010/main" val="27920131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TotalTime>
  <Words>1224</Words>
  <Application>Microsoft Office PowerPoint</Application>
  <PresentationFormat>On-screen Show (16:9)</PresentationFormat>
  <Paragraphs>186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vt:lpstr>
      <vt:lpstr>Dosis</vt:lpstr>
      <vt:lpstr>Arial</vt:lpstr>
      <vt:lpstr>Simple Light</vt:lpstr>
      <vt:lpstr>PowerPoint Presentation</vt:lpstr>
      <vt:lpstr>Overview</vt:lpstr>
      <vt:lpstr>PowerPoint Presentation</vt:lpstr>
      <vt:lpstr>PowerPoint Presentation</vt:lpstr>
      <vt:lpstr>Data Preprocessing</vt:lpstr>
      <vt:lpstr>Data Preprocessing</vt:lpstr>
      <vt:lpstr>Data Preprocessing</vt:lpstr>
      <vt:lpstr>Data Preprocessing</vt:lpstr>
      <vt:lpstr>Data Preprocessing</vt:lpstr>
      <vt:lpstr>Data Preprocessing</vt:lpstr>
      <vt:lpstr>Data Preprocessing</vt:lpstr>
      <vt:lpstr>Data Preprocessing</vt:lpstr>
      <vt:lpstr>PowerPoint Presentation</vt:lpstr>
      <vt:lpstr>Analyze Customer Interest by Property Type</vt:lpstr>
      <vt:lpstr>Analyze Customer Interest by Property Type</vt:lpstr>
      <vt:lpstr>Analyze Customer Interest by Property Type</vt:lpstr>
      <vt:lpstr>Analyze Customer Interest by Property Type</vt:lpstr>
      <vt:lpstr>Analyze Customer Interest by Property Type</vt:lpstr>
      <vt:lpstr>PowerPoint Presentation</vt:lpstr>
      <vt:lpstr>Analysis of The Effect of Marital Status on The Time Loan Period</vt:lpstr>
      <vt:lpstr>Analysis of The Effect of Marital Status on The Time Loan Period</vt:lpstr>
      <vt:lpstr>Analysis of The Effect of Marital Status on The Time Loan Period</vt:lpstr>
      <vt:lpstr>Analysis of The Effect of Marital Status on The Time Loan Period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Raditya .</cp:lastModifiedBy>
  <cp:revision>51</cp:revision>
  <dcterms:modified xsi:type="dcterms:W3CDTF">2022-10-19T01:27:06Z</dcterms:modified>
</cp:coreProperties>
</file>