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6"/>
  </p:notesMasterIdLst>
  <p:sldIdLst>
    <p:sldId id="256" r:id="rId2"/>
    <p:sldId id="260" r:id="rId3"/>
    <p:sldId id="259" r:id="rId4"/>
    <p:sldId id="261" r:id="rId5"/>
    <p:sldId id="358" r:id="rId6"/>
    <p:sldId id="359" r:id="rId7"/>
    <p:sldId id="360" r:id="rId8"/>
    <p:sldId id="361" r:id="rId9"/>
    <p:sldId id="362" r:id="rId10"/>
    <p:sldId id="363" r:id="rId11"/>
    <p:sldId id="364" r:id="rId12"/>
    <p:sldId id="365" r:id="rId13"/>
    <p:sldId id="366" r:id="rId14"/>
    <p:sldId id="367" r:id="rId15"/>
    <p:sldId id="368" r:id="rId16"/>
    <p:sldId id="369" r:id="rId17"/>
    <p:sldId id="370" r:id="rId18"/>
    <p:sldId id="371" r:id="rId19"/>
    <p:sldId id="372" r:id="rId20"/>
    <p:sldId id="373" r:id="rId21"/>
    <p:sldId id="374" r:id="rId22"/>
    <p:sldId id="375" r:id="rId23"/>
    <p:sldId id="356" r:id="rId24"/>
    <p:sldId id="357" r:id="rId25"/>
  </p:sldIdLst>
  <p:sldSz cx="9144000" cy="5143500" type="screen16x9"/>
  <p:notesSz cx="6858000" cy="9144000"/>
  <p:embeddedFontLst>
    <p:embeddedFont>
      <p:font typeface="Arvo" panose="020B0604020202020204" charset="0"/>
      <p:regular r:id="rId27"/>
      <p:bold r:id="rId28"/>
      <p:italic r:id="rId29"/>
      <p:boldItalic r:id="rId30"/>
    </p:embeddedFont>
    <p:embeddedFont>
      <p:font typeface="Roboto Condensed" panose="020B0604020202020204" charset="0"/>
      <p:regular r:id="rId31"/>
      <p:bold r:id="rId32"/>
      <p:italic r:id="rId33"/>
      <p:boldItalic r:id="rId34"/>
    </p:embeddedFont>
    <p:embeddedFont>
      <p:font typeface="Roboto Condensed Light"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28B0C6-8EAE-4F92-8177-2A3FDC2F9772}">
  <a:tblStyle styleId="{3728B0C6-8EAE-4F92-8177-2A3FDC2F977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6923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1843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1251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3192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9127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2747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1700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239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1653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509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7041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45041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3307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1573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3944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2638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949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0119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sp>
        <p:nvSpPr>
          <p:cNvPr id="43" name="Google Shape;43;p4"/>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44" name="Google Shape;44;p4"/>
          <p:cNvGrpSpPr/>
          <p:nvPr/>
        </p:nvGrpSpPr>
        <p:grpSpPr>
          <a:xfrm>
            <a:off x="0" y="-7088"/>
            <a:ext cx="8661398" cy="5150588"/>
            <a:chOff x="0" y="-7088"/>
            <a:chExt cx="8661398" cy="5150588"/>
          </a:xfrm>
        </p:grpSpPr>
        <p:sp>
          <p:nvSpPr>
            <p:cNvPr id="45" name="Google Shape;45;p4"/>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7" name="Google Shape;47;p4"/>
          <p:cNvGrpSpPr/>
          <p:nvPr/>
        </p:nvGrpSpPr>
        <p:grpSpPr>
          <a:xfrm rot="10800000" flipH="1">
            <a:off x="1" y="1090763"/>
            <a:ext cx="8847502" cy="2961975"/>
            <a:chOff x="-8178042" y="-4493254"/>
            <a:chExt cx="19483598" cy="6522736"/>
          </a:xfrm>
        </p:grpSpPr>
        <p:sp>
          <p:nvSpPr>
            <p:cNvPr id="48" name="Google Shape;48;p4"/>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9" name="Google Shape;49;p4"/>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0" name="Google Shape;50;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1" name="Google Shape;51;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FF9800"/>
                </a:solidFill>
              </a:rPr>
              <a:t>“</a:t>
            </a:r>
            <a:endParaRPr sz="7200" b="1">
              <a:solidFill>
                <a:srgbClr val="FF9800"/>
              </a:solidFill>
            </a:endParaRPr>
          </a:p>
        </p:txBody>
      </p:sp>
      <p:grpSp>
        <p:nvGrpSpPr>
          <p:cNvPr id="52" name="Google Shape;52;p4"/>
          <p:cNvGrpSpPr/>
          <p:nvPr/>
        </p:nvGrpSpPr>
        <p:grpSpPr>
          <a:xfrm>
            <a:off x="6946842" y="4472723"/>
            <a:ext cx="2202830" cy="670795"/>
            <a:chOff x="5575242" y="4472723"/>
            <a:chExt cx="2202830" cy="670795"/>
          </a:xfrm>
        </p:grpSpPr>
        <p:sp>
          <p:nvSpPr>
            <p:cNvPr id="53" name="Google Shape;53;p4"/>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flipH="1">
              <a:off x="5734850" y="4472723"/>
              <a:ext cx="2040837" cy="670795"/>
              <a:chOff x="1297954" y="330075"/>
              <a:chExt cx="5169293" cy="1699506"/>
            </a:xfrm>
          </p:grpSpPr>
          <p:sp>
            <p:nvSpPr>
              <p:cNvPr id="55" name="Google Shape;55;p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4"/>
            <p:cNvGrpSpPr/>
            <p:nvPr/>
          </p:nvGrpSpPr>
          <p:grpSpPr>
            <a:xfrm flipH="1">
              <a:off x="5578209" y="4646738"/>
              <a:ext cx="2199863" cy="304563"/>
              <a:chOff x="-5827153" y="330075"/>
              <a:chExt cx="12276019" cy="1699569"/>
            </a:xfrm>
          </p:grpSpPr>
          <p:sp>
            <p:nvSpPr>
              <p:cNvPr id="58" name="Google Shape;58;p4"/>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1298115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lvl="0"/>
            <a:r>
              <a:rPr lang="en-US" b="0" dirty="0"/>
              <a:t>Office Computer Application</a:t>
            </a:r>
            <a:br>
              <a:rPr lang="en-US" b="0" dirty="0"/>
            </a:br>
            <a:br>
              <a:rPr lang="en-US" b="0" dirty="0"/>
            </a:br>
            <a:r>
              <a:rPr lang="en-US" b="0" dirty="0"/>
              <a:t>WEEK TEN</a:t>
            </a:r>
            <a:endParaRPr dirty="0"/>
          </a:p>
        </p:txBody>
      </p:sp>
      <p:sp>
        <p:nvSpPr>
          <p:cNvPr id="3" name="TextBox 2">
            <a:extLst>
              <a:ext uri="{FF2B5EF4-FFF2-40B4-BE49-F238E27FC236}">
                <a16:creationId xmlns:a16="http://schemas.microsoft.com/office/drawing/2014/main" id="{6AC41A3E-BDFF-4E13-B6A5-A35924F31D30}"/>
              </a:ext>
            </a:extLst>
          </p:cNvPr>
          <p:cNvSpPr txBox="1"/>
          <p:nvPr/>
        </p:nvSpPr>
        <p:spPr>
          <a:xfrm>
            <a:off x="4323645" y="4278489"/>
            <a:ext cx="2800767" cy="307777"/>
          </a:xfrm>
          <a:prstGeom prst="rect">
            <a:avLst/>
          </a:prstGeom>
          <a:noFill/>
        </p:spPr>
        <p:txBody>
          <a:bodyPr wrap="none" rtlCol="0">
            <a:spAutoFit/>
          </a:bodyPr>
          <a:lstStyle/>
          <a:p>
            <a:r>
              <a:rPr lang="en-US" b="1" dirty="0">
                <a:solidFill>
                  <a:schemeClr val="bg1"/>
                </a:solidFill>
              </a:rPr>
              <a:t>Muhammad </a:t>
            </a:r>
            <a:r>
              <a:rPr lang="en-US" b="1" dirty="0" err="1">
                <a:solidFill>
                  <a:schemeClr val="bg1"/>
                </a:solidFill>
              </a:rPr>
              <a:t>Unggul</a:t>
            </a:r>
            <a:r>
              <a:rPr lang="en-US" b="1" dirty="0">
                <a:solidFill>
                  <a:schemeClr val="bg1"/>
                </a:solidFill>
              </a:rPr>
              <a:t> </a:t>
            </a:r>
            <a:r>
              <a:rPr lang="en-US" b="1" dirty="0" err="1">
                <a:solidFill>
                  <a:schemeClr val="bg1"/>
                </a:solidFill>
              </a:rPr>
              <a:t>Pamenang</a:t>
            </a:r>
            <a:endParaRPr lang="en-US"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The Ribbon</a:t>
            </a:r>
          </a:p>
        </p:txBody>
      </p:sp>
      <p:sp>
        <p:nvSpPr>
          <p:cNvPr id="237" name="Google Shape;237;p16"/>
          <p:cNvSpPr txBox="1">
            <a:spLocks noGrp="1"/>
          </p:cNvSpPr>
          <p:nvPr>
            <p:ph type="body" idx="1"/>
          </p:nvPr>
        </p:nvSpPr>
        <p:spPr>
          <a:xfrm>
            <a:off x="498708" y="1315467"/>
            <a:ext cx="8173344" cy="609198"/>
          </a:xfrm>
          <a:prstGeom prst="rect">
            <a:avLst/>
          </a:prstGeom>
        </p:spPr>
        <p:txBody>
          <a:bodyPr spcFirstLastPara="1" wrap="square" lIns="91425" tIns="91425" rIns="91425" bIns="91425" anchor="t" anchorCtr="0">
            <a:noAutofit/>
          </a:bodyPr>
          <a:lstStyle/>
          <a:p>
            <a:r>
              <a:rPr lang="en-US" sz="1600" dirty="0"/>
              <a:t>You can adjust how the Ribbon is displayed with the Ribbon Display Options.</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0D22A94C-D468-411F-97FB-DFB49DCADFF3}"/>
              </a:ext>
            </a:extLst>
          </p:cNvPr>
          <p:cNvPicPr>
            <a:picLocks noChangeAspect="1"/>
          </p:cNvPicPr>
          <p:nvPr/>
        </p:nvPicPr>
        <p:blipFill>
          <a:blip r:embed="rId3"/>
          <a:stretch>
            <a:fillRect/>
          </a:stretch>
        </p:blipFill>
        <p:spPr>
          <a:xfrm>
            <a:off x="2356055" y="2081273"/>
            <a:ext cx="3886200" cy="2019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194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The Quick Access Toolbar</a:t>
            </a:r>
          </a:p>
        </p:txBody>
      </p:sp>
      <p:sp>
        <p:nvSpPr>
          <p:cNvPr id="237" name="Google Shape;237;p16"/>
          <p:cNvSpPr txBox="1">
            <a:spLocks noGrp="1"/>
          </p:cNvSpPr>
          <p:nvPr>
            <p:ph type="body" idx="1"/>
          </p:nvPr>
        </p:nvSpPr>
        <p:spPr>
          <a:xfrm>
            <a:off x="498708" y="1315466"/>
            <a:ext cx="8173344" cy="1722701"/>
          </a:xfrm>
          <a:prstGeom prst="rect">
            <a:avLst/>
          </a:prstGeom>
        </p:spPr>
        <p:txBody>
          <a:bodyPr spcFirstLastPara="1" wrap="square" lIns="91425" tIns="91425" rIns="91425" bIns="91425" anchor="t" anchorCtr="0">
            <a:noAutofit/>
          </a:bodyPr>
          <a:lstStyle/>
          <a:p>
            <a:pPr marL="76200" indent="0">
              <a:buNone/>
            </a:pPr>
            <a:r>
              <a:rPr lang="en-US" sz="1800" dirty="0"/>
              <a:t>Located just above the Ribbon, the </a:t>
            </a:r>
            <a:r>
              <a:rPr lang="en-US" sz="1800" b="1" dirty="0"/>
              <a:t>Quick Access Toolbar</a:t>
            </a:r>
            <a:r>
              <a:rPr lang="en-US" sz="1800" dirty="0"/>
              <a:t> lets you access common commands no matter which tab is selected. By default, it includes the </a:t>
            </a:r>
            <a:r>
              <a:rPr lang="en-US" sz="1800" b="1" dirty="0"/>
              <a:t>Save</a:t>
            </a:r>
            <a:r>
              <a:rPr lang="en-US" sz="1800" dirty="0"/>
              <a:t>, </a:t>
            </a:r>
            <a:r>
              <a:rPr lang="en-US" sz="1800" b="1" dirty="0"/>
              <a:t>Undo</a:t>
            </a:r>
            <a:r>
              <a:rPr lang="en-US" sz="1800" dirty="0"/>
              <a:t>, and </a:t>
            </a:r>
            <a:r>
              <a:rPr lang="en-US" sz="1800" b="1" dirty="0"/>
              <a:t>Repeat</a:t>
            </a:r>
            <a:r>
              <a:rPr lang="en-US" sz="1800" dirty="0"/>
              <a:t> commands. You can add other commands depending on your preference.</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90014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add commands to the Quick Access Toolbar:</a:t>
            </a:r>
          </a:p>
        </p:txBody>
      </p:sp>
      <p:sp>
        <p:nvSpPr>
          <p:cNvPr id="237" name="Google Shape;237;p16"/>
          <p:cNvSpPr txBox="1">
            <a:spLocks noGrp="1"/>
          </p:cNvSpPr>
          <p:nvPr>
            <p:ph type="body" idx="1"/>
          </p:nvPr>
        </p:nvSpPr>
        <p:spPr>
          <a:xfrm>
            <a:off x="498708" y="1315466"/>
            <a:ext cx="8173344" cy="1177011"/>
          </a:xfrm>
          <a:prstGeom prst="rect">
            <a:avLst/>
          </a:prstGeom>
        </p:spPr>
        <p:txBody>
          <a:bodyPr spcFirstLastPara="1" wrap="square" lIns="91425" tIns="91425" rIns="91425" bIns="91425" anchor="t" anchorCtr="0">
            <a:noAutofit/>
          </a:bodyPr>
          <a:lstStyle/>
          <a:p>
            <a:r>
              <a:rPr lang="en-US" sz="1600" dirty="0"/>
              <a:t>Click the </a:t>
            </a:r>
            <a:r>
              <a:rPr lang="en-US" sz="1600" b="1" dirty="0"/>
              <a:t>drop-down arrow</a:t>
            </a:r>
            <a:r>
              <a:rPr lang="en-US" sz="1600" dirty="0"/>
              <a:t> to the right of the </a:t>
            </a:r>
            <a:r>
              <a:rPr lang="en-US" sz="1600" b="1" dirty="0"/>
              <a:t>Quick Access Toolbar</a:t>
            </a:r>
            <a:r>
              <a:rPr lang="en-US" sz="1600" dirty="0"/>
              <a:t>.</a:t>
            </a:r>
          </a:p>
          <a:p>
            <a:r>
              <a:rPr lang="en-US" sz="1600" dirty="0"/>
              <a:t>Select the </a:t>
            </a:r>
            <a:r>
              <a:rPr lang="en-US" sz="1600" b="1" dirty="0"/>
              <a:t>command</a:t>
            </a:r>
            <a:r>
              <a:rPr lang="en-US" sz="1600" dirty="0"/>
              <a:t> you want to add from the drop-down menu. To choose from more commands, select </a:t>
            </a:r>
            <a:r>
              <a:rPr lang="en-US" sz="1600" b="1" dirty="0"/>
              <a:t>More Commands</a:t>
            </a:r>
            <a:r>
              <a:rPr lang="en-US" sz="1600" dirty="0"/>
              <a: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624E36CE-3366-4ABB-B171-31EBEE226D56}"/>
              </a:ext>
            </a:extLst>
          </p:cNvPr>
          <p:cNvPicPr>
            <a:picLocks noChangeAspect="1"/>
          </p:cNvPicPr>
          <p:nvPr/>
        </p:nvPicPr>
        <p:blipFill>
          <a:blip r:embed="rId3"/>
          <a:stretch>
            <a:fillRect/>
          </a:stretch>
        </p:blipFill>
        <p:spPr>
          <a:xfrm>
            <a:off x="2878855" y="2333976"/>
            <a:ext cx="2821397" cy="27136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6771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add commands to the Quick Access Toolbar:</a:t>
            </a:r>
          </a:p>
        </p:txBody>
      </p:sp>
      <p:sp>
        <p:nvSpPr>
          <p:cNvPr id="237" name="Google Shape;237;p16"/>
          <p:cNvSpPr txBox="1">
            <a:spLocks noGrp="1"/>
          </p:cNvSpPr>
          <p:nvPr>
            <p:ph type="body" idx="1"/>
          </p:nvPr>
        </p:nvSpPr>
        <p:spPr>
          <a:xfrm>
            <a:off x="498708" y="1315466"/>
            <a:ext cx="8173344" cy="1177011"/>
          </a:xfrm>
          <a:prstGeom prst="rect">
            <a:avLst/>
          </a:prstGeom>
        </p:spPr>
        <p:txBody>
          <a:bodyPr spcFirstLastPara="1" wrap="square" lIns="91425" tIns="91425" rIns="91425" bIns="91425" anchor="t" anchorCtr="0">
            <a:noAutofit/>
          </a:bodyPr>
          <a:lstStyle/>
          <a:p>
            <a:r>
              <a:rPr lang="en-US" sz="1600" dirty="0"/>
              <a:t>The command will be </a:t>
            </a:r>
            <a:r>
              <a:rPr lang="en-US" sz="1600" b="1" dirty="0"/>
              <a:t>added</a:t>
            </a:r>
            <a:r>
              <a:rPr lang="en-US" sz="1600" dirty="0"/>
              <a:t> to the Quick Access Toolbar.</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B85B8BF1-BD00-4B87-9F40-A03AC9EC6E2F}"/>
              </a:ext>
            </a:extLst>
          </p:cNvPr>
          <p:cNvPicPr>
            <a:picLocks noChangeAspect="1"/>
          </p:cNvPicPr>
          <p:nvPr/>
        </p:nvPicPr>
        <p:blipFill>
          <a:blip r:embed="rId3"/>
          <a:stretch>
            <a:fillRect/>
          </a:stretch>
        </p:blipFill>
        <p:spPr>
          <a:xfrm>
            <a:off x="2277600" y="2253891"/>
            <a:ext cx="4029075" cy="1019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5789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How to use Tell me:</a:t>
            </a:r>
          </a:p>
        </p:txBody>
      </p:sp>
      <p:sp>
        <p:nvSpPr>
          <p:cNvPr id="237" name="Google Shape;237;p16"/>
          <p:cNvSpPr txBox="1">
            <a:spLocks noGrp="1"/>
          </p:cNvSpPr>
          <p:nvPr>
            <p:ph type="body" idx="1"/>
          </p:nvPr>
        </p:nvSpPr>
        <p:spPr>
          <a:xfrm>
            <a:off x="498708" y="1315466"/>
            <a:ext cx="8173344" cy="1177011"/>
          </a:xfrm>
          <a:prstGeom prst="rect">
            <a:avLst/>
          </a:prstGeom>
        </p:spPr>
        <p:txBody>
          <a:bodyPr spcFirstLastPara="1" wrap="square" lIns="91425" tIns="91425" rIns="91425" bIns="91425" anchor="t" anchorCtr="0">
            <a:noAutofit/>
          </a:bodyPr>
          <a:lstStyle/>
          <a:p>
            <a:pPr marL="76200" indent="0">
              <a:buNone/>
            </a:pPr>
            <a:r>
              <a:rPr lang="en-US" sz="1600" dirty="0"/>
              <a:t>The </a:t>
            </a:r>
            <a:r>
              <a:rPr lang="en-US" sz="1600" b="1" dirty="0"/>
              <a:t>Tell me</a:t>
            </a:r>
            <a:r>
              <a:rPr lang="en-US" sz="1600" dirty="0"/>
              <a:t> box works like a search bar to help you quickly find tools or commands you want to use.</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189F7D6F-F7D8-43E6-9634-2E9417D1527A}"/>
              </a:ext>
            </a:extLst>
          </p:cNvPr>
          <p:cNvPicPr>
            <a:picLocks noChangeAspect="1"/>
          </p:cNvPicPr>
          <p:nvPr/>
        </p:nvPicPr>
        <p:blipFill>
          <a:blip r:embed="rId3"/>
          <a:stretch>
            <a:fillRect/>
          </a:stretch>
        </p:blipFill>
        <p:spPr>
          <a:xfrm>
            <a:off x="2569445" y="2289840"/>
            <a:ext cx="3857625" cy="1419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0853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How to use Tell me:</a:t>
            </a:r>
          </a:p>
        </p:txBody>
      </p:sp>
      <p:sp>
        <p:nvSpPr>
          <p:cNvPr id="237" name="Google Shape;237;p16"/>
          <p:cNvSpPr txBox="1">
            <a:spLocks noGrp="1"/>
          </p:cNvSpPr>
          <p:nvPr>
            <p:ph type="body" idx="1"/>
          </p:nvPr>
        </p:nvSpPr>
        <p:spPr>
          <a:xfrm>
            <a:off x="498708" y="1315466"/>
            <a:ext cx="8173344" cy="1177011"/>
          </a:xfrm>
          <a:prstGeom prst="rect">
            <a:avLst/>
          </a:prstGeom>
        </p:spPr>
        <p:txBody>
          <a:bodyPr spcFirstLastPara="1" wrap="square" lIns="91425" tIns="91425" rIns="91425" bIns="91425" anchor="t" anchorCtr="0">
            <a:noAutofit/>
          </a:bodyPr>
          <a:lstStyle/>
          <a:p>
            <a:r>
              <a:rPr lang="en-US" sz="1600" dirty="0"/>
              <a:t>Type in your own words what you want to do.</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FE1FBDCE-1822-4B3D-A724-40497C8D8785}"/>
              </a:ext>
            </a:extLst>
          </p:cNvPr>
          <p:cNvPicPr>
            <a:picLocks noChangeAspect="1"/>
          </p:cNvPicPr>
          <p:nvPr/>
        </p:nvPicPr>
        <p:blipFill>
          <a:blip r:embed="rId3"/>
          <a:stretch>
            <a:fillRect/>
          </a:stretch>
        </p:blipFill>
        <p:spPr>
          <a:xfrm>
            <a:off x="3291809" y="1938558"/>
            <a:ext cx="2162175" cy="1933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1600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How to use Tell me:</a:t>
            </a:r>
          </a:p>
        </p:txBody>
      </p:sp>
      <p:sp>
        <p:nvSpPr>
          <p:cNvPr id="237" name="Google Shape;237;p16"/>
          <p:cNvSpPr txBox="1">
            <a:spLocks noGrp="1"/>
          </p:cNvSpPr>
          <p:nvPr>
            <p:ph type="body" idx="1"/>
          </p:nvPr>
        </p:nvSpPr>
        <p:spPr>
          <a:xfrm>
            <a:off x="498708" y="1315466"/>
            <a:ext cx="8173344" cy="1177011"/>
          </a:xfrm>
          <a:prstGeom prst="rect">
            <a:avLst/>
          </a:prstGeom>
        </p:spPr>
        <p:txBody>
          <a:bodyPr spcFirstLastPara="1" wrap="square" lIns="91425" tIns="91425" rIns="91425" bIns="91425" anchor="t" anchorCtr="0">
            <a:noAutofit/>
          </a:bodyPr>
          <a:lstStyle/>
          <a:p>
            <a:r>
              <a:rPr lang="en-US" sz="1600" dirty="0"/>
              <a:t>The results will give you a few relevant options. To use one, click it like you would a command on the Ribbon.</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B341DFF9-B953-4B5E-BD1F-9E3E2978B750}"/>
              </a:ext>
            </a:extLst>
          </p:cNvPr>
          <p:cNvPicPr>
            <a:picLocks noChangeAspect="1"/>
          </p:cNvPicPr>
          <p:nvPr/>
        </p:nvPicPr>
        <p:blipFill>
          <a:blip r:embed="rId3"/>
          <a:stretch>
            <a:fillRect/>
          </a:stretch>
        </p:blipFill>
        <p:spPr>
          <a:xfrm>
            <a:off x="2719080" y="2080323"/>
            <a:ext cx="3519488" cy="28717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81501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Worksheet views</a:t>
            </a:r>
          </a:p>
        </p:txBody>
      </p:sp>
      <p:sp>
        <p:nvSpPr>
          <p:cNvPr id="237" name="Google Shape;237;p16"/>
          <p:cNvSpPr txBox="1">
            <a:spLocks noGrp="1"/>
          </p:cNvSpPr>
          <p:nvPr>
            <p:ph type="body" idx="1"/>
          </p:nvPr>
        </p:nvSpPr>
        <p:spPr>
          <a:xfrm>
            <a:off x="498708" y="1315466"/>
            <a:ext cx="8173344" cy="1177011"/>
          </a:xfrm>
          <a:prstGeom prst="rect">
            <a:avLst/>
          </a:prstGeom>
        </p:spPr>
        <p:txBody>
          <a:bodyPr spcFirstLastPara="1" wrap="square" lIns="91425" tIns="91425" rIns="91425" bIns="91425" anchor="t" anchorCtr="0">
            <a:noAutofit/>
          </a:bodyPr>
          <a:lstStyle/>
          <a:p>
            <a:pPr marL="76200" indent="0">
              <a:buNone/>
            </a:pPr>
            <a:r>
              <a:rPr lang="en-US" sz="1600" dirty="0"/>
              <a:t>Excel 2016 has a variety of viewing options that change how your workbook is displayed. These views can be useful for various tasks, especially if you're planning to </a:t>
            </a:r>
            <a:r>
              <a:rPr lang="en-US" sz="1600" b="1" dirty="0"/>
              <a:t>print</a:t>
            </a:r>
            <a:r>
              <a:rPr lang="en-US" sz="1600" dirty="0"/>
              <a:t> the spreadsheet. To </a:t>
            </a:r>
            <a:r>
              <a:rPr lang="en-US" sz="1600" b="1" dirty="0"/>
              <a:t>change worksheet views</a:t>
            </a:r>
            <a:r>
              <a:rPr lang="en-US" sz="1600" dirty="0"/>
              <a:t>, locate the commands in the bottom-right corner of the Excel window and select </a:t>
            </a:r>
            <a:r>
              <a:rPr lang="en-US" sz="1600" b="1" dirty="0"/>
              <a:t>Normal view</a:t>
            </a:r>
            <a:r>
              <a:rPr lang="en-US" sz="1600" dirty="0"/>
              <a:t>,</a:t>
            </a:r>
            <a:r>
              <a:rPr lang="en-US" sz="1600" b="1" dirty="0"/>
              <a:t> Page Layout view</a:t>
            </a:r>
            <a:r>
              <a:rPr lang="en-US" sz="1600" dirty="0"/>
              <a:t>, or</a:t>
            </a:r>
            <a:r>
              <a:rPr lang="en-US" sz="1600" b="1" dirty="0"/>
              <a:t> Page Break view</a:t>
            </a:r>
            <a:r>
              <a:rPr lang="en-US" sz="1600" dirty="0"/>
              <a: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35E2F337-04D3-4373-9F8B-1AD932EDB80E}"/>
              </a:ext>
            </a:extLst>
          </p:cNvPr>
          <p:cNvPicPr>
            <a:picLocks noChangeAspect="1"/>
          </p:cNvPicPr>
          <p:nvPr/>
        </p:nvPicPr>
        <p:blipFill>
          <a:blip r:embed="rId3"/>
          <a:stretch>
            <a:fillRect/>
          </a:stretch>
        </p:blipFill>
        <p:spPr>
          <a:xfrm>
            <a:off x="2704793" y="3050663"/>
            <a:ext cx="3409950" cy="904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4669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Worksheet views</a:t>
            </a:r>
          </a:p>
        </p:txBody>
      </p:sp>
      <p:sp>
        <p:nvSpPr>
          <p:cNvPr id="237" name="Google Shape;237;p16"/>
          <p:cNvSpPr txBox="1">
            <a:spLocks noGrp="1"/>
          </p:cNvSpPr>
          <p:nvPr>
            <p:ph type="body" idx="1"/>
          </p:nvPr>
        </p:nvSpPr>
        <p:spPr>
          <a:xfrm>
            <a:off x="498708" y="1315466"/>
            <a:ext cx="8173344" cy="1177011"/>
          </a:xfrm>
          <a:prstGeom prst="rect">
            <a:avLst/>
          </a:prstGeom>
        </p:spPr>
        <p:txBody>
          <a:bodyPr spcFirstLastPara="1" wrap="square" lIns="91425" tIns="91425" rIns="91425" bIns="91425" anchor="t" anchorCtr="0">
            <a:noAutofit/>
          </a:bodyPr>
          <a:lstStyle/>
          <a:p>
            <a:r>
              <a:rPr lang="en-US" sz="1600" b="1" dirty="0"/>
              <a:t>Normal view</a:t>
            </a:r>
            <a:r>
              <a:rPr lang="en-US" sz="1600" dirty="0"/>
              <a:t> is the default view for all worksheets in Excel.</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BD0AC4B2-1A5E-4839-AEB7-6B9DDAC58BF4}"/>
              </a:ext>
            </a:extLst>
          </p:cNvPr>
          <p:cNvPicPr>
            <a:picLocks noChangeAspect="1"/>
          </p:cNvPicPr>
          <p:nvPr/>
        </p:nvPicPr>
        <p:blipFill>
          <a:blip r:embed="rId3"/>
          <a:stretch>
            <a:fillRect/>
          </a:stretch>
        </p:blipFill>
        <p:spPr>
          <a:xfrm>
            <a:off x="2321994" y="1782774"/>
            <a:ext cx="3984681" cy="3045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65161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Worksheet views</a:t>
            </a:r>
          </a:p>
        </p:txBody>
      </p:sp>
      <p:sp>
        <p:nvSpPr>
          <p:cNvPr id="237" name="Google Shape;237;p16"/>
          <p:cNvSpPr txBox="1">
            <a:spLocks noGrp="1"/>
          </p:cNvSpPr>
          <p:nvPr>
            <p:ph type="body" idx="1"/>
          </p:nvPr>
        </p:nvSpPr>
        <p:spPr>
          <a:xfrm>
            <a:off x="498708" y="1315466"/>
            <a:ext cx="8173344" cy="1177011"/>
          </a:xfrm>
          <a:prstGeom prst="rect">
            <a:avLst/>
          </a:prstGeom>
        </p:spPr>
        <p:txBody>
          <a:bodyPr spcFirstLastPara="1" wrap="square" lIns="91425" tIns="91425" rIns="91425" bIns="91425" anchor="t" anchorCtr="0">
            <a:noAutofit/>
          </a:bodyPr>
          <a:lstStyle/>
          <a:p>
            <a:r>
              <a:rPr lang="en-US" sz="1600" b="1" dirty="0"/>
              <a:t>Page Layout view</a:t>
            </a:r>
            <a:r>
              <a:rPr lang="en-US" sz="1600" dirty="0"/>
              <a:t> displays how your worksheets will appear when printed. You can also add headers and footers in this view.</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193C883C-10C3-4C3C-876D-039879497AD3}"/>
              </a:ext>
            </a:extLst>
          </p:cNvPr>
          <p:cNvPicPr>
            <a:picLocks noChangeAspect="1"/>
          </p:cNvPicPr>
          <p:nvPr/>
        </p:nvPicPr>
        <p:blipFill>
          <a:blip r:embed="rId3"/>
          <a:stretch>
            <a:fillRect/>
          </a:stretch>
        </p:blipFill>
        <p:spPr>
          <a:xfrm>
            <a:off x="2430867" y="2042225"/>
            <a:ext cx="3807701" cy="2909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66303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p>
            <a:pPr marL="0" lvl="0" indent="0">
              <a:buNone/>
            </a:pPr>
            <a:r>
              <a:rPr lang="en-US" dirty="0"/>
              <a:t>Please Do It With MS Excel from 2010 - 2016</a:t>
            </a:r>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Worksheet views</a:t>
            </a:r>
          </a:p>
        </p:txBody>
      </p:sp>
      <p:sp>
        <p:nvSpPr>
          <p:cNvPr id="237" name="Google Shape;237;p16"/>
          <p:cNvSpPr txBox="1">
            <a:spLocks noGrp="1"/>
          </p:cNvSpPr>
          <p:nvPr>
            <p:ph type="body" idx="1"/>
          </p:nvPr>
        </p:nvSpPr>
        <p:spPr>
          <a:xfrm>
            <a:off x="498708" y="1315466"/>
            <a:ext cx="8173344" cy="1177011"/>
          </a:xfrm>
          <a:prstGeom prst="rect">
            <a:avLst/>
          </a:prstGeom>
        </p:spPr>
        <p:txBody>
          <a:bodyPr spcFirstLastPara="1" wrap="square" lIns="91425" tIns="91425" rIns="91425" bIns="91425" anchor="t" anchorCtr="0">
            <a:noAutofit/>
          </a:bodyPr>
          <a:lstStyle/>
          <a:p>
            <a:r>
              <a:rPr lang="en-US" sz="1600" b="1" dirty="0"/>
              <a:t>Page Break view</a:t>
            </a:r>
            <a:r>
              <a:rPr lang="en-US" sz="1600" dirty="0"/>
              <a:t> allows you to change the location of page breaks, which is especially helpful when printing a lot of data from Excel.</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FCC60D7E-1682-45F2-AC99-51C46A03D2CC}"/>
              </a:ext>
            </a:extLst>
          </p:cNvPr>
          <p:cNvPicPr>
            <a:picLocks noChangeAspect="1"/>
          </p:cNvPicPr>
          <p:nvPr/>
        </p:nvPicPr>
        <p:blipFill>
          <a:blip r:embed="rId3"/>
          <a:stretch>
            <a:fillRect/>
          </a:stretch>
        </p:blipFill>
        <p:spPr>
          <a:xfrm>
            <a:off x="2694151" y="2151963"/>
            <a:ext cx="3586475" cy="27408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38683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Backstage view</a:t>
            </a:r>
          </a:p>
        </p:txBody>
      </p:sp>
      <p:sp>
        <p:nvSpPr>
          <p:cNvPr id="237" name="Google Shape;237;p16"/>
          <p:cNvSpPr txBox="1">
            <a:spLocks noGrp="1"/>
          </p:cNvSpPr>
          <p:nvPr>
            <p:ph type="body" idx="1"/>
          </p:nvPr>
        </p:nvSpPr>
        <p:spPr>
          <a:xfrm>
            <a:off x="498708" y="1315466"/>
            <a:ext cx="8173344" cy="1177011"/>
          </a:xfrm>
          <a:prstGeom prst="rect">
            <a:avLst/>
          </a:prstGeom>
        </p:spPr>
        <p:txBody>
          <a:bodyPr spcFirstLastPara="1" wrap="square" lIns="91425" tIns="91425" rIns="91425" bIns="91425" anchor="t" anchorCtr="0">
            <a:noAutofit/>
          </a:bodyPr>
          <a:lstStyle/>
          <a:p>
            <a:pPr marL="76200" indent="0">
              <a:buNone/>
            </a:pPr>
            <a:r>
              <a:rPr lang="en-US" sz="1600" b="1" dirty="0"/>
              <a:t>Backstage view</a:t>
            </a:r>
            <a:r>
              <a:rPr lang="en-US" sz="1600" dirty="0"/>
              <a:t> gives you various options for saving, opening a file, printing, and sharing your workbooks.</a:t>
            </a:r>
          </a:p>
          <a:p>
            <a:pPr marL="76200" indent="0">
              <a:buNone/>
            </a:pPr>
            <a:r>
              <a:rPr lang="en-US" sz="1600" b="1" dirty="0"/>
              <a:t>To access Backstage view:</a:t>
            </a:r>
          </a:p>
          <a:p>
            <a:r>
              <a:rPr lang="en-US" sz="1600" dirty="0"/>
              <a:t>Click the </a:t>
            </a:r>
            <a:r>
              <a:rPr lang="en-US" sz="1600" b="1" dirty="0"/>
              <a:t>File</a:t>
            </a:r>
            <a:r>
              <a:rPr lang="en-US" sz="1600" dirty="0"/>
              <a:t> tab on the</a:t>
            </a:r>
            <a:r>
              <a:rPr lang="en-US" sz="1600" b="1" dirty="0"/>
              <a:t> Ribbon</a:t>
            </a:r>
            <a:r>
              <a:rPr lang="en-US" sz="1600" dirty="0"/>
              <a:t>. </a:t>
            </a:r>
            <a:r>
              <a:rPr lang="en-US" sz="1600" b="1" dirty="0"/>
              <a:t>Backstage view</a:t>
            </a:r>
            <a:r>
              <a:rPr lang="en-US" sz="1600" dirty="0"/>
              <a:t> will appear.</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D6C55C80-59DF-40A9-8FA0-FF8FE77EF391}"/>
              </a:ext>
            </a:extLst>
          </p:cNvPr>
          <p:cNvPicPr>
            <a:picLocks noChangeAspect="1"/>
          </p:cNvPicPr>
          <p:nvPr/>
        </p:nvPicPr>
        <p:blipFill>
          <a:blip r:embed="rId3"/>
          <a:stretch>
            <a:fillRect/>
          </a:stretch>
        </p:blipFill>
        <p:spPr>
          <a:xfrm>
            <a:off x="3161224" y="2798659"/>
            <a:ext cx="2143125" cy="1419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46300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Backstage view</a:t>
            </a:r>
          </a:p>
        </p:txBody>
      </p:sp>
      <p:sp>
        <p:nvSpPr>
          <p:cNvPr id="237" name="Google Shape;237;p16"/>
          <p:cNvSpPr txBox="1">
            <a:spLocks noGrp="1"/>
          </p:cNvSpPr>
          <p:nvPr>
            <p:ph type="body" idx="1"/>
          </p:nvPr>
        </p:nvSpPr>
        <p:spPr>
          <a:xfrm>
            <a:off x="498708" y="1315466"/>
            <a:ext cx="8173344" cy="1177011"/>
          </a:xfrm>
          <a:prstGeom prst="rect">
            <a:avLst/>
          </a:prstGeom>
        </p:spPr>
        <p:txBody>
          <a:bodyPr spcFirstLastPara="1" wrap="square" lIns="91425" tIns="91425" rIns="91425" bIns="91425" anchor="t" anchorCtr="0">
            <a:noAutofit/>
          </a:bodyPr>
          <a:lstStyle/>
          <a:p>
            <a:pPr marL="76200" indent="0">
              <a:buNone/>
            </a:pPr>
            <a:endParaRPr lang="en-US" sz="1600"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B4E23BD0-D5E4-412D-8E75-135D2AAEDC93}"/>
              </a:ext>
            </a:extLst>
          </p:cNvPr>
          <p:cNvPicPr>
            <a:picLocks noChangeAspect="1"/>
          </p:cNvPicPr>
          <p:nvPr/>
        </p:nvPicPr>
        <p:blipFill>
          <a:blip r:embed="rId3"/>
          <a:stretch>
            <a:fillRect/>
          </a:stretch>
        </p:blipFill>
        <p:spPr>
          <a:xfrm>
            <a:off x="1223622" y="1323656"/>
            <a:ext cx="4998435" cy="38198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3850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7"/>
          <p:cNvSpPr txBox="1">
            <a:spLocks noGrp="1"/>
          </p:cNvSpPr>
          <p:nvPr>
            <p:ph type="ctrTitle" idx="4294967295"/>
          </p:nvPr>
        </p:nvSpPr>
        <p:spPr>
          <a:xfrm>
            <a:off x="685800" y="2269150"/>
            <a:ext cx="5567700" cy="115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7200" dirty="0">
                <a:solidFill>
                  <a:srgbClr val="FF9800"/>
                </a:solidFill>
              </a:rPr>
              <a:t>JOBSHEET</a:t>
            </a:r>
            <a:endParaRPr sz="7200" dirty="0">
              <a:solidFill>
                <a:srgbClr val="FF9800"/>
              </a:solidFill>
            </a:endParaRPr>
          </a:p>
        </p:txBody>
      </p:sp>
      <p:sp>
        <p:nvSpPr>
          <p:cNvPr id="249" name="Google Shape;249;p17"/>
          <p:cNvSpPr txBox="1">
            <a:spLocks noGrp="1"/>
          </p:cNvSpPr>
          <p:nvPr>
            <p:ph type="subTitle" idx="4294967295"/>
          </p:nvPr>
        </p:nvSpPr>
        <p:spPr>
          <a:xfrm>
            <a:off x="685800" y="3411552"/>
            <a:ext cx="5567700" cy="784800"/>
          </a:xfrm>
          <a:prstGeom prst="rect">
            <a:avLst/>
          </a:prstGeom>
        </p:spPr>
        <p:txBody>
          <a:bodyPr spcFirstLastPara="1" wrap="square" lIns="91425" tIns="91425" rIns="91425" bIns="91425" anchor="ctr" anchorCtr="0">
            <a:noAutofit/>
          </a:bodyPr>
          <a:lstStyle/>
          <a:p>
            <a:pPr marL="0" lvl="0" indent="0">
              <a:spcAft>
                <a:spcPts val="1000"/>
              </a:spcAft>
              <a:buNone/>
            </a:pPr>
            <a:r>
              <a:rPr lang="en-US" dirty="0"/>
              <a:t>Continue working</a:t>
            </a:r>
          </a:p>
        </p:txBody>
      </p:sp>
      <p:grpSp>
        <p:nvGrpSpPr>
          <p:cNvPr id="250" name="Google Shape;250;p17"/>
          <p:cNvGrpSpPr/>
          <p:nvPr/>
        </p:nvGrpSpPr>
        <p:grpSpPr>
          <a:xfrm>
            <a:off x="6682481" y="378837"/>
            <a:ext cx="1588639" cy="1588655"/>
            <a:chOff x="6643075" y="3664250"/>
            <a:chExt cx="407950" cy="407975"/>
          </a:xfrm>
        </p:grpSpPr>
        <p:sp>
          <p:nvSpPr>
            <p:cNvPr id="251" name="Google Shape;251;p1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Google Shape;252;p1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3" name="Google Shape;253;p17"/>
          <p:cNvGrpSpPr/>
          <p:nvPr/>
        </p:nvGrpSpPr>
        <p:grpSpPr>
          <a:xfrm rot="-587363">
            <a:off x="6589251" y="2174497"/>
            <a:ext cx="653127" cy="653134"/>
            <a:chOff x="576250" y="4319400"/>
            <a:chExt cx="442075" cy="442050"/>
          </a:xfrm>
        </p:grpSpPr>
        <p:sp>
          <p:nvSpPr>
            <p:cNvPr id="254" name="Google Shape;254;p1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 name="Google Shape;255;p1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Google Shape;256;p1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Google Shape;257;p1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58" name="Google Shape;258;p17"/>
          <p:cNvSpPr/>
          <p:nvPr/>
        </p:nvSpPr>
        <p:spPr>
          <a:xfrm>
            <a:off x="6302724" y="745608"/>
            <a:ext cx="248336" cy="237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 name="Google Shape;259;p17"/>
          <p:cNvSpPr/>
          <p:nvPr/>
        </p:nvSpPr>
        <p:spPr>
          <a:xfrm rot="2697322">
            <a:off x="7939080" y="1959478"/>
            <a:ext cx="376961" cy="35993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 name="Google Shape;260;p17"/>
          <p:cNvSpPr/>
          <p:nvPr/>
        </p:nvSpPr>
        <p:spPr>
          <a:xfrm>
            <a:off x="8237292" y="1754006"/>
            <a:ext cx="150972" cy="14422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Google Shape;261;p17"/>
          <p:cNvSpPr/>
          <p:nvPr/>
        </p:nvSpPr>
        <p:spPr>
          <a:xfrm rot="1280149">
            <a:off x="6130690" y="1460796"/>
            <a:ext cx="150975" cy="14420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Google Shape;262;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24</a:t>
            </a:fld>
            <a:endParaRPr/>
          </a:p>
        </p:txBody>
      </p:sp>
      <p:sp>
        <p:nvSpPr>
          <p:cNvPr id="503" name="Google Shape;503;p34"/>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rgbClr val="FF9800"/>
                </a:solidFill>
              </a:rPr>
              <a:t>THANKS!</a:t>
            </a:r>
            <a:endParaRPr sz="6000">
              <a:solidFill>
                <a:srgbClr val="FF9800"/>
              </a:solidFill>
            </a:endParaRPr>
          </a:p>
        </p:txBody>
      </p:sp>
      <p:sp>
        <p:nvSpPr>
          <p:cNvPr id="504" name="Google Shape;504;p34"/>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2000" b="1" dirty="0"/>
          </a:p>
        </p:txBody>
      </p:sp>
      <p:grpSp>
        <p:nvGrpSpPr>
          <p:cNvPr id="505" name="Google Shape;505;p34"/>
          <p:cNvGrpSpPr/>
          <p:nvPr/>
        </p:nvGrpSpPr>
        <p:grpSpPr>
          <a:xfrm>
            <a:off x="3996210" y="966817"/>
            <a:ext cx="1197664" cy="1126777"/>
            <a:chOff x="5972700" y="2330200"/>
            <a:chExt cx="411625" cy="387275"/>
          </a:xfrm>
        </p:grpSpPr>
        <p:sp>
          <p:nvSpPr>
            <p:cNvPr id="506" name="Google Shape;506;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7" name="Google Shape;507;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r>
              <a:rPr lang="en-US" dirty="0"/>
              <a:t>Getting Started with Excel</a:t>
            </a:r>
          </a:p>
        </p:txBody>
      </p:sp>
      <p:sp>
        <p:nvSpPr>
          <p:cNvPr id="222" name="Google Shape;222;p14"/>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dirty="0"/>
              <a:t>MS </a:t>
            </a:r>
            <a:r>
              <a:rPr lang="en-US" dirty="0"/>
              <a:t>Excel</a:t>
            </a:r>
            <a:r>
              <a:rPr lang="en" dirty="0"/>
              <a:t> 2016</a:t>
            </a:r>
            <a:endParaRPr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a:solidFill>
                  <a:srgbClr val="3F5378"/>
                </a:solidFill>
                <a:latin typeface="Roboto Condensed"/>
                <a:ea typeface="Roboto Condensed"/>
                <a:cs typeface="Roboto Condensed"/>
                <a:sym typeface="Roboto Condensed"/>
              </a:rPr>
              <a:t>1</a:t>
            </a:r>
            <a:endParaRPr sz="3000" b="1">
              <a:solidFill>
                <a:srgbClr val="3F5378"/>
              </a:solidFill>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Introduction</a:t>
            </a:r>
          </a:p>
        </p:txBody>
      </p:sp>
      <p:sp>
        <p:nvSpPr>
          <p:cNvPr id="237" name="Google Shape;237;p16"/>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p>
            <a:pPr marL="76200" indent="0">
              <a:buNone/>
            </a:pPr>
            <a:r>
              <a:rPr lang="en-US" dirty="0"/>
              <a:t>Excel is a </a:t>
            </a:r>
            <a:r>
              <a:rPr lang="en-US" b="1" dirty="0"/>
              <a:t>spreadsheet program</a:t>
            </a:r>
            <a:r>
              <a:rPr lang="en-US" dirty="0"/>
              <a:t> that allows you to </a:t>
            </a:r>
            <a:r>
              <a:rPr lang="en-US" b="1" dirty="0"/>
              <a:t>store</a:t>
            </a:r>
            <a:r>
              <a:rPr lang="en-US" dirty="0"/>
              <a:t>, </a:t>
            </a:r>
            <a:r>
              <a:rPr lang="en-US" b="1" dirty="0"/>
              <a:t>organize</a:t>
            </a:r>
            <a:r>
              <a:rPr lang="en-US" dirty="0"/>
              <a:t>, and </a:t>
            </a:r>
            <a:r>
              <a:rPr lang="en-US" b="1" dirty="0"/>
              <a:t>analyze</a:t>
            </a:r>
            <a:r>
              <a:rPr lang="en-US" dirty="0"/>
              <a:t> </a:t>
            </a:r>
            <a:r>
              <a:rPr lang="en-US" b="1" dirty="0"/>
              <a:t>information</a:t>
            </a:r>
            <a:r>
              <a:rPr lang="en-US" dirty="0"/>
              <a:t>. While you may believe Excel is only used by certain people to process complicated data, anyone can learn how to take advantage of the program's </a:t>
            </a:r>
            <a:r>
              <a:rPr lang="en-US" b="1" dirty="0"/>
              <a:t>powerful</a:t>
            </a:r>
            <a:r>
              <a:rPr lang="en-US" dirty="0"/>
              <a:t> </a:t>
            </a:r>
            <a:r>
              <a:rPr lang="en-US" b="1" dirty="0"/>
              <a:t>features</a:t>
            </a:r>
            <a:r>
              <a:rPr lang="en-US" dirty="0"/>
              <a:t>. Whether you're keeping a budget, organizing a training log, or creating an invoice, Excel makes it easy to work with different types of data.</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Getting to know Excel</a:t>
            </a:r>
          </a:p>
        </p:txBody>
      </p:sp>
      <p:sp>
        <p:nvSpPr>
          <p:cNvPr id="237" name="Google Shape;237;p16"/>
          <p:cNvSpPr txBox="1">
            <a:spLocks noGrp="1"/>
          </p:cNvSpPr>
          <p:nvPr>
            <p:ph type="body" idx="1"/>
          </p:nvPr>
        </p:nvSpPr>
        <p:spPr>
          <a:xfrm>
            <a:off x="498708" y="1315466"/>
            <a:ext cx="7694021" cy="2858327"/>
          </a:xfrm>
          <a:prstGeom prst="rect">
            <a:avLst/>
          </a:prstGeom>
        </p:spPr>
        <p:txBody>
          <a:bodyPr spcFirstLastPara="1" wrap="square" lIns="91425" tIns="91425" rIns="91425" bIns="91425" anchor="ctr" anchorCtr="0">
            <a:noAutofit/>
          </a:bodyPr>
          <a:lstStyle/>
          <a:p>
            <a:pPr marL="76200" indent="0">
              <a:buNone/>
            </a:pPr>
            <a:r>
              <a:rPr lang="en-US" sz="2000" dirty="0"/>
              <a:t>If you've previously used Excel 2010 or Excel 2013, then Excel 2016 should feel familiar. If you are new to Excel or have more experience with older versions, you should first take some time to become familiar with the </a:t>
            </a:r>
            <a:r>
              <a:rPr lang="en-US" sz="2000" b="1" dirty="0"/>
              <a:t>Excel interface</a:t>
            </a:r>
            <a:r>
              <a:rPr lang="en-US" sz="2000" dirty="0"/>
              <a: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53544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The Excel interface</a:t>
            </a:r>
          </a:p>
        </p:txBody>
      </p:sp>
      <p:sp>
        <p:nvSpPr>
          <p:cNvPr id="237" name="Google Shape;237;p16"/>
          <p:cNvSpPr txBox="1">
            <a:spLocks noGrp="1"/>
          </p:cNvSpPr>
          <p:nvPr>
            <p:ph type="body" idx="1"/>
          </p:nvPr>
        </p:nvSpPr>
        <p:spPr>
          <a:xfrm>
            <a:off x="498708" y="1315467"/>
            <a:ext cx="8191636" cy="839398"/>
          </a:xfrm>
          <a:prstGeom prst="rect">
            <a:avLst/>
          </a:prstGeom>
        </p:spPr>
        <p:txBody>
          <a:bodyPr spcFirstLastPara="1" wrap="square" lIns="91425" tIns="91425" rIns="91425" bIns="91425" anchor="ctr" anchorCtr="0">
            <a:noAutofit/>
          </a:bodyPr>
          <a:lstStyle/>
          <a:p>
            <a:pPr marL="76200" indent="0">
              <a:buNone/>
            </a:pPr>
            <a:r>
              <a:rPr lang="en-US" sz="1600" dirty="0"/>
              <a:t>When you open Excel 2016 for the first time, the </a:t>
            </a:r>
            <a:r>
              <a:rPr lang="en-US" sz="1600" b="1" dirty="0"/>
              <a:t>Excel Start Screen</a:t>
            </a:r>
            <a:r>
              <a:rPr lang="en-US" sz="1600" dirty="0"/>
              <a:t> will appear. From here, you'll be able to create a </a:t>
            </a:r>
            <a:r>
              <a:rPr lang="en-US" sz="1600" b="1" dirty="0"/>
              <a:t>new workbook</a:t>
            </a:r>
            <a:r>
              <a:rPr lang="en-US" sz="1600" dirty="0"/>
              <a:t>, choose a </a:t>
            </a:r>
            <a:r>
              <a:rPr lang="en-US" sz="1600" b="1" dirty="0"/>
              <a:t>template</a:t>
            </a:r>
            <a:r>
              <a:rPr lang="en-US" sz="1600" dirty="0"/>
              <a:t>, and access your </a:t>
            </a:r>
            <a:r>
              <a:rPr lang="en-US" sz="1600" b="1" dirty="0"/>
              <a:t>recently</a:t>
            </a:r>
            <a:r>
              <a:rPr lang="en-US" sz="1600" dirty="0"/>
              <a:t> </a:t>
            </a:r>
            <a:r>
              <a:rPr lang="en-US" sz="1600" b="1" dirty="0"/>
              <a:t>edited</a:t>
            </a:r>
            <a:r>
              <a:rPr lang="en-US" sz="1600" dirty="0"/>
              <a:t> </a:t>
            </a:r>
            <a:r>
              <a:rPr lang="en-US" sz="1600" b="1" dirty="0"/>
              <a:t>workbooks</a:t>
            </a:r>
            <a:r>
              <a:rPr lang="en-US" sz="1600" dirty="0"/>
              <a:t>.</a:t>
            </a:r>
          </a:p>
          <a:p>
            <a:r>
              <a:rPr lang="en-US" sz="1600" dirty="0"/>
              <a:t>From the </a:t>
            </a:r>
            <a:r>
              <a:rPr lang="en-US" sz="1600" b="1" dirty="0"/>
              <a:t>Excel Start Screen</a:t>
            </a:r>
            <a:r>
              <a:rPr lang="en-US" sz="1600" dirty="0"/>
              <a:t>, locate and select</a:t>
            </a:r>
            <a:r>
              <a:rPr lang="en-US" sz="1600" b="1" dirty="0"/>
              <a:t> Blank workbook </a:t>
            </a:r>
            <a:r>
              <a:rPr lang="en-US" sz="1600" dirty="0"/>
              <a:t>to access the Excel interface.</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D4553AC6-E6D6-41A5-8F46-E4AC36D9731F}"/>
              </a:ext>
            </a:extLst>
          </p:cNvPr>
          <p:cNvPicPr>
            <a:picLocks noChangeAspect="1"/>
          </p:cNvPicPr>
          <p:nvPr/>
        </p:nvPicPr>
        <p:blipFill>
          <a:blip r:embed="rId3"/>
          <a:stretch>
            <a:fillRect/>
          </a:stretch>
        </p:blipFill>
        <p:spPr>
          <a:xfrm>
            <a:off x="1996479" y="2251047"/>
            <a:ext cx="4389573" cy="28924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03680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Working with the Excel environment</a:t>
            </a:r>
          </a:p>
        </p:txBody>
      </p:sp>
      <p:sp>
        <p:nvSpPr>
          <p:cNvPr id="237" name="Google Shape;237;p16"/>
          <p:cNvSpPr txBox="1">
            <a:spLocks noGrp="1"/>
          </p:cNvSpPr>
          <p:nvPr>
            <p:ph type="body" idx="1"/>
          </p:nvPr>
        </p:nvSpPr>
        <p:spPr>
          <a:xfrm>
            <a:off x="498708" y="1315466"/>
            <a:ext cx="8173344" cy="1567843"/>
          </a:xfrm>
          <a:prstGeom prst="rect">
            <a:avLst/>
          </a:prstGeom>
        </p:spPr>
        <p:txBody>
          <a:bodyPr spcFirstLastPara="1" wrap="square" lIns="91425" tIns="91425" rIns="91425" bIns="91425" anchor="ctr" anchorCtr="0">
            <a:noAutofit/>
          </a:bodyPr>
          <a:lstStyle/>
          <a:p>
            <a:pPr marL="76200" indent="0">
              <a:buNone/>
            </a:pPr>
            <a:r>
              <a:rPr lang="en-US" sz="2000" dirty="0"/>
              <a:t>The </a:t>
            </a:r>
            <a:r>
              <a:rPr lang="en-US" sz="2000" b="1" dirty="0"/>
              <a:t>Ribbon</a:t>
            </a:r>
            <a:r>
              <a:rPr lang="en-US" sz="2000" dirty="0"/>
              <a:t> and </a:t>
            </a:r>
            <a:r>
              <a:rPr lang="en-US" sz="2000" b="1" dirty="0"/>
              <a:t>Quick Access Toolbar</a:t>
            </a:r>
            <a:r>
              <a:rPr lang="en-US" sz="2000" dirty="0"/>
              <a:t> are where you will find the commands to perform common tasks in Excel. The </a:t>
            </a:r>
            <a:r>
              <a:rPr lang="en-US" sz="2000" b="1" dirty="0"/>
              <a:t>Backstage view</a:t>
            </a:r>
            <a:r>
              <a:rPr lang="en-US" sz="2000" dirty="0"/>
              <a:t> gives you various options for saving, opening a file, printing, and sharing your document.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2415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The Ribbon</a:t>
            </a:r>
          </a:p>
        </p:txBody>
      </p:sp>
      <p:sp>
        <p:nvSpPr>
          <p:cNvPr id="237" name="Google Shape;237;p16"/>
          <p:cNvSpPr txBox="1">
            <a:spLocks noGrp="1"/>
          </p:cNvSpPr>
          <p:nvPr>
            <p:ph type="body" idx="1"/>
          </p:nvPr>
        </p:nvSpPr>
        <p:spPr>
          <a:xfrm>
            <a:off x="498708" y="1315467"/>
            <a:ext cx="8173344" cy="1184386"/>
          </a:xfrm>
          <a:prstGeom prst="rect">
            <a:avLst/>
          </a:prstGeom>
        </p:spPr>
        <p:txBody>
          <a:bodyPr spcFirstLastPara="1" wrap="square" lIns="91425" tIns="91425" rIns="91425" bIns="91425" anchor="ctr" anchorCtr="0">
            <a:noAutofit/>
          </a:bodyPr>
          <a:lstStyle/>
          <a:p>
            <a:pPr marL="76200" indent="0">
              <a:buNone/>
            </a:pPr>
            <a:r>
              <a:rPr lang="en-US" sz="1600" dirty="0"/>
              <a:t>Excel 2016 uses a </a:t>
            </a:r>
            <a:r>
              <a:rPr lang="en-US" sz="1600" b="1" dirty="0"/>
              <a:t>tabbed Ribbon system </a:t>
            </a:r>
            <a:r>
              <a:rPr lang="en-US" sz="1600" dirty="0"/>
              <a:t>instead of traditional menus. </a:t>
            </a:r>
            <a:r>
              <a:rPr lang="en-US" sz="1600" b="1" dirty="0"/>
              <a:t>The Ribbon</a:t>
            </a:r>
            <a:r>
              <a:rPr lang="en-US" sz="1600" dirty="0"/>
              <a:t> contains </a:t>
            </a:r>
            <a:r>
              <a:rPr lang="en-US" sz="1600" b="1" dirty="0"/>
              <a:t>multiple tabs</a:t>
            </a:r>
            <a:r>
              <a:rPr lang="en-US" sz="1600" dirty="0"/>
              <a:t>, each with several </a:t>
            </a:r>
            <a:r>
              <a:rPr lang="en-US" sz="1600" b="1" dirty="0"/>
              <a:t>groups</a:t>
            </a:r>
            <a:r>
              <a:rPr lang="en-US" sz="1600" dirty="0"/>
              <a:t> </a:t>
            </a:r>
            <a:r>
              <a:rPr lang="en-US" sz="1600" b="1" dirty="0"/>
              <a:t>of commands</a:t>
            </a:r>
            <a:r>
              <a:rPr lang="en-US" sz="1600" dirty="0"/>
              <a:t>. You will use these tabs to perform the most </a:t>
            </a:r>
            <a:r>
              <a:rPr lang="en-US" sz="1600" b="1" dirty="0"/>
              <a:t>common tasks</a:t>
            </a:r>
            <a:r>
              <a:rPr lang="en-US" sz="1600" dirty="0"/>
              <a:t> in Excel.</a:t>
            </a:r>
          </a:p>
          <a:p>
            <a:r>
              <a:rPr lang="en-US" sz="1600" dirty="0"/>
              <a:t>Each tab will have one or more groups.</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5FB4B5A3-17DF-482B-BD8D-1EB71CA4BC9F}"/>
              </a:ext>
            </a:extLst>
          </p:cNvPr>
          <p:cNvPicPr>
            <a:picLocks noChangeAspect="1"/>
          </p:cNvPicPr>
          <p:nvPr/>
        </p:nvPicPr>
        <p:blipFill>
          <a:blip r:embed="rId3"/>
          <a:stretch>
            <a:fillRect/>
          </a:stretch>
        </p:blipFill>
        <p:spPr>
          <a:xfrm>
            <a:off x="923925" y="2669450"/>
            <a:ext cx="7296150" cy="14382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5478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The Ribbon</a:t>
            </a:r>
          </a:p>
        </p:txBody>
      </p:sp>
      <p:sp>
        <p:nvSpPr>
          <p:cNvPr id="237" name="Google Shape;237;p16"/>
          <p:cNvSpPr txBox="1">
            <a:spLocks noGrp="1"/>
          </p:cNvSpPr>
          <p:nvPr>
            <p:ph type="body" idx="1"/>
          </p:nvPr>
        </p:nvSpPr>
        <p:spPr>
          <a:xfrm>
            <a:off x="498708" y="1315467"/>
            <a:ext cx="8173344" cy="3005810"/>
          </a:xfrm>
          <a:prstGeom prst="rect">
            <a:avLst/>
          </a:prstGeom>
        </p:spPr>
        <p:txBody>
          <a:bodyPr spcFirstLastPara="1" wrap="square" lIns="91425" tIns="91425" rIns="91425" bIns="91425" anchor="t" anchorCtr="0">
            <a:noAutofit/>
          </a:bodyPr>
          <a:lstStyle/>
          <a:p>
            <a:r>
              <a:rPr lang="en-US" sz="1600" dirty="0"/>
              <a:t>Some groups will have an arrow you can click for more options.</a:t>
            </a:r>
          </a:p>
          <a:p>
            <a:endParaRPr lang="en-US" sz="1600" dirty="0"/>
          </a:p>
          <a:p>
            <a:endParaRPr lang="en-US" sz="1600" dirty="0"/>
          </a:p>
          <a:p>
            <a:endParaRPr lang="en-US" sz="1600" dirty="0"/>
          </a:p>
          <a:p>
            <a:endParaRPr lang="en-US" sz="1600" dirty="0"/>
          </a:p>
          <a:p>
            <a:r>
              <a:rPr lang="en-US" sz="1600" dirty="0"/>
              <a:t>Click a tab to see more commands.</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47D78F89-DE9C-46D1-B9E3-44CDEEA33FEE}"/>
              </a:ext>
            </a:extLst>
          </p:cNvPr>
          <p:cNvPicPr>
            <a:picLocks noChangeAspect="1"/>
          </p:cNvPicPr>
          <p:nvPr/>
        </p:nvPicPr>
        <p:blipFill>
          <a:blip r:embed="rId3"/>
          <a:stretch>
            <a:fillRect/>
          </a:stretch>
        </p:blipFill>
        <p:spPr>
          <a:xfrm>
            <a:off x="3107608" y="1759346"/>
            <a:ext cx="1409700" cy="100965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BC48F3F7-0113-4668-879D-9FAAA7D17F85}"/>
              </a:ext>
            </a:extLst>
          </p:cNvPr>
          <p:cNvPicPr>
            <a:picLocks noChangeAspect="1"/>
          </p:cNvPicPr>
          <p:nvPr/>
        </p:nvPicPr>
        <p:blipFill>
          <a:blip r:embed="rId4"/>
          <a:stretch>
            <a:fillRect/>
          </a:stretch>
        </p:blipFill>
        <p:spPr>
          <a:xfrm>
            <a:off x="651721" y="3469148"/>
            <a:ext cx="7419975" cy="1428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5777642"/>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512</TotalTime>
  <Words>737</Words>
  <Application>Microsoft Office PowerPoint</Application>
  <PresentationFormat>On-screen Show (16:9)</PresentationFormat>
  <Paragraphs>80</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Roboto Condensed Light</vt:lpstr>
      <vt:lpstr>Arvo</vt:lpstr>
      <vt:lpstr>Roboto Condensed</vt:lpstr>
      <vt:lpstr>Salerio template</vt:lpstr>
      <vt:lpstr>Office Computer Application  WEEK TEN</vt:lpstr>
      <vt:lpstr>PowerPoint Presentation</vt:lpstr>
      <vt:lpstr>Getting Started with Excel</vt:lpstr>
      <vt:lpstr>Introduction</vt:lpstr>
      <vt:lpstr>Getting to know Excel</vt:lpstr>
      <vt:lpstr>The Excel interface</vt:lpstr>
      <vt:lpstr>Working with the Excel environment</vt:lpstr>
      <vt:lpstr>The Ribbon</vt:lpstr>
      <vt:lpstr>The Ribbon</vt:lpstr>
      <vt:lpstr>The Ribbon</vt:lpstr>
      <vt:lpstr>The Quick Access Toolbar</vt:lpstr>
      <vt:lpstr>To add commands to the Quick Access Toolbar:</vt:lpstr>
      <vt:lpstr>To add commands to the Quick Access Toolbar:</vt:lpstr>
      <vt:lpstr>How to use Tell me:</vt:lpstr>
      <vt:lpstr>How to use Tell me:</vt:lpstr>
      <vt:lpstr>How to use Tell me:</vt:lpstr>
      <vt:lpstr>Worksheet views</vt:lpstr>
      <vt:lpstr>Worksheet views</vt:lpstr>
      <vt:lpstr>Worksheet views</vt:lpstr>
      <vt:lpstr>Worksheet views</vt:lpstr>
      <vt:lpstr>Backstage view</vt:lpstr>
      <vt:lpstr>Backstage view</vt:lpstr>
      <vt:lpstr>JOBSHEET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Asus</cp:lastModifiedBy>
  <cp:revision>243</cp:revision>
  <dcterms:modified xsi:type="dcterms:W3CDTF">2018-10-28T13:24:52Z</dcterms:modified>
</cp:coreProperties>
</file>