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45"/>
  </p:notesMasterIdLst>
  <p:sldIdLst>
    <p:sldId id="256" r:id="rId2"/>
    <p:sldId id="260" r:id="rId3"/>
    <p:sldId id="259" r:id="rId4"/>
    <p:sldId id="261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373" r:id="rId21"/>
    <p:sldId id="374" r:id="rId22"/>
    <p:sldId id="375" r:id="rId23"/>
    <p:sldId id="376" r:id="rId24"/>
    <p:sldId id="377" r:id="rId25"/>
    <p:sldId id="378" r:id="rId26"/>
    <p:sldId id="379" r:id="rId27"/>
    <p:sldId id="380" r:id="rId28"/>
    <p:sldId id="381" r:id="rId29"/>
    <p:sldId id="382" r:id="rId30"/>
    <p:sldId id="383" r:id="rId31"/>
    <p:sldId id="384" r:id="rId32"/>
    <p:sldId id="385" r:id="rId33"/>
    <p:sldId id="386" r:id="rId34"/>
    <p:sldId id="387" r:id="rId35"/>
    <p:sldId id="388" r:id="rId36"/>
    <p:sldId id="389" r:id="rId37"/>
    <p:sldId id="390" r:id="rId38"/>
    <p:sldId id="391" r:id="rId39"/>
    <p:sldId id="392" r:id="rId40"/>
    <p:sldId id="393" r:id="rId41"/>
    <p:sldId id="394" r:id="rId42"/>
    <p:sldId id="356" r:id="rId43"/>
    <p:sldId id="357" r:id="rId44"/>
  </p:sldIdLst>
  <p:sldSz cx="9144000" cy="5143500" type="screen16x9"/>
  <p:notesSz cx="6858000" cy="9144000"/>
  <p:embeddedFontLst>
    <p:embeddedFont>
      <p:font typeface="Arvo" panose="020B0604020202020204" charset="0"/>
      <p:regular r:id="rId46"/>
      <p:bold r:id="rId47"/>
      <p:italic r:id="rId48"/>
      <p:boldItalic r:id="rId49"/>
    </p:embeddedFont>
    <p:embeddedFont>
      <p:font typeface="Roboto Condensed" panose="020B0604020202020204" charset="0"/>
      <p:regular r:id="rId50"/>
      <p:bold r:id="rId51"/>
      <p:italic r:id="rId52"/>
      <p:boldItalic r:id="rId53"/>
    </p:embeddedFont>
    <p:embeddedFont>
      <p:font typeface="Roboto Condensed Light" panose="020B0604020202020204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28B0C6-8EAE-4F92-8177-2A3FDC2F9772}">
  <a:tblStyle styleId="{3728B0C6-8EAE-4F92-8177-2A3FDC2F97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font" Target="fonts/font12.fntdata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3819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9883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3245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6100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45157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62667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21513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19141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29575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6905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8480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48221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41569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6788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78576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82787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1877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16053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42208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6606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97182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09871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93702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68447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2078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84490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54824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86834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63182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6716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782976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862951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1573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6369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2508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6207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87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Google Shape;44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5" name="Google Shape;45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Google Shape;47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48" name="Google Shape;48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9800"/>
                </a:solidFill>
              </a:rPr>
              <a:t>“</a:t>
            </a:r>
            <a:endParaRPr sz="7200" b="1">
              <a:solidFill>
                <a:srgbClr val="FF9800"/>
              </a:solidFill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3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9811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0" dirty="0"/>
              <a:t>Office Computer Application</a:t>
            </a:r>
            <a:br>
              <a:rPr lang="en-US" b="0" dirty="0"/>
            </a:br>
            <a:br>
              <a:rPr lang="en-US" b="0" dirty="0"/>
            </a:br>
            <a:r>
              <a:rPr lang="en-US" b="0" dirty="0"/>
              <a:t>WEEK TEN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C41A3E-BDFF-4E13-B6A5-A35924F31D30}"/>
              </a:ext>
            </a:extLst>
          </p:cNvPr>
          <p:cNvSpPr txBox="1"/>
          <p:nvPr/>
        </p:nvSpPr>
        <p:spPr>
          <a:xfrm>
            <a:off x="4323645" y="427848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Muhammad </a:t>
            </a:r>
            <a:r>
              <a:rPr lang="en-US" b="1" dirty="0" err="1">
                <a:solidFill>
                  <a:schemeClr val="bg1"/>
                </a:solidFill>
              </a:rPr>
              <a:t>Unggul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Pamenang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select a cell: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9" y="1315466"/>
            <a:ext cx="3933182" cy="2858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600" dirty="0"/>
              <a:t>To input or edit cell content, you'll first need to </a:t>
            </a:r>
            <a:r>
              <a:rPr lang="en-US" sz="1600" b="1" dirty="0"/>
              <a:t>select</a:t>
            </a:r>
            <a:r>
              <a:rPr lang="en-US" sz="1600" dirty="0"/>
              <a:t> the cell.</a:t>
            </a:r>
          </a:p>
          <a:p>
            <a:r>
              <a:rPr lang="en-US" sz="1600" dirty="0"/>
              <a:t>Click a </a:t>
            </a:r>
            <a:r>
              <a:rPr lang="en-US" sz="1600" b="1" dirty="0"/>
              <a:t>cell </a:t>
            </a:r>
            <a:r>
              <a:rPr lang="en-US" sz="1600" dirty="0"/>
              <a:t>to select it. In our example, we'll select cell </a:t>
            </a:r>
            <a:r>
              <a:rPr lang="en-US" sz="1600" b="1" dirty="0"/>
              <a:t>D9</a:t>
            </a:r>
            <a:r>
              <a:rPr lang="en-US" sz="1600" dirty="0"/>
              <a:t>.</a:t>
            </a:r>
          </a:p>
          <a:p>
            <a:r>
              <a:rPr lang="en-US" sz="1600" dirty="0"/>
              <a:t>A</a:t>
            </a:r>
            <a:r>
              <a:rPr lang="en-US" sz="1600" b="1" dirty="0"/>
              <a:t> border</a:t>
            </a:r>
            <a:r>
              <a:rPr lang="en-US" sz="1600" dirty="0"/>
              <a:t> will appear around the selected cell, and the </a:t>
            </a:r>
            <a:r>
              <a:rPr lang="en-US" sz="1600" b="1" dirty="0"/>
              <a:t>column heading</a:t>
            </a:r>
            <a:r>
              <a:rPr lang="en-US" sz="1600" dirty="0"/>
              <a:t> and </a:t>
            </a:r>
            <a:r>
              <a:rPr lang="en-US" sz="1600" b="1" dirty="0"/>
              <a:t>row heading</a:t>
            </a:r>
            <a:r>
              <a:rPr lang="en-US" sz="1600" dirty="0"/>
              <a:t> will be highlighted. The cell will remain selected until you click another cell in the worksheet.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7F64740-D788-4055-8024-24CC42F39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15466"/>
            <a:ext cx="4049814" cy="37689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5497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select a cell range: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9" y="1315466"/>
            <a:ext cx="3933182" cy="2858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600" dirty="0"/>
              <a:t>Sometimes you may want to select a larger group of cells, or a </a:t>
            </a:r>
            <a:r>
              <a:rPr lang="en-US" sz="1600" b="1" dirty="0"/>
              <a:t>cell range</a:t>
            </a:r>
            <a:r>
              <a:rPr lang="en-US" sz="1600" dirty="0"/>
              <a:t>.</a:t>
            </a:r>
          </a:p>
          <a:p>
            <a:r>
              <a:rPr lang="en-US" sz="1600" dirty="0"/>
              <a:t>Click and drag the mouse until all of the </a:t>
            </a:r>
            <a:r>
              <a:rPr lang="en-US" sz="1600" b="1" dirty="0"/>
              <a:t>adjoining</a:t>
            </a:r>
            <a:r>
              <a:rPr lang="en-US" sz="1600" dirty="0"/>
              <a:t> </a:t>
            </a:r>
            <a:r>
              <a:rPr lang="en-US" sz="1600" b="1" dirty="0"/>
              <a:t>cells</a:t>
            </a:r>
            <a:r>
              <a:rPr lang="en-US" sz="1600" dirty="0"/>
              <a:t> you want to select are </a:t>
            </a:r>
            <a:r>
              <a:rPr lang="en-US" sz="1600" b="1" dirty="0"/>
              <a:t>highlighted</a:t>
            </a:r>
            <a:r>
              <a:rPr lang="en-US" sz="1600" dirty="0"/>
              <a:t>. In our example, we'll select the cell range </a:t>
            </a:r>
            <a:r>
              <a:rPr lang="en-US" sz="1600" b="1" dirty="0"/>
              <a:t>B5:C18</a:t>
            </a:r>
            <a:r>
              <a:rPr lang="en-US" sz="1600" dirty="0"/>
              <a:t>.</a:t>
            </a:r>
          </a:p>
          <a:p>
            <a:r>
              <a:rPr lang="en-US" sz="1600" dirty="0"/>
              <a:t>Release the mouse to </a:t>
            </a:r>
            <a:r>
              <a:rPr lang="en-US" sz="1600" b="1" dirty="0"/>
              <a:t>select</a:t>
            </a:r>
            <a:r>
              <a:rPr lang="en-US" sz="1600" dirty="0"/>
              <a:t> the desired cell range. The cells will remain selected</a:t>
            </a:r>
            <a:r>
              <a:rPr lang="en-US" sz="1600" b="1" dirty="0"/>
              <a:t> </a:t>
            </a:r>
            <a:r>
              <a:rPr lang="en-US" sz="1600" dirty="0"/>
              <a:t>until you click another cell in the worksheet.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6A759B2-B162-462C-B88D-C9E896545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891" y="1315466"/>
            <a:ext cx="4113353" cy="38280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2561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Cell content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6"/>
            <a:ext cx="8099601" cy="2858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600" dirty="0"/>
              <a:t>Any information you enter into a spreadsheet will be stored in a cell. Each cell can contain different types of </a:t>
            </a:r>
            <a:r>
              <a:rPr lang="en-US" sz="1600" b="1" dirty="0"/>
              <a:t>content</a:t>
            </a:r>
            <a:r>
              <a:rPr lang="en-US" sz="1600" dirty="0"/>
              <a:t>, including </a:t>
            </a:r>
            <a:r>
              <a:rPr lang="en-US" sz="1600" b="1" dirty="0"/>
              <a:t>text</a:t>
            </a:r>
            <a:r>
              <a:rPr lang="en-US" sz="1600" dirty="0"/>
              <a:t>, </a:t>
            </a:r>
            <a:r>
              <a:rPr lang="en-US" sz="1600" b="1" dirty="0"/>
              <a:t>formatting</a:t>
            </a:r>
            <a:r>
              <a:rPr lang="en-US" sz="1600" dirty="0"/>
              <a:t>, </a:t>
            </a:r>
            <a:r>
              <a:rPr lang="en-US" sz="1600" b="1" dirty="0"/>
              <a:t>formulas</a:t>
            </a:r>
            <a:r>
              <a:rPr lang="en-US" sz="1600" dirty="0"/>
              <a:t>, and </a:t>
            </a:r>
            <a:r>
              <a:rPr lang="en-US" sz="1600" b="1" dirty="0"/>
              <a:t>functions</a:t>
            </a:r>
            <a:r>
              <a:rPr lang="en-US" sz="1600" dirty="0"/>
              <a:t>.</a:t>
            </a:r>
          </a:p>
          <a:p>
            <a:r>
              <a:rPr lang="en-US" sz="1600" b="1" dirty="0"/>
              <a:t>Text</a:t>
            </a:r>
            <a:r>
              <a:rPr lang="en-US" sz="1600" dirty="0"/>
              <a:t>:</a:t>
            </a:r>
            <a:r>
              <a:rPr lang="en-US" sz="1600" b="1" dirty="0"/>
              <a:t> </a:t>
            </a:r>
            <a:r>
              <a:rPr lang="en-US" sz="1600" dirty="0"/>
              <a:t>Cells can contain </a:t>
            </a:r>
            <a:r>
              <a:rPr lang="en-US" sz="1600" b="1" dirty="0"/>
              <a:t>text</a:t>
            </a:r>
            <a:r>
              <a:rPr lang="en-US" sz="1600" dirty="0"/>
              <a:t>, such as letters, numbers, and dates.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B0D66D6-1A2E-41FF-BC3E-8457E45E3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287" y="2404822"/>
            <a:ext cx="4648200" cy="2143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4051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Cell content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6"/>
            <a:ext cx="8099601" cy="2858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600" b="1" dirty="0"/>
              <a:t>Formatting attributes</a:t>
            </a:r>
            <a:r>
              <a:rPr lang="en-US" sz="1600" dirty="0"/>
              <a:t>:</a:t>
            </a:r>
            <a:r>
              <a:rPr lang="en-US" sz="1600" b="1" dirty="0"/>
              <a:t> </a:t>
            </a:r>
            <a:r>
              <a:rPr lang="en-US" sz="1600" dirty="0"/>
              <a:t>Cells can contain </a:t>
            </a:r>
            <a:r>
              <a:rPr lang="en-US" sz="1600" b="1" dirty="0"/>
              <a:t>formatting attributes</a:t>
            </a:r>
            <a:r>
              <a:rPr lang="en-US" sz="1600" dirty="0"/>
              <a:t> that change the way letters, numbers, and dates are displayed. For example, percentages can appear as 0.15 or 15%. You can even change a cell's </a:t>
            </a:r>
            <a:r>
              <a:rPr lang="en-US" sz="1600" b="1" dirty="0"/>
              <a:t>text</a:t>
            </a:r>
            <a:r>
              <a:rPr lang="en-US" sz="1600" dirty="0"/>
              <a:t> or </a:t>
            </a:r>
            <a:r>
              <a:rPr lang="en-US" sz="1600" b="1" dirty="0"/>
              <a:t>background color</a:t>
            </a:r>
            <a:r>
              <a:rPr lang="en-US" sz="1600" dirty="0"/>
              <a:t>.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FBC7BAF-2466-408E-ACFC-640C43AF4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409" y="2502900"/>
            <a:ext cx="4648200" cy="213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0435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Cell content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6"/>
            <a:ext cx="8099601" cy="2858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600" b="1" dirty="0"/>
              <a:t>Formulas and functions</a:t>
            </a:r>
            <a:r>
              <a:rPr lang="en-US" sz="1600" dirty="0"/>
              <a:t>: Cells can contain </a:t>
            </a:r>
            <a:r>
              <a:rPr lang="en-US" sz="1600" b="1" dirty="0"/>
              <a:t>formulas</a:t>
            </a:r>
            <a:r>
              <a:rPr lang="en-US" sz="1600" dirty="0"/>
              <a:t> and </a:t>
            </a:r>
            <a:r>
              <a:rPr lang="en-US" sz="1600" b="1" dirty="0"/>
              <a:t>functions</a:t>
            </a:r>
            <a:r>
              <a:rPr lang="en-US" sz="1600" dirty="0"/>
              <a:t> that calculate cell values. In our example, </a:t>
            </a:r>
            <a:r>
              <a:rPr lang="en-US" sz="1600" b="1" dirty="0"/>
              <a:t>SUM(B2:B8) </a:t>
            </a:r>
            <a:r>
              <a:rPr lang="en-US" sz="1600" dirty="0"/>
              <a:t>adds the value of each cell in the cell range B2:B8 and displays the total in cell B9.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18901D7-0355-4BE4-890D-C6FB1CD40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642" y="2270175"/>
            <a:ext cx="4648200" cy="2524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474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insert content: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6"/>
            <a:ext cx="8099601" cy="2858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/>
              <a:t>Click a </a:t>
            </a:r>
            <a:r>
              <a:rPr lang="en-US" sz="1600" b="1" dirty="0"/>
              <a:t>cell</a:t>
            </a:r>
            <a:r>
              <a:rPr lang="en-US" sz="1600" dirty="0"/>
              <a:t> to select it. In our example, we'll select cell </a:t>
            </a:r>
            <a:r>
              <a:rPr lang="en-US" sz="1600" b="1" dirty="0"/>
              <a:t>F9</a:t>
            </a:r>
            <a:r>
              <a:rPr lang="en-US" sz="1600" dirty="0"/>
              <a:t>.</a:t>
            </a:r>
            <a:endParaRPr lang="en-US" sz="1600" b="1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3F3A229-97EF-467A-AC94-0FF05BEEF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419" y="1901218"/>
            <a:ext cx="5295440" cy="27352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4511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insert content: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6"/>
            <a:ext cx="8099601" cy="2858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/>
              <a:t>Type something into the selected cell, then press </a:t>
            </a:r>
            <a:r>
              <a:rPr lang="en-US" sz="1600" b="1" dirty="0"/>
              <a:t>Enter </a:t>
            </a:r>
            <a:r>
              <a:rPr lang="en-US" sz="1600" dirty="0"/>
              <a:t>on your keyboard. The content will appear in the </a:t>
            </a:r>
            <a:r>
              <a:rPr lang="en-US" sz="1600" b="1" dirty="0"/>
              <a:t>cell</a:t>
            </a:r>
            <a:r>
              <a:rPr lang="en-US" sz="1600" dirty="0"/>
              <a:t> and the </a:t>
            </a:r>
            <a:r>
              <a:rPr lang="en-US" sz="1600" b="1" dirty="0"/>
              <a:t>formula</a:t>
            </a:r>
            <a:r>
              <a:rPr lang="en-US" sz="1600" dirty="0"/>
              <a:t> </a:t>
            </a:r>
            <a:r>
              <a:rPr lang="en-US" sz="1600" b="1" dirty="0"/>
              <a:t>bar</a:t>
            </a:r>
            <a:r>
              <a:rPr lang="en-US" sz="1600" dirty="0"/>
              <a:t>. You can also input and edit cell content in the formula bar.</a:t>
            </a:r>
            <a:endParaRPr lang="en-US" sz="1600" b="1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7E149CD-325A-4527-837D-A926404D8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299" y="2033984"/>
            <a:ext cx="5649401" cy="29181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3239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delete (or clear) cell content: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6"/>
            <a:ext cx="8099601" cy="2858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/>
              <a:t>Select the </a:t>
            </a:r>
            <a:r>
              <a:rPr lang="en-US" sz="1600" b="1" dirty="0"/>
              <a:t>cell(s)</a:t>
            </a:r>
            <a:r>
              <a:rPr lang="en-US" sz="1600" dirty="0"/>
              <a:t> with content you want to delete. In our example, we'll select the cell range </a:t>
            </a:r>
            <a:r>
              <a:rPr lang="en-US" sz="1600" b="1" dirty="0"/>
              <a:t>A10:H10</a:t>
            </a:r>
            <a:r>
              <a:rPr lang="en-US" sz="1600" dirty="0"/>
              <a:t>.</a:t>
            </a:r>
            <a:endParaRPr lang="en-US" sz="1600" b="1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87CD376-E771-4F27-85D8-11FD257E8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911" y="1964725"/>
            <a:ext cx="5090177" cy="2987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3428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delete (or clear) cell content: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6"/>
            <a:ext cx="8099601" cy="2858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/>
              <a:t>Select the </a:t>
            </a:r>
            <a:r>
              <a:rPr lang="en-US" sz="1600" b="1" dirty="0"/>
              <a:t>Clear</a:t>
            </a:r>
            <a:r>
              <a:rPr lang="en-US" sz="1600" dirty="0"/>
              <a:t> command on the </a:t>
            </a:r>
            <a:r>
              <a:rPr lang="en-US" sz="1600" b="1" dirty="0"/>
              <a:t>Home</a:t>
            </a:r>
            <a:r>
              <a:rPr lang="en-US" sz="1600" dirty="0"/>
              <a:t> tab, then click </a:t>
            </a:r>
            <a:r>
              <a:rPr lang="en-US" sz="1600" b="1" dirty="0"/>
              <a:t>Clear Contents</a:t>
            </a:r>
            <a:r>
              <a:rPr lang="en-US" sz="1600" dirty="0"/>
              <a:t>.</a:t>
            </a:r>
            <a:endParaRPr lang="en-US" sz="1600" b="1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A538C1A-7CAB-452A-BD69-AA63436C9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401" y="1881562"/>
            <a:ext cx="4210050" cy="2705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9181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delete (or clear) cell content: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6"/>
            <a:ext cx="8099601" cy="2858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/>
              <a:t>The cell contents will be deleted.</a:t>
            </a:r>
            <a:endParaRPr lang="en-US" sz="1600" b="1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646C2C3-77E8-4C5C-B24D-88280B676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626" y="1830101"/>
            <a:ext cx="5028481" cy="29435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6341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Please Do It With MS Excel from 2010 - 2016</a:t>
            </a:r>
          </a:p>
        </p:txBody>
      </p:sp>
      <p:sp>
        <p:nvSpPr>
          <p:cNvPr id="230" name="Google Shape;230;p15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delete cells: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6"/>
            <a:ext cx="8099601" cy="2858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600" dirty="0"/>
              <a:t>There is an important difference between deleting the content of a cell and </a:t>
            </a:r>
            <a:r>
              <a:rPr lang="en-US" sz="1600" b="1" dirty="0"/>
              <a:t>deleting the cell itself</a:t>
            </a:r>
            <a:r>
              <a:rPr lang="en-US" sz="1600" dirty="0"/>
              <a:t>. If you delete the entire cell, the cells below it will </a:t>
            </a:r>
            <a:r>
              <a:rPr lang="en-US" sz="1600" b="1" dirty="0"/>
              <a:t>shift to fill in the gaps </a:t>
            </a:r>
            <a:r>
              <a:rPr lang="en-US" sz="1600" dirty="0"/>
              <a:t>and </a:t>
            </a:r>
            <a:r>
              <a:rPr lang="en-US" sz="1600" b="1" dirty="0"/>
              <a:t>replace</a:t>
            </a:r>
            <a:r>
              <a:rPr lang="en-US" sz="1600" dirty="0"/>
              <a:t> </a:t>
            </a:r>
            <a:r>
              <a:rPr lang="en-US" sz="1600" b="1" dirty="0"/>
              <a:t>the deleted cells</a:t>
            </a:r>
            <a:r>
              <a:rPr lang="en-US" sz="1600" dirty="0"/>
              <a:t>.</a:t>
            </a:r>
          </a:p>
          <a:p>
            <a:r>
              <a:rPr lang="en-US" sz="1600" dirty="0"/>
              <a:t>Select the</a:t>
            </a:r>
            <a:r>
              <a:rPr lang="en-US" sz="1600" b="1" dirty="0"/>
              <a:t> cell(s)</a:t>
            </a:r>
            <a:r>
              <a:rPr lang="en-US" sz="1600" dirty="0"/>
              <a:t> you want to delete. In our example, we'll select </a:t>
            </a:r>
            <a:r>
              <a:rPr lang="en-US" sz="1600" b="1" dirty="0"/>
              <a:t>A10:H10</a:t>
            </a:r>
            <a:r>
              <a:rPr lang="en-US" sz="1600" dirty="0"/>
              <a:t>.</a:t>
            </a:r>
            <a:endParaRPr lang="en-US" sz="1600" b="1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E7D14EB-84E9-49EF-9268-B988D0926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308" y="2588725"/>
            <a:ext cx="4092370" cy="2363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2051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delete cells: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6"/>
            <a:ext cx="8099601" cy="2858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/>
              <a:t>Select the </a:t>
            </a:r>
            <a:r>
              <a:rPr lang="en-US" sz="1600" b="1" dirty="0"/>
              <a:t>Delete</a:t>
            </a:r>
            <a:r>
              <a:rPr lang="en-US" sz="1600" dirty="0"/>
              <a:t> command from the </a:t>
            </a:r>
            <a:r>
              <a:rPr lang="en-US" sz="1600" b="1" dirty="0"/>
              <a:t>Home</a:t>
            </a:r>
            <a:r>
              <a:rPr lang="en-US" sz="1600" dirty="0"/>
              <a:t> tab on the </a:t>
            </a:r>
            <a:r>
              <a:rPr lang="en-US" sz="1600" b="1" dirty="0"/>
              <a:t>Ribbon</a:t>
            </a:r>
            <a:r>
              <a:rPr lang="en-US" sz="1600" dirty="0"/>
              <a:t>.</a:t>
            </a:r>
            <a:endParaRPr lang="en-US" sz="1600" b="1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54BF8E1-7229-4F39-AC06-92201A790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915" y="2332856"/>
            <a:ext cx="4276725" cy="1495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6384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delete cells: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6"/>
            <a:ext cx="8099601" cy="2858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/>
              <a:t>The cells below will </a:t>
            </a:r>
            <a:r>
              <a:rPr lang="en-US" sz="1600" b="1" dirty="0"/>
              <a:t>shift</a:t>
            </a:r>
            <a:r>
              <a:rPr lang="en-US" sz="1600" dirty="0"/>
              <a:t> </a:t>
            </a:r>
            <a:r>
              <a:rPr lang="en-US" sz="1600" b="1" dirty="0"/>
              <a:t>up</a:t>
            </a:r>
            <a:r>
              <a:rPr lang="en-US" sz="1600" dirty="0"/>
              <a:t> and </a:t>
            </a:r>
            <a:r>
              <a:rPr lang="en-US" sz="1600" b="1" dirty="0"/>
              <a:t>fill in the gaps</a:t>
            </a:r>
            <a:r>
              <a:rPr lang="en-US" sz="1600" dirty="0"/>
              <a:t>.</a:t>
            </a:r>
            <a:endParaRPr lang="en-US" sz="1600" b="1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2B6457C-1571-44AB-A315-E63B0C19A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887" y="1853461"/>
            <a:ext cx="4994225" cy="28969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2124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copy and paste cell content: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6"/>
            <a:ext cx="8099601" cy="2858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600" dirty="0"/>
              <a:t>Excel allows you to </a:t>
            </a:r>
            <a:r>
              <a:rPr lang="en-US" sz="1600" b="1" dirty="0"/>
              <a:t>copy</a:t>
            </a:r>
            <a:r>
              <a:rPr lang="en-US" sz="1600" dirty="0"/>
              <a:t> content that is already entered into your spreadsheet and </a:t>
            </a:r>
            <a:r>
              <a:rPr lang="en-US" sz="1600" b="1" dirty="0"/>
              <a:t>paste</a:t>
            </a:r>
            <a:r>
              <a:rPr lang="en-US" sz="1600" dirty="0"/>
              <a:t> that content to other cells, which can save you time and effort.</a:t>
            </a:r>
          </a:p>
          <a:p>
            <a:r>
              <a:rPr lang="en-US" sz="1600" dirty="0"/>
              <a:t>Select the </a:t>
            </a:r>
            <a:r>
              <a:rPr lang="en-US" sz="1600" b="1" dirty="0"/>
              <a:t>cell(s)</a:t>
            </a:r>
            <a:r>
              <a:rPr lang="en-US" sz="1600" dirty="0"/>
              <a:t> you want to </a:t>
            </a:r>
            <a:r>
              <a:rPr lang="en-US" sz="1600" b="1" dirty="0"/>
              <a:t>copy</a:t>
            </a:r>
            <a:r>
              <a:rPr lang="en-US" sz="1600" dirty="0"/>
              <a:t>. In our example, we'll select </a:t>
            </a:r>
            <a:r>
              <a:rPr lang="en-US" sz="1600" b="1" dirty="0"/>
              <a:t>F9</a:t>
            </a:r>
            <a:r>
              <a:rPr lang="en-US" sz="1600" dirty="0"/>
              <a:t>.</a:t>
            </a:r>
            <a:endParaRPr lang="en-US" sz="1600" b="1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309739E-22C7-4573-88F7-0502FDF6C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488" y="2346167"/>
            <a:ext cx="4006338" cy="2722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5977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copy and paste cell content: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6"/>
            <a:ext cx="8099601" cy="2858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/>
              <a:t>Click the </a:t>
            </a:r>
            <a:r>
              <a:rPr lang="en-US" sz="1600" b="1" dirty="0"/>
              <a:t>Copy</a:t>
            </a:r>
            <a:r>
              <a:rPr lang="en-US" sz="1600" dirty="0"/>
              <a:t> command on the </a:t>
            </a:r>
            <a:r>
              <a:rPr lang="en-US" sz="1600" b="1" dirty="0"/>
              <a:t>Home </a:t>
            </a:r>
            <a:r>
              <a:rPr lang="en-US" sz="1600" dirty="0"/>
              <a:t>tab, or press </a:t>
            </a:r>
            <a:r>
              <a:rPr lang="en-US" sz="1600" b="1" dirty="0" err="1"/>
              <a:t>Ctrl+C</a:t>
            </a:r>
            <a:r>
              <a:rPr lang="en-US" sz="1600" dirty="0"/>
              <a:t> on your keyboard.</a:t>
            </a:r>
            <a:endParaRPr lang="en-US" sz="1600" b="1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0674B08-7745-4F49-A596-B2B7D700B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748" y="2197970"/>
            <a:ext cx="2590800" cy="1514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24251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copy and paste cell content: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6"/>
            <a:ext cx="8099601" cy="2858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/>
              <a:t>Select the </a:t>
            </a:r>
            <a:r>
              <a:rPr lang="en-US" sz="1600" b="1" dirty="0"/>
              <a:t>cell(s) </a:t>
            </a:r>
            <a:r>
              <a:rPr lang="en-US" sz="1600" dirty="0"/>
              <a:t>where you want to </a:t>
            </a:r>
            <a:r>
              <a:rPr lang="en-US" sz="1600" b="1" dirty="0"/>
              <a:t>paste</a:t>
            </a:r>
            <a:r>
              <a:rPr lang="en-US" sz="1600" dirty="0"/>
              <a:t> the content. In our example, we'll select </a:t>
            </a:r>
            <a:r>
              <a:rPr lang="en-US" sz="1600" b="1" dirty="0"/>
              <a:t>F12:F17</a:t>
            </a:r>
            <a:r>
              <a:rPr lang="en-US" sz="1600" dirty="0"/>
              <a:t>. The copied cell(s) will have a </a:t>
            </a:r>
            <a:r>
              <a:rPr lang="en-US" sz="1600" b="1" dirty="0"/>
              <a:t>dashed box</a:t>
            </a:r>
            <a:r>
              <a:rPr lang="en-US" sz="1600" dirty="0"/>
              <a:t> around them.</a:t>
            </a:r>
            <a:endParaRPr lang="en-US" sz="1600" b="1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D8FE0D1-2C99-4F5B-88EF-95832EF64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211" y="2033314"/>
            <a:ext cx="4189464" cy="29187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1134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copy and paste cell content: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6"/>
            <a:ext cx="8099601" cy="2858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/>
              <a:t>Click the </a:t>
            </a:r>
            <a:r>
              <a:rPr lang="en-US" sz="1600" b="1" dirty="0"/>
              <a:t>Paste</a:t>
            </a:r>
            <a:r>
              <a:rPr lang="en-US" sz="1600" dirty="0"/>
              <a:t> command on the </a:t>
            </a:r>
            <a:r>
              <a:rPr lang="en-US" sz="1600" b="1" dirty="0"/>
              <a:t>Home</a:t>
            </a:r>
            <a:r>
              <a:rPr lang="en-US" sz="1600" dirty="0"/>
              <a:t> tab, or press </a:t>
            </a:r>
            <a:r>
              <a:rPr lang="en-US" sz="1600" b="1" dirty="0" err="1"/>
              <a:t>Ctrl+V</a:t>
            </a:r>
            <a:r>
              <a:rPr lang="en-US" sz="1600" dirty="0"/>
              <a:t> on your keyboard.</a:t>
            </a:r>
            <a:endParaRPr lang="en-US" sz="1600" b="1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9ADD3F9-98CD-44BB-90A8-7CD1966E1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137" y="2204872"/>
            <a:ext cx="3438525" cy="1466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63297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copy and paste cell content: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6"/>
            <a:ext cx="8099601" cy="2858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/>
              <a:t>The content will be </a:t>
            </a:r>
            <a:r>
              <a:rPr lang="en-US" sz="1600" b="1" dirty="0"/>
              <a:t>pasted</a:t>
            </a:r>
            <a:r>
              <a:rPr lang="en-US" sz="1600" dirty="0"/>
              <a:t> into the selected cells.</a:t>
            </a:r>
            <a:endParaRPr lang="en-US" sz="1600" b="1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29904DE-BBA5-455D-8811-865EB2A42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367" y="1744831"/>
            <a:ext cx="4389950" cy="32072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18373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access more paste options: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6"/>
            <a:ext cx="8099601" cy="2858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600" dirty="0"/>
              <a:t>You can also access </a:t>
            </a:r>
            <a:r>
              <a:rPr lang="en-US" sz="1600" b="1" dirty="0"/>
              <a:t>additional paste options</a:t>
            </a:r>
            <a:r>
              <a:rPr lang="en-US" sz="1600" dirty="0"/>
              <a:t>, which are especially convenient when working with cells that contain</a:t>
            </a:r>
            <a:r>
              <a:rPr lang="en-US" sz="1600" b="1" dirty="0"/>
              <a:t> formulas </a:t>
            </a:r>
            <a:r>
              <a:rPr lang="en-US" sz="1600" dirty="0"/>
              <a:t>or</a:t>
            </a:r>
            <a:r>
              <a:rPr lang="en-US" sz="1600" b="1" dirty="0"/>
              <a:t> formatting</a:t>
            </a:r>
            <a:r>
              <a:rPr lang="en-US" sz="1600" dirty="0"/>
              <a:t>. Just click the</a:t>
            </a:r>
            <a:r>
              <a:rPr lang="en-US" sz="1600" b="1" dirty="0"/>
              <a:t> drop-down arrow </a:t>
            </a:r>
            <a:r>
              <a:rPr lang="en-US" sz="1600" dirty="0"/>
              <a:t>on the</a:t>
            </a:r>
            <a:r>
              <a:rPr lang="en-US" sz="1600" b="1" dirty="0"/>
              <a:t> Paste </a:t>
            </a:r>
            <a:r>
              <a:rPr lang="en-US" sz="1600" dirty="0"/>
              <a:t>command to see these options.</a:t>
            </a:r>
            <a:endParaRPr lang="en-US" sz="1600" b="1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29CB3C7-1074-4B19-87F2-618B39096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022" y="2382806"/>
            <a:ext cx="1949552" cy="2541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56670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access more paste options: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6"/>
            <a:ext cx="8099601" cy="2858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600" dirty="0"/>
              <a:t>Instead of choosing commands from the Ribbon, you can access commands quickly by </a:t>
            </a:r>
            <a:r>
              <a:rPr lang="en-US" sz="1600" b="1" dirty="0"/>
              <a:t>right-clicking</a:t>
            </a:r>
            <a:r>
              <a:rPr lang="en-US" sz="1600" dirty="0"/>
              <a:t>. Simply select the</a:t>
            </a:r>
            <a:r>
              <a:rPr lang="en-US" sz="1600" b="1" dirty="0"/>
              <a:t> cell(s)</a:t>
            </a:r>
            <a:r>
              <a:rPr lang="en-US" sz="1600" dirty="0"/>
              <a:t> you want to </a:t>
            </a:r>
            <a:r>
              <a:rPr lang="en-US" sz="1600" b="1" dirty="0"/>
              <a:t>format</a:t>
            </a:r>
            <a:r>
              <a:rPr lang="en-US" sz="1600" dirty="0"/>
              <a:t>, then right-click the mouse. A </a:t>
            </a:r>
            <a:r>
              <a:rPr lang="en-US" sz="1600" b="1" dirty="0"/>
              <a:t>drop-down menu</a:t>
            </a:r>
            <a:r>
              <a:rPr lang="en-US" sz="1600" dirty="0"/>
              <a:t> will appear, where you'll find several </a:t>
            </a:r>
            <a:r>
              <a:rPr lang="en-US" sz="1600" b="1" dirty="0"/>
              <a:t>commands</a:t>
            </a:r>
            <a:r>
              <a:rPr lang="en-US" sz="1600" dirty="0"/>
              <a:t> that are also located on the Ribbon.</a:t>
            </a:r>
            <a:endParaRPr lang="en-US" sz="1600" b="1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53B3161-4B85-4532-98D9-AA097BCC6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974" y="2325018"/>
            <a:ext cx="2636427" cy="28184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8606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Cell Basics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/>
              <a:t>MS </a:t>
            </a:r>
            <a:r>
              <a:rPr lang="en-US" dirty="0"/>
              <a:t>Excel</a:t>
            </a:r>
            <a:r>
              <a:rPr lang="en" dirty="0"/>
              <a:t> 2016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cut and paste cell content: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6"/>
            <a:ext cx="8099601" cy="2858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600" dirty="0"/>
              <a:t>Unlike copying and pasting, which </a:t>
            </a:r>
            <a:r>
              <a:rPr lang="en-US" sz="1600" b="1" dirty="0"/>
              <a:t>duplicates</a:t>
            </a:r>
            <a:r>
              <a:rPr lang="en-US" sz="1600" dirty="0"/>
              <a:t> cell content, </a:t>
            </a:r>
            <a:r>
              <a:rPr lang="en-US" sz="1600" b="1" dirty="0"/>
              <a:t>cutting</a:t>
            </a:r>
            <a:r>
              <a:rPr lang="en-US" sz="1600" dirty="0"/>
              <a:t> allows you to </a:t>
            </a:r>
            <a:r>
              <a:rPr lang="en-US" sz="1600" b="1" dirty="0"/>
              <a:t>move </a:t>
            </a:r>
            <a:r>
              <a:rPr lang="en-US" sz="1600" dirty="0"/>
              <a:t>content between cells.</a:t>
            </a:r>
          </a:p>
          <a:p>
            <a:r>
              <a:rPr lang="en-US" sz="1600" dirty="0"/>
              <a:t>Select the </a:t>
            </a:r>
            <a:r>
              <a:rPr lang="en-US" sz="1600" b="1" dirty="0"/>
              <a:t>cell(s)</a:t>
            </a:r>
            <a:r>
              <a:rPr lang="en-US" sz="1600" dirty="0"/>
              <a:t> you want to </a:t>
            </a:r>
            <a:r>
              <a:rPr lang="en-US" sz="1600" b="1" dirty="0"/>
              <a:t>cut</a:t>
            </a:r>
            <a:r>
              <a:rPr lang="en-US" sz="1600" dirty="0"/>
              <a:t>. In our example, we'll select </a:t>
            </a:r>
            <a:r>
              <a:rPr lang="en-US" sz="1600" b="1" dirty="0"/>
              <a:t>G5:G6</a:t>
            </a:r>
            <a:r>
              <a:rPr lang="en-US" sz="1600" dirty="0"/>
              <a:t>.</a:t>
            </a:r>
          </a:p>
          <a:p>
            <a:r>
              <a:rPr lang="en-US" sz="1600" dirty="0"/>
              <a:t>Right-click the mouse and select the </a:t>
            </a:r>
            <a:r>
              <a:rPr lang="en-US" sz="1600" b="1" dirty="0"/>
              <a:t>Cut</a:t>
            </a:r>
            <a:r>
              <a:rPr lang="en-US" sz="1600" dirty="0"/>
              <a:t> command. Alternatively, you can use the command on the </a:t>
            </a:r>
            <a:r>
              <a:rPr lang="en-US" sz="1600" b="1" dirty="0"/>
              <a:t>Home</a:t>
            </a:r>
            <a:r>
              <a:rPr lang="en-US" sz="1600" dirty="0"/>
              <a:t> tab, or press </a:t>
            </a:r>
            <a:r>
              <a:rPr lang="en-US" sz="1600" b="1" dirty="0" err="1"/>
              <a:t>Ctrl+X</a:t>
            </a:r>
            <a:r>
              <a:rPr lang="en-US" sz="1600" dirty="0"/>
              <a:t> on your keyboard.</a:t>
            </a:r>
            <a:endParaRPr lang="en-US" sz="1600" b="1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108F3AD-CC8F-4ED5-BA51-698D16CB8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764" y="2848779"/>
            <a:ext cx="4089911" cy="22947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44197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cut and paste cell content: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6"/>
            <a:ext cx="8099601" cy="2858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/>
              <a:t>Select the cells where you want to </a:t>
            </a:r>
            <a:r>
              <a:rPr lang="en-US" sz="1600" b="1" dirty="0"/>
              <a:t>paste</a:t>
            </a:r>
            <a:r>
              <a:rPr lang="en-US" sz="1600" dirty="0"/>
              <a:t> the content. In our example, we'll select </a:t>
            </a:r>
            <a:r>
              <a:rPr lang="en-US" sz="1600" b="1" dirty="0"/>
              <a:t>F10:F11</a:t>
            </a:r>
            <a:r>
              <a:rPr lang="en-US" sz="1600" dirty="0"/>
              <a:t>. The cut cells will now have a </a:t>
            </a:r>
            <a:r>
              <a:rPr lang="en-US" sz="1600" b="1" dirty="0"/>
              <a:t>dashed box</a:t>
            </a:r>
            <a:r>
              <a:rPr lang="en-US" sz="1600" dirty="0"/>
              <a:t> around them.</a:t>
            </a:r>
          </a:p>
          <a:p>
            <a:r>
              <a:rPr lang="en-US" sz="1600" dirty="0"/>
              <a:t>Right-click the mouse and select the </a:t>
            </a:r>
            <a:r>
              <a:rPr lang="en-US" sz="1600" b="1" dirty="0"/>
              <a:t>Paste</a:t>
            </a:r>
            <a:r>
              <a:rPr lang="en-US" sz="1600" dirty="0"/>
              <a:t> command. Alternatively, you can use the command on the </a:t>
            </a:r>
            <a:r>
              <a:rPr lang="en-US" sz="1600" b="1" dirty="0"/>
              <a:t>Home</a:t>
            </a:r>
            <a:r>
              <a:rPr lang="en-US" sz="1600" dirty="0"/>
              <a:t> tab, or press </a:t>
            </a:r>
            <a:r>
              <a:rPr lang="en-US" sz="1600" b="1" dirty="0" err="1"/>
              <a:t>Ctrl+V</a:t>
            </a:r>
            <a:r>
              <a:rPr lang="en-US" sz="1600" dirty="0"/>
              <a:t> on your keyboard.</a:t>
            </a:r>
            <a:endParaRPr lang="en-US" sz="1600" b="1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92D599D-E18C-4815-B8FA-118C6F369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282" y="2571750"/>
            <a:ext cx="2914511" cy="2618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11285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cut and paste cell content: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6"/>
            <a:ext cx="8099601" cy="2858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/>
              <a:t>The cut content will be </a:t>
            </a:r>
            <a:r>
              <a:rPr lang="en-US" sz="1600" b="1" dirty="0"/>
              <a:t>removed</a:t>
            </a:r>
            <a:r>
              <a:rPr lang="en-US" sz="1600" dirty="0"/>
              <a:t> from the original cells and </a:t>
            </a:r>
            <a:r>
              <a:rPr lang="en-US" sz="1600" b="1" dirty="0"/>
              <a:t>pasted</a:t>
            </a:r>
            <a:r>
              <a:rPr lang="en-US" sz="1600" dirty="0"/>
              <a:t> into the selected cells.</a:t>
            </a:r>
            <a:endParaRPr lang="en-US" sz="1600" b="1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143880D-1250-4481-AB94-989CD2950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916" y="1746940"/>
            <a:ext cx="4401011" cy="3205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86858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drag and drop cells: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6"/>
            <a:ext cx="8099601" cy="2858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600" dirty="0"/>
              <a:t>Instead of cutting, copying, and pasting, you can </a:t>
            </a:r>
            <a:r>
              <a:rPr lang="en-US" sz="1600" b="1" dirty="0"/>
              <a:t>drag and drop</a:t>
            </a:r>
            <a:r>
              <a:rPr lang="en-US" sz="1600" dirty="0"/>
              <a:t> cells to move their contents.</a:t>
            </a:r>
          </a:p>
          <a:p>
            <a:r>
              <a:rPr lang="en-US" sz="1600" dirty="0"/>
              <a:t>Select the </a:t>
            </a:r>
            <a:r>
              <a:rPr lang="en-US" sz="1600" b="1" dirty="0"/>
              <a:t>cell(s)</a:t>
            </a:r>
            <a:r>
              <a:rPr lang="en-US" sz="1600" dirty="0"/>
              <a:t> you want to </a:t>
            </a:r>
            <a:r>
              <a:rPr lang="en-US" sz="1600" b="1" dirty="0"/>
              <a:t>move</a:t>
            </a:r>
            <a:r>
              <a:rPr lang="en-US" sz="1600" dirty="0"/>
              <a:t>. In our example, we'll select </a:t>
            </a:r>
            <a:r>
              <a:rPr lang="en-US" sz="1600" b="1" dirty="0"/>
              <a:t>H4:H12</a:t>
            </a:r>
            <a:r>
              <a:rPr lang="en-US" sz="1600" dirty="0"/>
              <a:t>.</a:t>
            </a:r>
          </a:p>
          <a:p>
            <a:r>
              <a:rPr lang="en-US" sz="1600" dirty="0"/>
              <a:t>Hover the mouse over the </a:t>
            </a:r>
            <a:r>
              <a:rPr lang="en-US" sz="1600" b="1" dirty="0"/>
              <a:t>border </a:t>
            </a:r>
            <a:r>
              <a:rPr lang="en-US" sz="1600" dirty="0"/>
              <a:t>of the selected cell(s) until the mouse changes to a </a:t>
            </a:r>
            <a:r>
              <a:rPr lang="en-US" sz="1600" b="1" dirty="0"/>
              <a:t>pointer with four arrows</a:t>
            </a:r>
            <a:r>
              <a:rPr lang="en-US" sz="1600" dirty="0"/>
              <a:t>.</a:t>
            </a:r>
            <a:endParaRPr lang="en-US" sz="1600" b="1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380977B-AAAD-4337-AF08-08CDE3900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462" y="2452257"/>
            <a:ext cx="3885125" cy="25938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62979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drag and drop cells: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6"/>
            <a:ext cx="8099601" cy="2858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/>
              <a:t>Click and drag the cells to the </a:t>
            </a:r>
            <a:r>
              <a:rPr lang="en-US" sz="1600" b="1" dirty="0"/>
              <a:t>desired</a:t>
            </a:r>
            <a:r>
              <a:rPr lang="en-US" sz="1600" dirty="0"/>
              <a:t> </a:t>
            </a:r>
            <a:r>
              <a:rPr lang="en-US" sz="1600" b="1" dirty="0"/>
              <a:t>location</a:t>
            </a:r>
            <a:r>
              <a:rPr lang="en-US" sz="1600" dirty="0"/>
              <a:t>. In our example, we'll move them to </a:t>
            </a:r>
            <a:r>
              <a:rPr lang="en-US" sz="1600" b="1" dirty="0"/>
              <a:t>G4:G12</a:t>
            </a:r>
            <a:r>
              <a:rPr lang="en-US" sz="1600" dirty="0"/>
              <a:t>.</a:t>
            </a:r>
            <a:endParaRPr lang="en-US" sz="1600" b="1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893766C-05DD-4A1B-83EF-35164CFB6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507" y="1796952"/>
            <a:ext cx="4777403" cy="31551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27556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drag and drop cells: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6"/>
            <a:ext cx="8099601" cy="2858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/>
              <a:t>Release the mouse. The cells will be </a:t>
            </a:r>
            <a:r>
              <a:rPr lang="en-US" sz="1600" b="1" dirty="0"/>
              <a:t>dropped</a:t>
            </a:r>
            <a:r>
              <a:rPr lang="en-US" sz="1600" dirty="0"/>
              <a:t> in the selected location.</a:t>
            </a:r>
            <a:endParaRPr lang="en-US" sz="1600" b="1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427228F-1026-43A4-9D33-011BDC8E3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505" y="1908935"/>
            <a:ext cx="4615170" cy="30612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64925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use the fill handle: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6"/>
            <a:ext cx="8099601" cy="2858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600" dirty="0"/>
              <a:t>If you're copying cell content to adjacent cells in the same row or column, the </a:t>
            </a:r>
            <a:r>
              <a:rPr lang="en-US" sz="1600" b="1" dirty="0"/>
              <a:t>fill handle</a:t>
            </a:r>
            <a:r>
              <a:rPr lang="en-US" sz="1600" dirty="0"/>
              <a:t> is a good alternative to the copy and paste commands.</a:t>
            </a:r>
          </a:p>
          <a:p>
            <a:r>
              <a:rPr lang="en-US" sz="1600" dirty="0"/>
              <a:t>Select the </a:t>
            </a:r>
            <a:r>
              <a:rPr lang="en-US" sz="1600" b="1" dirty="0"/>
              <a:t>cell(s)</a:t>
            </a:r>
            <a:r>
              <a:rPr lang="en-US" sz="1600" dirty="0"/>
              <a:t> containing the content you want to use, then hover the mouse over the lower-right corner of the cell so the </a:t>
            </a:r>
            <a:r>
              <a:rPr lang="en-US" sz="1600" b="1" dirty="0"/>
              <a:t>fill handle</a:t>
            </a:r>
            <a:r>
              <a:rPr lang="en-US" sz="1600" dirty="0"/>
              <a:t> appears.</a:t>
            </a:r>
            <a:endParaRPr lang="en-US" sz="1600" b="1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5D1FC67-1897-49D9-8AE7-9A9BA43B0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585" y="2571750"/>
            <a:ext cx="3334776" cy="24353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35074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use the fill handle: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6"/>
            <a:ext cx="8099601" cy="2858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/>
              <a:t>Click and drag the </a:t>
            </a:r>
            <a:r>
              <a:rPr lang="en-US" sz="1600" b="1" dirty="0"/>
              <a:t>fill handle</a:t>
            </a:r>
            <a:r>
              <a:rPr lang="en-US" sz="1600" dirty="0"/>
              <a:t> until all of the cells you want to fill are selected. In our example, we'll select </a:t>
            </a:r>
            <a:r>
              <a:rPr lang="en-US" sz="1600" b="1" dirty="0"/>
              <a:t>G13:G17</a:t>
            </a:r>
            <a:r>
              <a:rPr lang="en-US" sz="1600" dirty="0"/>
              <a:t>.</a:t>
            </a:r>
            <a:endParaRPr lang="en-US" sz="1600" b="1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0A8F3CD-908F-4B46-95F2-74BCDB1B9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525" y="2004756"/>
            <a:ext cx="3901256" cy="2947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08957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use the fill handle: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6"/>
            <a:ext cx="8099601" cy="2858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/>
              <a:t>Release the mouse to </a:t>
            </a:r>
            <a:r>
              <a:rPr lang="en-US" sz="1600" b="1" dirty="0"/>
              <a:t>fill</a:t>
            </a:r>
            <a:r>
              <a:rPr lang="en-US" sz="1600" dirty="0"/>
              <a:t> the selected cells.</a:t>
            </a:r>
            <a:endParaRPr lang="en-US" sz="1600" b="1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F943BE4-A4DF-47A7-AD93-18D47A3EF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387" y="1846511"/>
            <a:ext cx="4155819" cy="31055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33621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continue a series with the fill handle: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6"/>
            <a:ext cx="8099601" cy="2858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600" dirty="0"/>
              <a:t>The fill handle can also be used to </a:t>
            </a:r>
            <a:r>
              <a:rPr lang="en-US" sz="1600" b="1" dirty="0"/>
              <a:t>continue</a:t>
            </a:r>
            <a:r>
              <a:rPr lang="en-US" sz="1600" dirty="0"/>
              <a:t> </a:t>
            </a:r>
            <a:r>
              <a:rPr lang="en-US" sz="1600" b="1" dirty="0"/>
              <a:t>a series</a:t>
            </a:r>
            <a:r>
              <a:rPr lang="en-US" sz="1600" dirty="0"/>
              <a:t>. Whenever the content of a row or column follows a sequential order, like </a:t>
            </a:r>
            <a:r>
              <a:rPr lang="en-US" sz="1600" b="1" dirty="0"/>
              <a:t>numbers</a:t>
            </a:r>
            <a:r>
              <a:rPr lang="en-US" sz="1600" dirty="0"/>
              <a:t> </a:t>
            </a:r>
            <a:r>
              <a:rPr lang="en-US" sz="1600" b="1" dirty="0"/>
              <a:t>(1, 2, 3)</a:t>
            </a:r>
            <a:r>
              <a:rPr lang="en-US" sz="1600" dirty="0"/>
              <a:t> or </a:t>
            </a:r>
            <a:r>
              <a:rPr lang="en-US" sz="1600" b="1" dirty="0"/>
              <a:t>days</a:t>
            </a:r>
            <a:r>
              <a:rPr lang="en-US" sz="1600" dirty="0"/>
              <a:t> </a:t>
            </a:r>
            <a:r>
              <a:rPr lang="en-US" sz="1600" b="1" dirty="0"/>
              <a:t>(Monday, Tuesday, Wednesday)</a:t>
            </a:r>
            <a:r>
              <a:rPr lang="en-US" sz="1600" dirty="0"/>
              <a:t>, the fill handle can guess what should come next in the series. In most cases, you will need to select </a:t>
            </a:r>
            <a:r>
              <a:rPr lang="en-US" sz="1600" b="1" dirty="0"/>
              <a:t>multiple cells</a:t>
            </a:r>
            <a:r>
              <a:rPr lang="en-US" sz="1600" dirty="0"/>
              <a:t> before using the fill handle to help Excel determine the series order. Let's take a look at an example:</a:t>
            </a:r>
          </a:p>
          <a:p>
            <a:r>
              <a:rPr lang="en-US" sz="1600" dirty="0"/>
              <a:t>Select the cell range that contains the series you want to continue. In our example, we'll select</a:t>
            </a:r>
            <a:r>
              <a:rPr lang="en-US" sz="1600" b="1" dirty="0"/>
              <a:t> E4:G4</a:t>
            </a:r>
            <a:r>
              <a:rPr lang="en-US" sz="1600" dirty="0"/>
              <a:t>.</a:t>
            </a:r>
            <a:endParaRPr lang="en-US" sz="1600" b="1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88666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>
              <a:buNone/>
            </a:pPr>
            <a:r>
              <a:rPr lang="en-US" dirty="0"/>
              <a:t>Whenever you work with Excel, you'll enter information—or </a:t>
            </a:r>
            <a:r>
              <a:rPr lang="en-US" b="1" dirty="0"/>
              <a:t>content</a:t>
            </a:r>
            <a:r>
              <a:rPr lang="en-US" dirty="0"/>
              <a:t>—into </a:t>
            </a:r>
            <a:r>
              <a:rPr lang="en-US" b="1" dirty="0"/>
              <a:t>cells</a:t>
            </a:r>
            <a:r>
              <a:rPr lang="en-US" dirty="0"/>
              <a:t>. Cells are the basic building blocks of a worksheet. You'll need to learn the basics of </a:t>
            </a:r>
            <a:r>
              <a:rPr lang="en-US" b="1" dirty="0"/>
              <a:t>cells</a:t>
            </a:r>
            <a:r>
              <a:rPr lang="en-US" dirty="0"/>
              <a:t> and </a:t>
            </a:r>
            <a:r>
              <a:rPr lang="en-US" b="1" dirty="0"/>
              <a:t>cell content</a:t>
            </a:r>
            <a:r>
              <a:rPr lang="en-US" dirty="0"/>
              <a:t> to calculate, analyze, and organize data in Excel.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continue a series with the fill handle: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6"/>
            <a:ext cx="8099601" cy="2858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/>
              <a:t>Click and drag the fill handle to continue the series.</a:t>
            </a:r>
            <a:endParaRPr lang="en-US" sz="1600" b="1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12B4A16-FD9C-4AFF-A3B3-2F1BDB224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858" y="1899410"/>
            <a:ext cx="5002161" cy="29285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38689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continue a series with the fill handle: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6"/>
            <a:ext cx="8099601" cy="2858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/>
              <a:t>Release the mouse. If Excel understood the series, it will be continued in the selected cells. In our example, Excel added </a:t>
            </a:r>
            <a:r>
              <a:rPr lang="en-US" sz="1600" b="1" dirty="0"/>
              <a:t>Part 4</a:t>
            </a:r>
            <a:r>
              <a:rPr lang="en-US" sz="1600" dirty="0"/>
              <a:t>, </a:t>
            </a:r>
            <a:r>
              <a:rPr lang="en-US" sz="1600" b="1" dirty="0"/>
              <a:t>Part 5</a:t>
            </a:r>
            <a:r>
              <a:rPr lang="en-US" sz="1600" dirty="0"/>
              <a:t>, and </a:t>
            </a:r>
            <a:r>
              <a:rPr lang="en-US" sz="1600" b="1" dirty="0"/>
              <a:t>Part 6</a:t>
            </a:r>
            <a:r>
              <a:rPr lang="en-US" sz="1600" dirty="0"/>
              <a:t> to </a:t>
            </a:r>
            <a:r>
              <a:rPr lang="en-US" sz="1600" b="1" dirty="0"/>
              <a:t>H4:J4</a:t>
            </a:r>
            <a:r>
              <a:rPr lang="en-US" sz="1600" dirty="0"/>
              <a:t>.</a:t>
            </a:r>
            <a:endParaRPr lang="en-US" sz="1600" b="1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FA28129-87C5-44A4-8E75-3BBFFE0D9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289" y="2239175"/>
            <a:ext cx="4708730" cy="26932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40134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50"/>
            <a:ext cx="556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FF9800"/>
                </a:solidFill>
              </a:rPr>
              <a:t>JOBSHEET</a:t>
            </a:r>
            <a:endParaRPr sz="7200" dirty="0">
              <a:solidFill>
                <a:srgbClr val="FF9800"/>
              </a:solidFill>
            </a:endParaRPr>
          </a:p>
        </p:txBody>
      </p:sp>
      <p:sp>
        <p:nvSpPr>
          <p:cNvPr id="249" name="Google Shape;249;p17"/>
          <p:cNvSpPr txBox="1">
            <a:spLocks noGrp="1"/>
          </p:cNvSpPr>
          <p:nvPr>
            <p:ph type="subTitle" idx="4294967295"/>
          </p:nvPr>
        </p:nvSpPr>
        <p:spPr>
          <a:xfrm>
            <a:off x="685800" y="3411552"/>
            <a:ext cx="5567700" cy="7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000"/>
              </a:spcAft>
              <a:buNone/>
            </a:pPr>
            <a:r>
              <a:rPr lang="en-US" dirty="0"/>
              <a:t>Continue working</a:t>
            </a:r>
          </a:p>
        </p:txBody>
      </p:sp>
      <p:grpSp>
        <p:nvGrpSpPr>
          <p:cNvPr id="250" name="Google Shape;250;p17"/>
          <p:cNvGrpSpPr/>
          <p:nvPr/>
        </p:nvGrpSpPr>
        <p:grpSpPr>
          <a:xfrm>
            <a:off x="6682481" y="378837"/>
            <a:ext cx="1588639" cy="1588655"/>
            <a:chOff x="6643075" y="3664250"/>
            <a:chExt cx="407950" cy="407975"/>
          </a:xfrm>
        </p:grpSpPr>
        <p:sp>
          <p:nvSpPr>
            <p:cNvPr id="251" name="Google Shape;251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17"/>
          <p:cNvGrpSpPr/>
          <p:nvPr/>
        </p:nvGrpSpPr>
        <p:grpSpPr>
          <a:xfrm rot="-587363">
            <a:off x="6589251" y="2174497"/>
            <a:ext cx="653127" cy="653134"/>
            <a:chOff x="576250" y="4319400"/>
            <a:chExt cx="442075" cy="442050"/>
          </a:xfrm>
        </p:grpSpPr>
        <p:sp>
          <p:nvSpPr>
            <p:cNvPr id="254" name="Google Shape;254;p1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6302724" y="745608"/>
            <a:ext cx="248336" cy="23712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/>
          <p:nvPr/>
        </p:nvSpPr>
        <p:spPr>
          <a:xfrm rot="2697322">
            <a:off x="7939080" y="1959478"/>
            <a:ext cx="376961" cy="3599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7"/>
          <p:cNvSpPr/>
          <p:nvPr/>
        </p:nvSpPr>
        <p:spPr>
          <a:xfrm>
            <a:off x="8237292" y="1754006"/>
            <a:ext cx="150972" cy="14422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7"/>
          <p:cNvSpPr/>
          <p:nvPr/>
        </p:nvSpPr>
        <p:spPr>
          <a:xfrm rot="1280149">
            <a:off x="6130690" y="1460796"/>
            <a:ext cx="150975" cy="14420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9800"/>
                </a:solidFill>
              </a:rPr>
              <a:t>THANKS!</a:t>
            </a:r>
            <a:endParaRPr sz="6000">
              <a:solidFill>
                <a:srgbClr val="FF9800"/>
              </a:solidFill>
            </a:endParaRPr>
          </a:p>
        </p:txBody>
      </p:sp>
      <p:sp>
        <p:nvSpPr>
          <p:cNvPr id="504" name="Google Shape;504;p34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/>
          </a:p>
        </p:txBody>
      </p:sp>
      <p:grpSp>
        <p:nvGrpSpPr>
          <p:cNvPr id="505" name="Google Shape;505;p34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6" name="Google Shape;506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Understanding cells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6"/>
            <a:ext cx="7694021" cy="28583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>
              <a:buNone/>
            </a:pPr>
            <a:r>
              <a:rPr lang="en-US" sz="2000" dirty="0"/>
              <a:t>Every worksheet is made up of thousands of rectangles, which are called </a:t>
            </a:r>
            <a:r>
              <a:rPr lang="en-US" sz="2000" b="1" dirty="0"/>
              <a:t>cells</a:t>
            </a:r>
            <a:r>
              <a:rPr lang="en-US" sz="2000" dirty="0"/>
              <a:t>. A cell is the </a:t>
            </a:r>
            <a:r>
              <a:rPr lang="en-US" sz="2000" b="1" dirty="0"/>
              <a:t>intersection</a:t>
            </a:r>
            <a:r>
              <a:rPr lang="en-US" sz="2000" dirty="0"/>
              <a:t> of a </a:t>
            </a:r>
            <a:r>
              <a:rPr lang="en-US" sz="2000" b="1" dirty="0"/>
              <a:t>row</a:t>
            </a:r>
            <a:r>
              <a:rPr lang="en-US" sz="2000" dirty="0"/>
              <a:t> and a </a:t>
            </a:r>
            <a:r>
              <a:rPr lang="en-US" sz="2000" b="1" dirty="0"/>
              <a:t>column</a:t>
            </a:r>
            <a:r>
              <a:rPr lang="en-US" sz="2000" dirty="0"/>
              <a:t>—in other words, where a row and column meet.</a:t>
            </a:r>
          </a:p>
          <a:p>
            <a:pPr marL="76200" indent="0">
              <a:buNone/>
            </a:pPr>
            <a:r>
              <a:rPr lang="en-US" sz="2000" dirty="0"/>
              <a:t>Columns are identified by </a:t>
            </a:r>
            <a:r>
              <a:rPr lang="en-US" sz="2000" b="1" dirty="0"/>
              <a:t>letters</a:t>
            </a:r>
            <a:r>
              <a:rPr lang="en-US" sz="2000" dirty="0"/>
              <a:t> </a:t>
            </a:r>
            <a:r>
              <a:rPr lang="en-US" sz="2000" b="1" dirty="0"/>
              <a:t>(A, B, C)</a:t>
            </a:r>
            <a:r>
              <a:rPr lang="en-US" sz="2000" dirty="0"/>
              <a:t>, while rows are identified by </a:t>
            </a:r>
            <a:r>
              <a:rPr lang="en-US" sz="2000" b="1" dirty="0"/>
              <a:t>numbers (1, 2, 3)</a:t>
            </a:r>
            <a:r>
              <a:rPr lang="en-US" sz="2000" dirty="0"/>
              <a:t>.</a:t>
            </a:r>
            <a:r>
              <a:rPr lang="en-US" sz="2000" b="1" dirty="0"/>
              <a:t> </a:t>
            </a:r>
            <a:r>
              <a:rPr lang="en-US" sz="2000" dirty="0"/>
              <a:t>Each cell has its own </a:t>
            </a:r>
            <a:r>
              <a:rPr lang="en-US" sz="2000" b="1" dirty="0"/>
              <a:t>name</a:t>
            </a:r>
            <a:r>
              <a:rPr lang="en-US" sz="2000" dirty="0"/>
              <a:t>—or </a:t>
            </a:r>
            <a:r>
              <a:rPr lang="en-US" sz="2000" b="1" dirty="0"/>
              <a:t>cell address</a:t>
            </a:r>
            <a:r>
              <a:rPr lang="en-US" sz="2000" dirty="0"/>
              <a:t>—based on its column and row. In the example below, the selected cell intersects </a:t>
            </a:r>
            <a:r>
              <a:rPr lang="en-US" sz="2000" b="1" dirty="0"/>
              <a:t>column C</a:t>
            </a:r>
            <a:r>
              <a:rPr lang="en-US" sz="2000" dirty="0"/>
              <a:t> and </a:t>
            </a:r>
            <a:r>
              <a:rPr lang="en-US" sz="2000" b="1" dirty="0"/>
              <a:t>row 5</a:t>
            </a:r>
            <a:r>
              <a:rPr lang="en-US" sz="2000" dirty="0"/>
              <a:t>, so the cell address is </a:t>
            </a:r>
            <a:r>
              <a:rPr lang="en-US" sz="2000" b="1" dirty="0"/>
              <a:t>C5</a:t>
            </a:r>
            <a:r>
              <a:rPr lang="en-US" sz="2000" dirty="0"/>
              <a:t>.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53544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Understanding cells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6"/>
            <a:ext cx="7694021" cy="2858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endParaRPr lang="en-US" sz="1600" dirty="0"/>
          </a:p>
          <a:p>
            <a:pPr marL="76200" indent="0">
              <a:buNone/>
            </a:pPr>
            <a:endParaRPr lang="en-US" sz="1600" dirty="0"/>
          </a:p>
          <a:p>
            <a:pPr marL="76200" indent="0">
              <a:buNone/>
            </a:pPr>
            <a:endParaRPr lang="en-US" sz="1600" dirty="0"/>
          </a:p>
          <a:p>
            <a:pPr marL="76200" indent="0">
              <a:buNone/>
            </a:pPr>
            <a:endParaRPr lang="en-US" sz="1600" dirty="0"/>
          </a:p>
          <a:p>
            <a:pPr marL="76200" indent="0">
              <a:buNone/>
            </a:pPr>
            <a:endParaRPr lang="en-US" sz="1600" dirty="0"/>
          </a:p>
          <a:p>
            <a:pPr marL="76200" indent="0">
              <a:buNone/>
            </a:pPr>
            <a:endParaRPr lang="en-US" sz="1600" dirty="0"/>
          </a:p>
          <a:p>
            <a:pPr marL="76200" indent="0">
              <a:buNone/>
            </a:pPr>
            <a:r>
              <a:rPr lang="en-US" sz="1600" dirty="0"/>
              <a:t>Note that the cell address also appears in the </a:t>
            </a:r>
            <a:r>
              <a:rPr lang="en-US" sz="1600" b="1" dirty="0"/>
              <a:t>Name box</a:t>
            </a:r>
            <a:r>
              <a:rPr lang="en-US" sz="1600" dirty="0"/>
              <a:t> in the top-left corner, and that a cell's </a:t>
            </a:r>
            <a:r>
              <a:rPr lang="en-US" sz="1600" b="1" dirty="0"/>
              <a:t>column</a:t>
            </a:r>
            <a:r>
              <a:rPr lang="en-US" sz="1600" dirty="0"/>
              <a:t> and </a:t>
            </a:r>
            <a:r>
              <a:rPr lang="en-US" sz="1600" b="1" dirty="0"/>
              <a:t>row headings</a:t>
            </a:r>
            <a:r>
              <a:rPr lang="en-US" sz="1600" dirty="0"/>
              <a:t> are </a:t>
            </a:r>
            <a:r>
              <a:rPr lang="en-US" sz="1600" b="1" dirty="0"/>
              <a:t>highlighted </a:t>
            </a:r>
            <a:r>
              <a:rPr lang="en-US" sz="1600" dirty="0"/>
              <a:t>when the cell is selected.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066E371-C14A-46C5-A10C-F8182208E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944" y="1315466"/>
            <a:ext cx="3467547" cy="19329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9819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Understanding cells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6"/>
            <a:ext cx="7694021" cy="2858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600" dirty="0"/>
              <a:t>You can also select </a:t>
            </a:r>
            <a:r>
              <a:rPr lang="en-US" sz="1600" b="1" dirty="0"/>
              <a:t>multiple cells</a:t>
            </a:r>
            <a:r>
              <a:rPr lang="en-US" sz="1600" dirty="0"/>
              <a:t> at the same time. A group of cells is known as a </a:t>
            </a:r>
            <a:r>
              <a:rPr lang="en-US" sz="1600" b="1" dirty="0"/>
              <a:t>cell range</a:t>
            </a:r>
            <a:r>
              <a:rPr lang="en-US" sz="1600" dirty="0"/>
              <a:t>. Rather than a single cell address, you will refer to a cell range using the cell addresses of the </a:t>
            </a:r>
            <a:r>
              <a:rPr lang="en-US" sz="1600" b="1" dirty="0"/>
              <a:t>first </a:t>
            </a:r>
            <a:r>
              <a:rPr lang="en-US" sz="1600" dirty="0"/>
              <a:t>and </a:t>
            </a:r>
            <a:r>
              <a:rPr lang="en-US" sz="1600" b="1" dirty="0"/>
              <a:t>last</a:t>
            </a:r>
            <a:r>
              <a:rPr lang="en-US" sz="1600" dirty="0"/>
              <a:t> cells in the cell range, separated by a </a:t>
            </a:r>
            <a:r>
              <a:rPr lang="en-US" sz="1600" b="1" dirty="0"/>
              <a:t>colon</a:t>
            </a:r>
            <a:r>
              <a:rPr lang="en-US" sz="1600" dirty="0"/>
              <a:t>. For example, a cell range that included cells A1, A2, A3, A4, and A5 would be written as </a:t>
            </a:r>
            <a:r>
              <a:rPr lang="en-US" sz="1600" b="1" dirty="0"/>
              <a:t>A1:A5</a:t>
            </a:r>
            <a:r>
              <a:rPr lang="en-US" sz="1600" dirty="0"/>
              <a:t>. Take a look at the different cell ranges below:</a:t>
            </a:r>
          </a:p>
          <a:p>
            <a:r>
              <a:rPr lang="en-US" sz="1600" dirty="0"/>
              <a:t>Cell range </a:t>
            </a:r>
            <a:r>
              <a:rPr lang="en-US" sz="1600" b="1" dirty="0"/>
              <a:t>A1:A8</a:t>
            </a:r>
            <a:endParaRPr lang="en-US" sz="1600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928FFAF-EE53-438E-B451-B86588046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382" y="2750273"/>
            <a:ext cx="3836257" cy="21385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7840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Understanding cells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6"/>
            <a:ext cx="7694021" cy="2858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/>
              <a:t>Cell range </a:t>
            </a:r>
            <a:r>
              <a:rPr lang="en-US" sz="1600" b="1" dirty="0"/>
              <a:t>A1:F1</a:t>
            </a:r>
            <a:endParaRPr lang="en-US" sz="1600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AA4FD64-5D23-4B51-A722-74461A81D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444" y="1965529"/>
            <a:ext cx="4476750" cy="2495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7188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Understanding cells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6"/>
            <a:ext cx="7694021" cy="2858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/>
              <a:t>Cell range </a:t>
            </a:r>
            <a:r>
              <a:rPr lang="en-US" sz="1600" b="1" dirty="0"/>
              <a:t>A1:F8</a:t>
            </a:r>
            <a:endParaRPr lang="en-US" sz="1600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5E7E8D4-A06C-4E82-A22A-A419CDCDB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283" y="1909597"/>
            <a:ext cx="4476750" cy="2495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2452977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1760</Words>
  <Application>Microsoft Office PowerPoint</Application>
  <PresentationFormat>On-screen Show (16:9)</PresentationFormat>
  <Paragraphs>150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Arvo</vt:lpstr>
      <vt:lpstr>Roboto Condensed Light</vt:lpstr>
      <vt:lpstr>Roboto Condensed</vt:lpstr>
      <vt:lpstr>Salerio template</vt:lpstr>
      <vt:lpstr>Office Computer Application  WEEK TEN</vt:lpstr>
      <vt:lpstr>PowerPoint Presentation</vt:lpstr>
      <vt:lpstr>Cell Basics</vt:lpstr>
      <vt:lpstr>Introduction</vt:lpstr>
      <vt:lpstr>Understanding cells</vt:lpstr>
      <vt:lpstr>Understanding cells</vt:lpstr>
      <vt:lpstr>Understanding cells</vt:lpstr>
      <vt:lpstr>Understanding cells</vt:lpstr>
      <vt:lpstr>Understanding cells</vt:lpstr>
      <vt:lpstr>To select a cell:</vt:lpstr>
      <vt:lpstr>To select a cell range:</vt:lpstr>
      <vt:lpstr>Cell content</vt:lpstr>
      <vt:lpstr>Cell content</vt:lpstr>
      <vt:lpstr>Cell content</vt:lpstr>
      <vt:lpstr>To insert content:</vt:lpstr>
      <vt:lpstr>To insert content:</vt:lpstr>
      <vt:lpstr>To delete (or clear) cell content:</vt:lpstr>
      <vt:lpstr>To delete (or clear) cell content:</vt:lpstr>
      <vt:lpstr>To delete (or clear) cell content:</vt:lpstr>
      <vt:lpstr>To delete cells:</vt:lpstr>
      <vt:lpstr>To delete cells:</vt:lpstr>
      <vt:lpstr>To delete cells:</vt:lpstr>
      <vt:lpstr>To copy and paste cell content:</vt:lpstr>
      <vt:lpstr>To copy and paste cell content:</vt:lpstr>
      <vt:lpstr>To copy and paste cell content:</vt:lpstr>
      <vt:lpstr>To copy and paste cell content:</vt:lpstr>
      <vt:lpstr>To copy and paste cell content:</vt:lpstr>
      <vt:lpstr>To access more paste options:</vt:lpstr>
      <vt:lpstr>To access more paste options:</vt:lpstr>
      <vt:lpstr>To cut and paste cell content:</vt:lpstr>
      <vt:lpstr>To cut and paste cell content:</vt:lpstr>
      <vt:lpstr>To cut and paste cell content:</vt:lpstr>
      <vt:lpstr>To drag and drop cells:</vt:lpstr>
      <vt:lpstr>To drag and drop cells:</vt:lpstr>
      <vt:lpstr>To drag and drop cells:</vt:lpstr>
      <vt:lpstr>To use the fill handle:</vt:lpstr>
      <vt:lpstr>To use the fill handle:</vt:lpstr>
      <vt:lpstr>To use the fill handle:</vt:lpstr>
      <vt:lpstr>To continue a series with the fill handle:</vt:lpstr>
      <vt:lpstr>To continue a series with the fill handle:</vt:lpstr>
      <vt:lpstr>To continue a series with the fill handle:</vt:lpstr>
      <vt:lpstr>JOBSHEET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Asus</cp:lastModifiedBy>
  <cp:revision>309</cp:revision>
  <dcterms:modified xsi:type="dcterms:W3CDTF">2018-10-28T22:01:50Z</dcterms:modified>
</cp:coreProperties>
</file>