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7"/>
  </p:notesMasterIdLst>
  <p:sldIdLst>
    <p:sldId id="256" r:id="rId2"/>
    <p:sldId id="260" r:id="rId3"/>
    <p:sldId id="259" r:id="rId4"/>
    <p:sldId id="261"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56" r:id="rId35"/>
    <p:sldId id="357" r:id="rId36"/>
  </p:sldIdLst>
  <p:sldSz cx="9144000" cy="5143500" type="screen16x9"/>
  <p:notesSz cx="6858000" cy="9144000"/>
  <p:embeddedFontLst>
    <p:embeddedFont>
      <p:font typeface="Arvo" panose="020B0604020202020204" charset="0"/>
      <p:regular r:id="rId38"/>
      <p:bold r:id="rId39"/>
      <p:italic r:id="rId40"/>
      <p:boldItalic r:id="rId41"/>
    </p:embeddedFont>
    <p:embeddedFont>
      <p:font typeface="Roboto Condensed" panose="020B0604020202020204" charset="0"/>
      <p:regular r:id="rId42"/>
      <p:bold r:id="rId43"/>
      <p:italic r:id="rId44"/>
      <p:boldItalic r:id="rId45"/>
    </p:embeddedFont>
    <p:embeddedFont>
      <p:font typeface="Roboto Condensed Light"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8B0C6-8EAE-4F92-8177-2A3FDC2F9772}">
  <a:tblStyle styleId="{3728B0C6-8EAE-4F92-8177-2A3FDC2F97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68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81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663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865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87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148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509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9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38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049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90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567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793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594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209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060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226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563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13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57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782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143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273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57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46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05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47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4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9811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b="0" dirty="0"/>
              <a:t>Office Computer Application</a:t>
            </a:r>
            <a:br>
              <a:rPr lang="en-US" b="0" dirty="0"/>
            </a:br>
            <a:br>
              <a:rPr lang="en-US" b="0" dirty="0"/>
            </a:br>
            <a:r>
              <a:rPr lang="en-US" b="0" dirty="0"/>
              <a:t>WEEK TEN</a:t>
            </a:r>
            <a:endParaRPr dirty="0"/>
          </a:p>
        </p:txBody>
      </p:sp>
      <p:sp>
        <p:nvSpPr>
          <p:cNvPr id="3" name="TextBox 2">
            <a:extLst>
              <a:ext uri="{FF2B5EF4-FFF2-40B4-BE49-F238E27FC236}">
                <a16:creationId xmlns:a16="http://schemas.microsoft.com/office/drawing/2014/main" id="{6AC41A3E-BDFF-4E13-B6A5-A35924F31D30}"/>
              </a:ext>
            </a:extLst>
          </p:cNvPr>
          <p:cNvSpPr txBox="1"/>
          <p:nvPr/>
        </p:nvSpPr>
        <p:spPr>
          <a:xfrm>
            <a:off x="4323645" y="4278489"/>
            <a:ext cx="2800767" cy="307777"/>
          </a:xfrm>
          <a:prstGeom prst="rect">
            <a:avLst/>
          </a:prstGeom>
          <a:noFill/>
        </p:spPr>
        <p:txBody>
          <a:bodyPr wrap="none" rtlCol="0">
            <a:spAutoFit/>
          </a:bodyPr>
          <a:lstStyle/>
          <a:p>
            <a:r>
              <a:rPr lang="en-US" b="1" dirty="0">
                <a:solidFill>
                  <a:schemeClr val="bg1"/>
                </a:solidFill>
              </a:rPr>
              <a:t>Muhammad </a:t>
            </a:r>
            <a:r>
              <a:rPr lang="en-US" b="1" dirty="0" err="1">
                <a:solidFill>
                  <a:schemeClr val="bg1"/>
                </a:solidFill>
              </a:rPr>
              <a:t>Unggul</a:t>
            </a:r>
            <a:r>
              <a:rPr lang="en-US" b="1" dirty="0">
                <a:solidFill>
                  <a:schemeClr val="bg1"/>
                </a:solidFill>
              </a:rPr>
              <a:t> </a:t>
            </a:r>
            <a:r>
              <a:rPr lang="en-US" b="1" dirty="0" err="1">
                <a:solidFill>
                  <a:schemeClr val="bg1"/>
                </a:solidFill>
              </a:rPr>
              <a:t>Pamenang</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text will change to the </a:t>
            </a:r>
            <a:r>
              <a:rPr lang="en-US" sz="1600" b="1" dirty="0"/>
              <a:t>selected font</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33262EE-9204-4CEC-986B-E8FB8B3B2DD0}"/>
              </a:ext>
            </a:extLst>
          </p:cNvPr>
          <p:cNvPicPr>
            <a:picLocks noChangeAspect="1"/>
          </p:cNvPicPr>
          <p:nvPr/>
        </p:nvPicPr>
        <p:blipFill>
          <a:blip r:embed="rId3"/>
          <a:stretch>
            <a:fillRect/>
          </a:stretch>
        </p:blipFill>
        <p:spPr>
          <a:xfrm>
            <a:off x="2544300" y="1875548"/>
            <a:ext cx="37623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117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 color: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cell(s)</a:t>
            </a:r>
            <a:r>
              <a:rPr lang="en-US" sz="1600" dirty="0"/>
              <a:t> you want to modify.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C41E082-A38C-4154-A4CA-D973FA4E8EE4}"/>
              </a:ext>
            </a:extLst>
          </p:cNvPr>
          <p:cNvPicPr>
            <a:picLocks noChangeAspect="1"/>
          </p:cNvPicPr>
          <p:nvPr/>
        </p:nvPicPr>
        <p:blipFill>
          <a:blip r:embed="rId3"/>
          <a:stretch>
            <a:fillRect/>
          </a:stretch>
        </p:blipFill>
        <p:spPr>
          <a:xfrm>
            <a:off x="2207355" y="2018839"/>
            <a:ext cx="427672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136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 color: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On the </a:t>
            </a:r>
            <a:r>
              <a:rPr lang="en-US" sz="1600" b="1" dirty="0"/>
              <a:t>Home</a:t>
            </a:r>
            <a:r>
              <a:rPr lang="en-US" sz="1600" dirty="0"/>
              <a:t> tab, click the </a:t>
            </a:r>
            <a:r>
              <a:rPr lang="en-US" sz="1600" b="1" dirty="0"/>
              <a:t>drop-down arrow</a:t>
            </a:r>
            <a:r>
              <a:rPr lang="en-US" sz="1600" dirty="0"/>
              <a:t> next to the </a:t>
            </a:r>
            <a:r>
              <a:rPr lang="en-US" sz="1600" b="1" dirty="0"/>
              <a:t>Font Color</a:t>
            </a:r>
            <a:r>
              <a:rPr lang="en-US" sz="1600" dirty="0"/>
              <a:t> command, then select the desired </a:t>
            </a:r>
            <a:r>
              <a:rPr lang="en-US" sz="1600" b="1" dirty="0"/>
              <a:t>font</a:t>
            </a:r>
            <a:r>
              <a:rPr lang="en-US" sz="1600" dirty="0"/>
              <a:t> </a:t>
            </a:r>
            <a:r>
              <a:rPr lang="en-US" sz="1600" b="1" dirty="0"/>
              <a:t>color</a:t>
            </a:r>
            <a:r>
              <a:rPr lang="en-US" sz="1600" dirty="0"/>
              <a:t>. In our example, we'll choose </a:t>
            </a:r>
            <a:r>
              <a:rPr lang="en-US" sz="1600" b="1" dirty="0"/>
              <a:t>Green</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1A6D652-3B9A-482E-92C1-C620968A473C}"/>
              </a:ext>
            </a:extLst>
          </p:cNvPr>
          <p:cNvPicPr>
            <a:picLocks noChangeAspect="1"/>
          </p:cNvPicPr>
          <p:nvPr/>
        </p:nvPicPr>
        <p:blipFill>
          <a:blip r:embed="rId3"/>
          <a:stretch>
            <a:fillRect/>
          </a:stretch>
        </p:blipFill>
        <p:spPr>
          <a:xfrm>
            <a:off x="2249025" y="1998075"/>
            <a:ext cx="4057650" cy="2638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329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 color: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text will change to the </a:t>
            </a:r>
            <a:r>
              <a:rPr lang="en-US" sz="1600" b="1" dirty="0"/>
              <a:t>selected font color</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8FD1972-6037-449F-B967-D2674CBE154E}"/>
              </a:ext>
            </a:extLst>
          </p:cNvPr>
          <p:cNvPicPr>
            <a:picLocks noChangeAspect="1"/>
          </p:cNvPicPr>
          <p:nvPr/>
        </p:nvPicPr>
        <p:blipFill>
          <a:blip r:embed="rId3"/>
          <a:stretch>
            <a:fillRect/>
          </a:stretch>
        </p:blipFill>
        <p:spPr>
          <a:xfrm>
            <a:off x="2315650" y="1963535"/>
            <a:ext cx="427672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699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use the Bold, Italic, and Underline commands: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cell(s)</a:t>
            </a:r>
            <a:r>
              <a:rPr lang="en-US" sz="1600" dirty="0"/>
              <a:t> you want to modify.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AC8B142-BCA1-49EF-9418-4AC48E3E0E34}"/>
              </a:ext>
            </a:extLst>
          </p:cNvPr>
          <p:cNvPicPr>
            <a:picLocks noChangeAspect="1"/>
          </p:cNvPicPr>
          <p:nvPr/>
        </p:nvPicPr>
        <p:blipFill>
          <a:blip r:embed="rId3"/>
          <a:stretch>
            <a:fillRect/>
          </a:stretch>
        </p:blipFill>
        <p:spPr>
          <a:xfrm>
            <a:off x="2207355" y="2136825"/>
            <a:ext cx="427672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573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use the Bold, Italic, and Underline commands: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Bold (</a:t>
            </a:r>
            <a:r>
              <a:rPr lang="en-US" sz="1600" b="1" dirty="0"/>
              <a:t>B</a:t>
            </a:r>
            <a:r>
              <a:rPr lang="en-US" sz="1600" dirty="0"/>
              <a:t>), Italic (</a:t>
            </a:r>
            <a:r>
              <a:rPr lang="en-US" sz="1600" i="1" dirty="0"/>
              <a:t>I</a:t>
            </a:r>
            <a:r>
              <a:rPr lang="en-US" sz="1600" dirty="0"/>
              <a:t>), or Underline (</a:t>
            </a:r>
            <a:r>
              <a:rPr lang="en-US" sz="1600" u="sng" dirty="0"/>
              <a:t>U</a:t>
            </a:r>
            <a:r>
              <a:rPr lang="en-US" sz="1600" dirty="0"/>
              <a:t>) command on the </a:t>
            </a:r>
            <a:r>
              <a:rPr lang="en-US" sz="1600" b="1" dirty="0"/>
              <a:t>Home</a:t>
            </a:r>
            <a:r>
              <a:rPr lang="en-US" sz="1600" dirty="0"/>
              <a:t> tab. In our example, we'll make the selected cells </a:t>
            </a:r>
            <a:r>
              <a:rPr lang="en-US" sz="1600" b="1" dirty="0"/>
              <a:t>bold</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7E8F0CB3-8016-4DAC-AB3B-E659DFBC7841}"/>
              </a:ext>
            </a:extLst>
          </p:cNvPr>
          <p:cNvPicPr>
            <a:picLocks noChangeAspect="1"/>
          </p:cNvPicPr>
          <p:nvPr/>
        </p:nvPicPr>
        <p:blipFill>
          <a:blip r:embed="rId3"/>
          <a:stretch>
            <a:fillRect/>
          </a:stretch>
        </p:blipFill>
        <p:spPr>
          <a:xfrm>
            <a:off x="3073349" y="2420735"/>
            <a:ext cx="2790825" cy="1533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616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use the Bold, Italic, and Underline commands: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selected style</a:t>
            </a:r>
            <a:r>
              <a:rPr lang="en-US" sz="1600" dirty="0"/>
              <a:t> will be applied to the text.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CAD3B2A-2142-48FC-8C66-11C81099CA20}"/>
              </a:ext>
            </a:extLst>
          </p:cNvPr>
          <p:cNvPicPr>
            <a:picLocks noChangeAspect="1"/>
          </p:cNvPicPr>
          <p:nvPr/>
        </p:nvPicPr>
        <p:blipFill>
          <a:blip r:embed="rId3"/>
          <a:stretch>
            <a:fillRect/>
          </a:stretch>
        </p:blipFill>
        <p:spPr>
          <a:xfrm>
            <a:off x="2433637" y="1885073"/>
            <a:ext cx="4276725" cy="1971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6123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Cell borders and fill colors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b="1" dirty="0"/>
              <a:t>Cell borders</a:t>
            </a:r>
            <a:r>
              <a:rPr lang="en-US" sz="1600" dirty="0"/>
              <a:t> and</a:t>
            </a:r>
            <a:r>
              <a:rPr lang="en-US" sz="1600" b="1" dirty="0"/>
              <a:t> fill colors</a:t>
            </a:r>
            <a:r>
              <a:rPr lang="en-US" sz="1600" dirty="0"/>
              <a:t> allow you to create clear and defined boundaries for different sections of your worksheet. Below, we'll add cell borders and fill color to our </a:t>
            </a:r>
            <a:r>
              <a:rPr lang="en-US" sz="1600" b="1" dirty="0"/>
              <a:t>header cells</a:t>
            </a:r>
            <a:r>
              <a:rPr lang="en-US" sz="1600" dirty="0"/>
              <a:t> to help distinguish them from the rest of the worksheet.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541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a fill color: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cell(s)</a:t>
            </a:r>
            <a:r>
              <a:rPr lang="en-US" sz="1600" dirty="0"/>
              <a:t> you want to modify.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5C8AEFA-9FBA-46F5-8678-FFF0A088D005}"/>
              </a:ext>
            </a:extLst>
          </p:cNvPr>
          <p:cNvPicPr>
            <a:picLocks noChangeAspect="1"/>
          </p:cNvPicPr>
          <p:nvPr/>
        </p:nvPicPr>
        <p:blipFill>
          <a:blip r:embed="rId3"/>
          <a:stretch>
            <a:fillRect/>
          </a:stretch>
        </p:blipFill>
        <p:spPr>
          <a:xfrm>
            <a:off x="1010264" y="1922067"/>
            <a:ext cx="7005484" cy="1897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663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a fill color: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On the </a:t>
            </a:r>
            <a:r>
              <a:rPr lang="en-US" sz="1600" b="1" dirty="0"/>
              <a:t>Home</a:t>
            </a:r>
            <a:r>
              <a:rPr lang="en-US" sz="1600" dirty="0"/>
              <a:t> tab, click the </a:t>
            </a:r>
            <a:r>
              <a:rPr lang="en-US" sz="1600" b="1" dirty="0"/>
              <a:t>drop-down arrow</a:t>
            </a:r>
            <a:r>
              <a:rPr lang="en-US" sz="1600" dirty="0"/>
              <a:t> next to the </a:t>
            </a:r>
            <a:r>
              <a:rPr lang="en-US" sz="1600" b="1" dirty="0"/>
              <a:t>Fill Color</a:t>
            </a:r>
            <a:r>
              <a:rPr lang="en-US" sz="1600" dirty="0"/>
              <a:t> command, then select the</a:t>
            </a:r>
            <a:r>
              <a:rPr lang="en-US" sz="1600" b="1" dirty="0"/>
              <a:t> fill color</a:t>
            </a:r>
            <a:r>
              <a:rPr lang="en-US" sz="1600" dirty="0"/>
              <a:t> you want to use. In our example, we'll choose a dark gray.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6644D72-4C62-49B6-9B19-D6E2FCAD0800}"/>
              </a:ext>
            </a:extLst>
          </p:cNvPr>
          <p:cNvPicPr>
            <a:picLocks noChangeAspect="1"/>
          </p:cNvPicPr>
          <p:nvPr/>
        </p:nvPicPr>
        <p:blipFill>
          <a:blip r:embed="rId3"/>
          <a:stretch>
            <a:fillRect/>
          </a:stretch>
        </p:blipFill>
        <p:spPr>
          <a:xfrm>
            <a:off x="2538873" y="1999350"/>
            <a:ext cx="3181350" cy="2952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51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en-US" dirty="0"/>
              <a:t>Please Do It With MS Excel from 2010 - 2016</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a fill color: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selected fill color</a:t>
            </a:r>
            <a:r>
              <a:rPr lang="en-US" sz="1600" dirty="0"/>
              <a:t> will appear in the selected cells. We've also changed the </a:t>
            </a:r>
            <a:r>
              <a:rPr lang="en-US" sz="1600" b="1" dirty="0"/>
              <a:t>font color</a:t>
            </a:r>
            <a:r>
              <a:rPr lang="en-US" sz="1600" dirty="0"/>
              <a:t> to </a:t>
            </a:r>
            <a:r>
              <a:rPr lang="en-US" sz="1600" b="1" dirty="0"/>
              <a:t>white</a:t>
            </a:r>
            <a:r>
              <a:rPr lang="en-US" sz="1600" dirty="0"/>
              <a:t> to make it more readable with this dark fill color.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6C4E4C9-5DB6-4021-9D28-22E46732AB8E}"/>
              </a:ext>
            </a:extLst>
          </p:cNvPr>
          <p:cNvPicPr>
            <a:picLocks noChangeAspect="1"/>
          </p:cNvPicPr>
          <p:nvPr/>
        </p:nvPicPr>
        <p:blipFill>
          <a:blip r:embed="rId3"/>
          <a:stretch>
            <a:fillRect/>
          </a:stretch>
        </p:blipFill>
        <p:spPr>
          <a:xfrm>
            <a:off x="1061884" y="2181402"/>
            <a:ext cx="7020232" cy="19016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121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a border: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cell(s)</a:t>
            </a:r>
            <a:r>
              <a:rPr lang="en-US" sz="1600" dirty="0"/>
              <a:t> you want to modify.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79B55FC-8F8F-40A6-A4BD-F9FC6CB7950C}"/>
              </a:ext>
            </a:extLst>
          </p:cNvPr>
          <p:cNvPicPr>
            <a:picLocks noChangeAspect="1"/>
          </p:cNvPicPr>
          <p:nvPr/>
        </p:nvPicPr>
        <p:blipFill>
          <a:blip r:embed="rId3"/>
          <a:stretch>
            <a:fillRect/>
          </a:stretch>
        </p:blipFill>
        <p:spPr>
          <a:xfrm>
            <a:off x="1113503" y="2080543"/>
            <a:ext cx="6916994" cy="18737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521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a border: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On the </a:t>
            </a:r>
            <a:r>
              <a:rPr lang="en-US" sz="1600" b="1" dirty="0"/>
              <a:t>Home</a:t>
            </a:r>
            <a:r>
              <a:rPr lang="en-US" sz="1600" dirty="0"/>
              <a:t> tab, click the </a:t>
            </a:r>
            <a:r>
              <a:rPr lang="en-US" sz="1600" b="1" dirty="0"/>
              <a:t>drop-down arrow</a:t>
            </a:r>
            <a:r>
              <a:rPr lang="en-US" sz="1600" dirty="0"/>
              <a:t> next to the </a:t>
            </a:r>
            <a:r>
              <a:rPr lang="en-US" sz="1600" b="1" dirty="0"/>
              <a:t>Borders</a:t>
            </a:r>
            <a:r>
              <a:rPr lang="en-US" sz="1600" dirty="0"/>
              <a:t> command, then select the </a:t>
            </a:r>
            <a:r>
              <a:rPr lang="en-US" sz="1600" b="1" dirty="0"/>
              <a:t>border</a:t>
            </a:r>
            <a:r>
              <a:rPr lang="en-US" sz="1600" dirty="0"/>
              <a:t> </a:t>
            </a:r>
            <a:r>
              <a:rPr lang="en-US" sz="1600" b="1" dirty="0"/>
              <a:t>style</a:t>
            </a:r>
            <a:r>
              <a:rPr lang="en-US" sz="1600" dirty="0"/>
              <a:t> you want to use. In our example, we'll choose to display </a:t>
            </a:r>
            <a:r>
              <a:rPr lang="en-US" sz="1600" b="1" dirty="0"/>
              <a:t>All Borders</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8888A2B-5072-4AFB-84A8-088C8C19B48B}"/>
              </a:ext>
            </a:extLst>
          </p:cNvPr>
          <p:cNvPicPr>
            <a:picLocks noChangeAspect="1"/>
          </p:cNvPicPr>
          <p:nvPr/>
        </p:nvPicPr>
        <p:blipFill>
          <a:blip r:embed="rId3"/>
          <a:stretch>
            <a:fillRect/>
          </a:stretch>
        </p:blipFill>
        <p:spPr>
          <a:xfrm>
            <a:off x="2910502" y="1912350"/>
            <a:ext cx="3057525" cy="2724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2706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add a border:</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selected border style </a:t>
            </a:r>
            <a:r>
              <a:rPr lang="en-US" sz="1600" dirty="0"/>
              <a:t>will appear.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49877E4-5550-4203-8C34-BC69330C4C63}"/>
              </a:ext>
            </a:extLst>
          </p:cNvPr>
          <p:cNvPicPr>
            <a:picLocks noChangeAspect="1"/>
          </p:cNvPicPr>
          <p:nvPr/>
        </p:nvPicPr>
        <p:blipFill>
          <a:blip r:embed="rId3"/>
          <a:stretch>
            <a:fillRect/>
          </a:stretch>
        </p:blipFill>
        <p:spPr>
          <a:xfrm>
            <a:off x="724989" y="2043127"/>
            <a:ext cx="7694021" cy="20842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929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Cell styles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Instead of formatting cells manually, you can use Excel's </a:t>
            </a:r>
            <a:r>
              <a:rPr lang="en-US" sz="1600" b="1" dirty="0"/>
              <a:t>predesigned cell styles</a:t>
            </a:r>
            <a:r>
              <a:rPr lang="en-US" sz="1600" dirty="0"/>
              <a:t>. Cell styles are a quick way to include professional formatting for different parts of your workbook, such as </a:t>
            </a:r>
            <a:r>
              <a:rPr lang="en-US" sz="1600" b="1" dirty="0"/>
              <a:t>titles</a:t>
            </a:r>
            <a:r>
              <a:rPr lang="en-US" sz="1600" dirty="0"/>
              <a:t> and </a:t>
            </a:r>
            <a:r>
              <a:rPr lang="en-US" sz="1600" b="1" dirty="0"/>
              <a:t>headers</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75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apply a cell style:</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In our example, we'll apply a new cell style to our existing </a:t>
            </a:r>
            <a:r>
              <a:rPr lang="en-US" sz="1600" b="1" dirty="0"/>
              <a:t>title</a:t>
            </a:r>
            <a:r>
              <a:rPr lang="en-US" sz="1600" dirty="0"/>
              <a:t> and </a:t>
            </a:r>
            <a:r>
              <a:rPr lang="en-US" sz="1600" b="1" dirty="0"/>
              <a:t>header</a:t>
            </a:r>
            <a:r>
              <a:rPr lang="en-US" sz="1600" dirty="0"/>
              <a:t> </a:t>
            </a:r>
            <a:r>
              <a:rPr lang="en-US" sz="1600" b="1" dirty="0"/>
              <a:t>cells</a:t>
            </a:r>
            <a:r>
              <a:rPr lang="en-US" sz="1600" dirty="0"/>
              <a:t>.</a:t>
            </a:r>
          </a:p>
          <a:p>
            <a:r>
              <a:rPr lang="en-US" sz="1600" dirty="0"/>
              <a:t>Select the </a:t>
            </a:r>
            <a:r>
              <a:rPr lang="en-US" sz="1600" b="1" dirty="0"/>
              <a:t>cell(s)</a:t>
            </a:r>
            <a:r>
              <a:rPr lang="en-US" sz="1600" dirty="0"/>
              <a:t> you want to modify.</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38AC158-DC0A-4E41-B958-5F2413096A0F}"/>
              </a:ext>
            </a:extLst>
          </p:cNvPr>
          <p:cNvPicPr>
            <a:picLocks noChangeAspect="1"/>
          </p:cNvPicPr>
          <p:nvPr/>
        </p:nvPicPr>
        <p:blipFill>
          <a:blip r:embed="rId3"/>
          <a:stretch>
            <a:fillRect/>
          </a:stretch>
        </p:blipFill>
        <p:spPr>
          <a:xfrm>
            <a:off x="651721" y="2158646"/>
            <a:ext cx="7403690" cy="2005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874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apply a cell style:</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Click the </a:t>
            </a:r>
            <a:r>
              <a:rPr lang="en-US" sz="1600" b="1" dirty="0"/>
              <a:t>Cell Styles </a:t>
            </a:r>
            <a:r>
              <a:rPr lang="en-US" sz="1600" dirty="0"/>
              <a:t>command on the </a:t>
            </a:r>
            <a:r>
              <a:rPr lang="en-US" sz="1600" b="1" dirty="0"/>
              <a:t>Home</a:t>
            </a:r>
            <a:r>
              <a:rPr lang="en-US" sz="1600" dirty="0"/>
              <a:t> tab, then choose the </a:t>
            </a:r>
            <a:r>
              <a:rPr lang="en-US" sz="1600" b="1" dirty="0"/>
              <a:t>desired style</a:t>
            </a:r>
            <a:r>
              <a:rPr lang="en-US" sz="1600" dirty="0"/>
              <a:t> from the drop-down menu.</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D928228-DDBB-4595-8672-799EAF5820A0}"/>
              </a:ext>
            </a:extLst>
          </p:cNvPr>
          <p:cNvPicPr>
            <a:picLocks noChangeAspect="1"/>
          </p:cNvPicPr>
          <p:nvPr/>
        </p:nvPicPr>
        <p:blipFill>
          <a:blip r:embed="rId3"/>
          <a:stretch>
            <a:fillRect/>
          </a:stretch>
        </p:blipFill>
        <p:spPr>
          <a:xfrm>
            <a:off x="1758899" y="1852793"/>
            <a:ext cx="4730392" cy="3290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5432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apply a cell style:</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a:t>
            </a:r>
            <a:r>
              <a:rPr lang="en-US" sz="1600" b="1" dirty="0"/>
              <a:t>selected cell style </a:t>
            </a:r>
            <a:r>
              <a:rPr lang="en-US" sz="1600" dirty="0"/>
              <a:t>will appear.</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1427ED8-867C-4901-A996-1A3AAD299FF1}"/>
              </a:ext>
            </a:extLst>
          </p:cNvPr>
          <p:cNvPicPr>
            <a:picLocks noChangeAspect="1"/>
          </p:cNvPicPr>
          <p:nvPr/>
        </p:nvPicPr>
        <p:blipFill>
          <a:blip r:embed="rId3"/>
          <a:stretch>
            <a:fillRect/>
          </a:stretch>
        </p:blipFill>
        <p:spPr>
          <a:xfrm>
            <a:off x="1036074" y="1983065"/>
            <a:ext cx="7071852" cy="19156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208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Text alignment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By default, any text entered into your worksheet will be aligned to the bottom-left of a cell, while any numbers will be aligned to the bottom-right. Changing the </a:t>
            </a:r>
            <a:r>
              <a:rPr lang="en-US" sz="1600" b="1" dirty="0"/>
              <a:t>alignment</a:t>
            </a:r>
            <a:r>
              <a:rPr lang="en-US" sz="1600" dirty="0"/>
              <a:t> of your cell content allows you to choose how the content is displayed in any cell, which can make your cell content easier to read.</a:t>
            </a:r>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r>
              <a:rPr lang="en-US" sz="1600" b="1" dirty="0"/>
              <a:t>Left Align</a:t>
            </a:r>
            <a:r>
              <a:rPr lang="en-US" sz="1600" dirty="0"/>
              <a:t>: Aligns content to the left border of the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2B82D77-553B-4137-8202-ACD5AF813384}"/>
              </a:ext>
            </a:extLst>
          </p:cNvPr>
          <p:cNvPicPr>
            <a:picLocks noChangeAspect="1"/>
          </p:cNvPicPr>
          <p:nvPr/>
        </p:nvPicPr>
        <p:blipFill>
          <a:blip r:embed="rId3"/>
          <a:stretch>
            <a:fillRect/>
          </a:stretch>
        </p:blipFill>
        <p:spPr>
          <a:xfrm>
            <a:off x="688118" y="2451416"/>
            <a:ext cx="7315200" cy="1428750"/>
          </a:xfrm>
          <a:prstGeom prst="rect">
            <a:avLst/>
          </a:prstGeom>
        </p:spPr>
      </p:pic>
    </p:spTree>
    <p:extLst>
      <p:ext uri="{BB962C8B-B14F-4D97-AF65-F5344CB8AC3E}">
        <p14:creationId xmlns:p14="http://schemas.microsoft.com/office/powerpoint/2010/main" val="188317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Text alignment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r>
              <a:rPr lang="en-US" sz="1600" b="1" dirty="0"/>
              <a:t>Center Align</a:t>
            </a:r>
            <a:r>
              <a:rPr lang="en-US" sz="1600" dirty="0"/>
              <a:t>: Aligns content an equal distance from the left and right borders of the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C098F6D-8E63-4428-9906-A593DDF1B7F2}"/>
              </a:ext>
            </a:extLst>
          </p:cNvPr>
          <p:cNvPicPr>
            <a:picLocks noChangeAspect="1"/>
          </p:cNvPicPr>
          <p:nvPr/>
        </p:nvPicPr>
        <p:blipFill>
          <a:blip r:embed="rId3"/>
          <a:stretch>
            <a:fillRect/>
          </a:stretch>
        </p:blipFill>
        <p:spPr>
          <a:xfrm>
            <a:off x="651721" y="1771401"/>
            <a:ext cx="7315200" cy="1428750"/>
          </a:xfrm>
          <a:prstGeom prst="rect">
            <a:avLst/>
          </a:prstGeom>
        </p:spPr>
      </p:pic>
    </p:spTree>
    <p:extLst>
      <p:ext uri="{BB962C8B-B14F-4D97-AF65-F5344CB8AC3E}">
        <p14:creationId xmlns:p14="http://schemas.microsoft.com/office/powerpoint/2010/main" val="177091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n-US" dirty="0"/>
              <a:t>Formatting Cells</a:t>
            </a: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MS </a:t>
            </a:r>
            <a:r>
              <a:rPr lang="en-US" dirty="0"/>
              <a:t>Excel</a:t>
            </a:r>
            <a:r>
              <a:rPr lang="en" dirty="0"/>
              <a:t> 2016</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Text alignment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r>
              <a:rPr lang="en-US" sz="1600" b="1" dirty="0"/>
              <a:t>Right Align</a:t>
            </a:r>
            <a:r>
              <a:rPr lang="en-US" sz="1600" dirty="0"/>
              <a:t>: Aligns content to the right border of the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1BFC226-DCE1-4DE9-B2B6-545E2B65B843}"/>
              </a:ext>
            </a:extLst>
          </p:cNvPr>
          <p:cNvPicPr>
            <a:picLocks noChangeAspect="1"/>
          </p:cNvPicPr>
          <p:nvPr/>
        </p:nvPicPr>
        <p:blipFill>
          <a:blip r:embed="rId3"/>
          <a:stretch>
            <a:fillRect/>
          </a:stretch>
        </p:blipFill>
        <p:spPr>
          <a:xfrm>
            <a:off x="651721" y="1791008"/>
            <a:ext cx="7315200" cy="1428750"/>
          </a:xfrm>
          <a:prstGeom prst="rect">
            <a:avLst/>
          </a:prstGeom>
        </p:spPr>
      </p:pic>
    </p:spTree>
    <p:extLst>
      <p:ext uri="{BB962C8B-B14F-4D97-AF65-F5344CB8AC3E}">
        <p14:creationId xmlns:p14="http://schemas.microsoft.com/office/powerpoint/2010/main" val="60382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Text alignment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r>
              <a:rPr lang="en-US" sz="1600" b="1" dirty="0"/>
              <a:t>Top Align: </a:t>
            </a:r>
            <a:r>
              <a:rPr lang="en-US" sz="1600" dirty="0"/>
              <a:t>Aligns content to the top border of the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5DDAF36-A6D3-4D51-91F6-48AF23DDCAA2}"/>
              </a:ext>
            </a:extLst>
          </p:cNvPr>
          <p:cNvPicPr>
            <a:picLocks noChangeAspect="1"/>
          </p:cNvPicPr>
          <p:nvPr/>
        </p:nvPicPr>
        <p:blipFill>
          <a:blip r:embed="rId3"/>
          <a:stretch>
            <a:fillRect/>
          </a:stretch>
        </p:blipFill>
        <p:spPr>
          <a:xfrm>
            <a:off x="651721" y="1768884"/>
            <a:ext cx="7315200" cy="1428750"/>
          </a:xfrm>
          <a:prstGeom prst="rect">
            <a:avLst/>
          </a:prstGeom>
        </p:spPr>
      </p:pic>
    </p:spTree>
    <p:extLst>
      <p:ext uri="{BB962C8B-B14F-4D97-AF65-F5344CB8AC3E}">
        <p14:creationId xmlns:p14="http://schemas.microsoft.com/office/powerpoint/2010/main" val="3281506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Text alignment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r>
              <a:rPr lang="en-US" sz="1600" b="1" dirty="0"/>
              <a:t>Middle Align</a:t>
            </a:r>
            <a:r>
              <a:rPr lang="en-US" sz="1600" dirty="0"/>
              <a:t>: Aligns content an equal distance from the top and bottom borders of the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56C23CB-D107-4573-ACCA-A04BE629D72F}"/>
              </a:ext>
            </a:extLst>
          </p:cNvPr>
          <p:cNvPicPr>
            <a:picLocks noChangeAspect="1"/>
          </p:cNvPicPr>
          <p:nvPr/>
        </p:nvPicPr>
        <p:blipFill>
          <a:blip r:embed="rId3"/>
          <a:stretch>
            <a:fillRect/>
          </a:stretch>
        </p:blipFill>
        <p:spPr>
          <a:xfrm>
            <a:off x="651721" y="1798381"/>
            <a:ext cx="7315200" cy="1428750"/>
          </a:xfrm>
          <a:prstGeom prst="rect">
            <a:avLst/>
          </a:prstGeom>
        </p:spPr>
      </p:pic>
    </p:spTree>
    <p:extLst>
      <p:ext uri="{BB962C8B-B14F-4D97-AF65-F5344CB8AC3E}">
        <p14:creationId xmlns:p14="http://schemas.microsoft.com/office/powerpoint/2010/main" val="3701386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Text alignment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endParaRPr lang="en-US" sz="1600" b="1" dirty="0"/>
          </a:p>
          <a:p>
            <a:pPr marL="76200" indent="0">
              <a:buNone/>
            </a:pPr>
            <a:r>
              <a:rPr lang="en-US" sz="1600" b="1" dirty="0"/>
              <a:t>Bottom Align</a:t>
            </a:r>
            <a:r>
              <a:rPr lang="en-US" sz="1600" dirty="0"/>
              <a:t>: Aligns content to the bottom border of the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F60B40B-E72C-408C-93CC-CB1AF21DB358}"/>
              </a:ext>
            </a:extLst>
          </p:cNvPr>
          <p:cNvPicPr>
            <a:picLocks noChangeAspect="1"/>
          </p:cNvPicPr>
          <p:nvPr/>
        </p:nvPicPr>
        <p:blipFill>
          <a:blip r:embed="rId3"/>
          <a:stretch>
            <a:fillRect/>
          </a:stretch>
        </p:blipFill>
        <p:spPr>
          <a:xfrm>
            <a:off x="651721" y="1791008"/>
            <a:ext cx="7315200" cy="1428750"/>
          </a:xfrm>
          <a:prstGeom prst="rect">
            <a:avLst/>
          </a:prstGeom>
        </p:spPr>
      </p:pic>
    </p:spTree>
    <p:extLst>
      <p:ext uri="{BB962C8B-B14F-4D97-AF65-F5344CB8AC3E}">
        <p14:creationId xmlns:p14="http://schemas.microsoft.com/office/powerpoint/2010/main" val="1273773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7200" dirty="0">
                <a:solidFill>
                  <a:srgbClr val="FF9800"/>
                </a:solidFill>
              </a:rPr>
              <a:t>JOBSHEET</a:t>
            </a:r>
            <a:endParaRPr sz="7200" dirty="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spcAft>
                <a:spcPts val="1000"/>
              </a:spcAft>
              <a:buNone/>
            </a:pPr>
            <a:r>
              <a:rPr lang="en-US" dirty="0"/>
              <a:t>Continue working</a:t>
            </a: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35</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Introduction</a:t>
            </a:r>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76200" indent="0">
              <a:buNone/>
            </a:pPr>
            <a:r>
              <a:rPr lang="en-US" dirty="0"/>
              <a:t>All cell content uses the same </a:t>
            </a:r>
            <a:r>
              <a:rPr lang="en-US" b="1" dirty="0"/>
              <a:t>formatting</a:t>
            </a:r>
            <a:r>
              <a:rPr lang="en-US" dirty="0"/>
              <a:t> by default, which can make it difficult to read a workbook with a lot of information. Basic formatting can customize the </a:t>
            </a:r>
            <a:r>
              <a:rPr lang="en-US" b="1" dirty="0"/>
              <a:t>look and feel</a:t>
            </a:r>
            <a:r>
              <a:rPr lang="en-US" dirty="0"/>
              <a:t> of your workbook, allowing you to draw attention to specific sections and making your content easier to view and understand.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 size:</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Select the </a:t>
            </a:r>
            <a:r>
              <a:rPr lang="en-US" sz="1600" b="1" dirty="0"/>
              <a:t>cell(s)</a:t>
            </a:r>
            <a:r>
              <a:rPr lang="en-US" sz="1600" dirty="0"/>
              <a:t> you want to modify.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543E0D1-766D-4ED8-B368-242F9C06795E}"/>
              </a:ext>
            </a:extLst>
          </p:cNvPr>
          <p:cNvPicPr>
            <a:picLocks noChangeAspect="1"/>
          </p:cNvPicPr>
          <p:nvPr/>
        </p:nvPicPr>
        <p:blipFill>
          <a:blip r:embed="rId3"/>
          <a:stretch>
            <a:fillRect/>
          </a:stretch>
        </p:blipFill>
        <p:spPr>
          <a:xfrm>
            <a:off x="2521680" y="1966036"/>
            <a:ext cx="364807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354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 size:</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On the </a:t>
            </a:r>
            <a:r>
              <a:rPr lang="en-US" sz="1600" b="1" dirty="0"/>
              <a:t>Home</a:t>
            </a:r>
            <a:r>
              <a:rPr lang="en-US" sz="1600" dirty="0"/>
              <a:t> tab, click the </a:t>
            </a:r>
            <a:r>
              <a:rPr lang="en-US" sz="1600" b="1" dirty="0"/>
              <a:t>drop-down arrow</a:t>
            </a:r>
            <a:r>
              <a:rPr lang="en-US" sz="1600" dirty="0"/>
              <a:t> next to the </a:t>
            </a:r>
            <a:r>
              <a:rPr lang="en-US" sz="1600" b="1" dirty="0"/>
              <a:t>Font Size</a:t>
            </a:r>
            <a:r>
              <a:rPr lang="en-US" sz="1600" dirty="0"/>
              <a:t> command, then select the desired </a:t>
            </a:r>
            <a:r>
              <a:rPr lang="en-US" sz="1600" b="1" dirty="0"/>
              <a:t>font size</a:t>
            </a:r>
            <a:r>
              <a:rPr lang="en-US" sz="1600" dirty="0"/>
              <a:t>. In our example, we will choose </a:t>
            </a:r>
            <a:r>
              <a:rPr lang="en-US" sz="1600" b="1" dirty="0"/>
              <a:t>24</a:t>
            </a:r>
            <a:r>
              <a:rPr lang="en-US" sz="1600" dirty="0"/>
              <a:t> to make the text </a:t>
            </a:r>
            <a:r>
              <a:rPr lang="en-US" sz="1600" b="1" dirty="0"/>
              <a:t>larger</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F997A47-2E9B-4C25-9429-141009AD05CA}"/>
              </a:ext>
            </a:extLst>
          </p:cNvPr>
          <p:cNvPicPr>
            <a:picLocks noChangeAspect="1"/>
          </p:cNvPicPr>
          <p:nvPr/>
        </p:nvPicPr>
        <p:blipFill>
          <a:blip r:embed="rId3"/>
          <a:stretch>
            <a:fillRect/>
          </a:stretch>
        </p:blipFill>
        <p:spPr>
          <a:xfrm>
            <a:off x="2469586" y="2050673"/>
            <a:ext cx="3370775" cy="2901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580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 size:</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The text will change to the </a:t>
            </a:r>
            <a:r>
              <a:rPr lang="en-US" sz="1600" b="1" dirty="0"/>
              <a:t>selected font size</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597346D-57EE-438B-99B5-71CE0DEBBAD5}"/>
              </a:ext>
            </a:extLst>
          </p:cNvPr>
          <p:cNvPicPr>
            <a:picLocks noChangeAspect="1"/>
          </p:cNvPicPr>
          <p:nvPr/>
        </p:nvPicPr>
        <p:blipFill>
          <a:blip r:embed="rId3"/>
          <a:stretch>
            <a:fillRect/>
          </a:stretch>
        </p:blipFill>
        <p:spPr>
          <a:xfrm>
            <a:off x="1324743" y="2119926"/>
            <a:ext cx="5476875" cy="2009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627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By default, the font of each new workbook is set to Calibri. However, Excel provides many other fonts you can use to customize your cell text. In the example below, we'll format our </a:t>
            </a:r>
            <a:r>
              <a:rPr lang="en-US" sz="1600" b="1" dirty="0"/>
              <a:t>title cell</a:t>
            </a:r>
            <a:r>
              <a:rPr lang="en-US" sz="1600" dirty="0"/>
              <a:t> to help distinguish it from the rest of the worksheet.</a:t>
            </a:r>
          </a:p>
          <a:p>
            <a:r>
              <a:rPr lang="en-US" sz="1600" dirty="0"/>
              <a:t>Select the </a:t>
            </a:r>
            <a:r>
              <a:rPr lang="en-US" sz="1600" b="1" dirty="0"/>
              <a:t>cell(s)</a:t>
            </a:r>
            <a:r>
              <a:rPr lang="en-US" sz="1600" dirty="0"/>
              <a:t> you want to modify.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208BB27-DE65-46BC-9025-5FEE04FD40A2}"/>
              </a:ext>
            </a:extLst>
          </p:cNvPr>
          <p:cNvPicPr>
            <a:picLocks noChangeAspect="1"/>
          </p:cNvPicPr>
          <p:nvPr/>
        </p:nvPicPr>
        <p:blipFill>
          <a:blip r:embed="rId3"/>
          <a:stretch>
            <a:fillRect/>
          </a:stretch>
        </p:blipFill>
        <p:spPr>
          <a:xfrm>
            <a:off x="2299979" y="2584766"/>
            <a:ext cx="3762375" cy="2009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197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To change the font:</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On the </a:t>
            </a:r>
            <a:r>
              <a:rPr lang="en-US" sz="1600" b="1" dirty="0"/>
              <a:t>Home</a:t>
            </a:r>
            <a:r>
              <a:rPr lang="en-US" sz="1600" dirty="0"/>
              <a:t> tab, click the </a:t>
            </a:r>
            <a:r>
              <a:rPr lang="en-US" sz="1600" b="1" dirty="0"/>
              <a:t>drop-down arrow</a:t>
            </a:r>
            <a:r>
              <a:rPr lang="en-US" sz="1600" dirty="0"/>
              <a:t> next to the </a:t>
            </a:r>
            <a:r>
              <a:rPr lang="en-US" sz="1600" b="1" dirty="0"/>
              <a:t>Font</a:t>
            </a:r>
            <a:r>
              <a:rPr lang="en-US" sz="1600" dirty="0"/>
              <a:t> command, then select the desired </a:t>
            </a:r>
            <a:r>
              <a:rPr lang="en-US" sz="1600" b="1" dirty="0"/>
              <a:t>font</a:t>
            </a:r>
            <a:r>
              <a:rPr lang="en-US" sz="1600" dirty="0"/>
              <a:t>. In our example, we'll choose </a:t>
            </a:r>
            <a:r>
              <a:rPr lang="en-US" sz="1600" b="1" dirty="0"/>
              <a:t>Century Gothic</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70968AD8-6AFF-4B26-9AE3-ED5912A77149}"/>
              </a:ext>
            </a:extLst>
          </p:cNvPr>
          <p:cNvPicPr>
            <a:picLocks noChangeAspect="1"/>
          </p:cNvPicPr>
          <p:nvPr/>
        </p:nvPicPr>
        <p:blipFill>
          <a:blip r:embed="rId3"/>
          <a:stretch>
            <a:fillRect/>
          </a:stretch>
        </p:blipFill>
        <p:spPr>
          <a:xfrm>
            <a:off x="2610669" y="2037022"/>
            <a:ext cx="3406674" cy="2915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236294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945</Words>
  <Application>Microsoft Office PowerPoint</Application>
  <PresentationFormat>On-screen Show (16:9)</PresentationFormat>
  <Paragraphs>142</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Roboto Condensed Light</vt:lpstr>
      <vt:lpstr>Arvo</vt:lpstr>
      <vt:lpstr>Roboto Condensed</vt:lpstr>
      <vt:lpstr>Arial</vt:lpstr>
      <vt:lpstr>Salerio template</vt:lpstr>
      <vt:lpstr>Office Computer Application  WEEK TEN</vt:lpstr>
      <vt:lpstr>PowerPoint Presentation</vt:lpstr>
      <vt:lpstr>Formatting Cells</vt:lpstr>
      <vt:lpstr>Introduction</vt:lpstr>
      <vt:lpstr>To change the font size:</vt:lpstr>
      <vt:lpstr>To change the font size:</vt:lpstr>
      <vt:lpstr>To change the font size:</vt:lpstr>
      <vt:lpstr>To change the font:</vt:lpstr>
      <vt:lpstr>To change the font:</vt:lpstr>
      <vt:lpstr>To change the font:</vt:lpstr>
      <vt:lpstr>To change the font color:</vt:lpstr>
      <vt:lpstr>To change the font color:</vt:lpstr>
      <vt:lpstr>To change the font color:</vt:lpstr>
      <vt:lpstr>To use the Bold, Italic, and Underline commands:</vt:lpstr>
      <vt:lpstr>To use the Bold, Italic, and Underline commands:</vt:lpstr>
      <vt:lpstr>To use the Bold, Italic, and Underline commands:</vt:lpstr>
      <vt:lpstr>Cell borders and fill colors</vt:lpstr>
      <vt:lpstr>To add a fill color:</vt:lpstr>
      <vt:lpstr>To add a fill color:</vt:lpstr>
      <vt:lpstr>To add a fill color:</vt:lpstr>
      <vt:lpstr>To add a border:</vt:lpstr>
      <vt:lpstr>To add a border:</vt:lpstr>
      <vt:lpstr>To add a border:</vt:lpstr>
      <vt:lpstr>Cell styles</vt:lpstr>
      <vt:lpstr>To apply a cell style:</vt:lpstr>
      <vt:lpstr>To apply a cell style:</vt:lpstr>
      <vt:lpstr>To apply a cell style:</vt:lpstr>
      <vt:lpstr>Text alignment</vt:lpstr>
      <vt:lpstr>Text alignment</vt:lpstr>
      <vt:lpstr>Text alignment</vt:lpstr>
      <vt:lpstr>Text alignment</vt:lpstr>
      <vt:lpstr>Text alignment</vt:lpstr>
      <vt:lpstr>Text alignment</vt:lpstr>
      <vt:lpstr>JOBSHEET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Asus</cp:lastModifiedBy>
  <cp:revision>402</cp:revision>
  <dcterms:modified xsi:type="dcterms:W3CDTF">2018-10-28T23:52:17Z</dcterms:modified>
</cp:coreProperties>
</file>