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9"/>
  </p:notesMasterIdLst>
  <p:sldIdLst>
    <p:sldId id="256" r:id="rId2"/>
    <p:sldId id="260" r:id="rId3"/>
    <p:sldId id="259" r:id="rId4"/>
    <p:sldId id="261" r:id="rId5"/>
    <p:sldId id="359" r:id="rId6"/>
    <p:sldId id="358" r:id="rId7"/>
    <p:sldId id="360" r:id="rId8"/>
    <p:sldId id="361" r:id="rId9"/>
    <p:sldId id="362" r:id="rId10"/>
    <p:sldId id="363" r:id="rId11"/>
    <p:sldId id="364" r:id="rId12"/>
    <p:sldId id="365" r:id="rId13"/>
    <p:sldId id="366" r:id="rId14"/>
    <p:sldId id="367" r:id="rId15"/>
    <p:sldId id="368" r:id="rId16"/>
    <p:sldId id="369" r:id="rId17"/>
    <p:sldId id="370" r:id="rId18"/>
    <p:sldId id="371" r:id="rId19"/>
    <p:sldId id="372" r:id="rId20"/>
    <p:sldId id="373" r:id="rId21"/>
    <p:sldId id="374" r:id="rId22"/>
    <p:sldId id="375" r:id="rId23"/>
    <p:sldId id="376" r:id="rId24"/>
    <p:sldId id="377" r:id="rId25"/>
    <p:sldId id="378" r:id="rId26"/>
    <p:sldId id="356" r:id="rId27"/>
    <p:sldId id="357" r:id="rId28"/>
  </p:sldIdLst>
  <p:sldSz cx="9144000" cy="5143500" type="screen16x9"/>
  <p:notesSz cx="6858000" cy="9144000"/>
  <p:embeddedFontLst>
    <p:embeddedFont>
      <p:font typeface="Arvo" panose="020B0604020202020204" charset="0"/>
      <p:regular r:id="rId30"/>
      <p:bold r:id="rId31"/>
      <p:italic r:id="rId32"/>
      <p:boldItalic r:id="rId33"/>
    </p:embeddedFont>
    <p:embeddedFont>
      <p:font typeface="Roboto Condensed" panose="020B0604020202020204" charset="0"/>
      <p:regular r:id="rId34"/>
      <p:bold r:id="rId35"/>
      <p:italic r:id="rId36"/>
      <p:boldItalic r:id="rId37"/>
    </p:embeddedFont>
    <p:embeddedFont>
      <p:font typeface="Roboto Condensed Light"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28B0C6-8EAE-4F92-8177-2A3FDC2F9772}">
  <a:tblStyle styleId="{3728B0C6-8EAE-4F92-8177-2A3FDC2F977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77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8130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3350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1132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7797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51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9172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64375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20673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22589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6819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56703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26761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56626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43504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23413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94875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6090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1573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2664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7563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4341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2"/>
        <p:cNvGrpSpPr/>
        <p:nvPr/>
      </p:nvGrpSpPr>
      <p:grpSpPr>
        <a:xfrm>
          <a:off x="0" y="0"/>
          <a:ext cx="0" cy="0"/>
          <a:chOff x="0" y="0"/>
          <a:chExt cx="0" cy="0"/>
        </a:xfrm>
      </p:grpSpPr>
      <p:sp>
        <p:nvSpPr>
          <p:cNvPr id="43" name="Google Shape;43;p4"/>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44" name="Google Shape;44;p4"/>
          <p:cNvGrpSpPr/>
          <p:nvPr/>
        </p:nvGrpSpPr>
        <p:grpSpPr>
          <a:xfrm>
            <a:off x="0" y="-7088"/>
            <a:ext cx="8661398" cy="5150588"/>
            <a:chOff x="0" y="-7088"/>
            <a:chExt cx="8661398" cy="5150588"/>
          </a:xfrm>
        </p:grpSpPr>
        <p:sp>
          <p:nvSpPr>
            <p:cNvPr id="45" name="Google Shape;45;p4"/>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47" name="Google Shape;47;p4"/>
          <p:cNvGrpSpPr/>
          <p:nvPr/>
        </p:nvGrpSpPr>
        <p:grpSpPr>
          <a:xfrm rot="10800000" flipH="1">
            <a:off x="1" y="1090763"/>
            <a:ext cx="8847502" cy="2961975"/>
            <a:chOff x="-8178042" y="-4493254"/>
            <a:chExt cx="19483598" cy="6522736"/>
          </a:xfrm>
        </p:grpSpPr>
        <p:sp>
          <p:nvSpPr>
            <p:cNvPr id="48" name="Google Shape;48;p4"/>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9" name="Google Shape;49;p4"/>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50" name="Google Shape;50;p4"/>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480"/>
              </a:spcBef>
              <a:spcAft>
                <a:spcPts val="0"/>
              </a:spcAft>
              <a:buClr>
                <a:srgbClr val="FFFFFF"/>
              </a:buClr>
              <a:buSzPts val="3000"/>
              <a:buChar char="▻"/>
              <a:defRPr sz="3000" i="1">
                <a:solidFill>
                  <a:srgbClr val="FFFFFF"/>
                </a:solidFill>
              </a:defRPr>
            </a:lvl2pPr>
            <a:lvl3pPr marL="1371600" lvl="2" indent="-419100" rtl="0">
              <a:spcBef>
                <a:spcPts val="480"/>
              </a:spcBef>
              <a:spcAft>
                <a:spcPts val="0"/>
              </a:spcAft>
              <a:buClr>
                <a:srgbClr val="FFFFFF"/>
              </a:buClr>
              <a:buSzPts val="3000"/>
              <a:buChar char="▻"/>
              <a:defRPr sz="3000" i="1">
                <a:solidFill>
                  <a:srgbClr val="FFFFFF"/>
                </a:solidFill>
              </a:defRPr>
            </a:lvl3pPr>
            <a:lvl4pPr marL="1828800" lvl="3" indent="-419100" rtl="0">
              <a:spcBef>
                <a:spcPts val="360"/>
              </a:spcBef>
              <a:spcAft>
                <a:spcPts val="0"/>
              </a:spcAft>
              <a:buClr>
                <a:srgbClr val="FFFFFF"/>
              </a:buClr>
              <a:buSzPts val="3000"/>
              <a:buChar char="▻"/>
              <a:defRPr sz="3000" i="1">
                <a:solidFill>
                  <a:srgbClr val="FFFFFF"/>
                </a:solidFill>
              </a:defRPr>
            </a:lvl4pPr>
            <a:lvl5pPr marL="2286000" lvl="4" indent="-419100" rtl="0">
              <a:spcBef>
                <a:spcPts val="360"/>
              </a:spcBef>
              <a:spcAft>
                <a:spcPts val="0"/>
              </a:spcAft>
              <a:buClr>
                <a:srgbClr val="FFFFFF"/>
              </a:buClr>
              <a:buSzPts val="3000"/>
              <a:buChar char="▻"/>
              <a:defRPr sz="3000" i="1">
                <a:solidFill>
                  <a:srgbClr val="FFFFFF"/>
                </a:solidFill>
              </a:defRPr>
            </a:lvl5pPr>
            <a:lvl6pPr marL="2743200" lvl="5" indent="-419100" rtl="0">
              <a:spcBef>
                <a:spcPts val="360"/>
              </a:spcBef>
              <a:spcAft>
                <a:spcPts val="0"/>
              </a:spcAft>
              <a:buClr>
                <a:srgbClr val="FFFFFF"/>
              </a:buClr>
              <a:buSzPts val="3000"/>
              <a:buChar char="▻"/>
              <a:defRPr sz="3000" i="1">
                <a:solidFill>
                  <a:srgbClr val="FFFFFF"/>
                </a:solidFill>
              </a:defRPr>
            </a:lvl6pPr>
            <a:lvl7pPr marL="3200400" lvl="6" indent="-419100" rtl="0">
              <a:spcBef>
                <a:spcPts val="360"/>
              </a:spcBef>
              <a:spcAft>
                <a:spcPts val="0"/>
              </a:spcAft>
              <a:buClr>
                <a:srgbClr val="FFFFFF"/>
              </a:buClr>
              <a:buSzPts val="3000"/>
              <a:buChar char="▻"/>
              <a:defRPr sz="3000" i="1">
                <a:solidFill>
                  <a:srgbClr val="FFFFFF"/>
                </a:solidFill>
              </a:defRPr>
            </a:lvl7pPr>
            <a:lvl8pPr marL="3657600" lvl="7" indent="-419100" rtl="0">
              <a:spcBef>
                <a:spcPts val="360"/>
              </a:spcBef>
              <a:spcAft>
                <a:spcPts val="0"/>
              </a:spcAft>
              <a:buClr>
                <a:srgbClr val="FFFFFF"/>
              </a:buClr>
              <a:buSzPts val="3000"/>
              <a:buChar char="▻"/>
              <a:defRPr sz="3000" i="1">
                <a:solidFill>
                  <a:srgbClr val="FFFFFF"/>
                </a:solidFill>
              </a:defRPr>
            </a:lvl8pPr>
            <a:lvl9pPr marL="4114800" lvl="8" indent="-419100">
              <a:spcBef>
                <a:spcPts val="360"/>
              </a:spcBef>
              <a:spcAft>
                <a:spcPts val="0"/>
              </a:spcAft>
              <a:buClr>
                <a:srgbClr val="FFFFFF"/>
              </a:buClr>
              <a:buSzPts val="3000"/>
              <a:buChar char="▻"/>
              <a:defRPr sz="3000" i="1">
                <a:solidFill>
                  <a:srgbClr val="FFFFFF"/>
                </a:solidFill>
              </a:defRPr>
            </a:lvl9pPr>
          </a:lstStyle>
          <a:p>
            <a:endParaRPr/>
          </a:p>
        </p:txBody>
      </p:sp>
      <p:sp>
        <p:nvSpPr>
          <p:cNvPr id="51" name="Google Shape;51;p4"/>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FF9800"/>
                </a:solidFill>
              </a:rPr>
              <a:t>“</a:t>
            </a:r>
            <a:endParaRPr sz="7200" b="1">
              <a:solidFill>
                <a:srgbClr val="FF9800"/>
              </a:solidFill>
            </a:endParaRPr>
          </a:p>
        </p:txBody>
      </p:sp>
      <p:grpSp>
        <p:nvGrpSpPr>
          <p:cNvPr id="52" name="Google Shape;52;p4"/>
          <p:cNvGrpSpPr/>
          <p:nvPr/>
        </p:nvGrpSpPr>
        <p:grpSpPr>
          <a:xfrm>
            <a:off x="6946842" y="4472723"/>
            <a:ext cx="2202830" cy="670795"/>
            <a:chOff x="5575242" y="4472723"/>
            <a:chExt cx="2202830" cy="670795"/>
          </a:xfrm>
        </p:grpSpPr>
        <p:sp>
          <p:nvSpPr>
            <p:cNvPr id="53" name="Google Shape;53;p4"/>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4"/>
            <p:cNvGrpSpPr/>
            <p:nvPr/>
          </p:nvGrpSpPr>
          <p:grpSpPr>
            <a:xfrm flipH="1">
              <a:off x="5734850" y="4472723"/>
              <a:ext cx="2040837" cy="670795"/>
              <a:chOff x="1297954" y="330075"/>
              <a:chExt cx="5169293" cy="1699506"/>
            </a:xfrm>
          </p:grpSpPr>
          <p:sp>
            <p:nvSpPr>
              <p:cNvPr id="55" name="Google Shape;55;p4"/>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4"/>
            <p:cNvGrpSpPr/>
            <p:nvPr/>
          </p:nvGrpSpPr>
          <p:grpSpPr>
            <a:xfrm flipH="1">
              <a:off x="5578209" y="4646738"/>
              <a:ext cx="2199863" cy="304563"/>
              <a:chOff x="-5827153" y="330075"/>
              <a:chExt cx="12276019" cy="1699569"/>
            </a:xfrm>
          </p:grpSpPr>
          <p:sp>
            <p:nvSpPr>
              <p:cNvPr id="58" name="Google Shape;58;p4"/>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 name="Google Shape;60;p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1298115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lvl="0"/>
            <a:r>
              <a:rPr lang="en-US" b="0" dirty="0"/>
              <a:t>Office Computer Application</a:t>
            </a:r>
            <a:br>
              <a:rPr lang="en-US" b="0" dirty="0"/>
            </a:br>
            <a:br>
              <a:rPr lang="en-US" b="0" dirty="0"/>
            </a:br>
            <a:r>
              <a:rPr lang="en-US" b="0" dirty="0"/>
              <a:t>WEEK TEN</a:t>
            </a:r>
            <a:endParaRPr dirty="0"/>
          </a:p>
        </p:txBody>
      </p:sp>
      <p:sp>
        <p:nvSpPr>
          <p:cNvPr id="3" name="TextBox 2">
            <a:extLst>
              <a:ext uri="{FF2B5EF4-FFF2-40B4-BE49-F238E27FC236}">
                <a16:creationId xmlns:a16="http://schemas.microsoft.com/office/drawing/2014/main" id="{6AC41A3E-BDFF-4E13-B6A5-A35924F31D30}"/>
              </a:ext>
            </a:extLst>
          </p:cNvPr>
          <p:cNvSpPr txBox="1"/>
          <p:nvPr/>
        </p:nvSpPr>
        <p:spPr>
          <a:xfrm>
            <a:off x="4323645" y="4278489"/>
            <a:ext cx="2800767" cy="307777"/>
          </a:xfrm>
          <a:prstGeom prst="rect">
            <a:avLst/>
          </a:prstGeom>
          <a:noFill/>
        </p:spPr>
        <p:txBody>
          <a:bodyPr wrap="none" rtlCol="0">
            <a:spAutoFit/>
          </a:bodyPr>
          <a:lstStyle/>
          <a:p>
            <a:r>
              <a:rPr lang="en-US" b="1" dirty="0">
                <a:solidFill>
                  <a:schemeClr val="bg1"/>
                </a:solidFill>
              </a:rPr>
              <a:t>Muhammad </a:t>
            </a:r>
            <a:r>
              <a:rPr lang="en-US" b="1" dirty="0" err="1">
                <a:solidFill>
                  <a:schemeClr val="bg1"/>
                </a:solidFill>
              </a:rPr>
              <a:t>Unggul</a:t>
            </a:r>
            <a:r>
              <a:rPr lang="en-US" b="1" dirty="0">
                <a:solidFill>
                  <a:schemeClr val="bg1"/>
                </a:solidFill>
              </a:rPr>
              <a:t> </a:t>
            </a:r>
            <a:r>
              <a:rPr lang="en-US" b="1" dirty="0" err="1">
                <a:solidFill>
                  <a:schemeClr val="bg1"/>
                </a:solidFill>
              </a:rPr>
              <a:t>Pamenang</a:t>
            </a:r>
            <a:endParaRPr lang="en-US"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Percentage formats</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pPr marL="76200" indent="0">
              <a:buNone/>
            </a:pPr>
            <a:r>
              <a:rPr lang="en-US" sz="1600" dirty="0"/>
              <a:t>One of the most helpful number formats is the </a:t>
            </a:r>
            <a:r>
              <a:rPr lang="en-US" sz="1600" b="1" dirty="0"/>
              <a:t>percentage</a:t>
            </a:r>
            <a:r>
              <a:rPr lang="en-US" sz="1600" dirty="0"/>
              <a:t> (%) format. It displays values as percentages, such as </a:t>
            </a:r>
            <a:r>
              <a:rPr lang="en-US" sz="1600" b="1" dirty="0"/>
              <a:t>20%</a:t>
            </a:r>
            <a:r>
              <a:rPr lang="en-US" sz="1600" dirty="0"/>
              <a:t> or </a:t>
            </a:r>
            <a:r>
              <a:rPr lang="en-US" sz="1600" b="1" dirty="0"/>
              <a:t>55%</a:t>
            </a:r>
            <a:r>
              <a:rPr lang="en-US" sz="1600" dirty="0"/>
              <a:t>. This is especially helpful when calculating things like the cost of sales tax or a tip. When you type a percent sign (%) after a number, the percentage number format will be </a:t>
            </a:r>
            <a:r>
              <a:rPr lang="en-US" sz="1600" dirty="0" err="1"/>
              <a:t>be</a:t>
            </a:r>
            <a:r>
              <a:rPr lang="en-US" sz="1600" dirty="0"/>
              <a:t> applied to that cell </a:t>
            </a:r>
            <a:r>
              <a:rPr lang="en-US" sz="1600" b="1" dirty="0"/>
              <a:t>automatically</a:t>
            </a:r>
            <a:r>
              <a:rPr lang="en-US" sz="1600" dirty="0"/>
              <a:t>.</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0F5F7563-93C1-4AF4-AB6B-9250630AA153}"/>
              </a:ext>
            </a:extLst>
          </p:cNvPr>
          <p:cNvPicPr>
            <a:picLocks noChangeAspect="1"/>
          </p:cNvPicPr>
          <p:nvPr/>
        </p:nvPicPr>
        <p:blipFill>
          <a:blip r:embed="rId3"/>
          <a:stretch>
            <a:fillRect/>
          </a:stretch>
        </p:blipFill>
        <p:spPr>
          <a:xfrm>
            <a:off x="651721" y="2474450"/>
            <a:ext cx="6648450" cy="22764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93789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Percentage formats</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pPr marL="76200" indent="0">
              <a:buNone/>
            </a:pPr>
            <a:r>
              <a:rPr lang="en-US" sz="1600" dirty="0"/>
              <a:t>There are many times when percentage formatting will be useful. For example, in the images below, notice how the </a:t>
            </a:r>
            <a:r>
              <a:rPr lang="en-US" sz="1600" b="1" dirty="0"/>
              <a:t>sales tax rate</a:t>
            </a:r>
            <a:r>
              <a:rPr lang="en-US" sz="1600" dirty="0"/>
              <a:t> is formatted differently for each spreadsheet (5, 5%, and 0.05):</a:t>
            </a:r>
          </a:p>
          <a:p>
            <a:pPr marL="76200" indent="0">
              <a:buNone/>
            </a:pPr>
            <a:endParaRPr lang="en-US" sz="1600" dirty="0"/>
          </a:p>
          <a:p>
            <a:pPr marL="76200" indent="0">
              <a:buNone/>
            </a:pPr>
            <a:endParaRPr lang="en-US" sz="1600" dirty="0"/>
          </a:p>
          <a:p>
            <a:pPr marL="76200" indent="0">
              <a:buNone/>
            </a:pPr>
            <a:endParaRPr lang="en-US" sz="1600" dirty="0"/>
          </a:p>
          <a:p>
            <a:pPr marL="76200" indent="0">
              <a:buNone/>
            </a:pPr>
            <a:endParaRPr lang="en-US" sz="1600" dirty="0"/>
          </a:p>
          <a:p>
            <a:pPr marL="76200" indent="0">
              <a:buNone/>
            </a:pPr>
            <a:endParaRPr lang="en-US" sz="1600" dirty="0"/>
          </a:p>
          <a:p>
            <a:pPr marL="76200" indent="0">
              <a:buNone/>
            </a:pPr>
            <a:r>
              <a:rPr lang="en-US" sz="1600" dirty="0"/>
              <a:t>As you can see, the calculation in the spreadsheet on the left didn't work correctly. Without the percentage number format, our spreadsheet thinks we want to multiply $22.50 by 5, not 5%. And while the spreadsheet on the right still works without percentage formatting, the spreadsheet in the middle is easier to read.</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981DDCCB-B2FC-4D3B-9022-F03E78F5DBEB}"/>
              </a:ext>
            </a:extLst>
          </p:cNvPr>
          <p:cNvPicPr>
            <a:picLocks noChangeAspect="1"/>
          </p:cNvPicPr>
          <p:nvPr/>
        </p:nvPicPr>
        <p:blipFill>
          <a:blip r:embed="rId3"/>
          <a:stretch>
            <a:fillRect/>
          </a:stretch>
        </p:blipFill>
        <p:spPr>
          <a:xfrm>
            <a:off x="1756920" y="1849957"/>
            <a:ext cx="5177596" cy="19386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75392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Date formats</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pPr marL="76200" indent="0">
              <a:buNone/>
            </a:pPr>
            <a:r>
              <a:rPr lang="en-US" sz="1600" dirty="0"/>
              <a:t>Whenever you're working with </a:t>
            </a:r>
            <a:r>
              <a:rPr lang="en-US" sz="1600" b="1" dirty="0"/>
              <a:t>dates</a:t>
            </a:r>
            <a:r>
              <a:rPr lang="en-US" sz="1600" dirty="0"/>
              <a:t>, you'll want to use a date format to tell the spreadsheet that you're referring to </a:t>
            </a:r>
            <a:r>
              <a:rPr lang="en-US" sz="1600" b="1" dirty="0"/>
              <a:t>specific calendar dates</a:t>
            </a:r>
            <a:r>
              <a:rPr lang="en-US" sz="1600" dirty="0"/>
              <a:t>, such as July 15, 2014. Date formats also allow you to work with a powerful set of date functions that use time and date information to calculate an answer.</a:t>
            </a:r>
          </a:p>
          <a:p>
            <a:pPr marL="76200" indent="0">
              <a:buNone/>
            </a:pPr>
            <a:r>
              <a:rPr lang="en-US" sz="1600" dirty="0"/>
              <a:t>Spreadsheets don't understand information the same way a person would. For instance, if you type </a:t>
            </a:r>
            <a:r>
              <a:rPr lang="en-US" sz="1600" b="1" dirty="0"/>
              <a:t>October</a:t>
            </a:r>
            <a:r>
              <a:rPr lang="en-US" sz="1600" dirty="0"/>
              <a:t> into a cell, the spreadsheet won't know you're entering a date so it will treat it like any other text. Instead, when you enter a date, you'll need to use a </a:t>
            </a:r>
            <a:r>
              <a:rPr lang="en-US" sz="1600" b="1" dirty="0"/>
              <a:t>specific format</a:t>
            </a:r>
            <a:r>
              <a:rPr lang="en-US" sz="1600" dirty="0"/>
              <a:t> your spreadsheet understands, such as </a:t>
            </a:r>
            <a:r>
              <a:rPr lang="en-US" sz="1600" b="1" dirty="0"/>
              <a:t>month/day/year</a:t>
            </a:r>
            <a:r>
              <a:rPr lang="en-US" sz="1600" dirty="0"/>
              <a:t> (or </a:t>
            </a:r>
            <a:r>
              <a:rPr lang="en-US" sz="1600" b="1" dirty="0"/>
              <a:t>day/month/year</a:t>
            </a:r>
            <a:r>
              <a:rPr lang="en-US" sz="1600" dirty="0"/>
              <a:t> depending on which country you're in). In the example below, we'll type </a:t>
            </a:r>
            <a:r>
              <a:rPr lang="en-US" sz="1600" b="1" dirty="0"/>
              <a:t>10/12/2014</a:t>
            </a:r>
            <a:r>
              <a:rPr lang="en-US" sz="1600" dirty="0"/>
              <a:t> for October 12, 2014. Our spreadsheet will then automatically apply the date number format for the cell.</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08403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Date formats</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pPr marL="76200" indent="0">
              <a:buNone/>
            </a:pPr>
            <a:endParaRPr lang="en-US" sz="1600" dirty="0"/>
          </a:p>
          <a:p>
            <a:pPr marL="76200" indent="0">
              <a:buNone/>
            </a:pPr>
            <a:endParaRPr lang="en-US" sz="1600" dirty="0"/>
          </a:p>
          <a:p>
            <a:pPr marL="76200" indent="0">
              <a:buNone/>
            </a:pPr>
            <a:endParaRPr lang="en-US" sz="1600" dirty="0"/>
          </a:p>
          <a:p>
            <a:pPr marL="76200" indent="0">
              <a:buNone/>
            </a:pPr>
            <a:endParaRPr lang="en-US" sz="1600" dirty="0"/>
          </a:p>
          <a:p>
            <a:pPr marL="76200" indent="0">
              <a:buNone/>
            </a:pPr>
            <a:endParaRPr lang="en-US" sz="1600" dirty="0"/>
          </a:p>
          <a:p>
            <a:pPr marL="76200" indent="0">
              <a:buNone/>
            </a:pPr>
            <a:endParaRPr lang="en-US" sz="1600" dirty="0"/>
          </a:p>
          <a:p>
            <a:pPr marL="76200" indent="0">
              <a:buNone/>
            </a:pPr>
            <a:endParaRPr lang="en-US" sz="1600" dirty="0"/>
          </a:p>
          <a:p>
            <a:pPr marL="76200" indent="0">
              <a:buNone/>
            </a:pPr>
            <a:r>
              <a:rPr lang="en-US" sz="1600" dirty="0"/>
              <a:t>Now that we have our date correctly formatted, we can do many different things with this data. For example, we could use the fill handle to continue the dates through the column, so a different day appears in each cell:</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66EB4776-EBBA-45F0-983E-E926A91C8B7D}"/>
              </a:ext>
            </a:extLst>
          </p:cNvPr>
          <p:cNvPicPr>
            <a:picLocks noChangeAspect="1"/>
          </p:cNvPicPr>
          <p:nvPr/>
        </p:nvPicPr>
        <p:blipFill>
          <a:blip r:embed="rId3"/>
          <a:stretch>
            <a:fillRect/>
          </a:stretch>
        </p:blipFill>
        <p:spPr>
          <a:xfrm>
            <a:off x="2607405" y="1366991"/>
            <a:ext cx="3476625" cy="21145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56361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Date formats</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pPr marL="76200" indent="0">
              <a:buNone/>
            </a:pPr>
            <a:endParaRPr lang="en-US" sz="1600" dirty="0"/>
          </a:p>
          <a:p>
            <a:pPr marL="76200" indent="0">
              <a:buNone/>
            </a:pPr>
            <a:endParaRPr lang="en-US" sz="1600" dirty="0"/>
          </a:p>
          <a:p>
            <a:pPr marL="76200" indent="0">
              <a:buNone/>
            </a:pPr>
            <a:endParaRPr lang="en-US" sz="1600" dirty="0"/>
          </a:p>
          <a:p>
            <a:pPr marL="76200" indent="0">
              <a:buNone/>
            </a:pPr>
            <a:endParaRPr lang="en-US" sz="1600" dirty="0"/>
          </a:p>
          <a:p>
            <a:pPr marL="76200" indent="0">
              <a:buNone/>
            </a:pPr>
            <a:endParaRPr lang="en-US" sz="1600" dirty="0"/>
          </a:p>
          <a:p>
            <a:pPr marL="76200" indent="0">
              <a:buNone/>
            </a:pPr>
            <a:endParaRPr lang="en-US" sz="1600" dirty="0"/>
          </a:p>
          <a:p>
            <a:pPr marL="76200" indent="0">
              <a:buNone/>
            </a:pPr>
            <a:endParaRPr lang="en-US" sz="1600" dirty="0"/>
          </a:p>
          <a:p>
            <a:pPr marL="76200" indent="0">
              <a:buNone/>
            </a:pPr>
            <a:r>
              <a:rPr lang="en-US" sz="1600" dirty="0"/>
              <a:t>If the date formatting isn't applied automatically, it means the spreadsheet did not understand the data you entered. In the example below, we've typed </a:t>
            </a:r>
            <a:r>
              <a:rPr lang="en-US" sz="1600" b="1" dirty="0"/>
              <a:t>March 15th</a:t>
            </a:r>
            <a:r>
              <a:rPr lang="en-US" sz="1600" dirty="0"/>
              <a:t>. The spreadsheet did not understand that we were referring to a date, so this cell is still using the </a:t>
            </a:r>
            <a:r>
              <a:rPr lang="en-US" sz="1600" b="1" dirty="0"/>
              <a:t>general</a:t>
            </a:r>
            <a:r>
              <a:rPr lang="en-US" sz="1600" dirty="0"/>
              <a:t> number format.</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C96DD65E-DC55-4566-986E-B851B3856D54}"/>
              </a:ext>
            </a:extLst>
          </p:cNvPr>
          <p:cNvPicPr>
            <a:picLocks noChangeAspect="1"/>
          </p:cNvPicPr>
          <p:nvPr/>
        </p:nvPicPr>
        <p:blipFill>
          <a:blip r:embed="rId3"/>
          <a:stretch>
            <a:fillRect/>
          </a:stretch>
        </p:blipFill>
        <p:spPr>
          <a:xfrm>
            <a:off x="1367339" y="1445418"/>
            <a:ext cx="2287469" cy="2169024"/>
          </a:xfrm>
          <a:prstGeom prst="rect">
            <a:avLst/>
          </a:prstGeom>
        </p:spPr>
      </p:pic>
      <p:pic>
        <p:nvPicPr>
          <p:cNvPr id="6" name="Picture 5">
            <a:extLst>
              <a:ext uri="{FF2B5EF4-FFF2-40B4-BE49-F238E27FC236}">
                <a16:creationId xmlns:a16="http://schemas.microsoft.com/office/drawing/2014/main" id="{6D4A0A90-4A9F-4F73-8BF3-DE9F6D0512DF}"/>
              </a:ext>
            </a:extLst>
          </p:cNvPr>
          <p:cNvPicPr>
            <a:picLocks noChangeAspect="1"/>
          </p:cNvPicPr>
          <p:nvPr/>
        </p:nvPicPr>
        <p:blipFill>
          <a:blip r:embed="rId4"/>
          <a:stretch>
            <a:fillRect/>
          </a:stretch>
        </p:blipFill>
        <p:spPr>
          <a:xfrm>
            <a:off x="4345718" y="1374440"/>
            <a:ext cx="2271715" cy="2146734"/>
          </a:xfrm>
          <a:prstGeom prst="rect">
            <a:avLst/>
          </a:prstGeom>
        </p:spPr>
      </p:pic>
    </p:spTree>
    <p:extLst>
      <p:ext uri="{BB962C8B-B14F-4D97-AF65-F5344CB8AC3E}">
        <p14:creationId xmlns:p14="http://schemas.microsoft.com/office/powerpoint/2010/main" val="3006427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Date formats</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pPr marL="76200" indent="0">
              <a:buNone/>
            </a:pPr>
            <a:endParaRPr lang="en-US" sz="1600" dirty="0"/>
          </a:p>
          <a:p>
            <a:pPr marL="76200" indent="0">
              <a:buNone/>
            </a:pPr>
            <a:endParaRPr lang="en-US" sz="1600" dirty="0"/>
          </a:p>
          <a:p>
            <a:pPr marL="76200" indent="0">
              <a:buNone/>
            </a:pPr>
            <a:endParaRPr lang="en-US" sz="1600" dirty="0"/>
          </a:p>
          <a:p>
            <a:pPr marL="76200" indent="0">
              <a:buNone/>
            </a:pPr>
            <a:endParaRPr lang="en-US" sz="1600" dirty="0"/>
          </a:p>
          <a:p>
            <a:pPr marL="76200" indent="0">
              <a:buNone/>
            </a:pPr>
            <a:endParaRPr lang="en-US" sz="1600" dirty="0"/>
          </a:p>
          <a:p>
            <a:pPr marL="76200" indent="0">
              <a:buNone/>
            </a:pPr>
            <a:endParaRPr lang="en-US" sz="1600" dirty="0"/>
          </a:p>
          <a:p>
            <a:pPr marL="76200" indent="0">
              <a:buNone/>
            </a:pPr>
            <a:endParaRPr lang="en-US" sz="1600" dirty="0"/>
          </a:p>
          <a:p>
            <a:pPr marL="76200" indent="0">
              <a:buNone/>
            </a:pPr>
            <a:r>
              <a:rPr lang="en-US" sz="1600" dirty="0"/>
              <a:t>On the other hand, if we type </a:t>
            </a:r>
            <a:r>
              <a:rPr lang="en-US" sz="1600" b="1" dirty="0"/>
              <a:t>March 15</a:t>
            </a:r>
            <a:r>
              <a:rPr lang="en-US" sz="1600" dirty="0"/>
              <a:t> (without the "</a:t>
            </a:r>
            <a:r>
              <a:rPr lang="en-US" sz="1600" dirty="0" err="1"/>
              <a:t>th</a:t>
            </a:r>
            <a:r>
              <a:rPr lang="en-US" sz="1600" dirty="0"/>
              <a:t>"), the spreadsheet </a:t>
            </a:r>
            <a:r>
              <a:rPr lang="en-US" sz="1600" b="1" dirty="0"/>
              <a:t>will</a:t>
            </a:r>
            <a:r>
              <a:rPr lang="en-US" sz="1600" dirty="0"/>
              <a:t> recognize it as a date. Because it doesn't include a year, the spreadsheet will automatically add the current year so the date will have all of the necessary information. We could also type the date several other ways, such as </a:t>
            </a:r>
            <a:r>
              <a:rPr lang="en-US" sz="1600" b="1" dirty="0"/>
              <a:t>3/15</a:t>
            </a:r>
            <a:r>
              <a:rPr lang="en-US" sz="1600" dirty="0"/>
              <a:t>, </a:t>
            </a:r>
            <a:r>
              <a:rPr lang="en-US" sz="1600" b="1" dirty="0"/>
              <a:t>3/15/2014</a:t>
            </a:r>
            <a:r>
              <a:rPr lang="en-US" sz="1600" dirty="0"/>
              <a:t>, or </a:t>
            </a:r>
            <a:r>
              <a:rPr lang="en-US" sz="1600" b="1" dirty="0"/>
              <a:t>March 15 2014</a:t>
            </a:r>
            <a:r>
              <a:rPr lang="en-US" sz="1600" dirty="0"/>
              <a:t>, and the spreadsheet would still recognize it as a date.</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CE9FF202-AC57-437F-BFCA-92A77F1FDCCF}"/>
              </a:ext>
            </a:extLst>
          </p:cNvPr>
          <p:cNvPicPr>
            <a:picLocks noChangeAspect="1"/>
          </p:cNvPicPr>
          <p:nvPr/>
        </p:nvPicPr>
        <p:blipFill>
          <a:blip r:embed="rId3"/>
          <a:stretch>
            <a:fillRect/>
          </a:stretch>
        </p:blipFill>
        <p:spPr>
          <a:xfrm>
            <a:off x="2046953" y="1445418"/>
            <a:ext cx="5050094" cy="20093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13013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Other date formatting options</a:t>
            </a:r>
          </a:p>
        </p:txBody>
      </p:sp>
      <p:sp>
        <p:nvSpPr>
          <p:cNvPr id="237" name="Google Shape;237;p16"/>
          <p:cNvSpPr txBox="1">
            <a:spLocks noGrp="1"/>
          </p:cNvSpPr>
          <p:nvPr>
            <p:ph type="body" idx="1"/>
          </p:nvPr>
        </p:nvSpPr>
        <p:spPr>
          <a:xfrm>
            <a:off x="498708" y="1189240"/>
            <a:ext cx="2886047" cy="3363342"/>
          </a:xfrm>
          <a:prstGeom prst="rect">
            <a:avLst/>
          </a:prstGeom>
        </p:spPr>
        <p:txBody>
          <a:bodyPr spcFirstLastPara="1" wrap="square" lIns="91425" tIns="91425" rIns="91425" bIns="91425" anchor="t" anchorCtr="0">
            <a:noAutofit/>
          </a:bodyPr>
          <a:lstStyle/>
          <a:p>
            <a:pPr marL="76200" indent="0">
              <a:buNone/>
            </a:pPr>
            <a:r>
              <a:rPr lang="en-US" sz="1600" dirty="0"/>
              <a:t>To access other date formatting options, select the </a:t>
            </a:r>
            <a:r>
              <a:rPr lang="en-US" sz="1600" b="1" dirty="0"/>
              <a:t>Number Format</a:t>
            </a:r>
            <a:r>
              <a:rPr lang="en-US" sz="1600" dirty="0"/>
              <a:t> drop-down menu and choose </a:t>
            </a:r>
            <a:r>
              <a:rPr lang="en-US" sz="1600" b="1" dirty="0"/>
              <a:t>More Number Formats</a:t>
            </a:r>
            <a:r>
              <a:rPr lang="en-US" sz="1600" dirty="0"/>
              <a:t>. These are options to display the date differently, like including the day of the week or omitting the year.</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60BFAF63-6E44-4D57-AE8F-C5B28B575822}"/>
              </a:ext>
            </a:extLst>
          </p:cNvPr>
          <p:cNvPicPr>
            <a:picLocks noChangeAspect="1"/>
          </p:cNvPicPr>
          <p:nvPr/>
        </p:nvPicPr>
        <p:blipFill>
          <a:blip r:embed="rId3"/>
          <a:stretch>
            <a:fillRect/>
          </a:stretch>
        </p:blipFill>
        <p:spPr>
          <a:xfrm>
            <a:off x="3517750" y="926173"/>
            <a:ext cx="5127542" cy="421732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02874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Other date formatting options</a:t>
            </a:r>
          </a:p>
        </p:txBody>
      </p:sp>
      <p:sp>
        <p:nvSpPr>
          <p:cNvPr id="237" name="Google Shape;237;p16"/>
          <p:cNvSpPr txBox="1">
            <a:spLocks noGrp="1"/>
          </p:cNvSpPr>
          <p:nvPr>
            <p:ph type="body" idx="1"/>
          </p:nvPr>
        </p:nvSpPr>
        <p:spPr>
          <a:xfrm>
            <a:off x="498708" y="1189240"/>
            <a:ext cx="7797260" cy="3363342"/>
          </a:xfrm>
          <a:prstGeom prst="rect">
            <a:avLst/>
          </a:prstGeom>
        </p:spPr>
        <p:txBody>
          <a:bodyPr spcFirstLastPara="1" wrap="square" lIns="91425" tIns="91425" rIns="91425" bIns="91425" anchor="t" anchorCtr="0">
            <a:noAutofit/>
          </a:bodyPr>
          <a:lstStyle/>
          <a:p>
            <a:pPr marL="76200" indent="0">
              <a:buNone/>
            </a:pPr>
            <a:r>
              <a:rPr lang="en-US" sz="1600" dirty="0"/>
              <a:t>The </a:t>
            </a:r>
            <a:r>
              <a:rPr lang="en-US" sz="1600" b="1" dirty="0"/>
              <a:t>Format Cells</a:t>
            </a:r>
            <a:r>
              <a:rPr lang="en-US" sz="1600" dirty="0"/>
              <a:t> dialog box will appear. From here, you can choose the desired date formatting option.</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A228C6AE-2C74-4B51-8D2A-B600B420D28B}"/>
              </a:ext>
            </a:extLst>
          </p:cNvPr>
          <p:cNvPicPr>
            <a:picLocks noChangeAspect="1"/>
          </p:cNvPicPr>
          <p:nvPr/>
        </p:nvPicPr>
        <p:blipFill>
          <a:blip r:embed="rId3"/>
          <a:stretch>
            <a:fillRect/>
          </a:stretch>
        </p:blipFill>
        <p:spPr>
          <a:xfrm>
            <a:off x="1551694" y="1959251"/>
            <a:ext cx="5217815" cy="3043725"/>
          </a:xfrm>
          <a:prstGeom prst="rect">
            <a:avLst/>
          </a:prstGeom>
        </p:spPr>
      </p:pic>
    </p:spTree>
    <p:extLst>
      <p:ext uri="{BB962C8B-B14F-4D97-AF65-F5344CB8AC3E}">
        <p14:creationId xmlns:p14="http://schemas.microsoft.com/office/powerpoint/2010/main" val="3116620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Other date formatting options</a:t>
            </a:r>
          </a:p>
        </p:txBody>
      </p:sp>
      <p:sp>
        <p:nvSpPr>
          <p:cNvPr id="237" name="Google Shape;237;p16"/>
          <p:cNvSpPr txBox="1">
            <a:spLocks noGrp="1"/>
          </p:cNvSpPr>
          <p:nvPr>
            <p:ph type="body" idx="1"/>
          </p:nvPr>
        </p:nvSpPr>
        <p:spPr>
          <a:xfrm>
            <a:off x="498708" y="1189240"/>
            <a:ext cx="7797260" cy="3363342"/>
          </a:xfrm>
          <a:prstGeom prst="rect">
            <a:avLst/>
          </a:prstGeom>
        </p:spPr>
        <p:txBody>
          <a:bodyPr spcFirstLastPara="1" wrap="square" lIns="91425" tIns="91425" rIns="91425" bIns="91425" anchor="t" anchorCtr="0">
            <a:noAutofit/>
          </a:bodyPr>
          <a:lstStyle/>
          <a:p>
            <a:pPr marL="76200" indent="0">
              <a:buNone/>
            </a:pPr>
            <a:r>
              <a:rPr lang="en-US" sz="1600" dirty="0"/>
              <a:t>As you can see in the formula bar, a custom date format doesn't change the actual date in our cell—it just changes the way it's displayed.</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C4BD8E59-8302-4E14-91B0-D495B5364FBA}"/>
              </a:ext>
            </a:extLst>
          </p:cNvPr>
          <p:cNvPicPr>
            <a:picLocks noChangeAspect="1"/>
          </p:cNvPicPr>
          <p:nvPr/>
        </p:nvPicPr>
        <p:blipFill>
          <a:blip r:embed="rId3"/>
          <a:stretch>
            <a:fillRect/>
          </a:stretch>
        </p:blipFill>
        <p:spPr>
          <a:xfrm>
            <a:off x="2487150" y="2571750"/>
            <a:ext cx="3819525" cy="1619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36462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Number formatting tips</a:t>
            </a:r>
          </a:p>
        </p:txBody>
      </p:sp>
      <p:sp>
        <p:nvSpPr>
          <p:cNvPr id="237" name="Google Shape;237;p16"/>
          <p:cNvSpPr txBox="1">
            <a:spLocks noGrp="1"/>
          </p:cNvSpPr>
          <p:nvPr>
            <p:ph type="body" idx="1"/>
          </p:nvPr>
        </p:nvSpPr>
        <p:spPr>
          <a:xfrm>
            <a:off x="498708" y="1189240"/>
            <a:ext cx="7797260" cy="3363342"/>
          </a:xfrm>
          <a:prstGeom prst="rect">
            <a:avLst/>
          </a:prstGeom>
        </p:spPr>
        <p:txBody>
          <a:bodyPr spcFirstLastPara="1" wrap="square" lIns="91425" tIns="91425" rIns="91425" bIns="91425" anchor="t" anchorCtr="0">
            <a:noAutofit/>
          </a:bodyPr>
          <a:lstStyle/>
          <a:p>
            <a:pPr marL="76200" indent="0">
              <a:buNone/>
            </a:pPr>
            <a:r>
              <a:rPr lang="en-US" sz="1600" dirty="0"/>
              <a:t>Here are a few tips for getting the best results with number formatting:</a:t>
            </a:r>
          </a:p>
          <a:p>
            <a:r>
              <a:rPr lang="en-US" sz="1600" b="1" dirty="0"/>
              <a:t>Apply number formatting to an entire column</a:t>
            </a:r>
            <a:r>
              <a:rPr lang="en-US" sz="1600" dirty="0"/>
              <a:t>: If you're planning to use one column for a certain type of data, like dates or percentages, you may find it easiest to select the entire column by clicking the column letter and applying the desired number formatting. This way, any data you add to this column in the future will already have the correct number format. Note that the header row usually won't be affected by number formatting.</a:t>
            </a:r>
            <a:endParaRPr lang="en-US" sz="1600" b="1"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0401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5"/>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noAutofit/>
          </a:bodyPr>
          <a:lstStyle/>
          <a:p>
            <a:pPr marL="0" lvl="0" indent="0">
              <a:buNone/>
            </a:pPr>
            <a:r>
              <a:rPr lang="en-US" dirty="0"/>
              <a:t>Please Do It With MS Excel from 2010 - 2016</a:t>
            </a:r>
          </a:p>
        </p:txBody>
      </p:sp>
      <p:sp>
        <p:nvSpPr>
          <p:cNvPr id="230" name="Google Shape;230;p15"/>
          <p:cNvSpPr txBox="1">
            <a:spLocks noGrp="1"/>
          </p:cNvSpPr>
          <p:nvPr>
            <p:ph type="sldNum" idx="4294967295"/>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231" name="Google Shape;231;p1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Number formatting tips</a:t>
            </a:r>
          </a:p>
        </p:txBody>
      </p:sp>
      <p:sp>
        <p:nvSpPr>
          <p:cNvPr id="237" name="Google Shape;237;p16"/>
          <p:cNvSpPr txBox="1">
            <a:spLocks noGrp="1"/>
          </p:cNvSpPr>
          <p:nvPr>
            <p:ph type="body" idx="1"/>
          </p:nvPr>
        </p:nvSpPr>
        <p:spPr>
          <a:xfrm>
            <a:off x="498708" y="1189240"/>
            <a:ext cx="7797260" cy="3363342"/>
          </a:xfrm>
          <a:prstGeom prst="rect">
            <a:avLst/>
          </a:prstGeom>
        </p:spPr>
        <p:txBody>
          <a:bodyPr spcFirstLastPara="1" wrap="square" lIns="91425" tIns="91425" rIns="91425" bIns="91425" anchor="t" anchorCtr="0">
            <a:noAutofit/>
          </a:bodyPr>
          <a:lstStyle/>
          <a:p>
            <a:pPr marL="76200" indent="0">
              <a:buNone/>
            </a:pPr>
            <a:endParaRPr lang="en-US" sz="1600" b="1"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45F12BD7-5E77-418B-88C6-4CA9A8624075}"/>
              </a:ext>
            </a:extLst>
          </p:cNvPr>
          <p:cNvPicPr>
            <a:picLocks noChangeAspect="1"/>
          </p:cNvPicPr>
          <p:nvPr/>
        </p:nvPicPr>
        <p:blipFill>
          <a:blip r:embed="rId3"/>
          <a:stretch>
            <a:fillRect/>
          </a:stretch>
        </p:blipFill>
        <p:spPr>
          <a:xfrm>
            <a:off x="1580060" y="1380780"/>
            <a:ext cx="5154318" cy="37627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42940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Number formatting tips</a:t>
            </a:r>
          </a:p>
        </p:txBody>
      </p:sp>
      <p:sp>
        <p:nvSpPr>
          <p:cNvPr id="237" name="Google Shape;237;p16"/>
          <p:cNvSpPr txBox="1">
            <a:spLocks noGrp="1"/>
          </p:cNvSpPr>
          <p:nvPr>
            <p:ph type="body" idx="1"/>
          </p:nvPr>
        </p:nvSpPr>
        <p:spPr>
          <a:xfrm>
            <a:off x="498708" y="1189240"/>
            <a:ext cx="7797260" cy="3363342"/>
          </a:xfrm>
          <a:prstGeom prst="rect">
            <a:avLst/>
          </a:prstGeom>
        </p:spPr>
        <p:txBody>
          <a:bodyPr spcFirstLastPara="1" wrap="square" lIns="91425" tIns="91425" rIns="91425" bIns="91425" anchor="t" anchorCtr="0">
            <a:noAutofit/>
          </a:bodyPr>
          <a:lstStyle/>
          <a:p>
            <a:r>
              <a:rPr lang="en-US" sz="1600" b="1" dirty="0"/>
              <a:t>Double-check your values after applying number formatting</a:t>
            </a:r>
            <a:r>
              <a:rPr lang="en-US" sz="1600" dirty="0"/>
              <a:t>: If you apply number formatting to existing data, you may have unexpected results. For example, applying </a:t>
            </a:r>
            <a:r>
              <a:rPr lang="en-US" sz="1600" b="1" dirty="0"/>
              <a:t>percentage</a:t>
            </a:r>
            <a:r>
              <a:rPr lang="en-US" sz="1600" dirty="0"/>
              <a:t> (%) formatting to a cell with a value of 5 will give you 500%, not 5%. In this case, you'd need to retype the values correctly in each cell.</a:t>
            </a:r>
            <a:endParaRPr lang="en-US" sz="1600" b="1"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452F8D4E-E182-4234-B226-16432E9F292E}"/>
              </a:ext>
            </a:extLst>
          </p:cNvPr>
          <p:cNvPicPr>
            <a:picLocks noChangeAspect="1"/>
          </p:cNvPicPr>
          <p:nvPr/>
        </p:nvPicPr>
        <p:blipFill>
          <a:blip r:embed="rId3"/>
          <a:stretch>
            <a:fillRect/>
          </a:stretch>
        </p:blipFill>
        <p:spPr>
          <a:xfrm>
            <a:off x="3037706" y="2407650"/>
            <a:ext cx="2257425" cy="2228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03109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Number formatting tips</a:t>
            </a:r>
          </a:p>
        </p:txBody>
      </p:sp>
      <p:sp>
        <p:nvSpPr>
          <p:cNvPr id="237" name="Google Shape;237;p16"/>
          <p:cNvSpPr txBox="1">
            <a:spLocks noGrp="1"/>
          </p:cNvSpPr>
          <p:nvPr>
            <p:ph type="body" idx="1"/>
          </p:nvPr>
        </p:nvSpPr>
        <p:spPr>
          <a:xfrm>
            <a:off x="498708" y="1189240"/>
            <a:ext cx="7797260" cy="3363342"/>
          </a:xfrm>
          <a:prstGeom prst="rect">
            <a:avLst/>
          </a:prstGeom>
        </p:spPr>
        <p:txBody>
          <a:bodyPr spcFirstLastPara="1" wrap="square" lIns="91425" tIns="91425" rIns="91425" bIns="91425" anchor="t" anchorCtr="0">
            <a:noAutofit/>
          </a:bodyPr>
          <a:lstStyle/>
          <a:p>
            <a:r>
              <a:rPr lang="en-US" sz="1600" dirty="0"/>
              <a:t>If you reference a cell with number formatting in a formula, the spreadsheet may automatically apply the same number formatting to the new cell. For example, if you use a value with currency formatting in a formula, the calculated value will also use the currency number format.</a:t>
            </a:r>
            <a:endParaRPr lang="en-US" sz="1600" b="1"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F53F3AA9-0359-4787-B367-A35296A56E99}"/>
              </a:ext>
            </a:extLst>
          </p:cNvPr>
          <p:cNvPicPr>
            <a:picLocks noChangeAspect="1"/>
          </p:cNvPicPr>
          <p:nvPr/>
        </p:nvPicPr>
        <p:blipFill>
          <a:blip r:embed="rId3"/>
          <a:stretch>
            <a:fillRect/>
          </a:stretch>
        </p:blipFill>
        <p:spPr>
          <a:xfrm>
            <a:off x="2806663" y="2778228"/>
            <a:ext cx="3181350" cy="1371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174617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Number formatting tips</a:t>
            </a:r>
          </a:p>
        </p:txBody>
      </p:sp>
      <p:sp>
        <p:nvSpPr>
          <p:cNvPr id="237" name="Google Shape;237;p16"/>
          <p:cNvSpPr txBox="1">
            <a:spLocks noGrp="1"/>
          </p:cNvSpPr>
          <p:nvPr>
            <p:ph type="body" idx="1"/>
          </p:nvPr>
        </p:nvSpPr>
        <p:spPr>
          <a:xfrm>
            <a:off x="498708" y="1189240"/>
            <a:ext cx="7797260" cy="3363342"/>
          </a:xfrm>
          <a:prstGeom prst="rect">
            <a:avLst/>
          </a:prstGeom>
        </p:spPr>
        <p:txBody>
          <a:bodyPr spcFirstLastPara="1" wrap="square" lIns="91425" tIns="91425" rIns="91425" bIns="91425" anchor="t" anchorCtr="0">
            <a:noAutofit/>
          </a:bodyPr>
          <a:lstStyle/>
          <a:p>
            <a:r>
              <a:rPr lang="en-US" sz="1600" dirty="0"/>
              <a:t>If you want your data to appear </a:t>
            </a:r>
            <a:r>
              <a:rPr lang="en-US" sz="1600" b="1" dirty="0"/>
              <a:t>exactly as entered,</a:t>
            </a:r>
            <a:r>
              <a:rPr lang="en-US" sz="1600" dirty="0"/>
              <a:t> you'll need to use the </a:t>
            </a:r>
            <a:r>
              <a:rPr lang="en-US" sz="1600" b="1" dirty="0"/>
              <a:t>text</a:t>
            </a:r>
            <a:r>
              <a:rPr lang="en-US" sz="1600" dirty="0"/>
              <a:t> number format. This format is especially good for numbers you don't want to perform calculations with, such as phone numbers, zip codes, or numbers that begin with 0, like </a:t>
            </a:r>
            <a:r>
              <a:rPr lang="en-US" sz="1600" b="1" dirty="0"/>
              <a:t>02415</a:t>
            </a:r>
            <a:r>
              <a:rPr lang="en-US" sz="1600" dirty="0"/>
              <a:t>. For best results, you may want to apply the text number format before entering data into these cells.</a:t>
            </a:r>
            <a:endParaRPr lang="en-US" sz="1600" b="1"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51776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Increase and Decrease Decimal</a:t>
            </a:r>
          </a:p>
        </p:txBody>
      </p:sp>
      <p:sp>
        <p:nvSpPr>
          <p:cNvPr id="237" name="Google Shape;237;p16"/>
          <p:cNvSpPr txBox="1">
            <a:spLocks noGrp="1"/>
          </p:cNvSpPr>
          <p:nvPr>
            <p:ph type="body" idx="1"/>
          </p:nvPr>
        </p:nvSpPr>
        <p:spPr>
          <a:xfrm>
            <a:off x="498708" y="1189240"/>
            <a:ext cx="7797260" cy="3363342"/>
          </a:xfrm>
          <a:prstGeom prst="rect">
            <a:avLst/>
          </a:prstGeom>
        </p:spPr>
        <p:txBody>
          <a:bodyPr spcFirstLastPara="1" wrap="square" lIns="91425" tIns="91425" rIns="91425" bIns="91425" anchor="t" anchorCtr="0">
            <a:noAutofit/>
          </a:bodyPr>
          <a:lstStyle/>
          <a:p>
            <a:pPr marL="76200" indent="0">
              <a:buNone/>
            </a:pPr>
            <a:r>
              <a:rPr lang="en-US" sz="1600" dirty="0"/>
              <a:t>The </a:t>
            </a:r>
            <a:r>
              <a:rPr lang="en-US" sz="1600" b="1" dirty="0"/>
              <a:t>Increase Decimal</a:t>
            </a:r>
            <a:r>
              <a:rPr lang="en-US" sz="1600" dirty="0"/>
              <a:t> and </a:t>
            </a:r>
            <a:r>
              <a:rPr lang="en-US" sz="1600" b="1" dirty="0"/>
              <a:t>Decrease Decimal</a:t>
            </a:r>
            <a:r>
              <a:rPr lang="en-US" sz="1600" dirty="0"/>
              <a:t> commands allow you to control how many decimal places are displayed in a cell. These commands don't change the value of the cell; instead, they display the value to a set number of decimal places.</a:t>
            </a:r>
            <a:endParaRPr lang="en-US" sz="1600" b="1"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8B133780-9639-4D47-BA33-10152302C214}"/>
              </a:ext>
            </a:extLst>
          </p:cNvPr>
          <p:cNvPicPr>
            <a:picLocks noChangeAspect="1"/>
          </p:cNvPicPr>
          <p:nvPr/>
        </p:nvPicPr>
        <p:blipFill>
          <a:blip r:embed="rId3"/>
          <a:stretch>
            <a:fillRect/>
          </a:stretch>
        </p:blipFill>
        <p:spPr>
          <a:xfrm>
            <a:off x="1968463" y="2571750"/>
            <a:ext cx="4857750" cy="18954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83023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Increase and Decrease Decimal</a:t>
            </a:r>
          </a:p>
        </p:txBody>
      </p:sp>
      <p:sp>
        <p:nvSpPr>
          <p:cNvPr id="237" name="Google Shape;237;p16"/>
          <p:cNvSpPr txBox="1">
            <a:spLocks noGrp="1"/>
          </p:cNvSpPr>
          <p:nvPr>
            <p:ph type="body" idx="1"/>
          </p:nvPr>
        </p:nvSpPr>
        <p:spPr>
          <a:xfrm>
            <a:off x="498708" y="1189240"/>
            <a:ext cx="7797260" cy="3363342"/>
          </a:xfrm>
          <a:prstGeom prst="rect">
            <a:avLst/>
          </a:prstGeom>
        </p:spPr>
        <p:txBody>
          <a:bodyPr spcFirstLastPara="1" wrap="square" lIns="91425" tIns="91425" rIns="91425" bIns="91425" anchor="t" anchorCtr="0">
            <a:noAutofit/>
          </a:bodyPr>
          <a:lstStyle/>
          <a:p>
            <a:pPr marL="76200" indent="0">
              <a:buNone/>
            </a:pPr>
            <a:r>
              <a:rPr lang="en-US" sz="1600" dirty="0"/>
              <a:t>Decreasing the decimal will display the value rounded to that decimal place, but the actual value in the cell will still be displayed in the formula bar.</a:t>
            </a:r>
            <a:endParaRPr lang="en-US" sz="1600" b="1"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24972E83-337A-407C-B3E6-700D11514329}"/>
              </a:ext>
            </a:extLst>
          </p:cNvPr>
          <p:cNvPicPr>
            <a:picLocks noChangeAspect="1"/>
          </p:cNvPicPr>
          <p:nvPr/>
        </p:nvPicPr>
        <p:blipFill>
          <a:blip r:embed="rId3"/>
          <a:stretch>
            <a:fillRect/>
          </a:stretch>
        </p:blipFill>
        <p:spPr>
          <a:xfrm>
            <a:off x="2138362" y="2311502"/>
            <a:ext cx="4867275" cy="1847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548029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7"/>
          <p:cNvSpPr txBox="1">
            <a:spLocks noGrp="1"/>
          </p:cNvSpPr>
          <p:nvPr>
            <p:ph type="ctrTitle" idx="4294967295"/>
          </p:nvPr>
        </p:nvSpPr>
        <p:spPr>
          <a:xfrm>
            <a:off x="685800" y="2269150"/>
            <a:ext cx="5567700" cy="1159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7200" dirty="0">
                <a:solidFill>
                  <a:srgbClr val="FF9800"/>
                </a:solidFill>
              </a:rPr>
              <a:t>JOBSHEET</a:t>
            </a:r>
            <a:endParaRPr sz="7200" dirty="0">
              <a:solidFill>
                <a:srgbClr val="FF9800"/>
              </a:solidFill>
            </a:endParaRPr>
          </a:p>
        </p:txBody>
      </p:sp>
      <p:sp>
        <p:nvSpPr>
          <p:cNvPr id="249" name="Google Shape;249;p17"/>
          <p:cNvSpPr txBox="1">
            <a:spLocks noGrp="1"/>
          </p:cNvSpPr>
          <p:nvPr>
            <p:ph type="subTitle" idx="4294967295"/>
          </p:nvPr>
        </p:nvSpPr>
        <p:spPr>
          <a:xfrm>
            <a:off x="685800" y="3411552"/>
            <a:ext cx="5567700" cy="784800"/>
          </a:xfrm>
          <a:prstGeom prst="rect">
            <a:avLst/>
          </a:prstGeom>
        </p:spPr>
        <p:txBody>
          <a:bodyPr spcFirstLastPara="1" wrap="square" lIns="91425" tIns="91425" rIns="91425" bIns="91425" anchor="ctr" anchorCtr="0">
            <a:noAutofit/>
          </a:bodyPr>
          <a:lstStyle/>
          <a:p>
            <a:pPr marL="0" lvl="0" indent="0">
              <a:spcAft>
                <a:spcPts val="1000"/>
              </a:spcAft>
              <a:buNone/>
            </a:pPr>
            <a:r>
              <a:rPr lang="en-US" dirty="0"/>
              <a:t>Continue working</a:t>
            </a:r>
          </a:p>
        </p:txBody>
      </p:sp>
      <p:grpSp>
        <p:nvGrpSpPr>
          <p:cNvPr id="250" name="Google Shape;250;p17"/>
          <p:cNvGrpSpPr/>
          <p:nvPr/>
        </p:nvGrpSpPr>
        <p:grpSpPr>
          <a:xfrm>
            <a:off x="6682481" y="378837"/>
            <a:ext cx="1588639" cy="1588655"/>
            <a:chOff x="6643075" y="3664250"/>
            <a:chExt cx="407950" cy="407975"/>
          </a:xfrm>
        </p:grpSpPr>
        <p:sp>
          <p:nvSpPr>
            <p:cNvPr id="251" name="Google Shape;251;p17"/>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 name="Google Shape;252;p17"/>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53" name="Google Shape;253;p17"/>
          <p:cNvGrpSpPr/>
          <p:nvPr/>
        </p:nvGrpSpPr>
        <p:grpSpPr>
          <a:xfrm rot="-587363">
            <a:off x="6589251" y="2174497"/>
            <a:ext cx="653127" cy="653134"/>
            <a:chOff x="576250" y="4319400"/>
            <a:chExt cx="442075" cy="442050"/>
          </a:xfrm>
        </p:grpSpPr>
        <p:sp>
          <p:nvSpPr>
            <p:cNvPr id="254" name="Google Shape;254;p17"/>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 name="Google Shape;255;p17"/>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Google Shape;256;p17"/>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 name="Google Shape;257;p17"/>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58" name="Google Shape;258;p17"/>
          <p:cNvSpPr/>
          <p:nvPr/>
        </p:nvSpPr>
        <p:spPr>
          <a:xfrm>
            <a:off x="6302724" y="745608"/>
            <a:ext cx="248336" cy="23712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 name="Google Shape;259;p17"/>
          <p:cNvSpPr/>
          <p:nvPr/>
        </p:nvSpPr>
        <p:spPr>
          <a:xfrm rot="2697322">
            <a:off x="7939080" y="1959478"/>
            <a:ext cx="376961" cy="35993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 name="Google Shape;260;p17"/>
          <p:cNvSpPr/>
          <p:nvPr/>
        </p:nvSpPr>
        <p:spPr>
          <a:xfrm>
            <a:off x="8237292" y="1754006"/>
            <a:ext cx="150972" cy="14422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 name="Google Shape;261;p17"/>
          <p:cNvSpPr/>
          <p:nvPr/>
        </p:nvSpPr>
        <p:spPr>
          <a:xfrm rot="1280149">
            <a:off x="6130690" y="1460796"/>
            <a:ext cx="150975" cy="14420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 name="Google Shape;262;p1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27</a:t>
            </a:fld>
            <a:endParaRPr/>
          </a:p>
        </p:txBody>
      </p:sp>
      <p:sp>
        <p:nvSpPr>
          <p:cNvPr id="503" name="Google Shape;503;p34"/>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solidFill>
                  <a:srgbClr val="FF9800"/>
                </a:solidFill>
              </a:rPr>
              <a:t>THANKS!</a:t>
            </a:r>
            <a:endParaRPr sz="6000">
              <a:solidFill>
                <a:srgbClr val="FF9800"/>
              </a:solidFill>
            </a:endParaRPr>
          </a:p>
        </p:txBody>
      </p:sp>
      <p:sp>
        <p:nvSpPr>
          <p:cNvPr id="504" name="Google Shape;504;p34"/>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sz="2000" b="1" dirty="0"/>
          </a:p>
        </p:txBody>
      </p:sp>
      <p:grpSp>
        <p:nvGrpSpPr>
          <p:cNvPr id="505" name="Google Shape;505;p34"/>
          <p:cNvGrpSpPr/>
          <p:nvPr/>
        </p:nvGrpSpPr>
        <p:grpSpPr>
          <a:xfrm>
            <a:off x="3996210" y="966817"/>
            <a:ext cx="1197664" cy="1126777"/>
            <a:chOff x="5972700" y="2330200"/>
            <a:chExt cx="411625" cy="387275"/>
          </a:xfrm>
        </p:grpSpPr>
        <p:sp>
          <p:nvSpPr>
            <p:cNvPr id="506" name="Google Shape;506;p3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7" name="Google Shape;507;p3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r>
              <a:rPr lang="en-US" dirty="0"/>
              <a:t>Understanding Number Formats</a:t>
            </a:r>
          </a:p>
        </p:txBody>
      </p:sp>
      <p:sp>
        <p:nvSpPr>
          <p:cNvPr id="222" name="Google Shape;222;p14"/>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dirty="0"/>
              <a:t>MS </a:t>
            </a:r>
            <a:r>
              <a:rPr lang="en-US" dirty="0"/>
              <a:t>Excel</a:t>
            </a:r>
            <a:r>
              <a:rPr lang="en" dirty="0"/>
              <a:t> 2016</a:t>
            </a:r>
            <a:endParaRPr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5</a:t>
            </a:r>
            <a:endParaRPr sz="3000" b="1" dirty="0">
              <a:solidFill>
                <a:srgbClr val="3F5378"/>
              </a:solidFill>
              <a:latin typeface="Roboto Condensed"/>
              <a:ea typeface="Roboto Condensed"/>
              <a:cs typeface="Roboto Condensed"/>
              <a:sym typeface="Roboto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What are number formats?</a:t>
            </a:r>
          </a:p>
        </p:txBody>
      </p:sp>
      <p:sp>
        <p:nvSpPr>
          <p:cNvPr id="237" name="Google Shape;237;p16"/>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p>
            <a:pPr marL="76200" indent="0">
              <a:buNone/>
            </a:pPr>
            <a:r>
              <a:rPr lang="en-US" dirty="0"/>
              <a:t>Whenever you're working with a spreadsheet, it's a good idea to use appropriate </a:t>
            </a:r>
            <a:r>
              <a:rPr lang="en-US" b="1" dirty="0"/>
              <a:t>number formats</a:t>
            </a:r>
            <a:r>
              <a:rPr lang="en-US" dirty="0"/>
              <a:t> for your data. Number formats tell your spreadsheet exactly what type of data you're using, like percentages (%), currency ($), times, dates, and so on.</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Why use number formats?</a:t>
            </a:r>
          </a:p>
        </p:txBody>
      </p:sp>
      <p:sp>
        <p:nvSpPr>
          <p:cNvPr id="237" name="Google Shape;237;p16"/>
          <p:cNvSpPr txBox="1">
            <a:spLocks noGrp="1"/>
          </p:cNvSpPr>
          <p:nvPr>
            <p:ph type="body" idx="1"/>
          </p:nvPr>
        </p:nvSpPr>
        <p:spPr>
          <a:xfrm>
            <a:off x="814275" y="1327350"/>
            <a:ext cx="7666048" cy="3145500"/>
          </a:xfrm>
          <a:prstGeom prst="rect">
            <a:avLst/>
          </a:prstGeom>
        </p:spPr>
        <p:txBody>
          <a:bodyPr spcFirstLastPara="1" wrap="square" lIns="91425" tIns="91425" rIns="91425" bIns="91425" anchor="ctr" anchorCtr="0">
            <a:noAutofit/>
          </a:bodyPr>
          <a:lstStyle/>
          <a:p>
            <a:pPr marL="76200" indent="0">
              <a:buNone/>
            </a:pPr>
            <a:r>
              <a:rPr lang="en-US" dirty="0"/>
              <a:t>Number formats don't just make your spreadsheet easier to read—they also make it easier to use. When you apply a number format, you're telling your spreadsheet exactly </a:t>
            </a:r>
            <a:r>
              <a:rPr lang="en-US" b="1" dirty="0"/>
              <a:t>what types of values</a:t>
            </a:r>
            <a:r>
              <a:rPr lang="en-US" dirty="0"/>
              <a:t> are stored in a cell. For example, the </a:t>
            </a:r>
            <a:r>
              <a:rPr lang="en-US" b="1" dirty="0"/>
              <a:t>date </a:t>
            </a:r>
            <a:r>
              <a:rPr lang="en-US" dirty="0"/>
              <a:t>format tells the spreadsheet that you're entering </a:t>
            </a:r>
            <a:r>
              <a:rPr lang="en-US" b="1" dirty="0"/>
              <a:t>specific calendar dates</a:t>
            </a:r>
            <a:r>
              <a:rPr lang="en-US" dirty="0"/>
              <a:t>. This allows the spreadsheet to better understand your data, which can help ensure that your data remains consistent and that your formulas are calculated correctly.</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45340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Applying number formats</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pPr marL="76200" indent="0">
              <a:buNone/>
            </a:pPr>
            <a:r>
              <a:rPr lang="en-US" sz="1600" dirty="0"/>
              <a:t>Just like other types of formatting, such as changing the font color, you'll apply number formats by selecting cells and choosing the desired formatting option. There are two main ways to choose a number format:</a:t>
            </a:r>
          </a:p>
          <a:p>
            <a:r>
              <a:rPr lang="en-US" sz="1600" dirty="0"/>
              <a:t>Go to the </a:t>
            </a:r>
            <a:r>
              <a:rPr lang="en-US" sz="1600" b="1" dirty="0"/>
              <a:t>Home</a:t>
            </a:r>
            <a:r>
              <a:rPr lang="en-US" sz="1600" dirty="0"/>
              <a:t> tab, click the </a:t>
            </a:r>
            <a:r>
              <a:rPr lang="en-US" sz="1600" b="1" dirty="0"/>
              <a:t>Number Format</a:t>
            </a:r>
            <a:r>
              <a:rPr lang="en-US" sz="1600" dirty="0"/>
              <a:t> drop-down menu in the </a:t>
            </a:r>
            <a:r>
              <a:rPr lang="en-US" sz="1600" b="1" dirty="0"/>
              <a:t>Number</a:t>
            </a:r>
            <a:r>
              <a:rPr lang="en-US" sz="1600" dirty="0"/>
              <a:t> group, and select the desired format.</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612C9A94-4D5A-4F1B-8878-3AD6B695DC4D}"/>
              </a:ext>
            </a:extLst>
          </p:cNvPr>
          <p:cNvPicPr>
            <a:picLocks noChangeAspect="1"/>
          </p:cNvPicPr>
          <p:nvPr/>
        </p:nvPicPr>
        <p:blipFill>
          <a:blip r:embed="rId3"/>
          <a:stretch>
            <a:fillRect/>
          </a:stretch>
        </p:blipFill>
        <p:spPr>
          <a:xfrm>
            <a:off x="1820811" y="2689808"/>
            <a:ext cx="4801215" cy="23131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53544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Applying number formats</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r>
              <a:rPr lang="en-US" sz="1600" dirty="0"/>
              <a:t>You can also click one of the quick number-formatting commands below the drop-down menu.</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3F659298-0EFA-44EE-AE14-28AA1B7BF2D7}"/>
              </a:ext>
            </a:extLst>
          </p:cNvPr>
          <p:cNvPicPr>
            <a:picLocks noChangeAspect="1"/>
          </p:cNvPicPr>
          <p:nvPr/>
        </p:nvPicPr>
        <p:blipFill>
          <a:blip r:embed="rId3"/>
          <a:stretch>
            <a:fillRect/>
          </a:stretch>
        </p:blipFill>
        <p:spPr>
          <a:xfrm>
            <a:off x="1061269" y="1979150"/>
            <a:ext cx="5753100" cy="2771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14506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Applying number formats</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r>
              <a:rPr lang="en-US" sz="1600" dirty="0"/>
              <a:t>In this example, we've applied the </a:t>
            </a:r>
            <a:r>
              <a:rPr lang="en-US" sz="1600" b="1" dirty="0"/>
              <a:t>Currency</a:t>
            </a:r>
            <a:r>
              <a:rPr lang="en-US" sz="1600" dirty="0"/>
              <a:t> number format, which adds currency symbols ($) and displays two decimal places for any numerical values.</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3A4B81E1-1D65-4C23-B795-2D62620DA3B5}"/>
              </a:ext>
            </a:extLst>
          </p:cNvPr>
          <p:cNvPicPr>
            <a:picLocks noChangeAspect="1"/>
          </p:cNvPicPr>
          <p:nvPr/>
        </p:nvPicPr>
        <p:blipFill>
          <a:blip r:embed="rId3"/>
          <a:stretch>
            <a:fillRect/>
          </a:stretch>
        </p:blipFill>
        <p:spPr>
          <a:xfrm>
            <a:off x="1068644" y="2022525"/>
            <a:ext cx="5753100" cy="2771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5774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r>
              <a:rPr lang="en-US" dirty="0"/>
              <a:t>Applying number formats</a:t>
            </a:r>
          </a:p>
        </p:txBody>
      </p:sp>
      <p:sp>
        <p:nvSpPr>
          <p:cNvPr id="237" name="Google Shape;237;p16"/>
          <p:cNvSpPr txBox="1">
            <a:spLocks noGrp="1"/>
          </p:cNvSpPr>
          <p:nvPr>
            <p:ph type="body" idx="1"/>
          </p:nvPr>
        </p:nvSpPr>
        <p:spPr>
          <a:xfrm>
            <a:off x="498708" y="1189240"/>
            <a:ext cx="7694021" cy="3363342"/>
          </a:xfrm>
          <a:prstGeom prst="rect">
            <a:avLst/>
          </a:prstGeom>
        </p:spPr>
        <p:txBody>
          <a:bodyPr spcFirstLastPara="1" wrap="square" lIns="91425" tIns="91425" rIns="91425" bIns="91425" anchor="t" anchorCtr="0">
            <a:noAutofit/>
          </a:bodyPr>
          <a:lstStyle/>
          <a:p>
            <a:pPr marL="76200" indent="0">
              <a:buNone/>
            </a:pPr>
            <a:r>
              <a:rPr lang="en-US" sz="1600" dirty="0"/>
              <a:t>If you select any cells with number formatting, you can see the </a:t>
            </a:r>
            <a:r>
              <a:rPr lang="en-US" sz="1600" b="1" dirty="0"/>
              <a:t>actual value</a:t>
            </a:r>
            <a:r>
              <a:rPr lang="en-US" sz="1600" dirty="0"/>
              <a:t> of the cell in the formula bar. The spreadsheet will use this value for formulas and other calculations.</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96AEAC74-3EA8-4CDB-85AF-38B715F41E12}"/>
              </a:ext>
            </a:extLst>
          </p:cNvPr>
          <p:cNvPicPr>
            <a:picLocks noChangeAspect="1"/>
          </p:cNvPicPr>
          <p:nvPr/>
        </p:nvPicPr>
        <p:blipFill>
          <a:blip r:embed="rId3"/>
          <a:stretch>
            <a:fillRect/>
          </a:stretch>
        </p:blipFill>
        <p:spPr>
          <a:xfrm>
            <a:off x="2927094" y="2058785"/>
            <a:ext cx="2714625" cy="18954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52591833"/>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1185</TotalTime>
  <Words>1353</Words>
  <Application>Microsoft Office PowerPoint</Application>
  <PresentationFormat>On-screen Show (16:9)</PresentationFormat>
  <Paragraphs>109</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Roboto Condensed</vt:lpstr>
      <vt:lpstr>Arial</vt:lpstr>
      <vt:lpstr>Roboto Condensed Light</vt:lpstr>
      <vt:lpstr>Arvo</vt:lpstr>
      <vt:lpstr>Salerio template</vt:lpstr>
      <vt:lpstr>Office Computer Application  WEEK TEN</vt:lpstr>
      <vt:lpstr>PowerPoint Presentation</vt:lpstr>
      <vt:lpstr>Understanding Number Formats</vt:lpstr>
      <vt:lpstr>What are number formats?</vt:lpstr>
      <vt:lpstr>Why use number formats?</vt:lpstr>
      <vt:lpstr>Applying number formats</vt:lpstr>
      <vt:lpstr>Applying number formats</vt:lpstr>
      <vt:lpstr>Applying number formats</vt:lpstr>
      <vt:lpstr>Applying number formats</vt:lpstr>
      <vt:lpstr>Percentage formats</vt:lpstr>
      <vt:lpstr>Percentage formats</vt:lpstr>
      <vt:lpstr>Date formats</vt:lpstr>
      <vt:lpstr>Date formats</vt:lpstr>
      <vt:lpstr>Date formats</vt:lpstr>
      <vt:lpstr>Date formats</vt:lpstr>
      <vt:lpstr>Other date formatting options</vt:lpstr>
      <vt:lpstr>Other date formatting options</vt:lpstr>
      <vt:lpstr>Other date formatting options</vt:lpstr>
      <vt:lpstr>Number formatting tips</vt:lpstr>
      <vt:lpstr>Number formatting tips</vt:lpstr>
      <vt:lpstr>Number formatting tips</vt:lpstr>
      <vt:lpstr>Number formatting tips</vt:lpstr>
      <vt:lpstr>Number formatting tips</vt:lpstr>
      <vt:lpstr>Increase and Decrease Decimal</vt:lpstr>
      <vt:lpstr>Increase and Decrease Decimal</vt:lpstr>
      <vt:lpstr>JOBSHEET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Asus</cp:lastModifiedBy>
  <cp:revision>434</cp:revision>
  <dcterms:modified xsi:type="dcterms:W3CDTF">2018-10-29T00:53:48Z</dcterms:modified>
</cp:coreProperties>
</file>