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2"/>
  </p:notesMasterIdLst>
  <p:sldIdLst>
    <p:sldId id="256" r:id="rId2"/>
    <p:sldId id="260" r:id="rId3"/>
    <p:sldId id="259" r:id="rId4"/>
    <p:sldId id="261" r:id="rId5"/>
    <p:sldId id="359" r:id="rId6"/>
    <p:sldId id="358"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56" r:id="rId40"/>
    <p:sldId id="357" r:id="rId41"/>
  </p:sldIdLst>
  <p:sldSz cx="9144000" cy="5143500" type="screen16x9"/>
  <p:notesSz cx="6858000" cy="9144000"/>
  <p:embeddedFontLst>
    <p:embeddedFont>
      <p:font typeface="Arvo" panose="020B0604020202020204" charset="0"/>
      <p:regular r:id="rId43"/>
      <p:bold r:id="rId44"/>
      <p:italic r:id="rId45"/>
      <p:boldItalic r:id="rId46"/>
    </p:embeddedFont>
    <p:embeddedFont>
      <p:font typeface="Roboto Condensed" panose="020B0604020202020204" charset="0"/>
      <p:regular r:id="rId47"/>
      <p:bold r:id="rId48"/>
      <p:italic r:id="rId49"/>
      <p:boldItalic r:id="rId50"/>
    </p:embeddedFont>
    <p:embeddedFont>
      <p:font typeface="Roboto Condensed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8B0C6-8EAE-4F92-8177-2A3FDC2F9772}">
  <a:tblStyle styleId="{3728B0C6-8EAE-4F92-8177-2A3FDC2F97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2" d="100"/>
          <a:sy n="112"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76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00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389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1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11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431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83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12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6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30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983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842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49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476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567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065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008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66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77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199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112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427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239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05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93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598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257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94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57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1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255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95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9811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b="0" dirty="0"/>
              <a:t>Office Computer Application</a:t>
            </a:r>
            <a:br>
              <a:rPr lang="en-US" b="0" dirty="0"/>
            </a:br>
            <a:br>
              <a:rPr lang="en-US" b="0" dirty="0"/>
            </a:br>
            <a:r>
              <a:rPr lang="en-US" b="0" dirty="0"/>
              <a:t>WEEK EIGHT</a:t>
            </a:r>
            <a:endParaRPr dirty="0"/>
          </a:p>
        </p:txBody>
      </p:sp>
      <p:sp>
        <p:nvSpPr>
          <p:cNvPr id="3" name="TextBox 2">
            <a:extLst>
              <a:ext uri="{FF2B5EF4-FFF2-40B4-BE49-F238E27FC236}">
                <a16:creationId xmlns:a16="http://schemas.microsoft.com/office/drawing/2014/main" id="{6AC41A3E-BDFF-4E13-B6A5-A35924F31D30}"/>
              </a:ext>
            </a:extLst>
          </p:cNvPr>
          <p:cNvSpPr txBox="1"/>
          <p:nvPr/>
        </p:nvSpPr>
        <p:spPr>
          <a:xfrm>
            <a:off x="4323645" y="4278489"/>
            <a:ext cx="2800767" cy="307777"/>
          </a:xfrm>
          <a:prstGeom prst="rect">
            <a:avLst/>
          </a:prstGeom>
          <a:noFill/>
        </p:spPr>
        <p:txBody>
          <a:bodyPr wrap="none" rtlCol="0">
            <a:spAutoFit/>
          </a:bodyPr>
          <a:lstStyle/>
          <a:p>
            <a:r>
              <a:rPr lang="en-US" b="1" dirty="0">
                <a:solidFill>
                  <a:schemeClr val="bg1"/>
                </a:solidFill>
              </a:rPr>
              <a:t>Muhammad </a:t>
            </a:r>
            <a:r>
              <a:rPr lang="en-US" b="1" dirty="0" err="1">
                <a:solidFill>
                  <a:schemeClr val="bg1"/>
                </a:solidFill>
              </a:rPr>
              <a:t>Unggul</a:t>
            </a:r>
            <a:r>
              <a:rPr lang="en-US" b="1" dirty="0">
                <a:solidFill>
                  <a:schemeClr val="bg1"/>
                </a:solidFill>
              </a:rPr>
              <a:t> </a:t>
            </a:r>
            <a:r>
              <a:rPr lang="en-US" b="1" dirty="0" err="1">
                <a:solidFill>
                  <a:schemeClr val="bg1"/>
                </a:solidFill>
              </a:rPr>
              <a:t>Pamenang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sz="1600" dirty="0"/>
              <a:t>Bar charts work just like column charts, but they use horizontal bars instead of vertical bars.</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1" y="370883"/>
            <a:ext cx="7074192" cy="3979233"/>
          </a:xfrm>
          <a:prstGeom prst="rect">
            <a:avLst/>
          </a:prstGeom>
        </p:spPr>
      </p:pic>
    </p:spTree>
    <p:extLst>
      <p:ext uri="{BB962C8B-B14F-4D97-AF65-F5344CB8AC3E}">
        <p14:creationId xmlns:p14="http://schemas.microsoft.com/office/powerpoint/2010/main" val="37828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sz="1600" dirty="0"/>
              <a:t>Area charts are similar to line charts, except the areas under the lines are filled in.</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1" y="370883"/>
            <a:ext cx="7074192" cy="3979233"/>
          </a:xfrm>
          <a:prstGeom prst="rect">
            <a:avLst/>
          </a:prstGeom>
        </p:spPr>
      </p:pic>
    </p:spTree>
    <p:extLst>
      <p:ext uri="{BB962C8B-B14F-4D97-AF65-F5344CB8AC3E}">
        <p14:creationId xmlns:p14="http://schemas.microsoft.com/office/powerpoint/2010/main" val="232014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sz="1600" dirty="0"/>
              <a:t>Surface charts allow you to display data across a 3D landscape. They work best with large data sets, allowing you to see a variety of information at the same time.</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1" y="370883"/>
            <a:ext cx="7074192" cy="3979233"/>
          </a:xfrm>
          <a:prstGeom prst="rect">
            <a:avLst/>
          </a:prstGeom>
        </p:spPr>
      </p:pic>
    </p:spTree>
    <p:extLst>
      <p:ext uri="{BB962C8B-B14F-4D97-AF65-F5344CB8AC3E}">
        <p14:creationId xmlns:p14="http://schemas.microsoft.com/office/powerpoint/2010/main" val="206626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dirty="0"/>
              <a:t>In addition to chart types, you'll need to understand how to </a:t>
            </a:r>
            <a:r>
              <a:rPr lang="en-US" b="1" dirty="0"/>
              <a:t>read a chart</a:t>
            </a:r>
            <a:r>
              <a:rPr lang="en-US" dirty="0"/>
              <a:t>. Charts contain several different elements—or parts—that can help you interpret data.</a:t>
            </a: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661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96B9522-5167-408C-AF9C-B62BC0A63F1A}"/>
              </a:ext>
            </a:extLst>
          </p:cNvPr>
          <p:cNvPicPr>
            <a:picLocks noChangeAspect="1"/>
          </p:cNvPicPr>
          <p:nvPr/>
        </p:nvPicPr>
        <p:blipFill>
          <a:blip r:embed="rId3"/>
          <a:stretch>
            <a:fillRect/>
          </a:stretch>
        </p:blipFill>
        <p:spPr>
          <a:xfrm>
            <a:off x="0" y="1360303"/>
            <a:ext cx="5751910" cy="2931928"/>
          </a:xfrm>
          <a:prstGeom prst="rect">
            <a:avLst/>
          </a:prstGeom>
        </p:spPr>
      </p:pic>
      <p:pic>
        <p:nvPicPr>
          <p:cNvPr id="4" name="Picture 3">
            <a:extLst>
              <a:ext uri="{FF2B5EF4-FFF2-40B4-BE49-F238E27FC236}">
                <a16:creationId xmlns:a16="http://schemas.microsoft.com/office/drawing/2014/main" id="{808073B7-28AF-427A-AC6E-C4FEDB05AC31}"/>
              </a:ext>
            </a:extLst>
          </p:cNvPr>
          <p:cNvPicPr>
            <a:picLocks noChangeAspect="1"/>
          </p:cNvPicPr>
          <p:nvPr/>
        </p:nvPicPr>
        <p:blipFill rotWithShape="1">
          <a:blip r:embed="rId4"/>
          <a:srcRect l="1724" t="7242" r="14827" b="8620"/>
          <a:stretch/>
        </p:blipFill>
        <p:spPr>
          <a:xfrm>
            <a:off x="174678" y="2019700"/>
            <a:ext cx="165364" cy="166730"/>
          </a:xfrm>
          <a:prstGeom prst="rect">
            <a:avLst/>
          </a:prstGeom>
        </p:spPr>
      </p:pic>
      <p:pic>
        <p:nvPicPr>
          <p:cNvPr id="5" name="Picture 4">
            <a:extLst>
              <a:ext uri="{FF2B5EF4-FFF2-40B4-BE49-F238E27FC236}">
                <a16:creationId xmlns:a16="http://schemas.microsoft.com/office/drawing/2014/main" id="{C583AF45-76A3-4082-8122-F7ED8886DEEE}"/>
              </a:ext>
            </a:extLst>
          </p:cNvPr>
          <p:cNvPicPr>
            <a:picLocks noChangeAspect="1"/>
          </p:cNvPicPr>
          <p:nvPr/>
        </p:nvPicPr>
        <p:blipFill>
          <a:blip r:embed="rId5"/>
          <a:stretch>
            <a:fillRect/>
          </a:stretch>
        </p:blipFill>
        <p:spPr>
          <a:xfrm>
            <a:off x="6143625" y="1360303"/>
            <a:ext cx="3000375" cy="3067050"/>
          </a:xfrm>
          <a:prstGeom prst="rect">
            <a:avLst/>
          </a:prstGeom>
        </p:spPr>
      </p:pic>
      <p:cxnSp>
        <p:nvCxnSpPr>
          <p:cNvPr id="7" name="Straight Arrow Connector 6">
            <a:extLst>
              <a:ext uri="{FF2B5EF4-FFF2-40B4-BE49-F238E27FC236}">
                <a16:creationId xmlns:a16="http://schemas.microsoft.com/office/drawing/2014/main" id="{5E919192-D756-4132-81DD-676B5FC43D5D}"/>
              </a:ext>
            </a:extLst>
          </p:cNvPr>
          <p:cNvCxnSpPr>
            <a:stCxn id="4" idx="3"/>
            <a:endCxn id="5" idx="1"/>
          </p:cNvCxnSpPr>
          <p:nvPr/>
        </p:nvCxnSpPr>
        <p:spPr>
          <a:xfrm>
            <a:off x="340042" y="2103065"/>
            <a:ext cx="5803583" cy="7907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6464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96B9522-5167-408C-AF9C-B62BC0A63F1A}"/>
              </a:ext>
            </a:extLst>
          </p:cNvPr>
          <p:cNvPicPr>
            <a:picLocks noChangeAspect="1"/>
          </p:cNvPicPr>
          <p:nvPr/>
        </p:nvPicPr>
        <p:blipFill>
          <a:blip r:embed="rId3"/>
          <a:stretch>
            <a:fillRect/>
          </a:stretch>
        </p:blipFill>
        <p:spPr>
          <a:xfrm>
            <a:off x="0" y="1360303"/>
            <a:ext cx="5751910" cy="2931928"/>
          </a:xfrm>
          <a:prstGeom prst="rect">
            <a:avLst/>
          </a:prstGeom>
        </p:spPr>
      </p:pic>
      <p:pic>
        <p:nvPicPr>
          <p:cNvPr id="4" name="Picture 3">
            <a:extLst>
              <a:ext uri="{FF2B5EF4-FFF2-40B4-BE49-F238E27FC236}">
                <a16:creationId xmlns:a16="http://schemas.microsoft.com/office/drawing/2014/main" id="{808073B7-28AF-427A-AC6E-C4FEDB05AC31}"/>
              </a:ext>
            </a:extLst>
          </p:cNvPr>
          <p:cNvPicPr>
            <a:picLocks noChangeAspect="1"/>
          </p:cNvPicPr>
          <p:nvPr/>
        </p:nvPicPr>
        <p:blipFill rotWithShape="1">
          <a:blip r:embed="rId4"/>
          <a:srcRect l="1724" t="7242" r="14827" b="8620"/>
          <a:stretch/>
        </p:blipFill>
        <p:spPr>
          <a:xfrm>
            <a:off x="2194547" y="1449751"/>
            <a:ext cx="165364" cy="166730"/>
          </a:xfrm>
          <a:prstGeom prst="rect">
            <a:avLst/>
          </a:prstGeom>
        </p:spPr>
      </p:pic>
      <p:cxnSp>
        <p:nvCxnSpPr>
          <p:cNvPr id="7" name="Straight Arrow Connector 6">
            <a:extLst>
              <a:ext uri="{FF2B5EF4-FFF2-40B4-BE49-F238E27FC236}">
                <a16:creationId xmlns:a16="http://schemas.microsoft.com/office/drawing/2014/main" id="{5E919192-D756-4132-81DD-676B5FC43D5D}"/>
              </a:ext>
            </a:extLst>
          </p:cNvPr>
          <p:cNvCxnSpPr>
            <a:cxnSpLocks/>
            <a:stCxn id="4" idx="3"/>
            <a:endCxn id="6" idx="1"/>
          </p:cNvCxnSpPr>
          <p:nvPr/>
        </p:nvCxnSpPr>
        <p:spPr>
          <a:xfrm>
            <a:off x="2359911" y="1533116"/>
            <a:ext cx="3783714" cy="7987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E4F2B4C7-C8D1-4695-8C43-A683329D9E58}"/>
              </a:ext>
            </a:extLst>
          </p:cNvPr>
          <p:cNvPicPr>
            <a:picLocks noChangeAspect="1"/>
          </p:cNvPicPr>
          <p:nvPr/>
        </p:nvPicPr>
        <p:blipFill>
          <a:blip r:embed="rId5"/>
          <a:stretch>
            <a:fillRect/>
          </a:stretch>
        </p:blipFill>
        <p:spPr>
          <a:xfrm>
            <a:off x="6143625" y="1360303"/>
            <a:ext cx="3000375" cy="1943100"/>
          </a:xfrm>
          <a:prstGeom prst="rect">
            <a:avLst/>
          </a:prstGeom>
        </p:spPr>
      </p:pic>
    </p:spTree>
    <p:extLst>
      <p:ext uri="{BB962C8B-B14F-4D97-AF65-F5344CB8AC3E}">
        <p14:creationId xmlns:p14="http://schemas.microsoft.com/office/powerpoint/2010/main" val="351927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96B9522-5167-408C-AF9C-B62BC0A63F1A}"/>
              </a:ext>
            </a:extLst>
          </p:cNvPr>
          <p:cNvPicPr>
            <a:picLocks noChangeAspect="1"/>
          </p:cNvPicPr>
          <p:nvPr/>
        </p:nvPicPr>
        <p:blipFill>
          <a:blip r:embed="rId3"/>
          <a:stretch>
            <a:fillRect/>
          </a:stretch>
        </p:blipFill>
        <p:spPr>
          <a:xfrm>
            <a:off x="0" y="1360303"/>
            <a:ext cx="5751910" cy="2931928"/>
          </a:xfrm>
          <a:prstGeom prst="rect">
            <a:avLst/>
          </a:prstGeom>
        </p:spPr>
      </p:pic>
      <p:pic>
        <p:nvPicPr>
          <p:cNvPr id="4" name="Picture 3">
            <a:extLst>
              <a:ext uri="{FF2B5EF4-FFF2-40B4-BE49-F238E27FC236}">
                <a16:creationId xmlns:a16="http://schemas.microsoft.com/office/drawing/2014/main" id="{808073B7-28AF-427A-AC6E-C4FEDB05AC31}"/>
              </a:ext>
            </a:extLst>
          </p:cNvPr>
          <p:cNvPicPr>
            <a:picLocks noChangeAspect="1"/>
          </p:cNvPicPr>
          <p:nvPr/>
        </p:nvPicPr>
        <p:blipFill rotWithShape="1">
          <a:blip r:embed="rId4"/>
          <a:srcRect l="1724" t="7242" r="14827" b="8620"/>
          <a:stretch/>
        </p:blipFill>
        <p:spPr>
          <a:xfrm>
            <a:off x="3395111" y="1954718"/>
            <a:ext cx="165364" cy="166730"/>
          </a:xfrm>
          <a:prstGeom prst="rect">
            <a:avLst/>
          </a:prstGeom>
        </p:spPr>
      </p:pic>
      <p:cxnSp>
        <p:nvCxnSpPr>
          <p:cNvPr id="7" name="Straight Arrow Connector 6">
            <a:extLst>
              <a:ext uri="{FF2B5EF4-FFF2-40B4-BE49-F238E27FC236}">
                <a16:creationId xmlns:a16="http://schemas.microsoft.com/office/drawing/2014/main" id="{5E919192-D756-4132-81DD-676B5FC43D5D}"/>
              </a:ext>
            </a:extLst>
          </p:cNvPr>
          <p:cNvCxnSpPr>
            <a:cxnSpLocks/>
            <a:stCxn id="4" idx="3"/>
            <a:endCxn id="5" idx="1"/>
          </p:cNvCxnSpPr>
          <p:nvPr/>
        </p:nvCxnSpPr>
        <p:spPr>
          <a:xfrm>
            <a:off x="3560475" y="2038083"/>
            <a:ext cx="2594053" cy="708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5E6B83EF-D307-461F-A19B-F848DFFBCC33}"/>
              </a:ext>
            </a:extLst>
          </p:cNvPr>
          <p:cNvPicPr>
            <a:picLocks noChangeAspect="1"/>
          </p:cNvPicPr>
          <p:nvPr/>
        </p:nvPicPr>
        <p:blipFill>
          <a:blip r:embed="rId5"/>
          <a:stretch>
            <a:fillRect/>
          </a:stretch>
        </p:blipFill>
        <p:spPr>
          <a:xfrm>
            <a:off x="6154528" y="1360303"/>
            <a:ext cx="3019425" cy="2771775"/>
          </a:xfrm>
          <a:prstGeom prst="rect">
            <a:avLst/>
          </a:prstGeom>
        </p:spPr>
      </p:pic>
    </p:spTree>
    <p:extLst>
      <p:ext uri="{BB962C8B-B14F-4D97-AF65-F5344CB8AC3E}">
        <p14:creationId xmlns:p14="http://schemas.microsoft.com/office/powerpoint/2010/main" val="138908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96B9522-5167-408C-AF9C-B62BC0A63F1A}"/>
              </a:ext>
            </a:extLst>
          </p:cNvPr>
          <p:cNvPicPr>
            <a:picLocks noChangeAspect="1"/>
          </p:cNvPicPr>
          <p:nvPr/>
        </p:nvPicPr>
        <p:blipFill>
          <a:blip r:embed="rId3"/>
          <a:stretch>
            <a:fillRect/>
          </a:stretch>
        </p:blipFill>
        <p:spPr>
          <a:xfrm>
            <a:off x="0" y="1360303"/>
            <a:ext cx="5751910" cy="2931928"/>
          </a:xfrm>
          <a:prstGeom prst="rect">
            <a:avLst/>
          </a:prstGeom>
        </p:spPr>
      </p:pic>
      <p:pic>
        <p:nvPicPr>
          <p:cNvPr id="4" name="Picture 3">
            <a:extLst>
              <a:ext uri="{FF2B5EF4-FFF2-40B4-BE49-F238E27FC236}">
                <a16:creationId xmlns:a16="http://schemas.microsoft.com/office/drawing/2014/main" id="{808073B7-28AF-427A-AC6E-C4FEDB05AC31}"/>
              </a:ext>
            </a:extLst>
          </p:cNvPr>
          <p:cNvPicPr>
            <a:picLocks noChangeAspect="1"/>
          </p:cNvPicPr>
          <p:nvPr/>
        </p:nvPicPr>
        <p:blipFill rotWithShape="1">
          <a:blip r:embed="rId4"/>
          <a:srcRect l="1724" t="7242" r="14827" b="8620"/>
          <a:stretch/>
        </p:blipFill>
        <p:spPr>
          <a:xfrm>
            <a:off x="3477793" y="3634015"/>
            <a:ext cx="165364" cy="166730"/>
          </a:xfrm>
          <a:prstGeom prst="rect">
            <a:avLst/>
          </a:prstGeom>
        </p:spPr>
      </p:pic>
      <p:cxnSp>
        <p:nvCxnSpPr>
          <p:cNvPr id="7" name="Straight Arrow Connector 6">
            <a:extLst>
              <a:ext uri="{FF2B5EF4-FFF2-40B4-BE49-F238E27FC236}">
                <a16:creationId xmlns:a16="http://schemas.microsoft.com/office/drawing/2014/main" id="{5E919192-D756-4132-81DD-676B5FC43D5D}"/>
              </a:ext>
            </a:extLst>
          </p:cNvPr>
          <p:cNvCxnSpPr>
            <a:cxnSpLocks/>
            <a:stCxn id="4" idx="3"/>
            <a:endCxn id="6" idx="1"/>
          </p:cNvCxnSpPr>
          <p:nvPr/>
        </p:nvCxnSpPr>
        <p:spPr>
          <a:xfrm flipV="1">
            <a:off x="3643157" y="2951784"/>
            <a:ext cx="2452343" cy="7655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62DE5F5-3BC2-482D-AC07-4E0B236062B0}"/>
              </a:ext>
            </a:extLst>
          </p:cNvPr>
          <p:cNvPicPr>
            <a:picLocks noChangeAspect="1"/>
          </p:cNvPicPr>
          <p:nvPr/>
        </p:nvPicPr>
        <p:blipFill>
          <a:blip r:embed="rId5"/>
          <a:stretch>
            <a:fillRect/>
          </a:stretch>
        </p:blipFill>
        <p:spPr>
          <a:xfrm>
            <a:off x="6095500" y="1261096"/>
            <a:ext cx="3009900" cy="3381375"/>
          </a:xfrm>
          <a:prstGeom prst="rect">
            <a:avLst/>
          </a:prstGeom>
        </p:spPr>
      </p:pic>
    </p:spTree>
    <p:extLst>
      <p:ext uri="{BB962C8B-B14F-4D97-AF65-F5344CB8AC3E}">
        <p14:creationId xmlns:p14="http://schemas.microsoft.com/office/powerpoint/2010/main" val="90544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Identifying the parts of a chart</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96B9522-5167-408C-AF9C-B62BC0A63F1A}"/>
              </a:ext>
            </a:extLst>
          </p:cNvPr>
          <p:cNvPicPr>
            <a:picLocks noChangeAspect="1"/>
          </p:cNvPicPr>
          <p:nvPr/>
        </p:nvPicPr>
        <p:blipFill>
          <a:blip r:embed="rId3"/>
          <a:stretch>
            <a:fillRect/>
          </a:stretch>
        </p:blipFill>
        <p:spPr>
          <a:xfrm>
            <a:off x="0" y="1360303"/>
            <a:ext cx="5751910" cy="2931928"/>
          </a:xfrm>
          <a:prstGeom prst="rect">
            <a:avLst/>
          </a:prstGeom>
        </p:spPr>
      </p:pic>
      <p:pic>
        <p:nvPicPr>
          <p:cNvPr id="4" name="Picture 3">
            <a:extLst>
              <a:ext uri="{FF2B5EF4-FFF2-40B4-BE49-F238E27FC236}">
                <a16:creationId xmlns:a16="http://schemas.microsoft.com/office/drawing/2014/main" id="{808073B7-28AF-427A-AC6E-C4FEDB05AC31}"/>
              </a:ext>
            </a:extLst>
          </p:cNvPr>
          <p:cNvPicPr>
            <a:picLocks noChangeAspect="1"/>
          </p:cNvPicPr>
          <p:nvPr/>
        </p:nvPicPr>
        <p:blipFill rotWithShape="1">
          <a:blip r:embed="rId4"/>
          <a:srcRect l="1724" t="7242" r="14827" b="8620"/>
          <a:stretch/>
        </p:blipFill>
        <p:spPr>
          <a:xfrm>
            <a:off x="4254742" y="4012973"/>
            <a:ext cx="165364" cy="166730"/>
          </a:xfrm>
          <a:prstGeom prst="rect">
            <a:avLst/>
          </a:prstGeom>
        </p:spPr>
      </p:pic>
      <p:cxnSp>
        <p:nvCxnSpPr>
          <p:cNvPr id="7" name="Straight Arrow Connector 6">
            <a:extLst>
              <a:ext uri="{FF2B5EF4-FFF2-40B4-BE49-F238E27FC236}">
                <a16:creationId xmlns:a16="http://schemas.microsoft.com/office/drawing/2014/main" id="{5E919192-D756-4132-81DD-676B5FC43D5D}"/>
              </a:ext>
            </a:extLst>
          </p:cNvPr>
          <p:cNvCxnSpPr>
            <a:cxnSpLocks/>
            <a:stCxn id="4" idx="3"/>
            <a:endCxn id="5" idx="1"/>
          </p:cNvCxnSpPr>
          <p:nvPr/>
        </p:nvCxnSpPr>
        <p:spPr>
          <a:xfrm flipV="1">
            <a:off x="4420106" y="2770003"/>
            <a:ext cx="1675394" cy="13263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2E028E3F-6250-4E28-94EF-2C9BC557BB6A}"/>
              </a:ext>
            </a:extLst>
          </p:cNvPr>
          <p:cNvPicPr>
            <a:picLocks noChangeAspect="1"/>
          </p:cNvPicPr>
          <p:nvPr/>
        </p:nvPicPr>
        <p:blipFill>
          <a:blip r:embed="rId5"/>
          <a:stretch>
            <a:fillRect/>
          </a:stretch>
        </p:blipFill>
        <p:spPr>
          <a:xfrm>
            <a:off x="6095500" y="1360303"/>
            <a:ext cx="3009900" cy="2819400"/>
          </a:xfrm>
          <a:prstGeom prst="rect">
            <a:avLst/>
          </a:prstGeom>
        </p:spPr>
      </p:pic>
    </p:spTree>
    <p:extLst>
      <p:ext uri="{BB962C8B-B14F-4D97-AF65-F5344CB8AC3E}">
        <p14:creationId xmlns:p14="http://schemas.microsoft.com/office/powerpoint/2010/main" val="25918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Inserting charts</a:t>
            </a:r>
          </a:p>
        </p:txBody>
      </p:sp>
      <p:sp>
        <p:nvSpPr>
          <p:cNvPr id="237" name="Google Shape;237;p16"/>
          <p:cNvSpPr txBox="1">
            <a:spLocks noGrp="1"/>
          </p:cNvSpPr>
          <p:nvPr>
            <p:ph type="body" idx="1"/>
          </p:nvPr>
        </p:nvSpPr>
        <p:spPr>
          <a:xfrm>
            <a:off x="282216" y="1360303"/>
            <a:ext cx="8110417" cy="1652255"/>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dirty="0"/>
              <a:t>PowerPoint uses a </a:t>
            </a:r>
            <a:r>
              <a:rPr lang="en-US" b="1" dirty="0"/>
              <a:t>spreadsheet</a:t>
            </a:r>
            <a:r>
              <a:rPr lang="en-US" dirty="0"/>
              <a:t> as a placeholder for entering chart data, much like </a:t>
            </a:r>
            <a:r>
              <a:rPr lang="en-US" b="1" dirty="0"/>
              <a:t>Excel</a:t>
            </a:r>
            <a:r>
              <a:rPr lang="en-US" dirty="0"/>
              <a:t>. The process of entering data is fairly simple.</a:t>
            </a: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463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dirty="0"/>
              <a:t>Please Do It With MS PowerPoint from 2010 - 2016</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315600"/>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Select the </a:t>
            </a:r>
            <a:r>
              <a:rPr lang="en-US" sz="1600" b="1" dirty="0"/>
              <a:t>Insert</a:t>
            </a:r>
            <a:r>
              <a:rPr lang="en-US" sz="1600" dirty="0"/>
              <a:t> tab, then click the </a:t>
            </a:r>
            <a:r>
              <a:rPr lang="en-US" sz="1600" b="1" dirty="0"/>
              <a:t>Chart</a:t>
            </a:r>
            <a:r>
              <a:rPr lang="en-US" sz="1600" dirty="0"/>
              <a:t> command in the </a:t>
            </a:r>
            <a:r>
              <a:rPr lang="en-US" sz="1600" b="1" dirty="0"/>
              <a:t>Illustrations </a:t>
            </a:r>
            <a:r>
              <a:rPr lang="en-US" sz="1600" dirty="0"/>
              <a:t>group.</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B6231BC-9A8E-4DDA-AC0A-BDD526102535}"/>
              </a:ext>
            </a:extLst>
          </p:cNvPr>
          <p:cNvPicPr>
            <a:picLocks noChangeAspect="1"/>
          </p:cNvPicPr>
          <p:nvPr/>
        </p:nvPicPr>
        <p:blipFill>
          <a:blip r:embed="rId3"/>
          <a:stretch>
            <a:fillRect/>
          </a:stretch>
        </p:blipFill>
        <p:spPr>
          <a:xfrm>
            <a:off x="1007660" y="1932864"/>
            <a:ext cx="5791200" cy="262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942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714156"/>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A dialog box will appear. Select a </a:t>
            </a:r>
            <a:r>
              <a:rPr lang="en-US" sz="1600" b="1" dirty="0"/>
              <a:t>category</a:t>
            </a:r>
            <a:r>
              <a:rPr lang="en-US" sz="1600" dirty="0"/>
              <a:t> from the left pane, and review the </a:t>
            </a:r>
            <a:r>
              <a:rPr lang="en-US" sz="1600" b="1" dirty="0"/>
              <a:t>charts</a:t>
            </a:r>
            <a:r>
              <a:rPr lang="en-US" sz="1600" dirty="0"/>
              <a:t> that appear in the right pane.</a:t>
            </a:r>
          </a:p>
          <a:p>
            <a:pPr marL="285750" indent="-285750" eaLnBrk="0" fontAlgn="base" hangingPunct="0">
              <a:spcBef>
                <a:spcPct val="0"/>
              </a:spcBef>
              <a:spcAft>
                <a:spcPct val="0"/>
              </a:spcAft>
              <a:buClrTx/>
              <a:buSzTx/>
            </a:pPr>
            <a:r>
              <a:rPr lang="en-US" sz="1600" dirty="0"/>
              <a:t>Select the desired </a:t>
            </a:r>
            <a:r>
              <a:rPr lang="en-US" sz="1600" b="1" dirty="0"/>
              <a:t>chart</a:t>
            </a:r>
            <a:r>
              <a:rPr lang="en-US" sz="1600" dirty="0"/>
              <a:t>, then click </a:t>
            </a:r>
            <a:r>
              <a:rPr lang="en-US" sz="1600" b="1" dirty="0"/>
              <a:t>OK</a:t>
            </a:r>
            <a:r>
              <a:rPr lang="en-US" sz="1600" dirty="0"/>
              <a:t>.</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604DADB-5E20-4D26-B3B9-354643165591}"/>
              </a:ext>
            </a:extLst>
          </p:cNvPr>
          <p:cNvPicPr>
            <a:picLocks noChangeAspect="1"/>
          </p:cNvPicPr>
          <p:nvPr/>
        </p:nvPicPr>
        <p:blipFill>
          <a:blip r:embed="rId3"/>
          <a:stretch>
            <a:fillRect/>
          </a:stretch>
        </p:blipFill>
        <p:spPr>
          <a:xfrm>
            <a:off x="1622007" y="2074460"/>
            <a:ext cx="3987224" cy="3058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637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372336"/>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Enter </a:t>
            </a:r>
            <a:r>
              <a:rPr lang="en-US" sz="1600" b="1" dirty="0"/>
              <a:t>data</a:t>
            </a:r>
            <a:r>
              <a:rPr lang="en-US" sz="1600" dirty="0"/>
              <a:t> into the worksheet.</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E19B665E-2491-46CF-9EEA-B7D43D644F4C}"/>
              </a:ext>
            </a:extLst>
          </p:cNvPr>
          <p:cNvPicPr>
            <a:picLocks noChangeAspect="1"/>
          </p:cNvPicPr>
          <p:nvPr/>
        </p:nvPicPr>
        <p:blipFill>
          <a:blip r:embed="rId3"/>
          <a:stretch>
            <a:fillRect/>
          </a:stretch>
        </p:blipFill>
        <p:spPr>
          <a:xfrm>
            <a:off x="814275" y="1794043"/>
            <a:ext cx="5517960" cy="2956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747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557206"/>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Only the data enclosed by the blue lines will appear in the chart, but this area will expand automatically as you continue to type.</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8351E6B-CB45-4459-8973-6B2ED4F7E3C5}"/>
              </a:ext>
            </a:extLst>
          </p:cNvPr>
          <p:cNvPicPr>
            <a:picLocks noChangeAspect="1"/>
          </p:cNvPicPr>
          <p:nvPr/>
        </p:nvPicPr>
        <p:blipFill>
          <a:blip r:embed="rId3"/>
          <a:stretch>
            <a:fillRect/>
          </a:stretch>
        </p:blipFill>
        <p:spPr>
          <a:xfrm>
            <a:off x="1054859" y="2028145"/>
            <a:ext cx="5468772" cy="2923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3268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411663"/>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When you're done, click </a:t>
            </a:r>
            <a:r>
              <a:rPr lang="en-US" sz="1600" b="1" dirty="0"/>
              <a:t>X</a:t>
            </a:r>
            <a:r>
              <a:rPr lang="en-US" sz="1600" dirty="0"/>
              <a:t> to close the spreadsheet.</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79DC650F-4172-45D9-9519-EC3AC780BBA5}"/>
              </a:ext>
            </a:extLst>
          </p:cNvPr>
          <p:cNvPicPr>
            <a:picLocks noChangeAspect="1"/>
          </p:cNvPicPr>
          <p:nvPr/>
        </p:nvPicPr>
        <p:blipFill>
          <a:blip r:embed="rId3"/>
          <a:stretch>
            <a:fillRect/>
          </a:stretch>
        </p:blipFill>
        <p:spPr>
          <a:xfrm>
            <a:off x="814275" y="1780233"/>
            <a:ext cx="5966915" cy="3190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3787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a chart:</a:t>
            </a:r>
          </a:p>
        </p:txBody>
      </p:sp>
      <p:sp>
        <p:nvSpPr>
          <p:cNvPr id="237" name="Google Shape;237;p16"/>
          <p:cNvSpPr txBox="1">
            <a:spLocks noGrp="1"/>
          </p:cNvSpPr>
          <p:nvPr>
            <p:ph type="body" idx="1"/>
          </p:nvPr>
        </p:nvSpPr>
        <p:spPr>
          <a:xfrm>
            <a:off x="282216" y="1360304"/>
            <a:ext cx="8110417" cy="411663"/>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The chart will be completed.</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3CFC908-8493-4266-A275-0776428BAD0B}"/>
              </a:ext>
            </a:extLst>
          </p:cNvPr>
          <p:cNvPicPr>
            <a:picLocks noChangeAspect="1"/>
          </p:cNvPicPr>
          <p:nvPr/>
        </p:nvPicPr>
        <p:blipFill>
          <a:blip r:embed="rId3"/>
          <a:stretch>
            <a:fillRect/>
          </a:stretch>
        </p:blipFill>
        <p:spPr>
          <a:xfrm>
            <a:off x="1214651" y="1902237"/>
            <a:ext cx="5786651" cy="2603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5213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Modifying charts with chart tools</a:t>
            </a:r>
          </a:p>
        </p:txBody>
      </p:sp>
      <p:sp>
        <p:nvSpPr>
          <p:cNvPr id="237" name="Google Shape;237;p16"/>
          <p:cNvSpPr txBox="1">
            <a:spLocks noGrp="1"/>
          </p:cNvSpPr>
          <p:nvPr>
            <p:ph type="body" idx="1"/>
          </p:nvPr>
        </p:nvSpPr>
        <p:spPr>
          <a:xfrm>
            <a:off x="282216" y="1360304"/>
            <a:ext cx="8110417" cy="1594436"/>
          </a:xfrm>
          <a:prstGeom prst="rect">
            <a:avLst/>
          </a:prstGeom>
        </p:spPr>
        <p:txBody>
          <a:bodyPr spcFirstLastPara="1" wrap="square" lIns="91425" tIns="91425" rIns="91425" bIns="91425" anchor="ctr" anchorCtr="0">
            <a:noAutofit/>
          </a:bodyPr>
          <a:lstStyle/>
          <a:p>
            <a:pPr marL="0" indent="0" eaLnBrk="0" fontAlgn="base" hangingPunct="0">
              <a:spcBef>
                <a:spcPct val="0"/>
              </a:spcBef>
              <a:spcAft>
                <a:spcPct val="0"/>
              </a:spcAft>
              <a:buClrTx/>
              <a:buSzTx/>
              <a:buNone/>
            </a:pPr>
            <a:r>
              <a:rPr lang="en-US" dirty="0"/>
              <a:t>There are many other ways to customize and organize your charts. For example, PowerPoint allows you to change the </a:t>
            </a:r>
            <a:r>
              <a:rPr lang="en-US" b="1" dirty="0"/>
              <a:t>chart type</a:t>
            </a:r>
            <a:r>
              <a:rPr lang="en-US" dirty="0"/>
              <a:t>,</a:t>
            </a:r>
            <a:r>
              <a:rPr lang="en-US" b="1" dirty="0"/>
              <a:t> rearrange</a:t>
            </a:r>
            <a:r>
              <a:rPr lang="en-US" dirty="0"/>
              <a:t> a chart's data, and even change the </a:t>
            </a:r>
            <a:r>
              <a:rPr lang="en-US" b="1" dirty="0"/>
              <a:t>layout</a:t>
            </a:r>
            <a:r>
              <a:rPr lang="en-US" dirty="0"/>
              <a:t> and</a:t>
            </a:r>
            <a:r>
              <a:rPr lang="en-US" b="1" dirty="0"/>
              <a:t> style</a:t>
            </a:r>
            <a:r>
              <a:rPr lang="en-US" dirty="0"/>
              <a:t> of a chart.</a:t>
            </a: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3758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type:</a:t>
            </a:r>
          </a:p>
        </p:txBody>
      </p:sp>
      <p:sp>
        <p:nvSpPr>
          <p:cNvPr id="237" name="Google Shape;237;p16"/>
          <p:cNvSpPr txBox="1">
            <a:spLocks noGrp="1"/>
          </p:cNvSpPr>
          <p:nvPr>
            <p:ph type="body" idx="1"/>
          </p:nvPr>
        </p:nvSpPr>
        <p:spPr>
          <a:xfrm>
            <a:off x="282216" y="1360304"/>
            <a:ext cx="8110417" cy="959815"/>
          </a:xfrm>
          <a:prstGeom prst="rect">
            <a:avLst/>
          </a:prstGeom>
        </p:spPr>
        <p:txBody>
          <a:bodyPr spcFirstLastPara="1" wrap="square" lIns="91425" tIns="91425" rIns="91425" bIns="91425" anchor="ctr" anchorCtr="0">
            <a:noAutofit/>
          </a:bodyPr>
          <a:lstStyle/>
          <a:p>
            <a:pPr marL="0" indent="0" eaLnBrk="0" fontAlgn="base" hangingPunct="0">
              <a:spcBef>
                <a:spcPct val="0"/>
              </a:spcBef>
              <a:spcAft>
                <a:spcPct val="0"/>
              </a:spcAft>
              <a:buClrTx/>
              <a:buSzTx/>
              <a:buNone/>
            </a:pPr>
            <a:r>
              <a:rPr lang="en-US" sz="1600" dirty="0"/>
              <a:t>If you find that your data isn't well suited to a certain chart, it's easy to switch to a new </a:t>
            </a:r>
            <a:r>
              <a:rPr lang="en-US" sz="1600" b="1" dirty="0"/>
              <a:t>chart</a:t>
            </a:r>
            <a:r>
              <a:rPr lang="en-US" sz="1600" dirty="0"/>
              <a:t> </a:t>
            </a:r>
            <a:r>
              <a:rPr lang="en-US" sz="1600" b="1" dirty="0"/>
              <a:t>type</a:t>
            </a:r>
            <a:r>
              <a:rPr lang="en-US" sz="1600" dirty="0"/>
              <a:t>. In our example, we'll change our chart from a </a:t>
            </a:r>
            <a:r>
              <a:rPr lang="en-US" sz="1600" b="1" dirty="0"/>
              <a:t>column</a:t>
            </a:r>
            <a:r>
              <a:rPr lang="en-US" sz="1600" dirty="0"/>
              <a:t> chart to a </a:t>
            </a:r>
            <a:r>
              <a:rPr lang="en-US" sz="1600" b="1" dirty="0"/>
              <a:t>line</a:t>
            </a:r>
            <a:r>
              <a:rPr lang="en-US" sz="1600" dirty="0"/>
              <a:t> chart.</a:t>
            </a:r>
          </a:p>
          <a:p>
            <a:pPr marL="285750" indent="-285750" eaLnBrk="0" fontAlgn="base" hangingPunct="0">
              <a:spcBef>
                <a:spcPct val="0"/>
              </a:spcBef>
              <a:spcAft>
                <a:spcPct val="0"/>
              </a:spcAft>
              <a:buClrTx/>
              <a:buSzTx/>
            </a:pPr>
            <a:r>
              <a:rPr lang="en-US" sz="1600" dirty="0"/>
              <a:t>Select the chart you want to change. The </a:t>
            </a:r>
            <a:r>
              <a:rPr lang="en-US" sz="1600" b="1" dirty="0"/>
              <a:t>Design</a:t>
            </a:r>
            <a:r>
              <a:rPr lang="en-US" sz="1600" dirty="0"/>
              <a:t> tab will appear on the right side of the Ribbon.</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5F00360-35B7-44BA-A350-D392D5070B01}"/>
              </a:ext>
            </a:extLst>
          </p:cNvPr>
          <p:cNvPicPr>
            <a:picLocks noChangeAspect="1"/>
          </p:cNvPicPr>
          <p:nvPr/>
        </p:nvPicPr>
        <p:blipFill>
          <a:blip r:embed="rId3"/>
          <a:stretch>
            <a:fillRect/>
          </a:stretch>
        </p:blipFill>
        <p:spPr>
          <a:xfrm>
            <a:off x="2401934" y="2257454"/>
            <a:ext cx="3330125" cy="2619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2234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type:</a:t>
            </a:r>
          </a:p>
        </p:txBody>
      </p:sp>
      <p:sp>
        <p:nvSpPr>
          <p:cNvPr id="237" name="Google Shape;237;p16"/>
          <p:cNvSpPr txBox="1">
            <a:spLocks noGrp="1"/>
          </p:cNvSpPr>
          <p:nvPr>
            <p:ph type="body" idx="1"/>
          </p:nvPr>
        </p:nvSpPr>
        <p:spPr>
          <a:xfrm>
            <a:off x="282216" y="1360304"/>
            <a:ext cx="8110417" cy="315601"/>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From the </a:t>
            </a:r>
            <a:r>
              <a:rPr lang="en-US" sz="1600" b="1" dirty="0"/>
              <a:t>Design</a:t>
            </a:r>
            <a:r>
              <a:rPr lang="en-US" sz="1600" dirty="0"/>
              <a:t> tab, click the </a:t>
            </a:r>
            <a:r>
              <a:rPr lang="en-US" sz="1600" b="1" dirty="0"/>
              <a:t>Change Chart Type</a:t>
            </a:r>
            <a:r>
              <a:rPr lang="en-US" sz="1600" dirty="0"/>
              <a:t> command.</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3F5F907-0376-48B6-A6F3-07B6A04C7180}"/>
              </a:ext>
            </a:extLst>
          </p:cNvPr>
          <p:cNvPicPr>
            <a:picLocks noChangeAspect="1"/>
          </p:cNvPicPr>
          <p:nvPr/>
        </p:nvPicPr>
        <p:blipFill>
          <a:blip r:embed="rId3"/>
          <a:stretch>
            <a:fillRect/>
          </a:stretch>
        </p:blipFill>
        <p:spPr>
          <a:xfrm>
            <a:off x="340042" y="1973879"/>
            <a:ext cx="8220075" cy="2219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822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type:</a:t>
            </a:r>
          </a:p>
        </p:txBody>
      </p:sp>
      <p:sp>
        <p:nvSpPr>
          <p:cNvPr id="237" name="Google Shape;237;p16"/>
          <p:cNvSpPr txBox="1">
            <a:spLocks noGrp="1"/>
          </p:cNvSpPr>
          <p:nvPr>
            <p:ph type="body" idx="1"/>
          </p:nvPr>
        </p:nvSpPr>
        <p:spPr>
          <a:xfrm>
            <a:off x="282216" y="1360304"/>
            <a:ext cx="8110417" cy="315601"/>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A dialog box will appear. Select the desired chart </a:t>
            </a:r>
            <a:r>
              <a:rPr lang="en-US" sz="1600" b="1" dirty="0"/>
              <a:t>type</a:t>
            </a:r>
            <a:r>
              <a:rPr lang="en-US" sz="1600" dirty="0"/>
              <a:t>, then click </a:t>
            </a:r>
            <a:r>
              <a:rPr lang="en-US" sz="1600" b="1" dirty="0"/>
              <a:t>OK</a:t>
            </a:r>
            <a:r>
              <a:rPr lang="en-US" sz="1600" dirty="0"/>
              <a:t>.</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A82065A-614F-4B4A-8651-E258BEF45BEA}"/>
              </a:ext>
            </a:extLst>
          </p:cNvPr>
          <p:cNvPicPr>
            <a:picLocks noChangeAspect="1"/>
          </p:cNvPicPr>
          <p:nvPr/>
        </p:nvPicPr>
        <p:blipFill>
          <a:blip r:embed="rId3"/>
          <a:stretch>
            <a:fillRect/>
          </a:stretch>
        </p:blipFill>
        <p:spPr>
          <a:xfrm>
            <a:off x="2023805" y="1877434"/>
            <a:ext cx="4138159" cy="3173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678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n-US" dirty="0"/>
              <a:t>Charts</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MS PowerPoint 2016</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type:</a:t>
            </a:r>
          </a:p>
        </p:txBody>
      </p:sp>
      <p:sp>
        <p:nvSpPr>
          <p:cNvPr id="237" name="Google Shape;237;p16"/>
          <p:cNvSpPr txBox="1">
            <a:spLocks noGrp="1"/>
          </p:cNvSpPr>
          <p:nvPr>
            <p:ph type="body" idx="1"/>
          </p:nvPr>
        </p:nvSpPr>
        <p:spPr>
          <a:xfrm>
            <a:off x="282216" y="1360304"/>
            <a:ext cx="8110417" cy="315601"/>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The new chart type will appear.</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1A96F4C-C5FC-4FCC-936C-59D9AC3CEFDF}"/>
              </a:ext>
            </a:extLst>
          </p:cNvPr>
          <p:cNvPicPr>
            <a:picLocks noChangeAspect="1"/>
          </p:cNvPicPr>
          <p:nvPr/>
        </p:nvPicPr>
        <p:blipFill>
          <a:blip r:embed="rId3"/>
          <a:stretch>
            <a:fillRect/>
          </a:stretch>
        </p:blipFill>
        <p:spPr>
          <a:xfrm>
            <a:off x="651721" y="1676970"/>
            <a:ext cx="6308637" cy="2828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710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type:</a:t>
            </a:r>
          </a:p>
        </p:txBody>
      </p:sp>
      <p:sp>
        <p:nvSpPr>
          <p:cNvPr id="237" name="Google Shape;237;p16"/>
          <p:cNvSpPr txBox="1">
            <a:spLocks noGrp="1"/>
          </p:cNvSpPr>
          <p:nvPr>
            <p:ph type="body" idx="1"/>
          </p:nvPr>
        </p:nvSpPr>
        <p:spPr>
          <a:xfrm>
            <a:off x="282216" y="1360304"/>
            <a:ext cx="8110417" cy="315601"/>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The new chart type will appear.</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1A96F4C-C5FC-4FCC-936C-59D9AC3CEFDF}"/>
              </a:ext>
            </a:extLst>
          </p:cNvPr>
          <p:cNvPicPr>
            <a:picLocks noChangeAspect="1"/>
          </p:cNvPicPr>
          <p:nvPr/>
        </p:nvPicPr>
        <p:blipFill>
          <a:blip r:embed="rId3"/>
          <a:stretch>
            <a:fillRect/>
          </a:stretch>
        </p:blipFill>
        <p:spPr>
          <a:xfrm>
            <a:off x="651721" y="1676970"/>
            <a:ext cx="6308637" cy="2828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2259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switch row and column data:</a:t>
            </a:r>
          </a:p>
        </p:txBody>
      </p:sp>
      <p:sp>
        <p:nvSpPr>
          <p:cNvPr id="237" name="Google Shape;237;p16"/>
          <p:cNvSpPr txBox="1">
            <a:spLocks noGrp="1"/>
          </p:cNvSpPr>
          <p:nvPr>
            <p:ph type="body" idx="1"/>
          </p:nvPr>
        </p:nvSpPr>
        <p:spPr>
          <a:xfrm>
            <a:off x="282216" y="1360304"/>
            <a:ext cx="8110417" cy="2713553"/>
          </a:xfrm>
          <a:prstGeom prst="rect">
            <a:avLst/>
          </a:prstGeom>
        </p:spPr>
        <p:txBody>
          <a:bodyPr spcFirstLastPara="1" wrap="square" lIns="91425" tIns="91425" rIns="91425" bIns="91425" anchor="ctr" anchorCtr="0">
            <a:noAutofit/>
          </a:bodyPr>
          <a:lstStyle/>
          <a:p>
            <a:pPr marL="0" indent="0" eaLnBrk="0" fontAlgn="base" hangingPunct="0">
              <a:spcBef>
                <a:spcPct val="0"/>
              </a:spcBef>
              <a:spcAft>
                <a:spcPct val="0"/>
              </a:spcAft>
              <a:buClrTx/>
              <a:buSzTx/>
              <a:buNone/>
            </a:pPr>
            <a:r>
              <a:rPr lang="en-US" dirty="0"/>
              <a:t>Sometimes you may want to change the way charts </a:t>
            </a:r>
            <a:r>
              <a:rPr lang="en-US" b="1" dirty="0"/>
              <a:t>group</a:t>
            </a:r>
            <a:r>
              <a:rPr lang="en-US" dirty="0"/>
              <a:t> your data. For example, in the chart below the book sales data is grouped </a:t>
            </a:r>
            <a:r>
              <a:rPr lang="en-US" b="1" dirty="0"/>
              <a:t>by</a:t>
            </a:r>
            <a:r>
              <a:rPr lang="en-US" dirty="0"/>
              <a:t> </a:t>
            </a:r>
            <a:r>
              <a:rPr lang="en-US" b="1" dirty="0"/>
              <a:t>genre</a:t>
            </a:r>
            <a:r>
              <a:rPr lang="en-US" dirty="0"/>
              <a:t>, with lines for </a:t>
            </a:r>
            <a:r>
              <a:rPr lang="en-US" b="1" dirty="0"/>
              <a:t>each</a:t>
            </a:r>
            <a:r>
              <a:rPr lang="en-US" dirty="0"/>
              <a:t> </a:t>
            </a:r>
            <a:r>
              <a:rPr lang="en-US" b="1" dirty="0"/>
              <a:t>month</a:t>
            </a:r>
            <a:r>
              <a:rPr lang="en-US" dirty="0"/>
              <a:t>. However, we could switch the rows and columns so the chart will group the data </a:t>
            </a:r>
            <a:r>
              <a:rPr lang="en-US" b="1" dirty="0"/>
              <a:t>by month</a:t>
            </a:r>
            <a:r>
              <a:rPr lang="en-US" dirty="0"/>
              <a:t>, with lines for </a:t>
            </a:r>
            <a:r>
              <a:rPr lang="en-US" b="1" dirty="0"/>
              <a:t>each</a:t>
            </a:r>
            <a:r>
              <a:rPr lang="en-US" dirty="0"/>
              <a:t> </a:t>
            </a:r>
            <a:r>
              <a:rPr lang="en-US" b="1" dirty="0"/>
              <a:t>genre</a:t>
            </a:r>
            <a:r>
              <a:rPr lang="en-US" dirty="0"/>
              <a:t>. In both cases, the chart contains the same data; it's just organized differently.</a:t>
            </a:r>
            <a:endParaRPr lang="en-US" altLang="en-US"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4269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switch row and column data:</a:t>
            </a:r>
          </a:p>
        </p:txBody>
      </p:sp>
      <p:sp>
        <p:nvSpPr>
          <p:cNvPr id="237" name="Google Shape;237;p16"/>
          <p:cNvSpPr txBox="1">
            <a:spLocks noGrp="1"/>
          </p:cNvSpPr>
          <p:nvPr>
            <p:ph type="body" idx="1"/>
          </p:nvPr>
        </p:nvSpPr>
        <p:spPr>
          <a:xfrm>
            <a:off x="282216" y="1360304"/>
            <a:ext cx="8110417" cy="673211"/>
          </a:xfrm>
          <a:prstGeom prst="rect">
            <a:avLst/>
          </a:prstGeom>
        </p:spPr>
        <p:txBody>
          <a:bodyPr spcFirstLastPara="1" wrap="square" lIns="91425" tIns="91425" rIns="91425" bIns="91425" anchor="ctr" anchorCtr="0">
            <a:noAutofit/>
          </a:bodyPr>
          <a:lstStyle/>
          <a:p>
            <a:pPr marL="342900" indent="-342900" eaLnBrk="0" fontAlgn="base" hangingPunct="0">
              <a:spcBef>
                <a:spcPct val="0"/>
              </a:spcBef>
              <a:spcAft>
                <a:spcPct val="0"/>
              </a:spcAft>
              <a:buClrTx/>
              <a:buSzTx/>
            </a:pPr>
            <a:r>
              <a:rPr lang="en-US" sz="1600" dirty="0"/>
              <a:t>Select the </a:t>
            </a:r>
            <a:r>
              <a:rPr lang="en-US" sz="1600" b="1" dirty="0"/>
              <a:t>chart</a:t>
            </a:r>
            <a:r>
              <a:rPr lang="en-US" sz="1600" dirty="0"/>
              <a:t> you want to modify. The </a:t>
            </a:r>
            <a:r>
              <a:rPr lang="en-US" sz="1600" b="1" dirty="0"/>
              <a:t>Design</a:t>
            </a:r>
            <a:r>
              <a:rPr lang="en-US" sz="1600" dirty="0"/>
              <a:t> tab will appear.</a:t>
            </a:r>
          </a:p>
          <a:p>
            <a:pPr marL="342900" indent="-342900" eaLnBrk="0" fontAlgn="base" hangingPunct="0">
              <a:spcBef>
                <a:spcPct val="0"/>
              </a:spcBef>
              <a:spcAft>
                <a:spcPct val="0"/>
              </a:spcAft>
              <a:buClrTx/>
              <a:buSzTx/>
            </a:pPr>
            <a:r>
              <a:rPr lang="en-US" sz="1600" dirty="0"/>
              <a:t>From the </a:t>
            </a:r>
            <a:r>
              <a:rPr lang="en-US" sz="1600" b="1" dirty="0"/>
              <a:t>Design</a:t>
            </a:r>
            <a:r>
              <a:rPr lang="en-US" sz="1600" dirty="0"/>
              <a:t> tab, select the</a:t>
            </a:r>
            <a:r>
              <a:rPr lang="en-US" sz="1600" b="1" dirty="0"/>
              <a:t> Edit Data </a:t>
            </a:r>
            <a:r>
              <a:rPr lang="en-US" sz="1600" dirty="0"/>
              <a:t>command in the </a:t>
            </a:r>
            <a:r>
              <a:rPr lang="en-US" sz="1600" b="1" dirty="0"/>
              <a:t>Data </a:t>
            </a:r>
            <a:r>
              <a:rPr lang="en-US" sz="1600" dirty="0"/>
              <a:t>group.</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9D5A3E7-6D84-4814-B8EC-75A370460C56}"/>
              </a:ext>
            </a:extLst>
          </p:cNvPr>
          <p:cNvPicPr>
            <a:picLocks noChangeAspect="1"/>
          </p:cNvPicPr>
          <p:nvPr/>
        </p:nvPicPr>
        <p:blipFill>
          <a:blip r:embed="rId3"/>
          <a:stretch>
            <a:fillRect/>
          </a:stretch>
        </p:blipFill>
        <p:spPr>
          <a:xfrm>
            <a:off x="723544" y="2166925"/>
            <a:ext cx="608647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537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switch row and column data:</a:t>
            </a:r>
          </a:p>
        </p:txBody>
      </p:sp>
      <p:sp>
        <p:nvSpPr>
          <p:cNvPr id="237" name="Google Shape;237;p16"/>
          <p:cNvSpPr txBox="1">
            <a:spLocks noGrp="1"/>
          </p:cNvSpPr>
          <p:nvPr>
            <p:ph type="body" idx="1"/>
          </p:nvPr>
        </p:nvSpPr>
        <p:spPr>
          <a:xfrm>
            <a:off x="282216" y="1360304"/>
            <a:ext cx="8110417" cy="673211"/>
          </a:xfrm>
          <a:prstGeom prst="rect">
            <a:avLst/>
          </a:prstGeom>
        </p:spPr>
        <p:txBody>
          <a:bodyPr spcFirstLastPara="1" wrap="square" lIns="91425" tIns="91425" rIns="91425" bIns="91425" anchor="ctr" anchorCtr="0">
            <a:noAutofit/>
          </a:bodyPr>
          <a:lstStyle/>
          <a:p>
            <a:pPr marL="342900" indent="-342900" eaLnBrk="0" fontAlgn="base" hangingPunct="0">
              <a:spcBef>
                <a:spcPct val="0"/>
              </a:spcBef>
              <a:spcAft>
                <a:spcPct val="0"/>
              </a:spcAft>
              <a:buClrTx/>
              <a:buSzTx/>
            </a:pPr>
            <a:r>
              <a:rPr lang="en-US" sz="1600" dirty="0"/>
              <a:t>Click the </a:t>
            </a:r>
            <a:r>
              <a:rPr lang="en-US" sz="1600" b="1" dirty="0"/>
              <a:t>chart</a:t>
            </a:r>
            <a:r>
              <a:rPr lang="en-US" sz="1600" dirty="0"/>
              <a:t> again, then select the </a:t>
            </a:r>
            <a:r>
              <a:rPr lang="en-US" sz="1600" b="1" dirty="0"/>
              <a:t>Switch Row/Column</a:t>
            </a:r>
            <a:r>
              <a:rPr lang="en-US" sz="1600" dirty="0"/>
              <a:t> command in the </a:t>
            </a:r>
            <a:r>
              <a:rPr lang="en-US" sz="1600" b="1" dirty="0"/>
              <a:t>Data</a:t>
            </a:r>
            <a:r>
              <a:rPr lang="en-US" sz="1600" dirty="0"/>
              <a:t> group.</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84FE94B-CF15-41A2-B1AC-66D0139A0177}"/>
              </a:ext>
            </a:extLst>
          </p:cNvPr>
          <p:cNvPicPr>
            <a:picLocks noChangeAspect="1"/>
          </p:cNvPicPr>
          <p:nvPr/>
        </p:nvPicPr>
        <p:blipFill>
          <a:blip r:embed="rId3"/>
          <a:stretch>
            <a:fillRect/>
          </a:stretch>
        </p:blipFill>
        <p:spPr>
          <a:xfrm>
            <a:off x="896842" y="2149145"/>
            <a:ext cx="6067425" cy="2371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17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switch row and column data:</a:t>
            </a:r>
          </a:p>
        </p:txBody>
      </p:sp>
      <p:sp>
        <p:nvSpPr>
          <p:cNvPr id="237" name="Google Shape;237;p16"/>
          <p:cNvSpPr txBox="1">
            <a:spLocks noGrp="1"/>
          </p:cNvSpPr>
          <p:nvPr>
            <p:ph type="body" idx="1"/>
          </p:nvPr>
        </p:nvSpPr>
        <p:spPr>
          <a:xfrm>
            <a:off x="282216" y="1360304"/>
            <a:ext cx="8110417" cy="673211"/>
          </a:xfrm>
          <a:prstGeom prst="rect">
            <a:avLst/>
          </a:prstGeom>
        </p:spPr>
        <p:txBody>
          <a:bodyPr spcFirstLastPara="1" wrap="square" lIns="91425" tIns="91425" rIns="91425" bIns="91425" anchor="ctr" anchorCtr="0">
            <a:noAutofit/>
          </a:bodyPr>
          <a:lstStyle/>
          <a:p>
            <a:pPr marL="342900" indent="-342900" eaLnBrk="0" fontAlgn="base" hangingPunct="0">
              <a:spcBef>
                <a:spcPct val="0"/>
              </a:spcBef>
              <a:spcAft>
                <a:spcPct val="0"/>
              </a:spcAft>
              <a:buClrTx/>
              <a:buSzTx/>
            </a:pPr>
            <a:r>
              <a:rPr lang="en-US" sz="1600" dirty="0"/>
              <a:t>The rows and columns will be </a:t>
            </a:r>
            <a:r>
              <a:rPr lang="en-US" sz="1600" b="1" dirty="0"/>
              <a:t>switched</a:t>
            </a:r>
            <a:r>
              <a:rPr lang="en-US" sz="1600" dirty="0"/>
              <a:t>. In our example, the data is now grouped by month, with lines for each genre.</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5E378CA-2397-4809-BDA4-342EB8F800A9}"/>
              </a:ext>
            </a:extLst>
          </p:cNvPr>
          <p:cNvPicPr>
            <a:picLocks noChangeAspect="1"/>
          </p:cNvPicPr>
          <p:nvPr/>
        </p:nvPicPr>
        <p:blipFill>
          <a:blip r:embed="rId3"/>
          <a:stretch>
            <a:fillRect/>
          </a:stretch>
        </p:blipFill>
        <p:spPr>
          <a:xfrm>
            <a:off x="752448" y="2063185"/>
            <a:ext cx="5616054" cy="2567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6462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layout:</a:t>
            </a:r>
          </a:p>
        </p:txBody>
      </p:sp>
      <p:sp>
        <p:nvSpPr>
          <p:cNvPr id="237" name="Google Shape;237;p16"/>
          <p:cNvSpPr txBox="1">
            <a:spLocks noGrp="1"/>
          </p:cNvSpPr>
          <p:nvPr>
            <p:ph type="body" idx="1"/>
          </p:nvPr>
        </p:nvSpPr>
        <p:spPr>
          <a:xfrm>
            <a:off x="282216" y="1360305"/>
            <a:ext cx="8110417" cy="1041702"/>
          </a:xfrm>
          <a:prstGeom prst="rect">
            <a:avLst/>
          </a:prstGeom>
        </p:spPr>
        <p:txBody>
          <a:bodyPr spcFirstLastPara="1" wrap="square" lIns="91425" tIns="91425" rIns="91425" bIns="91425" anchor="ctr" anchorCtr="0">
            <a:noAutofit/>
          </a:bodyPr>
          <a:lstStyle/>
          <a:p>
            <a:pPr marL="0" indent="0" eaLnBrk="0" fontAlgn="base" hangingPunct="0">
              <a:spcBef>
                <a:spcPct val="0"/>
              </a:spcBef>
              <a:spcAft>
                <a:spcPct val="0"/>
              </a:spcAft>
              <a:buClrTx/>
              <a:buSzTx/>
              <a:buNone/>
            </a:pPr>
            <a:r>
              <a:rPr lang="en-US" sz="1600" dirty="0"/>
              <a:t>Predefined chart layouts allow you to modify chart elements—including </a:t>
            </a:r>
            <a:r>
              <a:rPr lang="en-US" sz="1600" b="1" dirty="0"/>
              <a:t>chart titles</a:t>
            </a:r>
            <a:r>
              <a:rPr lang="en-US" sz="1600" dirty="0"/>
              <a:t>, </a:t>
            </a:r>
            <a:r>
              <a:rPr lang="en-US" sz="1600" b="1" dirty="0"/>
              <a:t>legends</a:t>
            </a:r>
            <a:r>
              <a:rPr lang="en-US" sz="1600" dirty="0"/>
              <a:t>, and </a:t>
            </a:r>
            <a:r>
              <a:rPr lang="en-US" sz="1600" b="1" dirty="0"/>
              <a:t>data labels</a:t>
            </a:r>
            <a:r>
              <a:rPr lang="en-US" sz="1600" dirty="0"/>
              <a:t>—to make your chart easier to read.</a:t>
            </a:r>
          </a:p>
          <a:p>
            <a:pPr marL="342900" indent="-342900" eaLnBrk="0" fontAlgn="base" hangingPunct="0">
              <a:spcBef>
                <a:spcPct val="0"/>
              </a:spcBef>
              <a:spcAft>
                <a:spcPct val="0"/>
              </a:spcAft>
              <a:buClrTx/>
              <a:buSzTx/>
            </a:pPr>
            <a:r>
              <a:rPr lang="en-US" sz="1600" dirty="0"/>
              <a:t>Select the </a:t>
            </a:r>
            <a:r>
              <a:rPr lang="en-US" sz="1600" b="1" dirty="0"/>
              <a:t>chart</a:t>
            </a:r>
            <a:r>
              <a:rPr lang="en-US" sz="1600" dirty="0"/>
              <a:t> you want to modify. The </a:t>
            </a:r>
            <a:r>
              <a:rPr lang="en-US" sz="1600" b="1" dirty="0"/>
              <a:t>Design</a:t>
            </a:r>
            <a:r>
              <a:rPr lang="en-US" sz="1600" dirty="0"/>
              <a:t> tab will appear.</a:t>
            </a:r>
          </a:p>
          <a:p>
            <a:pPr marL="342900" indent="-342900" eaLnBrk="0" fontAlgn="base" hangingPunct="0">
              <a:spcBef>
                <a:spcPct val="0"/>
              </a:spcBef>
              <a:spcAft>
                <a:spcPct val="0"/>
              </a:spcAft>
              <a:buClrTx/>
              <a:buSzTx/>
            </a:pPr>
            <a:r>
              <a:rPr lang="en-US" sz="1600" dirty="0"/>
              <a:t>From the </a:t>
            </a:r>
            <a:r>
              <a:rPr lang="en-US" sz="1600" b="1" dirty="0"/>
              <a:t>Design</a:t>
            </a:r>
            <a:r>
              <a:rPr lang="en-US" sz="1600" dirty="0"/>
              <a:t> tab, click the </a:t>
            </a:r>
            <a:r>
              <a:rPr lang="en-US" sz="1600" b="1" dirty="0"/>
              <a:t>Quick Layout</a:t>
            </a:r>
            <a:r>
              <a:rPr lang="en-US" sz="1600" dirty="0"/>
              <a:t> command.</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726A34C-6EB9-453A-91FB-19BF1C8C4D0C}"/>
              </a:ext>
            </a:extLst>
          </p:cNvPr>
          <p:cNvPicPr>
            <a:picLocks noChangeAspect="1"/>
          </p:cNvPicPr>
          <p:nvPr/>
        </p:nvPicPr>
        <p:blipFill>
          <a:blip r:embed="rId3"/>
          <a:stretch>
            <a:fillRect/>
          </a:stretch>
        </p:blipFill>
        <p:spPr>
          <a:xfrm>
            <a:off x="381191" y="2603537"/>
            <a:ext cx="8454788" cy="1568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606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layout:</a:t>
            </a:r>
          </a:p>
        </p:txBody>
      </p:sp>
      <p:sp>
        <p:nvSpPr>
          <p:cNvPr id="237" name="Google Shape;237;p16"/>
          <p:cNvSpPr txBox="1">
            <a:spLocks noGrp="1"/>
          </p:cNvSpPr>
          <p:nvPr>
            <p:ph type="body" idx="1"/>
          </p:nvPr>
        </p:nvSpPr>
        <p:spPr>
          <a:xfrm>
            <a:off x="282216" y="1360305"/>
            <a:ext cx="8110417" cy="400256"/>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Select the desired predefined layout from the menu that appears.</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8B84B4A-B841-4BCE-9EC7-CFD2A4A8A2E4}"/>
              </a:ext>
            </a:extLst>
          </p:cNvPr>
          <p:cNvPicPr>
            <a:picLocks noChangeAspect="1"/>
          </p:cNvPicPr>
          <p:nvPr/>
        </p:nvPicPr>
        <p:blipFill>
          <a:blip r:embed="rId3"/>
          <a:stretch>
            <a:fillRect/>
          </a:stretch>
        </p:blipFill>
        <p:spPr>
          <a:xfrm>
            <a:off x="2966225" y="1680902"/>
            <a:ext cx="2042504" cy="3271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4354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chart layout:</a:t>
            </a:r>
          </a:p>
        </p:txBody>
      </p:sp>
      <p:sp>
        <p:nvSpPr>
          <p:cNvPr id="237" name="Google Shape;237;p16"/>
          <p:cNvSpPr txBox="1">
            <a:spLocks noGrp="1"/>
          </p:cNvSpPr>
          <p:nvPr>
            <p:ph type="body" idx="1"/>
          </p:nvPr>
        </p:nvSpPr>
        <p:spPr>
          <a:xfrm>
            <a:off x="282216" y="1360305"/>
            <a:ext cx="8110417" cy="400256"/>
          </a:xfrm>
          <a:prstGeom prst="rect">
            <a:avLst/>
          </a:prstGeom>
        </p:spPr>
        <p:txBody>
          <a:bodyPr spcFirstLastPara="1" wrap="square" lIns="91425" tIns="91425" rIns="91425" bIns="91425" anchor="ctr" anchorCtr="0">
            <a:noAutofit/>
          </a:bodyPr>
          <a:lstStyle/>
          <a:p>
            <a:pPr marL="285750" indent="-285750" eaLnBrk="0" fontAlgn="base" hangingPunct="0">
              <a:spcBef>
                <a:spcPct val="0"/>
              </a:spcBef>
              <a:spcAft>
                <a:spcPct val="0"/>
              </a:spcAft>
              <a:buClrTx/>
              <a:buSzTx/>
            </a:pPr>
            <a:r>
              <a:rPr lang="en-US" sz="1600" dirty="0"/>
              <a:t>The chart will update to reflect the new layout.</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014CAED-B0CE-430B-A9F8-87E91F2EB96F}"/>
              </a:ext>
            </a:extLst>
          </p:cNvPr>
          <p:cNvPicPr>
            <a:picLocks noChangeAspect="1"/>
          </p:cNvPicPr>
          <p:nvPr/>
        </p:nvPicPr>
        <p:blipFill>
          <a:blip r:embed="rId3"/>
          <a:stretch>
            <a:fillRect/>
          </a:stretch>
        </p:blipFill>
        <p:spPr>
          <a:xfrm>
            <a:off x="594924" y="1882800"/>
            <a:ext cx="6306675" cy="286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6902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7200" dirty="0">
                <a:solidFill>
                  <a:srgbClr val="FF9800"/>
                </a:solidFill>
              </a:rPr>
              <a:t>JOBSHEET</a:t>
            </a:r>
            <a:endParaRPr sz="7200" dirty="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spcAft>
                <a:spcPts val="1000"/>
              </a:spcAft>
              <a:buNone/>
            </a:pPr>
            <a:r>
              <a:rPr lang="en-US" dirty="0"/>
              <a:t>Continue working</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Introduction</a:t>
            </a: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buNone/>
            </a:pPr>
            <a:r>
              <a:rPr lang="en-US" dirty="0"/>
              <a:t>A </a:t>
            </a:r>
            <a:r>
              <a:rPr lang="en-US" b="1" dirty="0"/>
              <a:t>chart</a:t>
            </a:r>
            <a:r>
              <a:rPr lang="en-US" dirty="0"/>
              <a:t> is a tool you can use to </a:t>
            </a:r>
            <a:r>
              <a:rPr lang="en-US" b="1" dirty="0"/>
              <a:t>communicate data graphically</a:t>
            </a:r>
            <a:r>
              <a:rPr lang="en-US" dirty="0"/>
              <a:t>. Including a chart in a presentation allows your audience to see the </a:t>
            </a:r>
            <a:r>
              <a:rPr lang="en-US" b="1" dirty="0"/>
              <a:t>meaning behind the numbers</a:t>
            </a:r>
            <a:r>
              <a:rPr lang="en-US" dirty="0"/>
              <a:t>, which makes it easy to visualize </a:t>
            </a:r>
            <a:r>
              <a:rPr lang="en-US" b="1" dirty="0"/>
              <a:t>comparisons</a:t>
            </a:r>
            <a:r>
              <a:rPr lang="en-US" dirty="0"/>
              <a:t> and </a:t>
            </a:r>
            <a:r>
              <a:rPr lang="en-US" b="1" dirty="0"/>
              <a:t>trends</a:t>
            </a:r>
            <a:r>
              <a:rPr lang="en-US"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40</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498708" y="1315466"/>
            <a:ext cx="7893925" cy="2604403"/>
          </a:xfrm>
          <a:prstGeom prst="rect">
            <a:avLst/>
          </a:prstGeom>
        </p:spPr>
        <p:txBody>
          <a:bodyPr spcFirstLastPara="1" wrap="square" lIns="91425" tIns="91425" rIns="91425" bIns="91425" anchor="ctr" anchorCtr="0">
            <a:noAutofit/>
          </a:bodyPr>
          <a:lstStyle/>
          <a:p>
            <a:pPr marL="76200" indent="0">
              <a:buNone/>
            </a:pPr>
            <a:r>
              <a:rPr lang="en-US" dirty="0"/>
              <a:t>PowerPoint has several types of charts, allowing you to choose the one that best fits your data. In order to use charts effectively, you'll need to understand how different charts are used.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847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76200" indent="0">
              <a:buNone/>
            </a:pPr>
            <a:r>
              <a:rPr lang="en-US" sz="1600" dirty="0"/>
              <a:t>PowerPoint has a variety of chart types, each with its own advantages. Click the arrows to see some of the different types of charts available in PowerPoint.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0" y="370883"/>
            <a:ext cx="7074195" cy="3979235"/>
          </a:xfrm>
          <a:prstGeom prst="rect">
            <a:avLst/>
          </a:prstGeom>
        </p:spPr>
      </p:pic>
    </p:spTree>
    <p:extLst>
      <p:ext uri="{BB962C8B-B14F-4D97-AF65-F5344CB8AC3E}">
        <p14:creationId xmlns:p14="http://schemas.microsoft.com/office/powerpoint/2010/main" val="365354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altLang="en-US" sz="1600" dirty="0">
                <a:solidFill>
                  <a:schemeClr val="tx1"/>
                </a:solidFill>
                <a:latin typeface="Arial" panose="020B0604020202020204" pitchFamily="34" charset="0"/>
              </a:rPr>
              <a:t>Column charts use vertical bars to represent data. They can work with many different types of data, but they're most frequently used for comparing information.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0" y="370883"/>
            <a:ext cx="7074195" cy="3979234"/>
          </a:xfrm>
          <a:prstGeom prst="rect">
            <a:avLst/>
          </a:prstGeom>
        </p:spPr>
      </p:pic>
    </p:spTree>
    <p:extLst>
      <p:ext uri="{BB962C8B-B14F-4D97-AF65-F5344CB8AC3E}">
        <p14:creationId xmlns:p14="http://schemas.microsoft.com/office/powerpoint/2010/main" val="388217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sz="1600" dirty="0"/>
              <a:t>Line charts are ideal for showing trends. The data points are connected with lines, making it easy to see whether values are increasing or decreasing over time.</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1" y="370883"/>
            <a:ext cx="7074193" cy="3979234"/>
          </a:xfrm>
          <a:prstGeom prst="rect">
            <a:avLst/>
          </a:prstGeom>
        </p:spPr>
      </p:pic>
    </p:spTree>
    <p:extLst>
      <p:ext uri="{BB962C8B-B14F-4D97-AF65-F5344CB8AC3E}">
        <p14:creationId xmlns:p14="http://schemas.microsoft.com/office/powerpoint/2010/main" val="248479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Types of charts</a:t>
            </a:r>
          </a:p>
        </p:txBody>
      </p:sp>
      <p:sp>
        <p:nvSpPr>
          <p:cNvPr id="237" name="Google Shape;237;p16"/>
          <p:cNvSpPr txBox="1">
            <a:spLocks noGrp="1"/>
          </p:cNvSpPr>
          <p:nvPr>
            <p:ph type="body" idx="1"/>
          </p:nvPr>
        </p:nvSpPr>
        <p:spPr>
          <a:xfrm>
            <a:off x="38600" y="4371810"/>
            <a:ext cx="7035595" cy="710553"/>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buNone/>
            </a:pPr>
            <a:r>
              <a:rPr lang="en-US" sz="1600" dirty="0"/>
              <a:t>Pie charts make it easy to compare proportions. Each value is shown as a slice of the pie, so it's easy to see which values make up the percentage of a whole.</a:t>
            </a:r>
            <a:endParaRPr lang="en-US" altLang="en-US" sz="1600" dirty="0">
              <a:solidFill>
                <a:schemeClr val="tx1"/>
              </a:solidFill>
              <a:latin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9208A6-71FC-4E7B-886B-AD2828D2E7DB}"/>
              </a:ext>
            </a:extLst>
          </p:cNvPr>
          <p:cNvPicPr>
            <a:picLocks noChangeAspect="1"/>
          </p:cNvPicPr>
          <p:nvPr/>
        </p:nvPicPr>
        <p:blipFill>
          <a:blip r:embed="rId3"/>
          <a:stretch>
            <a:fillRect/>
          </a:stretch>
        </p:blipFill>
        <p:spPr>
          <a:xfrm>
            <a:off x="1" y="370883"/>
            <a:ext cx="7074193" cy="3979233"/>
          </a:xfrm>
          <a:prstGeom prst="rect">
            <a:avLst/>
          </a:prstGeom>
        </p:spPr>
      </p:pic>
    </p:spTree>
    <p:extLst>
      <p:ext uri="{BB962C8B-B14F-4D97-AF65-F5344CB8AC3E}">
        <p14:creationId xmlns:p14="http://schemas.microsoft.com/office/powerpoint/2010/main" val="428749821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1030</Words>
  <Application>Microsoft Office PowerPoint</Application>
  <PresentationFormat>On-screen Show (16:9)</PresentationFormat>
  <Paragraphs>119</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Roboto Condensed Light</vt:lpstr>
      <vt:lpstr>Arvo</vt:lpstr>
      <vt:lpstr>Roboto Condensed</vt:lpstr>
      <vt:lpstr>Salerio template</vt:lpstr>
      <vt:lpstr>Office Computer Application  WEEK EIGHT</vt:lpstr>
      <vt:lpstr>PowerPoint Presentation</vt:lpstr>
      <vt:lpstr>Charts</vt:lpstr>
      <vt:lpstr>Introduction</vt:lpstr>
      <vt:lpstr>Types of charts</vt:lpstr>
      <vt:lpstr>Types of charts</vt:lpstr>
      <vt:lpstr>Types of charts</vt:lpstr>
      <vt:lpstr>Types of charts</vt:lpstr>
      <vt:lpstr>Types of charts</vt:lpstr>
      <vt:lpstr>Types of charts</vt:lpstr>
      <vt:lpstr>Types of charts</vt:lpstr>
      <vt:lpstr>Types of charts</vt:lpstr>
      <vt:lpstr>Identifying the parts of a chart</vt:lpstr>
      <vt:lpstr>Identifying the parts of a chart</vt:lpstr>
      <vt:lpstr>Identifying the parts of a chart</vt:lpstr>
      <vt:lpstr>Identifying the parts of a chart</vt:lpstr>
      <vt:lpstr>Identifying the parts of a chart</vt:lpstr>
      <vt:lpstr>Identifying the parts of a chart</vt:lpstr>
      <vt:lpstr>Inserting charts</vt:lpstr>
      <vt:lpstr>To insert a chart:</vt:lpstr>
      <vt:lpstr>To insert a chart:</vt:lpstr>
      <vt:lpstr>To insert a chart:</vt:lpstr>
      <vt:lpstr>To insert a chart:</vt:lpstr>
      <vt:lpstr>To insert a chart:</vt:lpstr>
      <vt:lpstr>To insert a chart:</vt:lpstr>
      <vt:lpstr>Modifying charts with chart tools</vt:lpstr>
      <vt:lpstr>To change the chart type:</vt:lpstr>
      <vt:lpstr>To change the chart type:</vt:lpstr>
      <vt:lpstr>To change the chart type:</vt:lpstr>
      <vt:lpstr>To change the chart type:</vt:lpstr>
      <vt:lpstr>To change the chart type:</vt:lpstr>
      <vt:lpstr>To switch row and column data:</vt:lpstr>
      <vt:lpstr>To switch row and column data:</vt:lpstr>
      <vt:lpstr>To switch row and column data:</vt:lpstr>
      <vt:lpstr>To switch row and column data:</vt:lpstr>
      <vt:lpstr>To change the chart layout:</vt:lpstr>
      <vt:lpstr>To change the chart layout:</vt:lpstr>
      <vt:lpstr>To change the chart layout:</vt:lpstr>
      <vt:lpstr>JOBSHEET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cp:lastModifiedBy>
  <cp:revision>265</cp:revision>
  <dcterms:modified xsi:type="dcterms:W3CDTF">2018-10-13T13:42:16Z</dcterms:modified>
</cp:coreProperties>
</file>