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28" r:id="rId1"/>
  </p:sldMasterIdLst>
  <p:notesMasterIdLst>
    <p:notesMasterId r:id="rId6"/>
  </p:notesMasterIdLst>
  <p:handoutMasterIdLst>
    <p:handoutMasterId r:id="rId7"/>
  </p:handoutMasterIdLst>
  <p:sldIdLst>
    <p:sldId id="260" r:id="rId2"/>
    <p:sldId id="261" r:id="rId3"/>
    <p:sldId id="271" r:id="rId4"/>
    <p:sldId id="27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3" autoAdjust="0"/>
    <p:restoredTop sz="96305" autoAdjust="0"/>
  </p:normalViewPr>
  <p:slideViewPr>
    <p:cSldViewPr>
      <p:cViewPr>
        <p:scale>
          <a:sx n="50" d="100"/>
          <a:sy n="50" d="100"/>
        </p:scale>
        <p:origin x="504" y="13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2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022654477512345"/>
          <c:y val="0.26964743589743589"/>
          <c:w val="0.65332711105077379"/>
          <c:h val="0.6389743589743590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Classic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"$"#,##0</c:formatCode>
                <c:ptCount val="6"/>
                <c:pt idx="0">
                  <c:v>1625</c:v>
                </c:pt>
                <c:pt idx="1">
                  <c:v>2391</c:v>
                </c:pt>
                <c:pt idx="2">
                  <c:v>2025</c:v>
                </c:pt>
                <c:pt idx="3">
                  <c:v>1996</c:v>
                </c:pt>
                <c:pt idx="4">
                  <c:v>2251</c:v>
                </c:pt>
                <c:pt idx="5" formatCode="&quot;$&quot;#,##0.00">
                  <c:v>2073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42-4055-A4C0-D545A7B20B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Romance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Sheet1!$C$2:$C$7</c:f>
              <c:numCache>
                <c:formatCode>"$"#,##0</c:formatCode>
                <c:ptCount val="6"/>
                <c:pt idx="0">
                  <c:v>2413</c:v>
                </c:pt>
                <c:pt idx="1">
                  <c:v>3012</c:v>
                </c:pt>
                <c:pt idx="2">
                  <c:v>2394</c:v>
                </c:pt>
                <c:pt idx="3">
                  <c:v>2761</c:v>
                </c:pt>
                <c:pt idx="4">
                  <c:v>2689</c:v>
                </c:pt>
                <c:pt idx="5" formatCode="&quot;$&quot;#,##0.00">
                  <c:v>3202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42-4055-A4C0-D545A7B20B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Sci-Fi Fantasy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Sheet1!$D$2:$D$7</c:f>
              <c:numCache>
                <c:formatCode>"$"#,##0</c:formatCode>
                <c:ptCount val="6"/>
                <c:pt idx="0">
                  <c:v>3051</c:v>
                </c:pt>
                <c:pt idx="1">
                  <c:v>4125</c:v>
                </c:pt>
                <c:pt idx="2">
                  <c:v>3008</c:v>
                </c:pt>
                <c:pt idx="3">
                  <c:v>3117</c:v>
                </c:pt>
                <c:pt idx="4">
                  <c:v>2999</c:v>
                </c:pt>
                <c:pt idx="5" formatCode="&quot;$&quot;#,##0.00">
                  <c:v>3317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42-4055-A4C0-D545A7B20BF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Mystery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Sheet1!$E$2:$E$7</c:f>
              <c:numCache>
                <c:formatCode>"$"#,##0</c:formatCode>
                <c:ptCount val="6"/>
                <c:pt idx="0">
                  <c:v>1009</c:v>
                </c:pt>
                <c:pt idx="1">
                  <c:v>1239</c:v>
                </c:pt>
                <c:pt idx="2">
                  <c:v>998</c:v>
                </c:pt>
                <c:pt idx="3">
                  <c:v>872</c:v>
                </c:pt>
                <c:pt idx="4">
                  <c:v>1554</c:v>
                </c:pt>
                <c:pt idx="5" formatCode="&quot;$&quot;#,##0.00">
                  <c:v>1187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42-4055-A4C0-D545A7B20BF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Young Adult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Sheet1!$F$2:$F$7</c:f>
              <c:numCache>
                <c:formatCode>"$"#,##0</c:formatCode>
                <c:ptCount val="6"/>
                <c:pt idx="0">
                  <c:v>1451</c:v>
                </c:pt>
                <c:pt idx="1">
                  <c:v>1982</c:v>
                </c:pt>
                <c:pt idx="2">
                  <c:v>1853</c:v>
                </c:pt>
                <c:pt idx="3">
                  <c:v>1452</c:v>
                </c:pt>
                <c:pt idx="4">
                  <c:v>2068</c:v>
                </c:pt>
                <c:pt idx="5" formatCode="&quot;$&quot;#,##0.00">
                  <c:v>2455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42-4055-A4C0-D545A7B20BF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Sheet1!$G$2:$G$7</c:f>
              <c:numCache>
                <c:formatCode>"$"#,##0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5-7042-4055-A4C0-D545A7B20B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1601832"/>
        <c:axId val="219288440"/>
      </c:barChart>
      <c:catAx>
        <c:axId val="361601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288440"/>
        <c:crosses val="autoZero"/>
        <c:auto val="1"/>
        <c:lblAlgn val="ctr"/>
        <c:lblOffset val="100"/>
        <c:noMultiLvlLbl val="0"/>
      </c:catAx>
      <c:valAx>
        <c:axId val="219288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Sale</a:t>
                </a:r>
                <a:r>
                  <a:rPr lang="en-US" b="1" baseline="0" dirty="0"/>
                  <a:t> Profits</a:t>
                </a:r>
                <a:endParaRPr 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601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016C1-626A-4C97-8487-2A2B8EF5628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DE356-F43E-4F07-8C00-DBA096FE6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04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E206C-2EF5-47EC-8DAB-AA336ED370AF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A599C-52BC-4272-892C-73AE64780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48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A599C-52BC-4272-892C-73AE647809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8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A599C-52BC-4272-892C-73AE647809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2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6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2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2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22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0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36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14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6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60" y="228600"/>
            <a:ext cx="115835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4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9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7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7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1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8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8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E4F869E-98D3-46E3-A524-D64239D18F4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98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76600" y="609600"/>
            <a:ext cx="6719669" cy="3048000"/>
          </a:xfrm>
        </p:spPr>
        <p:txBody>
          <a:bodyPr>
            <a:normAutofit/>
          </a:bodyPr>
          <a:lstStyle/>
          <a:p>
            <a:r>
              <a:rPr lang="en-US" sz="6600" dirty="0"/>
              <a:t>Crown and Griffin Books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079045" y="3657600"/>
            <a:ext cx="5114778" cy="1101248"/>
          </a:xfrm>
        </p:spPr>
        <p:txBody>
          <a:bodyPr>
            <a:normAutofit/>
          </a:bodyPr>
          <a:lstStyle/>
          <a:p>
            <a:r>
              <a:rPr lang="en-US" sz="3200" dirty="0"/>
              <a:t>Fiction Genre Sales Report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41323"/>
            <a:ext cx="1600200" cy="221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3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This month, Crown and Griffin sold $14,110 in fiction books alone – just over half of our total revenue. We sell five genres of books: classics, mystery, romance, sci-fi and fantasy, and young adult.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935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359537"/>
              </p:ext>
            </p:extLst>
          </p:nvPr>
        </p:nvGraphicFramePr>
        <p:xfrm>
          <a:off x="1295400" y="1905000"/>
          <a:ext cx="8763000" cy="365760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Genre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January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February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March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April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May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Classics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$1,580.00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$2,225.00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$2,326.00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$2,017.00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$2,134.00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Mystery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N/A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$2,640.00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$2,985.00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$3,428.00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Romance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$3,236.00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$4,390.00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$3,022.00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$3,009.00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$4,474.00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Sci-Fi &amp; Fantasy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$1,730.00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$1,730.00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$1,109.00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$1,355.00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$1,686.00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Young Adult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$1,358.00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$1,685.00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$1,893.00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$2,065.00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$2,388.00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Sales by Genre</a:t>
            </a:r>
          </a:p>
        </p:txBody>
      </p:sp>
    </p:spTree>
    <p:extLst>
      <p:ext uri="{BB962C8B-B14F-4D97-AF65-F5344CB8AC3E}">
        <p14:creationId xmlns:p14="http://schemas.microsoft.com/office/powerpoint/2010/main" val="181703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9905998" cy="1905000"/>
          </a:xfrm>
        </p:spPr>
        <p:txBody>
          <a:bodyPr/>
          <a:lstStyle/>
          <a:p>
            <a:r>
              <a:rPr lang="en-US" dirty="0"/>
              <a:t>Monthly Sales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78D1010-7282-4E7F-8A22-385AE1CAE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435308"/>
              </p:ext>
            </p:extLst>
          </p:nvPr>
        </p:nvGraphicFramePr>
        <p:xfrm>
          <a:off x="1143000" y="1905000"/>
          <a:ext cx="89916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51346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125</Words>
  <Application>Microsoft Office PowerPoint</Application>
  <PresentationFormat>Widescreen</PresentationFormat>
  <Paragraphs>44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Mesh</vt:lpstr>
      <vt:lpstr>Crown and Griffin Books</vt:lpstr>
      <vt:lpstr>Summary</vt:lpstr>
      <vt:lpstr>Monthly Sales by Genre</vt:lpstr>
      <vt:lpstr>Monthly Sales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2013-07-29T19:49:43Z</dcterms:created>
  <dcterms:modified xsi:type="dcterms:W3CDTF">2018-10-19T06:28:31Z</dcterms:modified>
</cp:coreProperties>
</file>