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99" r:id="rId3"/>
    <p:sldId id="256" r:id="rId4"/>
    <p:sldId id="257" r:id="rId5"/>
    <p:sldId id="258" r:id="rId6"/>
    <p:sldId id="259" r:id="rId7"/>
    <p:sldId id="266" r:id="rId8"/>
    <p:sldId id="267" r:id="rId9"/>
    <p:sldId id="269" r:id="rId10"/>
    <p:sldId id="268" r:id="rId11"/>
    <p:sldId id="270" r:id="rId12"/>
    <p:sldId id="271" r:id="rId13"/>
    <p:sldId id="272" r:id="rId14"/>
    <p:sldId id="273" r:id="rId15"/>
    <p:sldId id="274" r:id="rId16"/>
    <p:sldId id="275"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7" autoAdjust="0"/>
    <p:restoredTop sz="94660"/>
  </p:normalViewPr>
  <p:slideViewPr>
    <p:cSldViewPr>
      <p:cViewPr varScale="1">
        <p:scale>
          <a:sx n="78" d="100"/>
          <a:sy n="78"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D84E2A-B3B0-4915-A573-E5552C81DEA9}" type="datetimeFigureOut">
              <a:rPr lang="id-ID" smtClean="0"/>
              <a:t>03/01/2019</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352F37-E0CA-455B-AD0B-C4526D1D9637}" type="slidenum">
              <a:rPr lang="id-ID" smtClean="0"/>
              <a:t>‹#›</a:t>
            </a:fld>
            <a:endParaRPr lang="id-ID"/>
          </a:p>
        </p:txBody>
      </p:sp>
    </p:spTree>
    <p:extLst>
      <p:ext uri="{BB962C8B-B14F-4D97-AF65-F5344CB8AC3E}">
        <p14:creationId xmlns:p14="http://schemas.microsoft.com/office/powerpoint/2010/main" val="248245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15352F37-E0CA-455B-AD0B-C4526D1D9637}" type="slidenum">
              <a:rPr lang="id-ID" smtClean="0"/>
              <a:t>34</a:t>
            </a:fld>
            <a:endParaRPr lang="id-ID"/>
          </a:p>
        </p:txBody>
      </p:sp>
    </p:spTree>
    <p:extLst>
      <p:ext uri="{BB962C8B-B14F-4D97-AF65-F5344CB8AC3E}">
        <p14:creationId xmlns:p14="http://schemas.microsoft.com/office/powerpoint/2010/main" val="400818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64482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419057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138434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4924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79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370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189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5515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2609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8094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019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54FA96-3E78-493F-81FA-27F104877944}" type="datetimeFigureOut">
              <a:rPr lang="id-ID" smtClean="0"/>
              <a:t>03/01/2019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495203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4833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677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69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54FA96-3E78-493F-81FA-27F104877944}" type="datetimeFigureOut">
              <a:rPr lang="id-ID" smtClean="0"/>
              <a:t>03/01/2019</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364287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5E54FA96-3E78-493F-81FA-27F104877944}" type="datetimeFigureOut">
              <a:rPr lang="id-ID" smtClean="0"/>
              <a:t>03/01/2019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328547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5E54FA96-3E78-493F-81FA-27F104877944}" type="datetimeFigureOut">
              <a:rPr lang="id-ID" smtClean="0"/>
              <a:t>03/01/2019</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07174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54FA96-3E78-493F-81FA-27F104877944}" type="datetimeFigureOut">
              <a:rPr lang="id-ID" smtClean="0"/>
              <a:t>03/01/2019</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281834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4FA96-3E78-493F-81FA-27F104877944}" type="datetimeFigureOut">
              <a:rPr lang="id-ID" smtClean="0"/>
              <a:t>03/01/2019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72722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4FA96-3E78-493F-81FA-27F104877944}" type="datetimeFigureOut">
              <a:rPr lang="id-ID" smtClean="0"/>
              <a:t>03/01/2019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410936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54FA96-3E78-493F-81FA-27F104877944}" type="datetimeFigureOut">
              <a:rPr lang="id-ID" smtClean="0"/>
              <a:t>03/01/2019</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8AD5EC68-3D5D-4BCD-9770-DB4D97A6BD18}" type="slidenum">
              <a:rPr lang="id-ID" smtClean="0"/>
              <a:t>‹#›</a:t>
            </a:fld>
            <a:endParaRPr lang="id-ID"/>
          </a:p>
        </p:txBody>
      </p:sp>
    </p:spTree>
    <p:extLst>
      <p:ext uri="{BB962C8B-B14F-4D97-AF65-F5344CB8AC3E}">
        <p14:creationId xmlns:p14="http://schemas.microsoft.com/office/powerpoint/2010/main" val="167192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4FA96-3E78-493F-81FA-27F104877944}" type="datetimeFigureOut">
              <a:rPr lang="id-ID" smtClean="0"/>
              <a:t>03/01/2019</a:t>
            </a:fld>
            <a:endParaRPr lang="id-ID"/>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5EC68-3D5D-4BCD-9770-DB4D97A6BD18}" type="slidenum">
              <a:rPr lang="id-ID" smtClean="0"/>
              <a:t>‹#›</a:t>
            </a:fld>
            <a:endParaRPr lang="id-ID"/>
          </a:p>
        </p:txBody>
      </p:sp>
    </p:spTree>
    <p:extLst>
      <p:ext uri="{BB962C8B-B14F-4D97-AF65-F5344CB8AC3E}">
        <p14:creationId xmlns:p14="http://schemas.microsoft.com/office/powerpoint/2010/main" val="51216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A31FF-EA25-4048-8CF5-9FFA860528FA}" type="datetimeFigureOut">
              <a:rPr lang="en-US" smtClean="0">
                <a:solidFill>
                  <a:prstClr val="black">
                    <a:tint val="75000"/>
                  </a:prstClr>
                </a:solidFill>
              </a:rPr>
              <a:pPr/>
              <a:t>1/3/2019</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6377E-6BA7-41DA-84AF-3151663FE7C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3418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21EE-F156-49BB-A206-A34AB164BDD5}"/>
              </a:ext>
            </a:extLst>
          </p:cNvPr>
          <p:cNvSpPr>
            <a:spLocks noGrp="1"/>
          </p:cNvSpPr>
          <p:nvPr>
            <p:ph type="ctrTitle"/>
          </p:nvPr>
        </p:nvSpPr>
        <p:spPr>
          <a:xfrm>
            <a:off x="683568" y="1052737"/>
            <a:ext cx="7774632" cy="2547716"/>
          </a:xfrm>
        </p:spPr>
        <p:txBody>
          <a:bodyPr/>
          <a:lstStyle/>
          <a:p>
            <a:pPr algn="l"/>
            <a:r>
              <a:rPr lang="en-US" dirty="0"/>
              <a:t>NAMA	: BAGUS SATRIA PUTRA</a:t>
            </a:r>
            <a:br>
              <a:rPr lang="en-US" dirty="0"/>
            </a:br>
            <a:r>
              <a:rPr lang="en-US" dirty="0"/>
              <a:t>KELAS	: 1D</a:t>
            </a:r>
            <a:br>
              <a:rPr lang="en-US" dirty="0"/>
            </a:br>
            <a:r>
              <a:rPr lang="en-US" dirty="0"/>
              <a:t>D-IV TEKNIK INFORMATIKA	</a:t>
            </a:r>
          </a:p>
        </p:txBody>
      </p:sp>
      <p:sp>
        <p:nvSpPr>
          <p:cNvPr id="3" name="Subtitle 2">
            <a:extLst>
              <a:ext uri="{FF2B5EF4-FFF2-40B4-BE49-F238E27FC236}">
                <a16:creationId xmlns:a16="http://schemas.microsoft.com/office/drawing/2014/main" id="{0DF52C88-6E75-41E7-9E7C-3BC572446D53}"/>
              </a:ext>
            </a:extLst>
          </p:cNvPr>
          <p:cNvSpPr>
            <a:spLocks noGrp="1"/>
          </p:cNvSpPr>
          <p:nvPr>
            <p:ph type="subTitle" idx="1"/>
          </p:nvPr>
        </p:nvSpPr>
        <p:spPr/>
        <p:txBody>
          <a:bodyPr>
            <a:normAutofit/>
          </a:bodyPr>
          <a:lstStyle/>
          <a:p>
            <a:r>
              <a:rPr lang="en-US" sz="4400" dirty="0"/>
              <a:t>PRODUK MARKETING J.CO</a:t>
            </a:r>
          </a:p>
        </p:txBody>
      </p:sp>
    </p:spTree>
    <p:extLst>
      <p:ext uri="{BB962C8B-B14F-4D97-AF65-F5344CB8AC3E}">
        <p14:creationId xmlns:p14="http://schemas.microsoft.com/office/powerpoint/2010/main" val="28673727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Demografis</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796" y="2396899"/>
            <a:ext cx="2698907" cy="257038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804" y="-1706272"/>
            <a:ext cx="3145148" cy="4246613"/>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875" y="2540341"/>
            <a:ext cx="2111112" cy="2283505"/>
          </a:xfrm>
          <a:prstGeom prst="rect">
            <a:avLst/>
          </a:prstGeom>
        </p:spPr>
      </p:pic>
    </p:spTree>
    <p:extLst>
      <p:ext uri="{BB962C8B-B14F-4D97-AF65-F5344CB8AC3E}">
        <p14:creationId xmlns:p14="http://schemas.microsoft.com/office/powerpoint/2010/main" val="22925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Demografis</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547" y="1465943"/>
            <a:ext cx="1828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696" y="1509486"/>
            <a:ext cx="166449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4804" y="-1706272"/>
            <a:ext cx="3145148" cy="4246613"/>
          </a:xfrm>
          <a:prstGeom prst="rect">
            <a:avLst/>
          </a:prstGeom>
        </p:spPr>
      </p:pic>
    </p:spTree>
    <p:extLst>
      <p:ext uri="{BB962C8B-B14F-4D97-AF65-F5344CB8AC3E}">
        <p14:creationId xmlns:p14="http://schemas.microsoft.com/office/powerpoint/2010/main" val="66352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right)">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075"/>
                                        </p:tgtEl>
                                      </p:cBhvr>
                                    </p:animEffect>
                                    <p:set>
                                      <p:cBhvr>
                                        <p:cTn id="17" dur="1" fill="hold">
                                          <p:stCondLst>
                                            <p:cond delay="499"/>
                                          </p:stCondLst>
                                        </p:cTn>
                                        <p:tgtEl>
                                          <p:spTgt spid="307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074"/>
                                        </p:tgtEl>
                                      </p:cBhvr>
                                    </p:animEffect>
                                    <p:set>
                                      <p:cBhvr>
                                        <p:cTn id="22" dur="1" fill="hold">
                                          <p:stCondLst>
                                            <p:cond delay="499"/>
                                          </p:stCondLst>
                                        </p:cTn>
                                        <p:tgtEl>
                                          <p:spTgt spid="307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grpId="0" nodeType="clickEffect">
                                  <p:stCondLst>
                                    <p:cond delay="0"/>
                                  </p:stCondLst>
                                  <p:childTnLst>
                                    <p:anim calcmode="lin" valueType="num">
                                      <p:cBhvr>
                                        <p:cTn id="26" dur="1000"/>
                                        <p:tgtEl>
                                          <p:spTgt spid="4"/>
                                        </p:tgtEl>
                                        <p:attrNameLst>
                                          <p:attrName>ppt_w</p:attrName>
                                        </p:attrNameLst>
                                      </p:cBhvr>
                                      <p:tavLst>
                                        <p:tav tm="0">
                                          <p:val>
                                            <p:strVal val="ppt_w"/>
                                          </p:val>
                                        </p:tav>
                                        <p:tav tm="100000">
                                          <p:val>
                                            <p:fltVal val="0"/>
                                          </p:val>
                                        </p:tav>
                                      </p:tavLst>
                                    </p:anim>
                                    <p:anim calcmode="lin" valueType="num">
                                      <p:cBhvr>
                                        <p:cTn id="27" dur="1000"/>
                                        <p:tgtEl>
                                          <p:spTgt spid="4"/>
                                        </p:tgtEl>
                                        <p:attrNameLst>
                                          <p:attrName>ppt_h</p:attrName>
                                        </p:attrNameLst>
                                      </p:cBhvr>
                                      <p:tavLst>
                                        <p:tav tm="0">
                                          <p:val>
                                            <p:strVal val="ppt_h"/>
                                          </p:val>
                                        </p:tav>
                                        <p:tav tm="100000">
                                          <p:val>
                                            <p:fltVal val="0"/>
                                          </p:val>
                                        </p:tav>
                                      </p:tavLst>
                                    </p:anim>
                                    <p:anim calcmode="lin" valueType="num">
                                      <p:cBhvr>
                                        <p:cTn id="28" dur="1000"/>
                                        <p:tgtEl>
                                          <p:spTgt spid="4"/>
                                        </p:tgtEl>
                                        <p:attrNameLst>
                                          <p:attrName>style.rotation</p:attrName>
                                        </p:attrNameLst>
                                      </p:cBhvr>
                                      <p:tavLst>
                                        <p:tav tm="0">
                                          <p:val>
                                            <p:fltVal val="0"/>
                                          </p:val>
                                        </p:tav>
                                        <p:tav tm="100000">
                                          <p:val>
                                            <p:fltVal val="90"/>
                                          </p:val>
                                        </p:tav>
                                      </p:tavLst>
                                    </p:anim>
                                    <p:animEffect transition="out" filter="fade">
                                      <p:cBhvr>
                                        <p:cTn id="29" dur="1000"/>
                                        <p:tgtEl>
                                          <p:spTgt spid="4"/>
                                        </p:tgtEl>
                                      </p:cBhvr>
                                    </p:animEffect>
                                    <p:set>
                                      <p:cBhvr>
                                        <p:cTn id="30" dur="1" fill="hold">
                                          <p:stCondLst>
                                            <p:cond delay="999"/>
                                          </p:stCondLst>
                                        </p:cTn>
                                        <p:tgtEl>
                                          <p:spTgt spid="4"/>
                                        </p:tgtEl>
                                        <p:attrNameLst>
                                          <p:attrName>style.visibility</p:attrName>
                                        </p:attrNameLst>
                                      </p:cBhvr>
                                      <p:to>
                                        <p:strVal val="hidden"/>
                                      </p:to>
                                    </p:set>
                                  </p:childTnLst>
                                </p:cTn>
                              </p:par>
                              <p:par>
                                <p:cTn id="31" presetID="31" presetClass="exit" presetSubtype="0" fill="hold" nodeType="withEffect">
                                  <p:stCondLst>
                                    <p:cond delay="0"/>
                                  </p:stCondLst>
                                  <p:childTnLst>
                                    <p:anim calcmode="lin" valueType="num">
                                      <p:cBhvr>
                                        <p:cTn id="32" dur="1000"/>
                                        <p:tgtEl>
                                          <p:spTgt spid="5"/>
                                        </p:tgtEl>
                                        <p:attrNameLst>
                                          <p:attrName>ppt_w</p:attrName>
                                        </p:attrNameLst>
                                      </p:cBhvr>
                                      <p:tavLst>
                                        <p:tav tm="0">
                                          <p:val>
                                            <p:strVal val="ppt_w"/>
                                          </p:val>
                                        </p:tav>
                                        <p:tav tm="100000">
                                          <p:val>
                                            <p:fltVal val="0"/>
                                          </p:val>
                                        </p:tav>
                                      </p:tavLst>
                                    </p:anim>
                                    <p:anim calcmode="lin" valueType="num">
                                      <p:cBhvr>
                                        <p:cTn id="33" dur="1000"/>
                                        <p:tgtEl>
                                          <p:spTgt spid="5"/>
                                        </p:tgtEl>
                                        <p:attrNameLst>
                                          <p:attrName>ppt_h</p:attrName>
                                        </p:attrNameLst>
                                      </p:cBhvr>
                                      <p:tavLst>
                                        <p:tav tm="0">
                                          <p:val>
                                            <p:strVal val="ppt_h"/>
                                          </p:val>
                                        </p:tav>
                                        <p:tav tm="100000">
                                          <p:val>
                                            <p:fltVal val="0"/>
                                          </p:val>
                                        </p:tav>
                                      </p:tavLst>
                                    </p:anim>
                                    <p:anim calcmode="lin" valueType="num">
                                      <p:cBhvr>
                                        <p:cTn id="34" dur="1000"/>
                                        <p:tgtEl>
                                          <p:spTgt spid="5"/>
                                        </p:tgtEl>
                                        <p:attrNameLst>
                                          <p:attrName>style.rotation</p:attrName>
                                        </p:attrNameLst>
                                      </p:cBhvr>
                                      <p:tavLst>
                                        <p:tav tm="0">
                                          <p:val>
                                            <p:fltVal val="0"/>
                                          </p:val>
                                        </p:tav>
                                        <p:tav tm="100000">
                                          <p:val>
                                            <p:fltVal val="90"/>
                                          </p:val>
                                        </p:tav>
                                      </p:tavLst>
                                    </p:anim>
                                    <p:animEffect transition="out" filter="fade">
                                      <p:cBhvr>
                                        <p:cTn id="35" dur="1000"/>
                                        <p:tgtEl>
                                          <p:spTgt spid="5"/>
                                        </p:tgtEl>
                                      </p:cBhvr>
                                    </p:animEffect>
                                    <p:set>
                                      <p:cBhvr>
                                        <p:cTn id="36"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8148" y="-1184359"/>
            <a:ext cx="3248367" cy="4510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001487" y="1774201"/>
            <a:ext cx="7513864" cy="4333648"/>
          </a:xfrm>
        </p:spPr>
        <p:txBody>
          <a:bodyPr>
            <a:normAutofit fontScale="92500" lnSpcReduction="20000"/>
          </a:bodyPr>
          <a:lstStyle/>
          <a:p>
            <a:pPr marL="0" indent="0" algn="just">
              <a:buNone/>
            </a:pPr>
            <a:r>
              <a:rPr lang="en-US" sz="3200" dirty="0" err="1">
                <a:solidFill>
                  <a:schemeClr val="accent2">
                    <a:lumMod val="50000"/>
                  </a:schemeClr>
                </a:solidFill>
              </a:rPr>
              <a:t>Segmentasi</a:t>
            </a:r>
            <a:r>
              <a:rPr lang="en-US" sz="3200" dirty="0">
                <a:solidFill>
                  <a:schemeClr val="accent2">
                    <a:lumMod val="50000"/>
                  </a:schemeClr>
                </a:solidFill>
              </a:rPr>
              <a:t> </a:t>
            </a:r>
            <a:r>
              <a:rPr lang="en-US" sz="3200" dirty="0" err="1">
                <a:solidFill>
                  <a:schemeClr val="accent2">
                    <a:lumMod val="50000"/>
                  </a:schemeClr>
                </a:solidFill>
              </a:rPr>
              <a:t>ini</a:t>
            </a:r>
            <a:r>
              <a:rPr lang="en-US" sz="3200" dirty="0">
                <a:solidFill>
                  <a:schemeClr val="accent2">
                    <a:lumMod val="50000"/>
                  </a:schemeClr>
                </a:solidFill>
              </a:rPr>
              <a:t> </a:t>
            </a:r>
            <a:r>
              <a:rPr lang="en-US" sz="3200" dirty="0" err="1">
                <a:solidFill>
                  <a:schemeClr val="accent2">
                    <a:lumMod val="50000"/>
                  </a:schemeClr>
                </a:solidFill>
              </a:rPr>
              <a:t>didasarkan</a:t>
            </a:r>
            <a:r>
              <a:rPr lang="en-US" sz="3200" dirty="0">
                <a:solidFill>
                  <a:schemeClr val="accent2">
                    <a:lumMod val="50000"/>
                  </a:schemeClr>
                </a:solidFill>
              </a:rPr>
              <a:t> </a:t>
            </a:r>
            <a:r>
              <a:rPr lang="en-US" sz="3200" dirty="0" err="1">
                <a:solidFill>
                  <a:schemeClr val="accent2">
                    <a:lumMod val="50000"/>
                  </a:schemeClr>
                </a:solidFill>
              </a:rPr>
              <a:t>pada</a:t>
            </a:r>
            <a:r>
              <a:rPr lang="en-US" sz="3200" dirty="0">
                <a:solidFill>
                  <a:schemeClr val="accent2">
                    <a:lumMod val="50000"/>
                  </a:schemeClr>
                </a:solidFill>
              </a:rPr>
              <a:t>:</a:t>
            </a:r>
          </a:p>
          <a:p>
            <a:pPr lvl="1" algn="just"/>
            <a:r>
              <a:rPr lang="en-US" sz="2800" dirty="0" err="1">
                <a:solidFill>
                  <a:schemeClr val="accent2">
                    <a:lumMod val="50000"/>
                  </a:schemeClr>
                </a:solidFill>
              </a:rPr>
              <a:t>penggolongan</a:t>
            </a:r>
            <a:r>
              <a:rPr lang="en-US" sz="2800" dirty="0">
                <a:solidFill>
                  <a:schemeClr val="accent2">
                    <a:lumMod val="50000"/>
                  </a:schemeClr>
                </a:solidFill>
              </a:rPr>
              <a:t> </a:t>
            </a:r>
            <a:r>
              <a:rPr lang="en-US" sz="2800" dirty="0" err="1">
                <a:solidFill>
                  <a:schemeClr val="accent2">
                    <a:lumMod val="50000"/>
                  </a:schemeClr>
                </a:solidFill>
              </a:rPr>
              <a:t>kelas</a:t>
            </a:r>
            <a:r>
              <a:rPr lang="en-US" sz="2800" dirty="0">
                <a:solidFill>
                  <a:schemeClr val="accent2">
                    <a:lumMod val="50000"/>
                  </a:schemeClr>
                </a:solidFill>
              </a:rPr>
              <a:t> </a:t>
            </a:r>
            <a:r>
              <a:rPr lang="en-US" sz="2800" dirty="0" err="1">
                <a:solidFill>
                  <a:schemeClr val="accent2">
                    <a:lumMod val="50000"/>
                  </a:schemeClr>
                </a:solidFill>
              </a:rPr>
              <a:t>sosial</a:t>
            </a:r>
            <a:r>
              <a:rPr lang="en-US" sz="2800" dirty="0">
                <a:solidFill>
                  <a:schemeClr val="accent2">
                    <a:lumMod val="50000"/>
                  </a:schemeClr>
                </a:solidFill>
              </a:rPr>
              <a:t> </a:t>
            </a:r>
          </a:p>
          <a:p>
            <a:pPr lvl="1" algn="just"/>
            <a:r>
              <a:rPr lang="en-US" sz="2800" dirty="0" err="1">
                <a:solidFill>
                  <a:schemeClr val="accent2">
                    <a:lumMod val="50000"/>
                  </a:schemeClr>
                </a:solidFill>
              </a:rPr>
              <a:t>gaya</a:t>
            </a:r>
            <a:r>
              <a:rPr lang="en-US" sz="2800" dirty="0">
                <a:solidFill>
                  <a:schemeClr val="accent2">
                    <a:lumMod val="50000"/>
                  </a:schemeClr>
                </a:solidFill>
              </a:rPr>
              <a:t> </a:t>
            </a:r>
            <a:r>
              <a:rPr lang="en-US" sz="2800" dirty="0" err="1">
                <a:solidFill>
                  <a:schemeClr val="accent2">
                    <a:lumMod val="50000"/>
                  </a:schemeClr>
                </a:solidFill>
              </a:rPr>
              <a:t>hidup,atau</a:t>
            </a:r>
            <a:r>
              <a:rPr lang="en-US" sz="2800" dirty="0">
                <a:solidFill>
                  <a:schemeClr val="accent2">
                    <a:lumMod val="50000"/>
                  </a:schemeClr>
                </a:solidFill>
              </a:rPr>
              <a:t> </a:t>
            </a:r>
            <a:r>
              <a:rPr lang="en-US" sz="2800" dirty="0" err="1">
                <a:solidFill>
                  <a:schemeClr val="accent2">
                    <a:lumMod val="50000"/>
                  </a:schemeClr>
                </a:solidFill>
              </a:rPr>
              <a:t>ciri</a:t>
            </a:r>
            <a:r>
              <a:rPr lang="en-US" sz="2800" dirty="0">
                <a:solidFill>
                  <a:schemeClr val="accent2">
                    <a:lumMod val="50000"/>
                  </a:schemeClr>
                </a:solidFill>
              </a:rPr>
              <a:t> </a:t>
            </a:r>
            <a:r>
              <a:rPr lang="en-US" sz="2800" dirty="0" err="1">
                <a:solidFill>
                  <a:schemeClr val="accent2">
                    <a:lumMod val="50000"/>
                  </a:schemeClr>
                </a:solidFill>
              </a:rPr>
              <a:t>kepribadian</a:t>
            </a:r>
            <a:r>
              <a:rPr lang="en-US" sz="2800" dirty="0">
                <a:solidFill>
                  <a:schemeClr val="accent2">
                    <a:lumMod val="50000"/>
                  </a:schemeClr>
                </a:solidFill>
              </a:rPr>
              <a:t> </a:t>
            </a:r>
            <a:r>
              <a:rPr lang="en-US" sz="2800" dirty="0" err="1">
                <a:solidFill>
                  <a:schemeClr val="accent2">
                    <a:lumMod val="50000"/>
                  </a:schemeClr>
                </a:solidFill>
              </a:rPr>
              <a:t>lainnya</a:t>
            </a:r>
            <a:r>
              <a:rPr lang="en-US" sz="2800" dirty="0">
                <a:solidFill>
                  <a:schemeClr val="accent2">
                    <a:lumMod val="50000"/>
                  </a:schemeClr>
                </a:solidFill>
              </a:rPr>
              <a:t>. </a:t>
            </a:r>
          </a:p>
          <a:p>
            <a:pPr marL="457200" lvl="1" indent="0">
              <a:buNone/>
            </a:pPr>
            <a:endParaRPr lang="en-US" sz="2800" dirty="0">
              <a:solidFill>
                <a:schemeClr val="accent2">
                  <a:lumMod val="50000"/>
                </a:schemeClr>
              </a:solidFill>
            </a:endParaRPr>
          </a:p>
          <a:p>
            <a:pPr marL="0" indent="0" algn="just">
              <a:buNone/>
            </a:pPr>
            <a:r>
              <a:rPr lang="en-US" sz="3200" dirty="0">
                <a:solidFill>
                  <a:schemeClr val="accent2">
                    <a:lumMod val="50000"/>
                  </a:schemeClr>
                </a:solidFill>
              </a:rPr>
              <a:t>J.CO Donuts &amp; Coffee </a:t>
            </a:r>
            <a:r>
              <a:rPr lang="en-US" sz="3200" dirty="0" err="1">
                <a:solidFill>
                  <a:schemeClr val="accent2">
                    <a:lumMod val="50000"/>
                  </a:schemeClr>
                </a:solidFill>
              </a:rPr>
              <a:t>menyasar</a:t>
            </a:r>
            <a:r>
              <a:rPr lang="en-US" sz="3200" dirty="0">
                <a:solidFill>
                  <a:schemeClr val="accent2">
                    <a:lumMod val="50000"/>
                  </a:schemeClr>
                </a:solidFill>
              </a:rPr>
              <a:t> </a:t>
            </a:r>
            <a:r>
              <a:rPr lang="en-US" sz="3200" dirty="0" err="1">
                <a:solidFill>
                  <a:schemeClr val="accent2">
                    <a:lumMod val="50000"/>
                  </a:schemeClr>
                </a:solidFill>
              </a:rPr>
              <a:t>kelas</a:t>
            </a:r>
            <a:r>
              <a:rPr lang="en-US" sz="3200" dirty="0">
                <a:solidFill>
                  <a:schemeClr val="accent2">
                    <a:lumMod val="50000"/>
                  </a:schemeClr>
                </a:solidFill>
              </a:rPr>
              <a:t> </a:t>
            </a:r>
            <a:r>
              <a:rPr lang="en-US" sz="3200" dirty="0" err="1">
                <a:solidFill>
                  <a:schemeClr val="accent2">
                    <a:lumMod val="50000"/>
                  </a:schemeClr>
                </a:solidFill>
              </a:rPr>
              <a:t>sosial</a:t>
            </a:r>
            <a:r>
              <a:rPr lang="en-US" sz="3200" dirty="0">
                <a:solidFill>
                  <a:schemeClr val="accent2">
                    <a:lumMod val="50000"/>
                  </a:schemeClr>
                </a:solidFill>
              </a:rPr>
              <a:t> </a:t>
            </a:r>
            <a:r>
              <a:rPr lang="en-US" sz="3200" dirty="0" err="1">
                <a:solidFill>
                  <a:schemeClr val="accent2">
                    <a:lumMod val="50000"/>
                  </a:schemeClr>
                </a:solidFill>
              </a:rPr>
              <a:t>menengah</a:t>
            </a:r>
            <a:r>
              <a:rPr lang="en-US" sz="3200" dirty="0">
                <a:solidFill>
                  <a:schemeClr val="accent2">
                    <a:lumMod val="50000"/>
                  </a:schemeClr>
                </a:solidFill>
              </a:rPr>
              <a:t> </a:t>
            </a:r>
            <a:r>
              <a:rPr lang="en-US" sz="3200" dirty="0" err="1">
                <a:solidFill>
                  <a:schemeClr val="accent2">
                    <a:lumMod val="50000"/>
                  </a:schemeClr>
                </a:solidFill>
              </a:rPr>
              <a:t>hingga</a:t>
            </a:r>
            <a:r>
              <a:rPr lang="en-US" sz="3200" dirty="0">
                <a:solidFill>
                  <a:schemeClr val="accent2">
                    <a:lumMod val="50000"/>
                  </a:schemeClr>
                </a:solidFill>
              </a:rPr>
              <a:t> </a:t>
            </a:r>
            <a:r>
              <a:rPr lang="en-US" sz="3200" dirty="0" err="1">
                <a:solidFill>
                  <a:schemeClr val="accent2">
                    <a:lumMod val="50000"/>
                  </a:schemeClr>
                </a:solidFill>
              </a:rPr>
              <a:t>menengah</a:t>
            </a:r>
            <a:r>
              <a:rPr lang="en-US" sz="3200" dirty="0">
                <a:solidFill>
                  <a:schemeClr val="accent2">
                    <a:lumMod val="50000"/>
                  </a:schemeClr>
                </a:solidFill>
              </a:rPr>
              <a:t> </a:t>
            </a:r>
            <a:r>
              <a:rPr lang="en-US" sz="3200" dirty="0" err="1">
                <a:solidFill>
                  <a:schemeClr val="accent2">
                    <a:lumMod val="50000"/>
                  </a:schemeClr>
                </a:solidFill>
              </a:rPr>
              <a:t>ke</a:t>
            </a:r>
            <a:r>
              <a:rPr lang="en-US" sz="3200" dirty="0">
                <a:solidFill>
                  <a:schemeClr val="accent2">
                    <a:lumMod val="50000"/>
                  </a:schemeClr>
                </a:solidFill>
              </a:rPr>
              <a:t> </a:t>
            </a:r>
            <a:r>
              <a:rPr lang="en-US" sz="3200" dirty="0" err="1">
                <a:solidFill>
                  <a:schemeClr val="accent2">
                    <a:lumMod val="50000"/>
                  </a:schemeClr>
                </a:solidFill>
              </a:rPr>
              <a:t>atas</a:t>
            </a:r>
            <a:r>
              <a:rPr lang="en-US" sz="3200" dirty="0">
                <a:solidFill>
                  <a:schemeClr val="accent2">
                    <a:lumMod val="50000"/>
                  </a:schemeClr>
                </a:solidFill>
              </a:rPr>
              <a:t> </a:t>
            </a:r>
            <a:r>
              <a:rPr lang="en-US" sz="3200" dirty="0" err="1">
                <a:solidFill>
                  <a:schemeClr val="accent2">
                    <a:lumMod val="50000"/>
                  </a:schemeClr>
                </a:solidFill>
              </a:rPr>
              <a:t>dengan</a:t>
            </a:r>
            <a:r>
              <a:rPr lang="en-US" sz="3200" dirty="0">
                <a:solidFill>
                  <a:schemeClr val="accent2">
                    <a:lumMod val="50000"/>
                  </a:schemeClr>
                </a:solidFill>
              </a:rPr>
              <a:t> </a:t>
            </a:r>
            <a:r>
              <a:rPr lang="en-US" sz="3200" dirty="0" err="1">
                <a:solidFill>
                  <a:schemeClr val="accent2">
                    <a:lumMod val="50000"/>
                  </a:schemeClr>
                </a:solidFill>
              </a:rPr>
              <a:t>gaya</a:t>
            </a:r>
            <a:r>
              <a:rPr lang="en-US" sz="3200" dirty="0">
                <a:solidFill>
                  <a:schemeClr val="accent2">
                    <a:lumMod val="50000"/>
                  </a:schemeClr>
                </a:solidFill>
              </a:rPr>
              <a:t> </a:t>
            </a:r>
            <a:r>
              <a:rPr lang="en-US" sz="3200" dirty="0" err="1">
                <a:solidFill>
                  <a:schemeClr val="accent2">
                    <a:lumMod val="50000"/>
                  </a:schemeClr>
                </a:solidFill>
              </a:rPr>
              <a:t>hidup</a:t>
            </a:r>
            <a:r>
              <a:rPr lang="en-US" sz="3200" dirty="0">
                <a:solidFill>
                  <a:schemeClr val="accent2">
                    <a:lumMod val="50000"/>
                  </a:schemeClr>
                </a:solidFill>
              </a:rPr>
              <a:t> modern, </a:t>
            </a:r>
            <a:r>
              <a:rPr lang="en-US" sz="3200" dirty="0" err="1">
                <a:solidFill>
                  <a:schemeClr val="accent2">
                    <a:lumMod val="50000"/>
                  </a:schemeClr>
                </a:solidFill>
              </a:rPr>
              <a:t>menggemari</a:t>
            </a:r>
            <a:r>
              <a:rPr lang="en-US" sz="3200" dirty="0">
                <a:solidFill>
                  <a:schemeClr val="accent2">
                    <a:lumMod val="50000"/>
                  </a:schemeClr>
                </a:solidFill>
              </a:rPr>
              <a:t> </a:t>
            </a:r>
            <a:r>
              <a:rPr lang="en-US" sz="3200" dirty="0" err="1">
                <a:solidFill>
                  <a:schemeClr val="accent2">
                    <a:lumMod val="50000"/>
                  </a:schemeClr>
                </a:solidFill>
              </a:rPr>
              <a:t>aktivitas</a:t>
            </a:r>
            <a:r>
              <a:rPr lang="en-US" sz="3200" dirty="0">
                <a:solidFill>
                  <a:schemeClr val="accent2">
                    <a:lumMod val="50000"/>
                  </a:schemeClr>
                </a:solidFill>
              </a:rPr>
              <a:t> </a:t>
            </a:r>
            <a:r>
              <a:rPr lang="en-US" sz="3200" dirty="0" err="1">
                <a:solidFill>
                  <a:schemeClr val="accent2">
                    <a:lumMod val="50000"/>
                  </a:schemeClr>
                </a:solidFill>
              </a:rPr>
              <a:t>sosial</a:t>
            </a:r>
            <a:r>
              <a:rPr lang="en-US" sz="3200" dirty="0">
                <a:solidFill>
                  <a:schemeClr val="accent2">
                    <a:lumMod val="50000"/>
                  </a:schemeClr>
                </a:solidFill>
              </a:rPr>
              <a:t> </a:t>
            </a:r>
            <a:r>
              <a:rPr lang="en-US" sz="3200" dirty="0" err="1">
                <a:solidFill>
                  <a:schemeClr val="accent2">
                    <a:lumMod val="50000"/>
                  </a:schemeClr>
                </a:solidFill>
              </a:rPr>
              <a:t>seperti</a:t>
            </a:r>
            <a:r>
              <a:rPr lang="en-US" sz="3200" dirty="0">
                <a:solidFill>
                  <a:schemeClr val="accent2">
                    <a:lumMod val="50000"/>
                  </a:schemeClr>
                </a:solidFill>
              </a:rPr>
              <a:t> hanging out di </a:t>
            </a:r>
            <a:r>
              <a:rPr lang="en-US" sz="3200" dirty="0" err="1">
                <a:solidFill>
                  <a:schemeClr val="accent2">
                    <a:lumMod val="50000"/>
                  </a:schemeClr>
                </a:solidFill>
              </a:rPr>
              <a:t>kafe</a:t>
            </a:r>
            <a:r>
              <a:rPr lang="en-US" sz="3200" dirty="0">
                <a:solidFill>
                  <a:schemeClr val="accent2">
                    <a:lumMod val="50000"/>
                  </a:schemeClr>
                </a:solidFill>
              </a:rPr>
              <a:t>, </a:t>
            </a:r>
            <a:r>
              <a:rPr lang="en-US" sz="3200" dirty="0" err="1">
                <a:solidFill>
                  <a:schemeClr val="accent2">
                    <a:lumMod val="50000"/>
                  </a:schemeClr>
                </a:solidFill>
              </a:rPr>
              <a:t>serta</a:t>
            </a:r>
            <a:r>
              <a:rPr lang="en-US" sz="3200" dirty="0">
                <a:solidFill>
                  <a:schemeClr val="accent2">
                    <a:lumMod val="50000"/>
                  </a:schemeClr>
                </a:solidFill>
              </a:rPr>
              <a:t> </a:t>
            </a:r>
            <a:r>
              <a:rPr lang="en-US" sz="3200" dirty="0" err="1">
                <a:solidFill>
                  <a:schemeClr val="accent2">
                    <a:lumMod val="50000"/>
                  </a:schemeClr>
                </a:solidFill>
              </a:rPr>
              <a:t>menggemari</a:t>
            </a:r>
            <a:r>
              <a:rPr lang="en-US" sz="3200" dirty="0">
                <a:solidFill>
                  <a:schemeClr val="accent2">
                    <a:lumMod val="50000"/>
                  </a:schemeClr>
                </a:solidFill>
              </a:rPr>
              <a:t> </a:t>
            </a:r>
            <a:r>
              <a:rPr lang="en-US" sz="3200" dirty="0" err="1">
                <a:solidFill>
                  <a:schemeClr val="accent2">
                    <a:lumMod val="50000"/>
                  </a:schemeClr>
                </a:solidFill>
              </a:rPr>
              <a:t>makanan</a:t>
            </a:r>
            <a:r>
              <a:rPr lang="en-US" sz="3200" dirty="0">
                <a:solidFill>
                  <a:schemeClr val="accent2">
                    <a:lumMod val="50000"/>
                  </a:schemeClr>
                </a:solidFill>
              </a:rPr>
              <a:t> </a:t>
            </a:r>
            <a:r>
              <a:rPr lang="en-US" sz="3200" dirty="0" err="1">
                <a:solidFill>
                  <a:schemeClr val="accent2">
                    <a:lumMod val="50000"/>
                  </a:schemeClr>
                </a:solidFill>
              </a:rPr>
              <a:t>dan</a:t>
            </a:r>
            <a:r>
              <a:rPr lang="en-US" sz="3200" dirty="0">
                <a:solidFill>
                  <a:schemeClr val="accent2">
                    <a:lumMod val="50000"/>
                  </a:schemeClr>
                </a:solidFill>
              </a:rPr>
              <a:t> </a:t>
            </a:r>
            <a:r>
              <a:rPr lang="en-US" sz="3200" dirty="0" err="1">
                <a:solidFill>
                  <a:schemeClr val="accent2">
                    <a:lumMod val="50000"/>
                  </a:schemeClr>
                </a:solidFill>
              </a:rPr>
              <a:t>minuman</a:t>
            </a:r>
            <a:r>
              <a:rPr lang="en-US" sz="3200" dirty="0">
                <a:solidFill>
                  <a:schemeClr val="accent2">
                    <a:lumMod val="50000"/>
                  </a:schemeClr>
                </a:solidFill>
              </a:rPr>
              <a:t> </a:t>
            </a:r>
            <a:r>
              <a:rPr lang="en-US" sz="3200" dirty="0" err="1">
                <a:solidFill>
                  <a:schemeClr val="accent2">
                    <a:lumMod val="50000"/>
                  </a:schemeClr>
                </a:solidFill>
              </a:rPr>
              <a:t>dengan</a:t>
            </a:r>
            <a:r>
              <a:rPr lang="en-US" sz="3200" dirty="0">
                <a:solidFill>
                  <a:schemeClr val="accent2">
                    <a:lumMod val="50000"/>
                  </a:schemeClr>
                </a:solidFill>
              </a:rPr>
              <a:t> brand premium</a:t>
            </a:r>
            <a:r>
              <a:rPr lang="en-US" dirty="0">
                <a:solidFill>
                  <a:schemeClr val="accent2">
                    <a:lumMod val="50000"/>
                  </a:schemeClr>
                </a:solidFill>
              </a:rPr>
              <a:t>.</a:t>
            </a:r>
          </a:p>
        </p:txBody>
      </p:sp>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Psikografis</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005" y="1774201"/>
            <a:ext cx="383976" cy="588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869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4.16667E-6 -1.6763E-6 L 4.16667E-6 0.26682 " pathEditMode="relative" rAng="0" ptsTypes="AA">
                                      <p:cBhvr>
                                        <p:cTn id="30" dur="2000" fill="hold"/>
                                        <p:tgtEl>
                                          <p:spTgt spid="4098"/>
                                        </p:tgtEl>
                                        <p:attrNameLst>
                                          <p:attrName>ppt_x</p:attrName>
                                          <p:attrName>ppt_y</p:attrName>
                                        </p:attrNameLst>
                                      </p:cBhvr>
                                      <p:rCtr x="0" y="13341"/>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Prilaku</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1372" y="2380341"/>
            <a:ext cx="7883978" cy="3046988"/>
          </a:xfrm>
          <a:prstGeom prst="rect">
            <a:avLst/>
          </a:prstGeom>
          <a:noFill/>
        </p:spPr>
        <p:txBody>
          <a:bodyPr wrap="square" rtlCol="0">
            <a:spAutoFit/>
          </a:bodyPr>
          <a:lstStyle/>
          <a:p>
            <a:pPr algn="ct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didasarkan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pada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tingkat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pengetahuan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sikap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tanggapannya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terhadap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suatu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produk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dapat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dibedakan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atas</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dasar</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kesempatan</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manfaat</a:t>
            </a:r>
            <a:r>
              <a:rPr lang="en-US" sz="3200" u="sng" dirty="0">
                <a:solidFill>
                  <a:schemeClr val="accent2">
                    <a:lumMod val="50000"/>
                  </a:schemeClr>
                </a:solidFill>
                <a:latin typeface="Times New Roman" pitchFamily="18" charset="0"/>
                <a:cs typeface="Times New Roman" pitchFamily="18" charset="0"/>
              </a:rPr>
              <a:t> yang </a:t>
            </a:r>
            <a:r>
              <a:rPr lang="en-US" sz="3200" u="sng" dirty="0" err="1">
                <a:solidFill>
                  <a:schemeClr val="accent2">
                    <a:lumMod val="50000"/>
                  </a:schemeClr>
                </a:solidFill>
                <a:latin typeface="Times New Roman" pitchFamily="18" charset="0"/>
                <a:cs typeface="Times New Roman" pitchFamily="18" charset="0"/>
              </a:rPr>
              <a:t>dicari</a:t>
            </a:r>
            <a:r>
              <a:rPr lang="en-US" sz="3200" dirty="0">
                <a:solidFill>
                  <a:schemeClr val="accent2">
                    <a:lumMod val="50000"/>
                  </a:schemeClr>
                </a:solidFill>
                <a:latin typeface="Times New Roman" pitchFamily="18" charset="0"/>
                <a:cs typeface="Times New Roman" pitchFamily="18" charset="0"/>
              </a:rPr>
              <a:t>, </a:t>
            </a:r>
            <a:r>
              <a:rPr lang="en-US" sz="3200" u="sng" dirty="0">
                <a:solidFill>
                  <a:schemeClr val="accent2">
                    <a:lumMod val="50000"/>
                  </a:schemeClr>
                </a:solidFill>
                <a:latin typeface="Times New Roman" pitchFamily="18" charset="0"/>
                <a:cs typeface="Times New Roman" pitchFamily="18" charset="0"/>
              </a:rPr>
              <a:t>status </a:t>
            </a:r>
            <a:r>
              <a:rPr lang="en-US" sz="3200" u="sng" dirty="0" err="1">
                <a:solidFill>
                  <a:schemeClr val="accent2">
                    <a:lumMod val="50000"/>
                  </a:schemeClr>
                </a:solidFill>
                <a:latin typeface="Times New Roman" pitchFamily="18" charset="0"/>
                <a:cs typeface="Times New Roman" pitchFamily="18" charset="0"/>
              </a:rPr>
              <a:t>pemakai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tingkat</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pemakaian</a:t>
            </a:r>
            <a:r>
              <a:rPr lang="en-US" sz="3200" dirty="0">
                <a:solidFill>
                  <a:schemeClr val="accent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94704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Prilaku</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sp>
        <p:nvSpPr>
          <p:cNvPr id="7" name="TextBox 6"/>
          <p:cNvSpPr txBox="1"/>
          <p:nvPr/>
        </p:nvSpPr>
        <p:spPr>
          <a:xfrm>
            <a:off x="381001" y="2191656"/>
            <a:ext cx="8381318" cy="3539430"/>
          </a:xfrm>
          <a:prstGeom prst="rect">
            <a:avLst/>
          </a:prstGeom>
          <a:noFill/>
        </p:spPr>
        <p:txBody>
          <a:bodyPr wrap="square" rtlCol="0">
            <a:spAutoFit/>
          </a:bodyPr>
          <a:lstStyle/>
          <a:p>
            <a:pPr algn="ctr"/>
            <a:r>
              <a:rPr lang="en-US" sz="3200" dirty="0">
                <a:solidFill>
                  <a:schemeClr val="accent2">
                    <a:lumMod val="50000"/>
                  </a:schemeClr>
                </a:solidFill>
                <a:latin typeface="Times New Roman" pitchFamily="18" charset="0"/>
                <a:cs typeface="Times New Roman" pitchFamily="18" charset="0"/>
              </a:rPr>
              <a:t>J.CO Donuts &amp; Coffee </a:t>
            </a:r>
            <a:r>
              <a:rPr lang="en-US" sz="3200" dirty="0" err="1">
                <a:solidFill>
                  <a:schemeClr val="accent2">
                    <a:lumMod val="50000"/>
                  </a:schemeClr>
                </a:solidFill>
                <a:latin typeface="Times New Roman" pitchFamily="18" charset="0"/>
                <a:cs typeface="Times New Roman" pitchFamily="18" charset="0"/>
              </a:rPr>
              <a:t>tidak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mengenal</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kesempatan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Sedangkan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dari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sisi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manfaat</a:t>
            </a:r>
            <a:r>
              <a:rPr lang="en-US" sz="3200" dirty="0">
                <a:solidFill>
                  <a:schemeClr val="accent2">
                    <a:lumMod val="50000"/>
                  </a:schemeClr>
                </a:solidFill>
                <a:latin typeface="Times New Roman" pitchFamily="18" charset="0"/>
                <a:cs typeface="Times New Roman" pitchFamily="18" charset="0"/>
              </a:rPr>
              <a:t> yang </a:t>
            </a:r>
            <a:r>
              <a:rPr lang="en-US" sz="3200" dirty="0" err="1">
                <a:solidFill>
                  <a:schemeClr val="accent2">
                    <a:lumMod val="50000"/>
                  </a:schemeClr>
                </a:solidFill>
                <a:latin typeface="Times New Roman" pitchFamily="18" charset="0"/>
                <a:cs typeface="Times New Roman" pitchFamily="18" charset="0"/>
              </a:rPr>
              <a:t>dicari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dapat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menjadi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lambang</a:t>
            </a:r>
            <a:r>
              <a:rPr lang="en-US" sz="3200" dirty="0">
                <a:solidFill>
                  <a:schemeClr val="accent2">
                    <a:lumMod val="50000"/>
                  </a:schemeClr>
                </a:solidFill>
                <a:latin typeface="Times New Roman" pitchFamily="18" charset="0"/>
                <a:cs typeface="Times New Roman" pitchFamily="18" charset="0"/>
              </a:rPr>
              <a:t> status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instrumen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pemenuhan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cita</a:t>
            </a:r>
            <a:r>
              <a:rPr lang="en-US" sz="3200" dirty="0">
                <a:solidFill>
                  <a:schemeClr val="accent2">
                    <a:lumMod val="50000"/>
                  </a:schemeClr>
                </a:solidFill>
                <a:latin typeface="Times New Roman" pitchFamily="18" charset="0"/>
                <a:cs typeface="Times New Roman" pitchFamily="18" charset="0"/>
              </a:rPr>
              <a:t> rasa </a:t>
            </a:r>
            <a:r>
              <a:rPr lang="en-US" sz="3200" dirty="0" err="1">
                <a:solidFill>
                  <a:schemeClr val="accent2">
                    <a:lumMod val="50000"/>
                  </a:schemeClr>
                </a:solidFill>
                <a:latin typeface="Times New Roman" pitchFamily="18" charset="0"/>
                <a:cs typeface="Times New Roman" pitchFamily="18" charset="0"/>
              </a:rPr>
              <a:t>masyarakat</a:t>
            </a:r>
            <a:r>
              <a:rPr lang="en-US" sz="3200" dirty="0">
                <a:solidFill>
                  <a:schemeClr val="accent2">
                    <a:lumMod val="50000"/>
                  </a:schemeClr>
                </a:solidFill>
                <a:latin typeface="Times New Roman" pitchFamily="18" charset="0"/>
                <a:cs typeface="Times New Roman" pitchFamily="18" charset="0"/>
              </a:rPr>
              <a:t>. </a:t>
            </a:r>
          </a:p>
          <a:p>
            <a:pPr algn="ctr"/>
            <a:r>
              <a:rPr lang="en-US" sz="3200" dirty="0">
                <a:solidFill>
                  <a:schemeClr val="accent2">
                    <a:lumMod val="50000"/>
                  </a:schemeClr>
                </a:solidFill>
                <a:latin typeface="Times New Roman" pitchFamily="18" charset="0"/>
                <a:cs typeface="Times New Roman" pitchFamily="18" charset="0"/>
              </a:rPr>
              <a:t> </a:t>
            </a:r>
          </a:p>
          <a:p>
            <a:pPr algn="ctr"/>
            <a:endParaRPr lang="en-US" sz="3200" dirty="0">
              <a:solidFill>
                <a:schemeClr val="accent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26443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Prilaku</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31372" y="2380341"/>
            <a:ext cx="7883978" cy="3046988"/>
          </a:xfrm>
          <a:prstGeom prst="rect">
            <a:avLst/>
          </a:prstGeom>
          <a:noFill/>
        </p:spPr>
        <p:txBody>
          <a:bodyPr wrap="square" rtlCol="0">
            <a:spAutoFit/>
          </a:bodyPr>
          <a:lstStyle/>
          <a:p>
            <a:pPr algn="ct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didasarkan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pada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tingkat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pengetahuan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sikap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tanggapannya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terhadap</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suatu</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produk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Segmentasi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ini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dapat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dibedakan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atas</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dasar</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kesempatan</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penggunaan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manfaat</a:t>
            </a:r>
            <a:r>
              <a:rPr lang="en-US" sz="3200" u="sng" dirty="0">
                <a:solidFill>
                  <a:schemeClr val="accent2">
                    <a:lumMod val="50000"/>
                  </a:schemeClr>
                </a:solidFill>
                <a:latin typeface="Times New Roman" pitchFamily="18" charset="0"/>
                <a:cs typeface="Times New Roman" pitchFamily="18" charset="0"/>
              </a:rPr>
              <a:t> yang </a:t>
            </a:r>
            <a:r>
              <a:rPr lang="en-US" sz="3200" u="sng" dirty="0" err="1">
                <a:solidFill>
                  <a:schemeClr val="accent2">
                    <a:lumMod val="50000"/>
                  </a:schemeClr>
                </a:solidFill>
                <a:latin typeface="Times New Roman" pitchFamily="18" charset="0"/>
                <a:cs typeface="Times New Roman" pitchFamily="18" charset="0"/>
              </a:rPr>
              <a:t>dicari</a:t>
            </a:r>
            <a:r>
              <a:rPr lang="en-US" sz="3200" dirty="0">
                <a:solidFill>
                  <a:schemeClr val="accent2">
                    <a:lumMod val="50000"/>
                  </a:schemeClr>
                </a:solidFill>
                <a:latin typeface="Times New Roman" pitchFamily="18" charset="0"/>
                <a:cs typeface="Times New Roman" pitchFamily="18" charset="0"/>
              </a:rPr>
              <a:t>, </a:t>
            </a:r>
            <a:r>
              <a:rPr lang="en-US" sz="3200" u="sng" dirty="0">
                <a:solidFill>
                  <a:schemeClr val="accent2">
                    <a:lumMod val="50000"/>
                  </a:schemeClr>
                </a:solidFill>
                <a:latin typeface="Times New Roman" pitchFamily="18" charset="0"/>
                <a:cs typeface="Times New Roman" pitchFamily="18" charset="0"/>
              </a:rPr>
              <a:t>status </a:t>
            </a:r>
            <a:r>
              <a:rPr lang="en-US" sz="3200" u="sng" dirty="0" err="1">
                <a:solidFill>
                  <a:schemeClr val="accent2">
                    <a:lumMod val="50000"/>
                  </a:schemeClr>
                </a:solidFill>
                <a:latin typeface="Times New Roman" pitchFamily="18" charset="0"/>
                <a:cs typeface="Times New Roman" pitchFamily="18" charset="0"/>
              </a:rPr>
              <a:t>pemakai</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tingkat</a:t>
            </a:r>
            <a:r>
              <a:rPr lang="en-US" sz="3200" u="sng" dirty="0">
                <a:solidFill>
                  <a:schemeClr val="accent2">
                    <a:lumMod val="50000"/>
                  </a:schemeClr>
                </a:solidFill>
                <a:latin typeface="Times New Roman" pitchFamily="18" charset="0"/>
                <a:cs typeface="Times New Roman" pitchFamily="18" charset="0"/>
              </a:rPr>
              <a:t> </a:t>
            </a:r>
            <a:r>
              <a:rPr lang="en-US" sz="3200" u="sng" dirty="0" err="1">
                <a:solidFill>
                  <a:schemeClr val="accent2">
                    <a:lumMod val="50000"/>
                  </a:schemeClr>
                </a:solidFill>
                <a:latin typeface="Times New Roman" pitchFamily="18" charset="0"/>
                <a:cs typeface="Times New Roman" pitchFamily="18" charset="0"/>
              </a:rPr>
              <a:t>pemakaian</a:t>
            </a:r>
            <a:r>
              <a:rPr lang="en-US" sz="3200" dirty="0">
                <a:solidFill>
                  <a:schemeClr val="accent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37031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1" nodeType="clickEffect">
                                  <p:stCondLst>
                                    <p:cond delay="0"/>
                                  </p:stCondLst>
                                  <p:childTnLst>
                                    <p:animEffect transition="out" filter="fade">
                                      <p:cBhvr>
                                        <p:cTn id="11" dur="1000"/>
                                        <p:tgtEl>
                                          <p:spTgt spid="7"/>
                                        </p:tgtEl>
                                      </p:cBhvr>
                                    </p:animEffect>
                                    <p:anim calcmode="lin" valueType="num">
                                      <p:cBhvr>
                                        <p:cTn id="12" dur="1000"/>
                                        <p:tgtEl>
                                          <p:spTgt spid="7"/>
                                        </p:tgtEl>
                                        <p:attrNameLst>
                                          <p:attrName>ppt_x</p:attrName>
                                        </p:attrNameLst>
                                      </p:cBhvr>
                                      <p:tavLst>
                                        <p:tav tm="0">
                                          <p:val>
                                            <p:strVal val="ppt_x"/>
                                          </p:val>
                                        </p:tav>
                                        <p:tav tm="100000">
                                          <p:val>
                                            <p:strVal val="ppt_x"/>
                                          </p:val>
                                        </p:tav>
                                      </p:tavLst>
                                    </p:anim>
                                    <p:anim calcmode="lin" valueType="num">
                                      <p:cBhvr>
                                        <p:cTn id="13" dur="1000"/>
                                        <p:tgtEl>
                                          <p:spTgt spid="7"/>
                                        </p:tgtEl>
                                        <p:attrNameLst>
                                          <p:attrName>ppt_y</p:attrName>
                                        </p:attrNameLst>
                                      </p:cBhvr>
                                      <p:tavLst>
                                        <p:tav tm="0">
                                          <p:val>
                                            <p:strVal val="ppt_y"/>
                                          </p:val>
                                        </p:tav>
                                        <p:tav tm="100000">
                                          <p:val>
                                            <p:strVal val="ppt_y+.1"/>
                                          </p:val>
                                        </p:tav>
                                      </p:tavLst>
                                    </p:anim>
                                    <p:set>
                                      <p:cBhvr>
                                        <p:cTn id="14"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Prilaku</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040" y="-1405261"/>
            <a:ext cx="2744561" cy="3785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 y="4224528"/>
            <a:ext cx="2090057" cy="2633472"/>
          </a:xfrm>
          <a:prstGeom prst="rect">
            <a:avLst/>
          </a:prstGeom>
        </p:spPr>
      </p:pic>
      <p:sp>
        <p:nvSpPr>
          <p:cNvPr id="7" name="TextBox 6"/>
          <p:cNvSpPr txBox="1"/>
          <p:nvPr/>
        </p:nvSpPr>
        <p:spPr>
          <a:xfrm>
            <a:off x="381001" y="2191656"/>
            <a:ext cx="8381318" cy="3046988"/>
          </a:xfrm>
          <a:prstGeom prst="rect">
            <a:avLst/>
          </a:prstGeom>
          <a:noFill/>
        </p:spPr>
        <p:txBody>
          <a:bodyPr wrap="square" rtlCol="0">
            <a:spAutoFit/>
          </a:bodyPr>
          <a:lstStyle/>
          <a:p>
            <a:pPr algn="ctr"/>
            <a:r>
              <a:rPr lang="en-US" sz="3200" dirty="0" err="1">
                <a:solidFill>
                  <a:schemeClr val="accent2">
                    <a:lumMod val="50000"/>
                  </a:schemeClr>
                </a:solidFill>
                <a:latin typeface="Times New Roman" pitchFamily="18" charset="0"/>
                <a:cs typeface="Times New Roman" pitchFamily="18" charset="0"/>
              </a:rPr>
              <a:t>Selain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itu</a:t>
            </a:r>
            <a:r>
              <a:rPr lang="en-US" sz="3200" dirty="0">
                <a:solidFill>
                  <a:schemeClr val="accent2">
                    <a:lumMod val="50000"/>
                  </a:schemeClr>
                </a:solidFill>
                <a:latin typeface="Times New Roman" pitchFamily="18" charset="0"/>
                <a:cs typeface="Times New Roman" pitchFamily="18" charset="0"/>
              </a:rPr>
              <a:t>, J.CO Donuts &amp; Coffee </a:t>
            </a:r>
            <a:r>
              <a:rPr lang="en-US" sz="3200" dirty="0" err="1">
                <a:solidFill>
                  <a:schemeClr val="accent2">
                    <a:lumMod val="50000"/>
                  </a:schemeClr>
                </a:solidFill>
                <a:latin typeface="Times New Roman" pitchFamily="18" charset="0"/>
                <a:cs typeface="Times New Roman" pitchFamily="18" charset="0"/>
              </a:rPr>
              <a:t>menyasar</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konsumen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potensial</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dan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konsumen</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tetap</a:t>
            </a:r>
            <a:r>
              <a:rPr lang="en-US" sz="3200" dirty="0">
                <a:solidFill>
                  <a:schemeClr val="accent2">
                    <a:lumMod val="50000"/>
                  </a:schemeClr>
                </a:solidFill>
                <a:latin typeface="Times New Roman" pitchFamily="18" charset="0"/>
                <a:cs typeface="Times New Roman" pitchFamily="18" charset="0"/>
              </a:rPr>
              <a:t> brand </a:t>
            </a:r>
            <a:r>
              <a:rPr lang="en-US" sz="3200" dirty="0" err="1">
                <a:solidFill>
                  <a:schemeClr val="accent2">
                    <a:lumMod val="50000"/>
                  </a:schemeClr>
                </a:solidFill>
                <a:latin typeface="Times New Roman" pitchFamily="18" charset="0"/>
                <a:cs typeface="Times New Roman" pitchFamily="18" charset="0"/>
              </a:rPr>
              <a:t>pesaing</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untuk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memperluas</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pasar</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serta</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tidak</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mengenal</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tingkat</a:t>
            </a:r>
            <a:r>
              <a:rPr lang="en-US" sz="3200" dirty="0">
                <a:solidFill>
                  <a:schemeClr val="accent2">
                    <a:lumMod val="50000"/>
                  </a:schemeClr>
                </a:solidFill>
                <a:latin typeface="Times New Roman" pitchFamily="18" charset="0"/>
                <a:cs typeface="Times New Roman" pitchFamily="18" charset="0"/>
              </a:rPr>
              <a:t> </a:t>
            </a:r>
            <a:r>
              <a:rPr lang="en-US" sz="3200" dirty="0" err="1">
                <a:solidFill>
                  <a:schemeClr val="accent2">
                    <a:lumMod val="50000"/>
                  </a:schemeClr>
                </a:solidFill>
                <a:latin typeface="Times New Roman" pitchFamily="18" charset="0"/>
                <a:cs typeface="Times New Roman" pitchFamily="18" charset="0"/>
              </a:rPr>
              <a:t>pemakaian</a:t>
            </a:r>
            <a:r>
              <a:rPr lang="en-US" sz="3200" dirty="0">
                <a:solidFill>
                  <a:schemeClr val="accent2">
                    <a:lumMod val="50000"/>
                  </a:schemeClr>
                </a:solidFill>
                <a:latin typeface="Times New Roman" pitchFamily="18" charset="0"/>
                <a:cs typeface="Times New Roman" pitchFamily="18" charset="0"/>
              </a:rPr>
              <a:t>.</a:t>
            </a:r>
          </a:p>
          <a:p>
            <a:pPr algn="ctr"/>
            <a:r>
              <a:rPr lang="en-US" sz="3200" dirty="0">
                <a:solidFill>
                  <a:schemeClr val="accent2">
                    <a:lumMod val="50000"/>
                  </a:schemeClr>
                </a:solidFill>
                <a:latin typeface="Times New Roman" pitchFamily="18" charset="0"/>
                <a:cs typeface="Times New Roman" pitchFamily="18" charset="0"/>
              </a:rPr>
              <a:t> </a:t>
            </a:r>
          </a:p>
          <a:p>
            <a:pPr algn="ctr"/>
            <a:endParaRPr lang="en-US" sz="3200" dirty="0">
              <a:solidFill>
                <a:schemeClr val="accent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83767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1"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6" presetClass="exit" presetSubtype="32" fill="hold" nodeType="clickEffect">
                                  <p:stCondLst>
                                    <p:cond delay="0"/>
                                  </p:stCondLst>
                                  <p:childTnLst>
                                    <p:animEffect transition="out" filter="circle(out)">
                                      <p:cBhvr>
                                        <p:cTn id="18" dur="2000"/>
                                        <p:tgtEl>
                                          <p:spTgt spid="5"/>
                                        </p:tgtEl>
                                      </p:cBhvr>
                                    </p:animEffect>
                                    <p:set>
                                      <p:cBhvr>
                                        <p:cTn id="19" dur="1" fill="hold">
                                          <p:stCondLst>
                                            <p:cond delay="1999"/>
                                          </p:stCondLst>
                                        </p:cTn>
                                        <p:tgtEl>
                                          <p:spTgt spid="5"/>
                                        </p:tgtEl>
                                        <p:attrNameLst>
                                          <p:attrName>style.visibility</p:attrName>
                                        </p:attrNameLst>
                                      </p:cBhvr>
                                      <p:to>
                                        <p:strVal val="hidden"/>
                                      </p:to>
                                    </p:set>
                                  </p:childTnLst>
                                </p:cTn>
                              </p:par>
                              <p:par>
                                <p:cTn id="20" presetID="6" presetClass="exit" presetSubtype="32" fill="hold" grpId="0" nodeType="withEffect">
                                  <p:stCondLst>
                                    <p:cond delay="0"/>
                                  </p:stCondLst>
                                  <p:childTnLst>
                                    <p:animEffect transition="out" filter="circle(out)">
                                      <p:cBhvr>
                                        <p:cTn id="21" dur="2000"/>
                                        <p:tgtEl>
                                          <p:spTgt spid="4"/>
                                        </p:tgtEl>
                                      </p:cBhvr>
                                    </p:animEffect>
                                    <p:set>
                                      <p:cBhvr>
                                        <p:cTn id="2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dirty="0">
                <a:solidFill>
                  <a:schemeClr val="accent2">
                    <a:lumMod val="50000"/>
                  </a:schemeClr>
                </a:solidFill>
                <a:latin typeface="Times New Roman" pitchFamily="18" charset="0"/>
                <a:cs typeface="Times New Roman" pitchFamily="18" charset="0"/>
              </a:rPr>
              <a:t>Target </a:t>
            </a:r>
            <a:r>
              <a:rPr lang="en-US" dirty="0" err="1">
                <a:solidFill>
                  <a:schemeClr val="accent2">
                    <a:lumMod val="50000"/>
                  </a:schemeClr>
                </a:solidFill>
                <a:latin typeface="Times New Roman" pitchFamily="18" charset="0"/>
                <a:cs typeface="Times New Roman" pitchFamily="18" charset="0"/>
              </a:rPr>
              <a:t>utama</a:t>
            </a:r>
            <a:r>
              <a:rPr lang="en-US" dirty="0">
                <a:solidFill>
                  <a:schemeClr val="accent2">
                    <a:lumMod val="50000"/>
                  </a:schemeClr>
                </a:solidFill>
                <a:latin typeface="Times New Roman" pitchFamily="18" charset="0"/>
                <a:cs typeface="Times New Roman" pitchFamily="18" charset="0"/>
              </a:rPr>
              <a:t> JCO </a:t>
            </a:r>
            <a:r>
              <a:rPr lang="en-US" dirty="0" err="1">
                <a:solidFill>
                  <a:schemeClr val="accent2">
                    <a:lumMod val="50000"/>
                  </a:schemeClr>
                </a:solidFill>
                <a:latin typeface="Times New Roman" pitchFamily="18" charset="0"/>
                <a:cs typeface="Times New Roman" pitchFamily="18" charset="0"/>
              </a:rPr>
              <a:t>adalah</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kaum</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muda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keluarga</a:t>
            </a:r>
            <a:r>
              <a:rPr lang="en-US" dirty="0">
                <a:solidFill>
                  <a:schemeClr val="accent2">
                    <a:lumMod val="50000"/>
                  </a:schemeClr>
                </a:solidFill>
                <a:latin typeface="Times New Roman" pitchFamily="18" charset="0"/>
                <a:cs typeface="Times New Roman" pitchFamily="18" charset="0"/>
              </a:rPr>
              <a:t> yang </a:t>
            </a:r>
            <a:r>
              <a:rPr lang="en-US" dirty="0" err="1">
                <a:solidFill>
                  <a:schemeClr val="accent2">
                    <a:lumMod val="50000"/>
                  </a:schemeClr>
                </a:solidFill>
                <a:latin typeface="Times New Roman" pitchFamily="18" charset="0"/>
                <a:cs typeface="Times New Roman" pitchFamily="18" charset="0"/>
              </a:rPr>
              <a:t>usia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anggota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keluarga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kurang</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dari</a:t>
            </a:r>
            <a:r>
              <a:rPr lang="en-US" dirty="0">
                <a:solidFill>
                  <a:schemeClr val="accent2">
                    <a:lumMod val="50000"/>
                  </a:schemeClr>
                </a:solidFill>
                <a:latin typeface="Times New Roman" pitchFamily="18" charset="0"/>
                <a:cs typeface="Times New Roman" pitchFamily="18" charset="0"/>
              </a:rPr>
              <a:t> 55 </a:t>
            </a:r>
            <a:r>
              <a:rPr lang="en-US" dirty="0" err="1">
                <a:solidFill>
                  <a:schemeClr val="accent2">
                    <a:lumMod val="50000"/>
                  </a:schemeClr>
                </a:solidFill>
                <a:latin typeface="Times New Roman" pitchFamily="18" charset="0"/>
                <a:cs typeface="Times New Roman" pitchFamily="18" charset="0"/>
              </a:rPr>
              <a:t>tahun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Ini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bisa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kita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lihat</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dari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desain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konter</a:t>
            </a:r>
            <a:r>
              <a:rPr lang="en-US" dirty="0">
                <a:solidFill>
                  <a:schemeClr val="accent2">
                    <a:lumMod val="50000"/>
                  </a:schemeClr>
                </a:solidFill>
                <a:latin typeface="Times New Roman" pitchFamily="18" charset="0"/>
                <a:cs typeface="Times New Roman" pitchFamily="18" charset="0"/>
              </a:rPr>
              <a:t> JCO </a:t>
            </a:r>
            <a:r>
              <a:rPr lang="en-US" dirty="0" err="1">
                <a:solidFill>
                  <a:schemeClr val="accent2">
                    <a:lumMod val="50000"/>
                  </a:schemeClr>
                </a:solidFill>
                <a:latin typeface="Times New Roman" pitchFamily="18" charset="0"/>
                <a:cs typeface="Times New Roman" pitchFamily="18" charset="0"/>
              </a:rPr>
              <a:t>dan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kemasan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produknya</a:t>
            </a:r>
            <a:r>
              <a:rPr lang="en-US" dirty="0">
                <a:solidFill>
                  <a:schemeClr val="accent2">
                    <a:lumMod val="50000"/>
                  </a:schemeClr>
                </a:solidFill>
                <a:latin typeface="Times New Roman" pitchFamily="18" charset="0"/>
                <a:cs typeface="Times New Roman" pitchFamily="18" charset="0"/>
              </a:rPr>
              <a:t> yang </a:t>
            </a:r>
            <a:r>
              <a:rPr lang="en-US" dirty="0" err="1">
                <a:solidFill>
                  <a:schemeClr val="accent2">
                    <a:lumMod val="50000"/>
                  </a:schemeClr>
                </a:solidFill>
                <a:latin typeface="Times New Roman" pitchFamily="18" charset="0"/>
                <a:cs typeface="Times New Roman" pitchFamily="18" charset="0"/>
              </a:rPr>
              <a:t>berwarna</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cerah</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tapi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tidak</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norak</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sesuai</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dengan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kalangan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konsumen</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menengah</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ke</a:t>
            </a:r>
            <a:r>
              <a:rPr lang="en-US" dirty="0">
                <a:solidFill>
                  <a:schemeClr val="accent2">
                    <a:lumMod val="50000"/>
                  </a:schemeClr>
                </a:solidFill>
                <a:latin typeface="Times New Roman" pitchFamily="18" charset="0"/>
                <a:cs typeface="Times New Roman" pitchFamily="18" charset="0"/>
              </a:rPr>
              <a:t> </a:t>
            </a:r>
            <a:r>
              <a:rPr lang="en-US" dirty="0" err="1">
                <a:solidFill>
                  <a:schemeClr val="accent2">
                    <a:lumMod val="50000"/>
                  </a:schemeClr>
                </a:solidFill>
                <a:latin typeface="Times New Roman" pitchFamily="18" charset="0"/>
                <a:cs typeface="Times New Roman" pitchFamily="18" charset="0"/>
              </a:rPr>
              <a:t>atas</a:t>
            </a:r>
            <a:r>
              <a:rPr lang="en-US" dirty="0">
                <a:solidFill>
                  <a:schemeClr val="accent2">
                    <a:lumMod val="50000"/>
                  </a:schemeClr>
                </a:solidFill>
                <a:latin typeface="Times New Roman" pitchFamily="18" charset="0"/>
                <a:cs typeface="Times New Roman" pitchFamily="18" charset="0"/>
              </a:rPr>
              <a:t>.</a:t>
            </a:r>
          </a:p>
        </p:txBody>
      </p:sp>
      <p:sp>
        <p:nvSpPr>
          <p:cNvPr id="4" name="Title 1"/>
          <p:cNvSpPr txBox="1">
            <a:spLocks/>
          </p:cNvSpPr>
          <p:nvPr/>
        </p:nvSpPr>
        <p:spPr>
          <a:xfrm>
            <a:off x="881744" y="365128"/>
            <a:ext cx="763360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u="sng" dirty="0">
                <a:solidFill>
                  <a:schemeClr val="accent2">
                    <a:lumMod val="50000"/>
                  </a:schemeClr>
                </a:solidFill>
              </a:rPr>
              <a:t>Targeting </a:t>
            </a:r>
            <a:endParaRPr lang="en-US" b="1" dirty="0">
              <a:solidFill>
                <a:schemeClr val="accent2">
                  <a:lumMod val="50000"/>
                </a:schemeClr>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7369" y="4634717"/>
            <a:ext cx="1242358" cy="1623348"/>
          </a:xfrm>
          <a:prstGeom prst="rect">
            <a:avLst/>
          </a:prstGeom>
        </p:spPr>
      </p:pic>
    </p:spTree>
    <p:extLst>
      <p:ext uri="{BB962C8B-B14F-4D97-AF65-F5344CB8AC3E}">
        <p14:creationId xmlns:p14="http://schemas.microsoft.com/office/powerpoint/2010/main" val="167046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3">
                                            <p:txEl>
                                              <p:pRg st="0" end="0"/>
                                            </p:txEl>
                                          </p:spTgt>
                                        </p:tgtEl>
                                      </p:cBhvr>
                                    </p:animEffect>
                                    <p:set>
                                      <p:cBhvr>
                                        <p:cTn id="2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0" presetClass="exit" presetSubtype="0" fill="hold" grpId="1" nodeType="clickEffect">
                                  <p:stCondLst>
                                    <p:cond delay="0"/>
                                  </p:stCondLst>
                                  <p:childTnLst>
                                    <p:animEffect transition="out" filter="fade">
                                      <p:cBhvr>
                                        <p:cTn id="36" dur="800" accel="100000">
                                          <p:stCondLst>
                                            <p:cond delay="200"/>
                                          </p:stCondLst>
                                        </p:cTn>
                                        <p:tgtEl>
                                          <p:spTgt spid="4"/>
                                        </p:tgtEl>
                                      </p:cBhvr>
                                    </p:animEffect>
                                    <p:anim calcmode="lin" valueType="num">
                                      <p:cBhvr>
                                        <p:cTn id="37" dur="800" accel="100000">
                                          <p:stCondLst>
                                            <p:cond delay="200"/>
                                          </p:stCondLst>
                                        </p:cTn>
                                        <p:tgtEl>
                                          <p:spTgt spid="4"/>
                                        </p:tgtEl>
                                        <p:attrNameLst>
                                          <p:attrName>style.rotation</p:attrName>
                                        </p:attrNameLst>
                                      </p:cBhvr>
                                      <p:tavLst>
                                        <p:tav tm="0">
                                          <p:val>
                                            <p:fltVal val="0"/>
                                          </p:val>
                                        </p:tav>
                                        <p:tav tm="100000">
                                          <p:val>
                                            <p:fltVal val="-90"/>
                                          </p:val>
                                        </p:tav>
                                      </p:tavLst>
                                    </p:anim>
                                    <p:anim calcmode="lin" valueType="num">
                                      <p:cBhvr>
                                        <p:cTn id="38" dur="200" decel="100000"/>
                                        <p:tgtEl>
                                          <p:spTgt spid="4"/>
                                        </p:tgtEl>
                                        <p:attrNameLst>
                                          <p:attrName>ppt_x</p:attrName>
                                        </p:attrNameLst>
                                      </p:cBhvr>
                                      <p:tavLst>
                                        <p:tav tm="0">
                                          <p:val>
                                            <p:strVal val="ppt_x"/>
                                          </p:val>
                                        </p:tav>
                                        <p:tav tm="100000">
                                          <p:val>
                                            <p:strVal val="ppt_x-0.05"/>
                                          </p:val>
                                        </p:tav>
                                      </p:tavLst>
                                    </p:anim>
                                    <p:anim calcmode="lin" valueType="num">
                                      <p:cBhvr>
                                        <p:cTn id="39" dur="200" decel="100000"/>
                                        <p:tgtEl>
                                          <p:spTgt spid="4"/>
                                        </p:tgtEl>
                                        <p:attrNameLst>
                                          <p:attrName>ppt_y</p:attrName>
                                        </p:attrNameLst>
                                      </p:cBhvr>
                                      <p:tavLst>
                                        <p:tav tm="0">
                                          <p:val>
                                            <p:strVal val="ppt_y"/>
                                          </p:val>
                                        </p:tav>
                                        <p:tav tm="100000">
                                          <p:val>
                                            <p:strVal val="ppt_y+0.1"/>
                                          </p:val>
                                        </p:tav>
                                      </p:tavLst>
                                    </p:anim>
                                    <p:anim calcmode="lin" valueType="num">
                                      <p:cBhvr>
                                        <p:cTn id="40" dur="800" accel="100000">
                                          <p:stCondLst>
                                            <p:cond delay="200"/>
                                          </p:stCondLst>
                                        </p:cTn>
                                        <p:tgtEl>
                                          <p:spTgt spid="4"/>
                                        </p:tgtEl>
                                        <p:attrNameLst>
                                          <p:attrName>ppt_x</p:attrName>
                                        </p:attrNameLst>
                                      </p:cBhvr>
                                      <p:tavLst>
                                        <p:tav tm="0">
                                          <p:val>
                                            <p:strVal val="ppt_x"/>
                                          </p:val>
                                        </p:tav>
                                        <p:tav tm="100000">
                                          <p:val>
                                            <p:strVal val="ppt_x+0.4+0.05"/>
                                          </p:val>
                                        </p:tav>
                                      </p:tavLst>
                                    </p:anim>
                                    <p:anim calcmode="lin" valueType="num">
                                      <p:cBhvr>
                                        <p:cTn id="41" dur="800" accel="100000">
                                          <p:stCondLst>
                                            <p:cond delay="200"/>
                                          </p:stCondLst>
                                        </p:cTn>
                                        <p:tgtEl>
                                          <p:spTgt spid="4"/>
                                        </p:tgtEl>
                                        <p:attrNameLst>
                                          <p:attrName>ppt_y</p:attrName>
                                        </p:attrNameLst>
                                      </p:cBhvr>
                                      <p:tavLst>
                                        <p:tav tm="0">
                                          <p:val>
                                            <p:strVal val="ppt_y"/>
                                          </p:val>
                                        </p:tav>
                                        <p:tav tm="100000">
                                          <p:val>
                                            <p:strVal val="ppt_y-0.4-0.1"/>
                                          </p:val>
                                        </p:tav>
                                      </p:tavLst>
                                    </p:anim>
                                    <p:set>
                                      <p:cBhvr>
                                        <p:cTn id="42" dur="1" fill="hold">
                                          <p:stCondLst>
                                            <p:cond delay="999"/>
                                          </p:stCondLst>
                                        </p:cTn>
                                        <p:tgtEl>
                                          <p:spTgt spid="4"/>
                                        </p:tgtEl>
                                        <p:attrNameLst>
                                          <p:attrName>style.visibility</p:attrName>
                                        </p:attrNameLst>
                                      </p:cBhvr>
                                      <p:to>
                                        <p:strVal val="hidden"/>
                                      </p:to>
                                    </p:set>
                                  </p:childTnLst>
                                </p:cTn>
                              </p:par>
                              <p:par>
                                <p:cTn id="43" presetID="30" presetClass="exit" presetSubtype="0" fill="hold" nodeType="withEffect">
                                  <p:stCondLst>
                                    <p:cond delay="0"/>
                                  </p:stCondLst>
                                  <p:childTnLst>
                                    <p:animEffect transition="out" filter="fade">
                                      <p:cBhvr>
                                        <p:cTn id="44" dur="800" accel="100000">
                                          <p:stCondLst>
                                            <p:cond delay="200"/>
                                          </p:stCondLst>
                                        </p:cTn>
                                        <p:tgtEl>
                                          <p:spTgt spid="5"/>
                                        </p:tgtEl>
                                      </p:cBhvr>
                                    </p:animEffect>
                                    <p:anim calcmode="lin" valueType="num">
                                      <p:cBhvr>
                                        <p:cTn id="45" dur="800" accel="100000">
                                          <p:stCondLst>
                                            <p:cond delay="200"/>
                                          </p:stCondLst>
                                        </p:cTn>
                                        <p:tgtEl>
                                          <p:spTgt spid="5"/>
                                        </p:tgtEl>
                                        <p:attrNameLst>
                                          <p:attrName>style.rotation</p:attrName>
                                        </p:attrNameLst>
                                      </p:cBhvr>
                                      <p:tavLst>
                                        <p:tav tm="0">
                                          <p:val>
                                            <p:fltVal val="0"/>
                                          </p:val>
                                        </p:tav>
                                        <p:tav tm="100000">
                                          <p:val>
                                            <p:fltVal val="-90"/>
                                          </p:val>
                                        </p:tav>
                                      </p:tavLst>
                                    </p:anim>
                                    <p:anim calcmode="lin" valueType="num">
                                      <p:cBhvr>
                                        <p:cTn id="46" dur="200" decel="100000"/>
                                        <p:tgtEl>
                                          <p:spTgt spid="5"/>
                                        </p:tgtEl>
                                        <p:attrNameLst>
                                          <p:attrName>ppt_x</p:attrName>
                                        </p:attrNameLst>
                                      </p:cBhvr>
                                      <p:tavLst>
                                        <p:tav tm="0">
                                          <p:val>
                                            <p:strVal val="ppt_x"/>
                                          </p:val>
                                        </p:tav>
                                        <p:tav tm="100000">
                                          <p:val>
                                            <p:strVal val="ppt_x-0.05"/>
                                          </p:val>
                                        </p:tav>
                                      </p:tavLst>
                                    </p:anim>
                                    <p:anim calcmode="lin" valueType="num">
                                      <p:cBhvr>
                                        <p:cTn id="47" dur="200" decel="100000"/>
                                        <p:tgtEl>
                                          <p:spTgt spid="5"/>
                                        </p:tgtEl>
                                        <p:attrNameLst>
                                          <p:attrName>ppt_y</p:attrName>
                                        </p:attrNameLst>
                                      </p:cBhvr>
                                      <p:tavLst>
                                        <p:tav tm="0">
                                          <p:val>
                                            <p:strVal val="ppt_y"/>
                                          </p:val>
                                        </p:tav>
                                        <p:tav tm="100000">
                                          <p:val>
                                            <p:strVal val="ppt_y+0.1"/>
                                          </p:val>
                                        </p:tav>
                                      </p:tavLst>
                                    </p:anim>
                                    <p:anim calcmode="lin" valueType="num">
                                      <p:cBhvr>
                                        <p:cTn id="48" dur="800" accel="100000">
                                          <p:stCondLst>
                                            <p:cond delay="200"/>
                                          </p:stCondLst>
                                        </p:cTn>
                                        <p:tgtEl>
                                          <p:spTgt spid="5"/>
                                        </p:tgtEl>
                                        <p:attrNameLst>
                                          <p:attrName>ppt_x</p:attrName>
                                        </p:attrNameLst>
                                      </p:cBhvr>
                                      <p:tavLst>
                                        <p:tav tm="0">
                                          <p:val>
                                            <p:strVal val="ppt_x"/>
                                          </p:val>
                                        </p:tav>
                                        <p:tav tm="100000">
                                          <p:val>
                                            <p:strVal val="ppt_x+0.4+0.05"/>
                                          </p:val>
                                        </p:tav>
                                      </p:tavLst>
                                    </p:anim>
                                    <p:anim calcmode="lin" valueType="num">
                                      <p:cBhvr>
                                        <p:cTn id="49" dur="800" accel="100000">
                                          <p:stCondLst>
                                            <p:cond delay="200"/>
                                          </p:stCondLst>
                                        </p:cTn>
                                        <p:tgtEl>
                                          <p:spTgt spid="5"/>
                                        </p:tgtEl>
                                        <p:attrNameLst>
                                          <p:attrName>ppt_y</p:attrName>
                                        </p:attrNameLst>
                                      </p:cBhvr>
                                      <p:tavLst>
                                        <p:tav tm="0">
                                          <p:val>
                                            <p:strVal val="ppt_y"/>
                                          </p:val>
                                        </p:tav>
                                        <p:tav tm="100000">
                                          <p:val>
                                            <p:strVal val="ppt_y-0.4-0.1"/>
                                          </p:val>
                                        </p:tav>
                                      </p:tavLst>
                                    </p:anim>
                                    <p:set>
                                      <p:cBhvr>
                                        <p:cTn id="50" dur="1" fill="hold">
                                          <p:stCondLst>
                                            <p:cond delay="999"/>
                                          </p:stCondLst>
                                        </p:cTn>
                                        <p:tgtEl>
                                          <p:spTgt spid="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 presetClass="exit" presetSubtype="32" fill="hold" grpId="0" nodeType="clickEffect">
                                  <p:stCondLst>
                                    <p:cond delay="0"/>
                                  </p:stCondLst>
                                  <p:childTnLst>
                                    <p:animEffect transition="out" filter="circle(out)">
                                      <p:cBhvr>
                                        <p:cTn id="54" dur="2000"/>
                                        <p:tgtEl>
                                          <p:spTgt spid="4"/>
                                        </p:tgtEl>
                                      </p:cBhvr>
                                    </p:animEffect>
                                    <p:set>
                                      <p:cBhvr>
                                        <p:cTn id="55"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p:bldP spid="4" grpId="1"/>
      <p:bldP spid="4"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solidFill>
                  <a:schemeClr val="accent2">
                    <a:lumMod val="50000"/>
                  </a:schemeClr>
                </a:solidFill>
                <a:latin typeface="PWYummyDonuts" pitchFamily="2" charset="0"/>
              </a:rPr>
              <a:t>POSITIONING</a:t>
            </a:r>
            <a:endParaRPr lang="id-ID" dirty="0">
              <a:solidFill>
                <a:schemeClr val="accent2">
                  <a:lumMod val="50000"/>
                </a:schemeClr>
              </a:solidFill>
              <a:latin typeface="PWYummyDonuts" pitchFamily="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id-ID" b="1" dirty="0">
                <a:solidFill>
                  <a:schemeClr val="accent2">
                    <a:lumMod val="50000"/>
                  </a:schemeClr>
                </a:solidFill>
                <a:latin typeface="Cooper Std Black" pitchFamily="18" charset="0"/>
              </a:rPr>
              <a:t>Identifikasi brand positioning J.CO Donuts &amp; Coffee jika dilihat dari brand itu sendiri adalah sebagai berikut</a:t>
            </a:r>
            <a:r>
              <a:rPr lang="en-US" b="1" dirty="0">
                <a:solidFill>
                  <a:schemeClr val="accent2">
                    <a:lumMod val="50000"/>
                  </a:schemeClr>
                </a:solidFill>
                <a:latin typeface="Cooper Std Black" pitchFamily="18" charset="0"/>
              </a:rPr>
              <a:t> :</a:t>
            </a:r>
          </a:p>
          <a:p>
            <a:r>
              <a:rPr lang="id-ID" dirty="0">
                <a:solidFill>
                  <a:schemeClr val="accent2">
                    <a:lumMod val="50000"/>
                  </a:schemeClr>
                </a:solidFill>
              </a:rPr>
              <a:t> J.CO Donuts &amp; Coffee adalah brand lokal yang diposisikan sebagai brand internasional. </a:t>
            </a:r>
            <a:endParaRPr lang="en-US" dirty="0">
              <a:solidFill>
                <a:schemeClr val="accent2">
                  <a:lumMod val="50000"/>
                </a:schemeClr>
              </a:solidFill>
            </a:endParaRPr>
          </a:p>
          <a:p>
            <a:r>
              <a:rPr lang="id-ID" dirty="0">
                <a:solidFill>
                  <a:schemeClr val="accent2">
                    <a:lumMod val="50000"/>
                  </a:schemeClr>
                </a:solidFill>
              </a:rPr>
              <a:t>J.CO Donuts &amp; Coffee merupakan representasi gaya hidup modern yang mengandalkan kualitas dan pelayanan terbaik. </a:t>
            </a:r>
            <a:endParaRPr lang="en-US" dirty="0">
              <a:solidFill>
                <a:schemeClr val="accent2">
                  <a:lumMod val="50000"/>
                </a:schemeClr>
              </a:solidFill>
            </a:endParaRPr>
          </a:p>
          <a:p>
            <a:r>
              <a:rPr lang="id-ID" dirty="0">
                <a:solidFill>
                  <a:schemeClr val="accent2">
                    <a:lumMod val="50000"/>
                  </a:schemeClr>
                </a:solidFill>
              </a:rPr>
              <a:t>J.CO Donuts &amp; Coffee menawarkan ambiencepada para pelanggannya, hal ini dapat kita lihat dari tatanan interior gerai dan fasilitas meja dan kursi yang nyaman bagi para pelanggan.</a:t>
            </a:r>
          </a:p>
          <a:p>
            <a:endParaRPr lang="id-ID" dirty="0">
              <a:solidFill>
                <a:schemeClr val="accent2">
                  <a:lumMod val="50000"/>
                </a:schemeClr>
              </a:solidFill>
            </a:endParaRPr>
          </a:p>
        </p:txBody>
      </p:sp>
    </p:spTree>
    <p:extLst>
      <p:ext uri="{BB962C8B-B14F-4D97-AF65-F5344CB8AC3E}">
        <p14:creationId xmlns:p14="http://schemas.microsoft.com/office/powerpoint/2010/main" val="420214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6984776" cy="3240360"/>
          </a:xfrm>
        </p:spPr>
        <p:txBody>
          <a:bodyPr>
            <a:normAutofit/>
          </a:bodyPr>
          <a:lstStyle/>
          <a:p>
            <a:pPr lvl="0" algn="ctr"/>
            <a:r>
              <a:rPr lang="id-ID" sz="4000" b="1" dirty="0">
                <a:solidFill>
                  <a:schemeClr val="accent2">
                    <a:lumMod val="50000"/>
                  </a:schemeClr>
                </a:solidFill>
                <a:latin typeface="Blackoak Std" pitchFamily="82" charset="0"/>
              </a:rPr>
              <a:t>ANALISIS SWOT</a:t>
            </a:r>
            <a:br>
              <a:rPr lang="id-ID" dirty="0"/>
            </a:br>
            <a:endParaRPr lang="id-ID" dirty="0"/>
          </a:p>
        </p:txBody>
      </p:sp>
      <p:pic>
        <p:nvPicPr>
          <p:cNvPr id="5" name="Picture 4">
            <a:extLst>
              <a:ext uri="{FF2B5EF4-FFF2-40B4-BE49-F238E27FC236}">
                <a16:creationId xmlns:a16="http://schemas.microsoft.com/office/drawing/2014/main" id="{34A588DA-4CDC-4396-9805-71BA23A9B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0814" y="3212976"/>
            <a:ext cx="4522372" cy="3024336"/>
          </a:xfrm>
          <a:prstGeom prst="rect">
            <a:avLst/>
          </a:prstGeom>
        </p:spPr>
      </p:pic>
    </p:spTree>
    <p:extLst>
      <p:ext uri="{BB962C8B-B14F-4D97-AF65-F5344CB8AC3E}">
        <p14:creationId xmlns:p14="http://schemas.microsoft.com/office/powerpoint/2010/main" val="2097185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136922">
            <a:off x="228853" y="97988"/>
            <a:ext cx="4671727" cy="4763830"/>
          </a:xfrm>
          <a:prstGeom prst="rect">
            <a:avLst/>
          </a:prstGeom>
        </p:spPr>
      </p:pic>
      <p:pic>
        <p:nvPicPr>
          <p:cNvPr id="3" name="Picture 2">
            <a:extLst>
              <a:ext uri="{FF2B5EF4-FFF2-40B4-BE49-F238E27FC236}">
                <a16:creationId xmlns:a16="http://schemas.microsoft.com/office/drawing/2014/main" id="{EF58FCE5-9B70-4217-AD34-933EEF4A1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4151" y="3140968"/>
            <a:ext cx="3923928" cy="3923928"/>
          </a:xfrm>
          <a:prstGeom prst="rect">
            <a:avLst/>
          </a:prstGeom>
        </p:spPr>
      </p:pic>
    </p:spTree>
    <p:extLst>
      <p:ext uri="{BB962C8B-B14F-4D97-AF65-F5344CB8AC3E}">
        <p14:creationId xmlns:p14="http://schemas.microsoft.com/office/powerpoint/2010/main" val="306795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7886700" cy="4692179"/>
          </a:xfrm>
        </p:spPr>
        <p:txBody>
          <a:bodyPr>
            <a:noAutofit/>
          </a:bodyPr>
          <a:lstStyle/>
          <a:p>
            <a:pPr lvl="0"/>
            <a:r>
              <a:rPr lang="id-ID" sz="1600" dirty="0">
                <a:solidFill>
                  <a:schemeClr val="accent2">
                    <a:lumMod val="75000"/>
                  </a:schemeClr>
                </a:solidFill>
                <a:latin typeface="Cooper Std Black" pitchFamily="18" charset="0"/>
              </a:rPr>
              <a:t>Donat-donat dibuat dengan menggunakan mesin modern, mulai dari adonan, cara memasak, hingga menutup permukaan donat dengan bahan-bahan yang menjadi ciri-ciri setiap jenis donatnya.</a:t>
            </a:r>
          </a:p>
          <a:p>
            <a:pPr lvl="0"/>
            <a:r>
              <a:rPr lang="id-ID" sz="1600" dirty="0">
                <a:solidFill>
                  <a:schemeClr val="accent2">
                    <a:lumMod val="75000"/>
                  </a:schemeClr>
                </a:solidFill>
                <a:latin typeface="Cooper Std Black" pitchFamily="18" charset="0"/>
              </a:rPr>
              <a:t>Hampir separuh bahan baku di impor, cokelat dari Belgia dan susu didatangkan dari Selandia baru. Biji kopi untuk minuman didatangkan dari Italia dan Kosta Rika.</a:t>
            </a:r>
          </a:p>
          <a:p>
            <a:pPr lvl="0"/>
            <a:r>
              <a:rPr lang="id-ID" sz="1600" dirty="0">
                <a:solidFill>
                  <a:schemeClr val="accent2">
                    <a:lumMod val="75000"/>
                  </a:schemeClr>
                </a:solidFill>
                <a:latin typeface="Cooper Std Black" pitchFamily="18" charset="0"/>
              </a:rPr>
              <a:t>Johnny juga mendatangkan spesialis-spesialis donat dan kopi untuk membuat menu baru, dan tak segan mengirimkan tim risetnya ke luar negeri untuk mempelajari resep-resep baru.</a:t>
            </a:r>
          </a:p>
          <a:p>
            <a:pPr lvl="0"/>
            <a:r>
              <a:rPr lang="id-ID" sz="1600" dirty="0">
                <a:solidFill>
                  <a:schemeClr val="accent2">
                    <a:lumMod val="75000"/>
                  </a:schemeClr>
                </a:solidFill>
                <a:latin typeface="Cooper Std Black" pitchFamily="18" charset="0"/>
              </a:rPr>
              <a:t>Konsep ’open kitchen’.</a:t>
            </a:r>
          </a:p>
          <a:p>
            <a:pPr lvl="0"/>
            <a:r>
              <a:rPr lang="id-ID" sz="1600" dirty="0">
                <a:solidFill>
                  <a:schemeClr val="accent2">
                    <a:lumMod val="75000"/>
                  </a:schemeClr>
                </a:solidFill>
                <a:latin typeface="Cooper Std Black" pitchFamily="18" charset="0"/>
              </a:rPr>
              <a:t>Suasana yang nyaman.</a:t>
            </a:r>
          </a:p>
          <a:p>
            <a:pPr lvl="0"/>
            <a:r>
              <a:rPr lang="id-ID" sz="1600" dirty="0">
                <a:solidFill>
                  <a:schemeClr val="accent2">
                    <a:lumMod val="75000"/>
                  </a:schemeClr>
                </a:solidFill>
                <a:latin typeface="Cooper Std Black" pitchFamily="18" charset="0"/>
              </a:rPr>
              <a:t>Ragam variasi tampilan dan rasa produk.</a:t>
            </a:r>
          </a:p>
          <a:p>
            <a:pPr lvl="0"/>
            <a:r>
              <a:rPr lang="id-ID" sz="1600" dirty="0">
                <a:solidFill>
                  <a:schemeClr val="accent2">
                    <a:lumMod val="75000"/>
                  </a:schemeClr>
                </a:solidFill>
                <a:latin typeface="Cooper Std Black" pitchFamily="18" charset="0"/>
              </a:rPr>
              <a:t>Staff J.Co Donuts and Coffee yang ramah dan cekatan dalam melayani pelanggannya.</a:t>
            </a:r>
          </a:p>
          <a:p>
            <a:pPr lvl="0"/>
            <a:r>
              <a:rPr lang="id-ID" sz="1600" dirty="0">
                <a:solidFill>
                  <a:schemeClr val="accent2">
                    <a:lumMod val="75000"/>
                  </a:schemeClr>
                </a:solidFill>
                <a:latin typeface="Cooper Std Black" pitchFamily="18" charset="0"/>
              </a:rPr>
              <a:t>Letak atau posisi outlet.Walaupun sama-sama di mall dengan kompetitornya, tapi J.Co hampir selalu mengincar posisi Hook, atau setidaknya di arah pintu masuk (biasa seberangan atau berdekatan dengan saudaranya BreadTalk).</a:t>
            </a:r>
          </a:p>
          <a:p>
            <a:pPr lvl="0"/>
            <a:r>
              <a:rPr lang="id-ID" sz="1600" dirty="0">
                <a:solidFill>
                  <a:schemeClr val="accent2">
                    <a:lumMod val="75000"/>
                  </a:schemeClr>
                </a:solidFill>
                <a:latin typeface="Cooper Std Black" pitchFamily="18" charset="0"/>
              </a:rPr>
              <a:t>Delivery Order (021 – 7996060) untuk area Jabodetabek dengan minimal order 1lusin atau sebesar Rp40000 plus ongkos kirim Rp 10000.</a:t>
            </a:r>
          </a:p>
          <a:p>
            <a:endParaRPr lang="id-ID" sz="1600" dirty="0">
              <a:solidFill>
                <a:schemeClr val="accent2">
                  <a:lumMod val="75000"/>
                </a:schemeClr>
              </a:solidFill>
            </a:endParaRPr>
          </a:p>
        </p:txBody>
      </p:sp>
      <p:sp>
        <p:nvSpPr>
          <p:cNvPr id="2" name="Title 1"/>
          <p:cNvSpPr>
            <a:spLocks noGrp="1"/>
          </p:cNvSpPr>
          <p:nvPr>
            <p:ph type="title"/>
          </p:nvPr>
        </p:nvSpPr>
        <p:spPr>
          <a:xfrm>
            <a:off x="683568" y="20351"/>
            <a:ext cx="7814692" cy="1032385"/>
          </a:xfrm>
        </p:spPr>
        <p:txBody>
          <a:bodyPr/>
          <a:lstStyle/>
          <a:p>
            <a:pPr lvl="0"/>
            <a:r>
              <a:rPr lang="id-ID" b="1" dirty="0">
                <a:solidFill>
                  <a:schemeClr val="accent2">
                    <a:lumMod val="50000"/>
                  </a:schemeClr>
                </a:solidFill>
                <a:latin typeface="Blackoak Std" pitchFamily="82" charset="0"/>
              </a:rPr>
              <a:t>Strength :</a:t>
            </a:r>
            <a:endParaRPr lang="id-ID" dirty="0">
              <a:solidFill>
                <a:schemeClr val="accent2">
                  <a:lumMod val="50000"/>
                </a:schemeClr>
              </a:solidFill>
              <a:latin typeface="Blackoak Std" pitchFamily="82" charset="0"/>
            </a:endParaRPr>
          </a:p>
        </p:txBody>
      </p:sp>
    </p:spTree>
    <p:extLst>
      <p:ext uri="{BB962C8B-B14F-4D97-AF65-F5344CB8AC3E}">
        <p14:creationId xmlns:p14="http://schemas.microsoft.com/office/powerpoint/2010/main" val="1847119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0" b="-50000"/>
          </a:stretch>
        </a:blipFill>
        <a:effectLst/>
      </p:bgPr>
    </p:bg>
    <p:spTree>
      <p:nvGrpSpPr>
        <p:cNvPr id="1" name=""/>
        <p:cNvGrpSpPr/>
        <p:nvPr/>
      </p:nvGrpSpPr>
      <p:grpSpPr>
        <a:xfrm>
          <a:off x="0" y="0"/>
          <a:ext cx="0" cy="0"/>
          <a:chOff x="0" y="0"/>
          <a:chExt cx="0" cy="0"/>
        </a:xfrm>
      </p:grpSpPr>
      <p:sp>
        <p:nvSpPr>
          <p:cNvPr id="4" name="Rounded Rectangle 3"/>
          <p:cNvSpPr/>
          <p:nvPr/>
        </p:nvSpPr>
        <p:spPr>
          <a:xfrm>
            <a:off x="251520" y="195420"/>
            <a:ext cx="8496944" cy="6408712"/>
          </a:xfrm>
          <a:prstGeom prst="roundRect">
            <a:avLst/>
          </a:prstGeom>
          <a:solidFill>
            <a:schemeClr val="bg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611560" y="476672"/>
            <a:ext cx="7886700" cy="1325563"/>
          </a:xfrm>
        </p:spPr>
        <p:txBody>
          <a:bodyPr/>
          <a:lstStyle/>
          <a:p>
            <a:pPr lvl="0"/>
            <a:r>
              <a:rPr lang="id-ID" b="1" dirty="0">
                <a:solidFill>
                  <a:schemeClr val="accent2">
                    <a:lumMod val="50000"/>
                  </a:schemeClr>
                </a:solidFill>
                <a:latin typeface="Blackoak Std" pitchFamily="82" charset="0"/>
              </a:rPr>
              <a:t>Weakness :</a:t>
            </a:r>
            <a:br>
              <a:rPr lang="id-ID" dirty="0">
                <a:solidFill>
                  <a:schemeClr val="accent2">
                    <a:lumMod val="50000"/>
                  </a:schemeClr>
                </a:solidFill>
              </a:rPr>
            </a:br>
            <a:endParaRPr lang="id-ID" dirty="0">
              <a:solidFill>
                <a:schemeClr val="accent2">
                  <a:lumMod val="50000"/>
                </a:schemeClr>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id-ID" dirty="0">
                <a:solidFill>
                  <a:schemeClr val="accent2">
                    <a:lumMod val="75000"/>
                  </a:schemeClr>
                </a:solidFill>
                <a:latin typeface="Cooper Std Black" pitchFamily="18" charset="0"/>
              </a:rPr>
              <a:t>Tempat duduk yang kurang </a:t>
            </a:r>
            <a:r>
              <a:rPr lang="en-US" dirty="0" err="1">
                <a:solidFill>
                  <a:schemeClr val="accent2">
                    <a:lumMod val="75000"/>
                  </a:schemeClr>
                </a:solidFill>
                <a:latin typeface="Cooper Std Black" pitchFamily="18" charset="0"/>
              </a:rPr>
              <a:t>memadai</a:t>
            </a:r>
            <a:r>
              <a:rPr lang="id-ID" dirty="0">
                <a:solidFill>
                  <a:schemeClr val="accent2">
                    <a:lumMod val="75000"/>
                  </a:schemeClr>
                </a:solidFill>
                <a:latin typeface="Cooper Std Black" pitchFamily="18" charset="0"/>
              </a:rPr>
              <a:t> di beberapa gerai seperti di Pluit Village.</a:t>
            </a:r>
          </a:p>
          <a:p>
            <a:pPr marL="514350" indent="-514350">
              <a:buFont typeface="+mj-lt"/>
              <a:buAutoNum type="arabicPeriod"/>
            </a:pPr>
            <a:r>
              <a:rPr lang="id-ID" dirty="0">
                <a:solidFill>
                  <a:schemeClr val="accent2">
                    <a:lumMod val="75000"/>
                  </a:schemeClr>
                </a:solidFill>
                <a:latin typeface="Cooper Std Black" pitchFamily="18" charset="0"/>
              </a:rPr>
              <a:t>Belum berdiri sendiri di luar mall seperti Dunkin yang sudah banyak Dunkin Cafe yang berdiri sendiri di luar mall.</a:t>
            </a:r>
          </a:p>
          <a:p>
            <a:endParaRPr lang="id-ID" dirty="0"/>
          </a:p>
        </p:txBody>
      </p:sp>
    </p:spTree>
    <p:extLst>
      <p:ext uri="{BB962C8B-B14F-4D97-AF65-F5344CB8AC3E}">
        <p14:creationId xmlns:p14="http://schemas.microsoft.com/office/powerpoint/2010/main" val="43157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1177"/>
            <a:ext cx="9144000" cy="1021559"/>
          </a:xfrm>
        </p:spPr>
        <p:txBody>
          <a:bodyPr>
            <a:normAutofit/>
          </a:bodyPr>
          <a:lstStyle/>
          <a:p>
            <a:pPr lvl="0"/>
            <a:r>
              <a:rPr lang="id-ID" sz="4000" b="1" dirty="0">
                <a:solidFill>
                  <a:schemeClr val="accent2">
                    <a:lumMod val="50000"/>
                  </a:schemeClr>
                </a:solidFill>
                <a:latin typeface="Blackoak Std" pitchFamily="82" charset="0"/>
              </a:rPr>
              <a:t>Opportunities :</a:t>
            </a:r>
            <a:endParaRPr lang="id-ID" sz="4000" dirty="0">
              <a:solidFill>
                <a:schemeClr val="accent2">
                  <a:lumMod val="50000"/>
                </a:schemeClr>
              </a:solidFill>
              <a:latin typeface="Blackoak Std" pitchFamily="82" charset="0"/>
            </a:endParaRPr>
          </a:p>
        </p:txBody>
      </p:sp>
      <p:sp>
        <p:nvSpPr>
          <p:cNvPr id="3" name="Content Placeholder 2"/>
          <p:cNvSpPr>
            <a:spLocks noGrp="1"/>
          </p:cNvSpPr>
          <p:nvPr>
            <p:ph idx="1"/>
          </p:nvPr>
        </p:nvSpPr>
        <p:spPr>
          <a:xfrm>
            <a:off x="107504" y="1196752"/>
            <a:ext cx="8856984" cy="4980211"/>
          </a:xfrm>
          <a:solidFill>
            <a:schemeClr val="bg1">
              <a:alpha val="66000"/>
            </a:schemeClr>
          </a:solidFill>
        </p:spPr>
        <p:txBody>
          <a:bodyPr>
            <a:normAutofit/>
          </a:bodyPr>
          <a:lstStyle/>
          <a:p>
            <a:pPr algn="just"/>
            <a:r>
              <a:rPr lang="id-ID" b="1" dirty="0">
                <a:solidFill>
                  <a:schemeClr val="accent2">
                    <a:lumMod val="50000"/>
                  </a:schemeClr>
                </a:solidFill>
                <a:latin typeface="Cooper Std Black" pitchFamily="18" charset="0"/>
              </a:rPr>
              <a:t>Award</a:t>
            </a:r>
            <a:endParaRPr lang="id-ID" dirty="0">
              <a:solidFill>
                <a:schemeClr val="accent2">
                  <a:lumMod val="50000"/>
                </a:schemeClr>
              </a:solidFill>
              <a:latin typeface="Cooper Std Black" pitchFamily="18" charset="0"/>
            </a:endParaRPr>
          </a:p>
          <a:p>
            <a:pPr marL="0" indent="0" algn="just">
              <a:buNone/>
            </a:pPr>
            <a:r>
              <a:rPr lang="id-ID" dirty="0">
                <a:solidFill>
                  <a:schemeClr val="accent2">
                    <a:lumMod val="75000"/>
                  </a:schemeClr>
                </a:solidFill>
              </a:rPr>
              <a:t>	</a:t>
            </a:r>
            <a:r>
              <a:rPr lang="id-ID" dirty="0">
                <a:solidFill>
                  <a:schemeClr val="accent2">
                    <a:lumMod val="75000"/>
                  </a:schemeClr>
                </a:solidFill>
                <a:latin typeface="Times New Roman" pitchFamily="18" charset="0"/>
                <a:cs typeface="Times New Roman" pitchFamily="18" charset="0"/>
              </a:rPr>
              <a:t>Pada tahun pertama</a:t>
            </a: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pengoperasiannya, J.Co Donuts &amp; Coffee diberikan penghargaan “Marketing Award” sebagai merk dengan produk inovasi terbaik. Setelah penghargaan ini, J.Co memenangkan “Best Donut 2006” di Majalah Free pada akhir tahun 2006. Pada 2008, J.Co Donuts &amp; Coffee mendapatkan penghargaan yaitu “The Integrated Marketing Strategy Champion 2008” di majalah bisnis SWA dan Markplus &amp; Co.Penghargaan lain yang diterima J.Co Donuts &amp; Coffee adalah CAKRAM AWARD 2008 untuk kategori Breakthrough Campaign di Food &amp; Beverage. </a:t>
            </a:r>
          </a:p>
          <a:p>
            <a:pPr algn="just"/>
            <a:endParaRPr lang="id-ID" dirty="0"/>
          </a:p>
        </p:txBody>
      </p:sp>
    </p:spTree>
    <p:extLst>
      <p:ext uri="{BB962C8B-B14F-4D97-AF65-F5344CB8AC3E}">
        <p14:creationId xmlns:p14="http://schemas.microsoft.com/office/powerpoint/2010/main" val="117431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560" y="1268760"/>
            <a:ext cx="7886700" cy="471586"/>
          </a:xfrm>
          <a:solidFill>
            <a:schemeClr val="bg1">
              <a:alpha val="89000"/>
            </a:schemeClr>
          </a:solidFill>
        </p:spPr>
        <p:txBody>
          <a:bodyPr>
            <a:normAutofit fontScale="90000"/>
          </a:bodyPr>
          <a:lstStyle/>
          <a:p>
            <a:pPr lvl="0"/>
            <a:r>
              <a:rPr lang="id-ID" sz="3600" b="1" dirty="0">
                <a:solidFill>
                  <a:schemeClr val="accent2">
                    <a:lumMod val="50000"/>
                  </a:schemeClr>
                </a:solidFill>
                <a:latin typeface="Cooper Std Black" pitchFamily="18" charset="0"/>
              </a:rPr>
              <a:t>Omset</a:t>
            </a:r>
            <a:endParaRPr lang="id-ID" sz="3600" dirty="0">
              <a:solidFill>
                <a:schemeClr val="accent2">
                  <a:lumMod val="50000"/>
                </a:schemeClr>
              </a:solidFill>
              <a:latin typeface="Cooper Std Black" pitchFamily="18" charset="0"/>
            </a:endParaRPr>
          </a:p>
        </p:txBody>
      </p:sp>
      <p:sp>
        <p:nvSpPr>
          <p:cNvPr id="3" name="Content Placeholder 2"/>
          <p:cNvSpPr>
            <a:spLocks noGrp="1"/>
          </p:cNvSpPr>
          <p:nvPr>
            <p:ph idx="1"/>
          </p:nvPr>
        </p:nvSpPr>
        <p:spPr>
          <a:solidFill>
            <a:schemeClr val="bg1">
              <a:alpha val="81000"/>
            </a:schemeClr>
          </a:solidFill>
        </p:spPr>
        <p:txBody>
          <a:bodyPr>
            <a:normAutofit fontScale="77500" lnSpcReduction="20000"/>
          </a:bodyPr>
          <a:lstStyle/>
          <a:p>
            <a:pPr marL="0" indent="0" algn="just">
              <a:lnSpc>
                <a:spcPct val="120000"/>
              </a:lnSpc>
              <a:buNone/>
            </a:pPr>
            <a:r>
              <a:rPr lang="en-US" dirty="0">
                <a:solidFill>
                  <a:schemeClr val="accent2">
                    <a:lumMod val="75000"/>
                  </a:schemeClr>
                </a:solidFill>
              </a:rPr>
              <a:t>	</a:t>
            </a:r>
            <a:r>
              <a:rPr lang="id-ID" dirty="0">
                <a:solidFill>
                  <a:schemeClr val="accent2">
                    <a:lumMod val="75000"/>
                  </a:schemeClr>
                </a:solidFill>
                <a:latin typeface="Times New Roman" pitchFamily="18" charset="0"/>
                <a:cs typeface="Times New Roman" pitchFamily="18" charset="0"/>
              </a:rPr>
              <a:t>Menurut Indriana Lisztya R., PR Manager dan Promosi J.Co, penjualan donat J.Co di salah satu gerai terlarisnya bisa mencapai 14 ribu donat per hari. Angka ini belum termasuk  pembelian produk lainnya (seperti minuman kopi) oleh pengunjung outlet J.Co yang jumlahnya bisa mencapai 1.200 orang per hari. Kalau diibaratkan harga 1 donut adalah Rp 6000, penjualan per gerai dianggap hanya 7000 donut per hari, jumlah gerai dianggap 100, maka penjualan perhari dari J.Co adalah : </a:t>
            </a:r>
          </a:p>
          <a:p>
            <a:pPr marL="0" indent="0" algn="just">
              <a:lnSpc>
                <a:spcPct val="120000"/>
              </a:lnSpc>
              <a:buNone/>
            </a:pP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 Rp 6000 / donut x 7000 donut x 100 gerai</a:t>
            </a:r>
          </a:p>
          <a:p>
            <a:pPr marL="0" indent="0" algn="just">
              <a:lnSpc>
                <a:spcPct val="120000"/>
              </a:lnSpc>
              <a:buNone/>
            </a:pP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 Rp 4.200.000.000 / gerai per harinya (belum </a:t>
            </a: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termasuk </a:t>
            </a: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yoghurt dan coffee)</a:t>
            </a:r>
          </a:p>
          <a:p>
            <a:endParaRPr lang="id-ID" dirty="0"/>
          </a:p>
        </p:txBody>
      </p:sp>
    </p:spTree>
    <p:extLst>
      <p:ext uri="{BB962C8B-B14F-4D97-AF65-F5344CB8AC3E}">
        <p14:creationId xmlns:p14="http://schemas.microsoft.com/office/powerpoint/2010/main" val="2720327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solidFill>
                  <a:schemeClr val="accent2">
                    <a:lumMod val="50000"/>
                  </a:schemeClr>
                </a:solidFill>
                <a:latin typeface="Blackoak Std" pitchFamily="82" charset="0"/>
              </a:rPr>
              <a:t>Threa</a:t>
            </a:r>
            <a:r>
              <a:rPr lang="en-US" b="1" dirty="0">
                <a:solidFill>
                  <a:schemeClr val="accent2">
                    <a:lumMod val="50000"/>
                  </a:schemeClr>
                </a:solidFill>
                <a:latin typeface="Blackoak Std" pitchFamily="82" charset="0"/>
              </a:rPr>
              <a:t>t :</a:t>
            </a:r>
            <a:endParaRPr lang="id-ID" dirty="0">
              <a:solidFill>
                <a:schemeClr val="accent2">
                  <a:lumMod val="50000"/>
                </a:schemeClr>
              </a:solidFill>
              <a:latin typeface="Blackoak Std" pitchFamily="82" charset="0"/>
            </a:endParaRPr>
          </a:p>
        </p:txBody>
      </p:sp>
      <p:sp>
        <p:nvSpPr>
          <p:cNvPr id="3" name="Content Placeholder 2"/>
          <p:cNvSpPr>
            <a:spLocks noGrp="1"/>
          </p:cNvSpPr>
          <p:nvPr>
            <p:ph idx="1"/>
          </p:nvPr>
        </p:nvSpPr>
        <p:spPr/>
        <p:txBody>
          <a:bodyPr>
            <a:normAutofit fontScale="92500" lnSpcReduction="10000"/>
          </a:bodyPr>
          <a:lstStyle/>
          <a:p>
            <a:r>
              <a:rPr lang="id-ID" dirty="0"/>
              <a:t>	</a:t>
            </a:r>
            <a:r>
              <a:rPr lang="id-ID" dirty="0">
                <a:solidFill>
                  <a:schemeClr val="accent2">
                    <a:lumMod val="75000"/>
                  </a:schemeClr>
                </a:solidFill>
                <a:latin typeface="Times New Roman" pitchFamily="18" charset="0"/>
                <a:cs typeface="Times New Roman" pitchFamily="18" charset="0"/>
              </a:rPr>
              <a:t>Sebagai pemain di pasar food and beverages–spesifik pada donat dan kopi, J.Co Donuts &amp;Coffee memiliki beberapa pesaing: I-Crave dan Krispy Kreme. Membicarakan usaha donuts and coffee</a:t>
            </a: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Dunkin Donuts tak akan terlewatkan. </a:t>
            </a:r>
            <a:endParaRPr lang="en-US" dirty="0">
              <a:solidFill>
                <a:schemeClr val="accent2">
                  <a:lumMod val="75000"/>
                </a:schemeClr>
              </a:solidFill>
              <a:latin typeface="Times New Roman" pitchFamily="18" charset="0"/>
              <a:cs typeface="Times New Roman" pitchFamily="18" charset="0"/>
            </a:endParaRPr>
          </a:p>
          <a:p>
            <a:r>
              <a:rPr lang="id-ID" dirty="0">
                <a:solidFill>
                  <a:schemeClr val="accent2">
                    <a:lumMod val="75000"/>
                  </a:schemeClr>
                </a:solidFill>
                <a:latin typeface="Times New Roman" pitchFamily="18" charset="0"/>
                <a:cs typeface="Times New Roman" pitchFamily="18" charset="0"/>
              </a:rPr>
              <a:t>Brand yang dimotori Dunkin‘Brands telah berdiri sejak tahun 1950. Brand ini mencakup worldwide untuk jangkauan pasar dan hingga kini masih tegak berdiri dengan beberapa jenis produk yang ditawarkan : donat, brownies, croissant, muffins, kopi, cokelat, dan lain-lain. Dari sisi usia jelas Dunkin Donuts lebih banyak memiliki jam terbang dibandingkan J.Co Donuts &amp; Coffee yang baru berdiri pada tahun 2005. </a:t>
            </a:r>
          </a:p>
          <a:p>
            <a:endParaRPr lang="id-ID" dirty="0"/>
          </a:p>
        </p:txBody>
      </p:sp>
    </p:spTree>
    <p:extLst>
      <p:ext uri="{BB962C8B-B14F-4D97-AF65-F5344CB8AC3E}">
        <p14:creationId xmlns:p14="http://schemas.microsoft.com/office/powerpoint/2010/main" val="3100040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4664"/>
            <a:ext cx="8047806" cy="6120680"/>
          </a:xfrm>
        </p:spPr>
        <p:txBody>
          <a:bodyPr>
            <a:normAutofit fontScale="92500" lnSpcReduction="20000"/>
          </a:bodyPr>
          <a:lstStyle/>
          <a:p>
            <a:r>
              <a:rPr lang="id-ID" dirty="0">
                <a:solidFill>
                  <a:schemeClr val="accent2">
                    <a:lumMod val="75000"/>
                  </a:schemeClr>
                </a:solidFill>
                <a:latin typeface="Times New Roman" pitchFamily="18" charset="0"/>
                <a:cs typeface="Times New Roman" pitchFamily="18" charset="0"/>
              </a:rPr>
              <a:t>Akan tetapi Dunkin Donuts bukanlah kompetitor J.Co Donuts &amp; Coffee. Hal ini dikarenakan konsep Dunkin Donuts yang lebih mengarah pada mainstream  donuts</a:t>
            </a:r>
            <a:r>
              <a:rPr lang="en-US" dirty="0">
                <a:solidFill>
                  <a:schemeClr val="accent2">
                    <a:lumMod val="75000"/>
                  </a:schemeClr>
                </a:solidFill>
                <a:latin typeface="Times New Roman" pitchFamily="18" charset="0"/>
                <a:cs typeface="Times New Roman" pitchFamily="18" charset="0"/>
              </a:rPr>
              <a:t>,</a:t>
            </a:r>
            <a:r>
              <a:rPr lang="id-ID" dirty="0">
                <a:solidFill>
                  <a:schemeClr val="accent2">
                    <a:lumMod val="75000"/>
                  </a:schemeClr>
                </a:solidFill>
                <a:latin typeface="Times New Roman" pitchFamily="18" charset="0"/>
                <a:cs typeface="Times New Roman" pitchFamily="18" charset="0"/>
              </a:rPr>
              <a:t> J.Co Donuts &amp;Coffee lebih diposisikan sebagai donat yang lux dari sisi tampilan maupun kemasan serta menjual gaya hidup (life style).</a:t>
            </a:r>
          </a:p>
          <a:p>
            <a:r>
              <a:rPr lang="id-ID" dirty="0">
                <a:solidFill>
                  <a:schemeClr val="accent2">
                    <a:lumMod val="75000"/>
                  </a:schemeClr>
                </a:solidFill>
                <a:latin typeface="Times New Roman" pitchFamily="18" charset="0"/>
                <a:cs typeface="Times New Roman" pitchFamily="18" charset="0"/>
              </a:rPr>
              <a:t>I-Crave yang dikelola Melawai Group mengedepankan variasi rasa yang jauh lebih banyak dari J-Co.Variasi filling I-Crave kurang lebih 20 jenis lebih banyak dari J.CO Donuts &amp; Coffee. I-Crave dari sisi harga mampu memberikan diskon sampai 35% jika pelanggan membeli dalam kuantitas di atas dua lusin. I-Crave tidak terlalu menjual ambience</a:t>
            </a:r>
          </a:p>
          <a:p>
            <a:r>
              <a:rPr lang="id-ID" dirty="0">
                <a:solidFill>
                  <a:schemeClr val="accent2">
                    <a:lumMod val="75000"/>
                  </a:schemeClr>
                </a:solidFill>
                <a:latin typeface="Times New Roman" pitchFamily="18" charset="0"/>
                <a:cs typeface="Times New Roman" pitchFamily="18" charset="0"/>
              </a:rPr>
              <a:t>Seperti</a:t>
            </a:r>
            <a:r>
              <a:rPr lang="en-US" dirty="0">
                <a:solidFill>
                  <a:schemeClr val="accent2">
                    <a:lumMod val="75000"/>
                  </a:schemeClr>
                </a:solidFill>
                <a:latin typeface="Times New Roman" pitchFamily="18" charset="0"/>
                <a:cs typeface="Times New Roman" pitchFamily="18" charset="0"/>
              </a:rPr>
              <a:t> </a:t>
            </a:r>
            <a:r>
              <a:rPr lang="id-ID" dirty="0">
                <a:solidFill>
                  <a:schemeClr val="accent2">
                    <a:lumMod val="75000"/>
                  </a:schemeClr>
                </a:solidFill>
                <a:latin typeface="Times New Roman" pitchFamily="18" charset="0"/>
                <a:cs typeface="Times New Roman" pitchFamily="18" charset="0"/>
              </a:rPr>
              <a:t>yang ditawarkan J.CO Donuts &amp; Coffee, akan tetapi mengedepankan variasi rasa serta harga yang relatif murah. Krispy Kreme sebagai pesaing J.CO Donuts &amp; Coffee muncul di bawah bendera PT Premier Doughnut Indonesia. Ia merupakan salah satu retail donat tertua di Amerika yang memiliki track record  yang jauh lebih lama dibanding J.CO Donuts &amp; Coffee.</a:t>
            </a:r>
          </a:p>
          <a:p>
            <a:endParaRPr lang="id-ID" dirty="0">
              <a:solidFill>
                <a:schemeClr val="accent2">
                  <a:lumMod val="75000"/>
                </a:schemeClr>
              </a:solidFill>
            </a:endParaRPr>
          </a:p>
        </p:txBody>
      </p:sp>
    </p:spTree>
    <p:extLst>
      <p:ext uri="{BB962C8B-B14F-4D97-AF65-F5344CB8AC3E}">
        <p14:creationId xmlns:p14="http://schemas.microsoft.com/office/powerpoint/2010/main" val="2165659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32656"/>
            <a:ext cx="7886700" cy="5844307"/>
          </a:xfrm>
        </p:spPr>
        <p:txBody>
          <a:bodyPr>
            <a:normAutofit lnSpcReduction="10000"/>
          </a:bodyPr>
          <a:lstStyle/>
          <a:p>
            <a:pPr marL="0" lvl="0" indent="0">
              <a:buNone/>
            </a:pPr>
            <a:r>
              <a:rPr lang="id-ID" b="1" dirty="0">
                <a:solidFill>
                  <a:schemeClr val="accent2">
                    <a:lumMod val="75000"/>
                  </a:schemeClr>
                </a:solidFill>
                <a:latin typeface="Cooper Std Black" pitchFamily="18" charset="0"/>
              </a:rPr>
              <a:t>SDM</a:t>
            </a:r>
            <a:endParaRPr lang="id-ID" dirty="0">
              <a:solidFill>
                <a:schemeClr val="accent2">
                  <a:lumMod val="75000"/>
                </a:schemeClr>
              </a:solidFill>
              <a:latin typeface="Cooper Std Black" pitchFamily="18" charset="0"/>
            </a:endParaRPr>
          </a:p>
          <a:p>
            <a:pPr lvl="0"/>
            <a:r>
              <a:rPr lang="id-ID" dirty="0">
                <a:solidFill>
                  <a:schemeClr val="accent2">
                    <a:lumMod val="75000"/>
                  </a:schemeClr>
                </a:solidFill>
                <a:latin typeface="Times New Roman" pitchFamily="18" charset="0"/>
                <a:cs typeface="Times New Roman" pitchFamily="18" charset="0"/>
              </a:rPr>
              <a:t>Store Manager</a:t>
            </a:r>
          </a:p>
          <a:p>
            <a:pPr lvl="0"/>
            <a:r>
              <a:rPr lang="id-ID" dirty="0">
                <a:solidFill>
                  <a:schemeClr val="accent2">
                    <a:lumMod val="75000"/>
                  </a:schemeClr>
                </a:solidFill>
                <a:latin typeface="Times New Roman" pitchFamily="18" charset="0"/>
                <a:cs typeface="Times New Roman" pitchFamily="18" charset="0"/>
              </a:rPr>
              <a:t>Trainee Bakers</a:t>
            </a:r>
          </a:p>
          <a:p>
            <a:pPr lvl="0"/>
            <a:r>
              <a:rPr lang="id-ID" dirty="0">
                <a:solidFill>
                  <a:schemeClr val="accent2">
                    <a:lumMod val="75000"/>
                  </a:schemeClr>
                </a:solidFill>
                <a:latin typeface="Times New Roman" pitchFamily="18" charset="0"/>
                <a:cs typeface="Times New Roman" pitchFamily="18" charset="0"/>
              </a:rPr>
              <a:t>Service Staff (Barista and Cashier)</a:t>
            </a:r>
          </a:p>
          <a:p>
            <a:pPr marL="0" indent="0">
              <a:buNone/>
            </a:pPr>
            <a:endParaRPr lang="id-ID" dirty="0">
              <a:solidFill>
                <a:schemeClr val="accent2">
                  <a:lumMod val="75000"/>
                </a:schemeClr>
              </a:solidFill>
              <a:latin typeface="Cooper Std Black" pitchFamily="18" charset="0"/>
            </a:endParaRPr>
          </a:p>
          <a:p>
            <a:pPr marL="0" lvl="0" indent="0">
              <a:buNone/>
            </a:pPr>
            <a:r>
              <a:rPr lang="id-ID" b="1" dirty="0">
                <a:solidFill>
                  <a:schemeClr val="accent2">
                    <a:lumMod val="75000"/>
                  </a:schemeClr>
                </a:solidFill>
                <a:latin typeface="Cooper Std Black" pitchFamily="18" charset="0"/>
              </a:rPr>
              <a:t>Distribusi</a:t>
            </a:r>
            <a:endParaRPr lang="id-ID" dirty="0">
              <a:solidFill>
                <a:schemeClr val="accent2">
                  <a:lumMod val="75000"/>
                </a:schemeClr>
              </a:solidFill>
              <a:latin typeface="Cooper Std Black" pitchFamily="18" charset="0"/>
            </a:endParaRPr>
          </a:p>
          <a:p>
            <a:r>
              <a:rPr lang="id-ID" dirty="0">
                <a:solidFill>
                  <a:schemeClr val="accent2">
                    <a:lumMod val="75000"/>
                  </a:schemeClr>
                </a:solidFill>
              </a:rPr>
              <a:t>	</a:t>
            </a:r>
            <a:r>
              <a:rPr lang="id-ID" dirty="0">
                <a:solidFill>
                  <a:schemeClr val="accent2">
                    <a:lumMod val="75000"/>
                  </a:schemeClr>
                </a:solidFill>
                <a:latin typeface="Times New Roman" pitchFamily="18" charset="0"/>
                <a:cs typeface="Times New Roman" pitchFamily="18" charset="0"/>
              </a:rPr>
              <a:t>Untuk pendistribusiannya, J.Co memilih untuk mendistribusikan produknya dimall-mall karena segmen nya adalah menengah. Dan J.Co hampir selalu mengincar posisi Hook, atau setidaknya di arah pintu masuk (biasa seberangan atau berdekatandengan saudaranya BreadTalk), sehingga ketika pengunjung mall itu masuk akan langsung terlihat outletnya</a:t>
            </a:r>
          </a:p>
        </p:txBody>
      </p:sp>
    </p:spTree>
    <p:extLst>
      <p:ext uri="{BB962C8B-B14F-4D97-AF65-F5344CB8AC3E}">
        <p14:creationId xmlns:p14="http://schemas.microsoft.com/office/powerpoint/2010/main" val="172951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568" y="3068960"/>
            <a:ext cx="7886700" cy="1325563"/>
          </a:xfrm>
        </p:spPr>
        <p:txBody>
          <a:bodyPr>
            <a:noAutofit/>
          </a:bodyPr>
          <a:lstStyle/>
          <a:p>
            <a:pPr lvl="0" algn="ctr"/>
            <a:r>
              <a:rPr lang="id-ID" sz="8000" b="1" dirty="0">
                <a:solidFill>
                  <a:schemeClr val="accent2">
                    <a:lumMod val="75000"/>
                  </a:schemeClr>
                </a:solidFill>
                <a:effectLst>
                  <a:outerShdw blurRad="38100" dist="38100" dir="2700000" algn="tl">
                    <a:srgbClr val="000000">
                      <a:alpha val="43137"/>
                    </a:srgbClr>
                  </a:outerShdw>
                </a:effectLst>
                <a:latin typeface="PWYummyDonuts" pitchFamily="2" charset="0"/>
              </a:rPr>
              <a:t>ANALISIS STRATEGI </a:t>
            </a:r>
            <a:br>
              <a:rPr lang="en-US" sz="8000" b="1" dirty="0">
                <a:solidFill>
                  <a:schemeClr val="accent2">
                    <a:lumMod val="75000"/>
                  </a:schemeClr>
                </a:solidFill>
                <a:effectLst>
                  <a:outerShdw blurRad="38100" dist="38100" dir="2700000" algn="tl">
                    <a:srgbClr val="000000">
                      <a:alpha val="43137"/>
                    </a:srgbClr>
                  </a:outerShdw>
                </a:effectLst>
                <a:latin typeface="PWYummyDonuts" pitchFamily="2" charset="0"/>
              </a:rPr>
            </a:br>
            <a:r>
              <a:rPr lang="id-ID" sz="8000" b="1" dirty="0">
                <a:solidFill>
                  <a:schemeClr val="accent2">
                    <a:lumMod val="75000"/>
                  </a:schemeClr>
                </a:solidFill>
                <a:effectLst>
                  <a:outerShdw blurRad="38100" dist="38100" dir="2700000" algn="tl">
                    <a:srgbClr val="000000">
                      <a:alpha val="43137"/>
                    </a:srgbClr>
                  </a:outerShdw>
                </a:effectLst>
                <a:latin typeface="PWYummyDonuts" pitchFamily="2" charset="0"/>
              </a:rPr>
              <a:t>J</a:t>
            </a:r>
            <a:r>
              <a:rPr lang="en-US" sz="8000" b="1" dirty="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rPr>
              <a:t>.</a:t>
            </a:r>
            <a:r>
              <a:rPr lang="id-ID" sz="8000" b="1" dirty="0">
                <a:solidFill>
                  <a:schemeClr val="accent2">
                    <a:lumMod val="75000"/>
                  </a:schemeClr>
                </a:solidFill>
                <a:effectLst>
                  <a:outerShdw blurRad="38100" dist="38100" dir="2700000" algn="tl">
                    <a:srgbClr val="000000">
                      <a:alpha val="43137"/>
                    </a:srgbClr>
                  </a:outerShdw>
                </a:effectLst>
                <a:latin typeface="PWYummyDonuts" pitchFamily="2" charset="0"/>
              </a:rPr>
              <a:t>CO DONUTS AND COFFEE</a:t>
            </a:r>
            <a:br>
              <a:rPr lang="id-ID" sz="8000" dirty="0">
                <a:solidFill>
                  <a:schemeClr val="accent2">
                    <a:lumMod val="75000"/>
                  </a:schemeClr>
                </a:solidFill>
              </a:rPr>
            </a:br>
            <a:endParaRPr lang="id-ID" sz="8000" dirty="0">
              <a:solidFill>
                <a:schemeClr val="accent2">
                  <a:lumMod val="75000"/>
                </a:schemeClr>
              </a:solidFill>
            </a:endParaRPr>
          </a:p>
        </p:txBody>
      </p:sp>
    </p:spTree>
    <p:extLst>
      <p:ext uri="{BB962C8B-B14F-4D97-AF65-F5344CB8AC3E}">
        <p14:creationId xmlns:p14="http://schemas.microsoft.com/office/powerpoint/2010/main" val="792358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dirty="0">
                <a:solidFill>
                  <a:schemeClr val="accent2">
                    <a:lumMod val="50000"/>
                  </a:schemeClr>
                </a:solidFill>
                <a:latin typeface="Cooper Std Black" pitchFamily="18" charset="0"/>
              </a:rPr>
              <a:t>Brand Equity</a:t>
            </a:r>
          </a:p>
        </p:txBody>
      </p:sp>
      <p:sp>
        <p:nvSpPr>
          <p:cNvPr id="3" name="Content Placeholder 2"/>
          <p:cNvSpPr>
            <a:spLocks noGrp="1"/>
          </p:cNvSpPr>
          <p:nvPr>
            <p:ph idx="1"/>
          </p:nvPr>
        </p:nvSpPr>
        <p:spPr/>
        <p:txBody>
          <a:bodyPr/>
          <a:lstStyle/>
          <a:p>
            <a:r>
              <a:rPr lang="id-ID" dirty="0">
                <a:solidFill>
                  <a:schemeClr val="accent2">
                    <a:lumMod val="75000"/>
                  </a:schemeClr>
                </a:solidFill>
              </a:rPr>
              <a:t>Dalam pembentukan ekuitas merek terdapat 4 dimensi yang mewakili yaitu kesadaran merek (brand awareness), kesan kualitas (perceived quality), asosiasi merek (brand association) dan loyalitas merek (brand loyalty). Keempat dimensi tersebut tentunya mempunyai kontribusi terhadap pembentukan ekuitas merek. Dimensi ekuitas merek yang mempengaruhi secara signifikan pada penelitian ini diantaranya : </a:t>
            </a:r>
          </a:p>
        </p:txBody>
      </p:sp>
    </p:spTree>
    <p:extLst>
      <p:ext uri="{BB962C8B-B14F-4D97-AF65-F5344CB8AC3E}">
        <p14:creationId xmlns:p14="http://schemas.microsoft.com/office/powerpoint/2010/main" val="384635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buNone/>
            </a:pPr>
            <a:r>
              <a:rPr lang="id-ID" b="1" u="sng" dirty="0">
                <a:solidFill>
                  <a:schemeClr val="accent2">
                    <a:lumMod val="75000"/>
                  </a:schemeClr>
                </a:solidFill>
              </a:rPr>
              <a:t>loyalitas merek</a:t>
            </a:r>
          </a:p>
          <a:p>
            <a:r>
              <a:rPr lang="id-ID" dirty="0">
                <a:solidFill>
                  <a:schemeClr val="accent2">
                    <a:lumMod val="75000"/>
                  </a:schemeClr>
                </a:solidFill>
              </a:rPr>
              <a:t> J.co Donuts and Coffee merupakan makanan donat yang digemari dan paling diminati oleh masyarakat pada saat ini.</a:t>
            </a:r>
          </a:p>
          <a:p>
            <a:r>
              <a:rPr lang="id-ID" dirty="0">
                <a:solidFill>
                  <a:schemeClr val="accent2">
                    <a:lumMod val="75000"/>
                  </a:schemeClr>
                </a:solidFill>
              </a:rPr>
              <a:t> Ketika seseorang akan memutuskan untuk membeli donat di gerai </a:t>
            </a:r>
          </a:p>
          <a:p>
            <a:r>
              <a:rPr lang="id-ID" dirty="0">
                <a:solidFill>
                  <a:schemeClr val="accent2">
                    <a:lumMod val="75000"/>
                  </a:schemeClr>
                </a:solidFill>
              </a:rPr>
              <a:t> J.co  Donuts and Coffee tentunya ia pun mempunyai pertimbangan-pertimbangan tersendiri. Selain memang karena banyak diminati oleh masyarakat, J.co Donuts and Coffee  pun</a:t>
            </a:r>
          </a:p>
          <a:p>
            <a:r>
              <a:rPr lang="id-ID" dirty="0">
                <a:solidFill>
                  <a:schemeClr val="accent2">
                    <a:lumMod val="75000"/>
                  </a:schemeClr>
                </a:solidFill>
              </a:rPr>
              <a:t>mempunyai berbagai pilihan rasa dan diolah dari bahan-bahan yang berkualitas. Sehingga calon pembeli pun tidak akan ragu dalam memutuskan membeli donat di J.co Donuts and Coffee. Dalam kenyataannya,  J.co Donuts and Coffee telah memiliki komunitas </a:t>
            </a:r>
          </a:p>
          <a:p>
            <a:r>
              <a:rPr lang="id-ID" dirty="0">
                <a:solidFill>
                  <a:schemeClr val="accent2">
                    <a:lumMod val="75000"/>
                  </a:schemeClr>
                </a:solidFill>
              </a:rPr>
              <a:t> J.Co Community, hal tersebut dibentuk karena sebagai bentuk apresiasi terhadap pelanggan </a:t>
            </a:r>
          </a:p>
          <a:p>
            <a:r>
              <a:rPr lang="id-ID" dirty="0">
                <a:solidFill>
                  <a:schemeClr val="accent2">
                    <a:lumMod val="75000"/>
                  </a:schemeClr>
                </a:solidFill>
              </a:rPr>
              <a:t> J.co Donuts and Coffee yang  telah  menjadikan merek tersebut dalam pemilihan untuk melakukan pembelian donat.</a:t>
            </a:r>
          </a:p>
          <a:p>
            <a:pPr marL="0" indent="0">
              <a:buNone/>
            </a:pPr>
            <a:endParaRPr lang="id-ID" dirty="0">
              <a:solidFill>
                <a:schemeClr val="accent2">
                  <a:lumMod val="75000"/>
                </a:schemeClr>
              </a:solidFill>
            </a:endParaRPr>
          </a:p>
        </p:txBody>
      </p:sp>
      <p:sp>
        <p:nvSpPr>
          <p:cNvPr id="4" name="Title 1"/>
          <p:cNvSpPr txBox="1">
            <a:spLocks/>
          </p:cNvSpPr>
          <p:nvPr/>
        </p:nvSpPr>
        <p:spPr>
          <a:xfrm>
            <a:off x="766317" y="557573"/>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a:solidFill>
                  <a:schemeClr val="accent2">
                    <a:lumMod val="50000"/>
                  </a:schemeClr>
                </a:solidFill>
                <a:latin typeface="Cooper Std Black" pitchFamily="18" charset="0"/>
              </a:rPr>
              <a:t>Brand Equity</a:t>
            </a:r>
          </a:p>
        </p:txBody>
      </p:sp>
    </p:spTree>
    <p:extLst>
      <p:ext uri="{BB962C8B-B14F-4D97-AF65-F5344CB8AC3E}">
        <p14:creationId xmlns:p14="http://schemas.microsoft.com/office/powerpoint/2010/main" val="27503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827585" y="2132856"/>
            <a:ext cx="184731" cy="369332"/>
          </a:xfrm>
          <a:prstGeom prst="rect">
            <a:avLst/>
          </a:prstGeom>
          <a:noFill/>
        </p:spPr>
        <p:txBody>
          <a:bodyPr wrap="none" rtlCol="0">
            <a:spAutoFit/>
          </a:bodyPr>
          <a:lstStyle/>
          <a:p>
            <a:endParaRPr lang="id-ID" dirty="0"/>
          </a:p>
        </p:txBody>
      </p:sp>
      <p:sp>
        <p:nvSpPr>
          <p:cNvPr id="5" name="Content Placeholder 2"/>
          <p:cNvSpPr>
            <a:spLocks noGrp="1"/>
          </p:cNvSpPr>
          <p:nvPr>
            <p:ph idx="1"/>
          </p:nvPr>
        </p:nvSpPr>
        <p:spPr>
          <a:xfrm>
            <a:off x="457200" y="1340768"/>
            <a:ext cx="8229600" cy="4785395"/>
          </a:xfrm>
          <a:solidFill>
            <a:schemeClr val="tx1">
              <a:alpha val="70000"/>
            </a:schemeClr>
          </a:solidFill>
        </p:spPr>
        <p:txBody>
          <a:bodyPr>
            <a:normAutofit/>
          </a:bodyPr>
          <a:lstStyle/>
          <a:p>
            <a:pPr marL="0" indent="0" algn="just">
              <a:buNone/>
            </a:pPr>
            <a:r>
              <a:rPr lang="id-ID" dirty="0">
                <a:solidFill>
                  <a:schemeClr val="accent6">
                    <a:lumMod val="75000"/>
                  </a:schemeClr>
                </a:solidFill>
              </a:rPr>
              <a:t>	</a:t>
            </a:r>
            <a:r>
              <a:rPr lang="id-ID" sz="3000" dirty="0">
                <a:solidFill>
                  <a:schemeClr val="accent6">
                    <a:lumMod val="75000"/>
                  </a:schemeClr>
                </a:solidFill>
              </a:rPr>
              <a:t>Dulu, setiap mendengar kata donat, perhatian orang langsung tertuju pada Dunkin Donuts. Namun beberapa tahun belakangan, perhatian pecinta donat tertuju pada J.Co. Ini membuktikan kalau J.Co adalah usaha anak bangsa yang sukses dan inovatif serta sangat berani. J.Co disebut sangat berani karena pada saat pertama kali dibuka yaitu Juni 2005, kompetitor yang ditantangnya bukan main-main yaitu ’raksasa’ Dunkin Donut dari negara Paman Sam.</a:t>
            </a:r>
          </a:p>
          <a:p>
            <a:pPr algn="just"/>
            <a:endParaRPr lang="id-ID" dirty="0">
              <a:solidFill>
                <a:schemeClr val="accent6">
                  <a:lumMod val="75000"/>
                </a:schemeClr>
              </a:solidFill>
            </a:endParaRPr>
          </a:p>
          <a:p>
            <a:pPr algn="just"/>
            <a:endParaRPr lang="id-ID" dirty="0">
              <a:solidFill>
                <a:schemeClr val="accent6">
                  <a:lumMod val="75000"/>
                </a:schemeClr>
              </a:solidFill>
            </a:endParaRPr>
          </a:p>
        </p:txBody>
      </p:sp>
      <p:sp>
        <p:nvSpPr>
          <p:cNvPr id="2" name="Title 1"/>
          <p:cNvSpPr>
            <a:spLocks noGrp="1"/>
          </p:cNvSpPr>
          <p:nvPr>
            <p:ph type="title"/>
          </p:nvPr>
        </p:nvSpPr>
        <p:spPr>
          <a:xfrm>
            <a:off x="-540568" y="620688"/>
            <a:ext cx="7488832" cy="792088"/>
          </a:xfrm>
        </p:spPr>
        <p:txBody>
          <a:bodyPr>
            <a:noAutofit/>
          </a:bodyPr>
          <a:lstStyle/>
          <a:p>
            <a:r>
              <a:rPr lang="en-US" sz="6600" dirty="0" err="1">
                <a:ln>
                  <a:solidFill>
                    <a:schemeClr val="accent6">
                      <a:lumMod val="75000"/>
                    </a:schemeClr>
                  </a:solidFill>
                </a:ln>
                <a:solidFill>
                  <a:schemeClr val="accent6">
                    <a:lumMod val="75000"/>
                  </a:schemeClr>
                </a:solidFill>
                <a:latin typeface="Brush Script Std" pitchFamily="66" charset="0"/>
              </a:rPr>
              <a:t>Latar</a:t>
            </a:r>
            <a:r>
              <a:rPr lang="en-US" sz="6600" dirty="0">
                <a:ln>
                  <a:solidFill>
                    <a:schemeClr val="accent6">
                      <a:lumMod val="75000"/>
                    </a:schemeClr>
                  </a:solidFill>
                </a:ln>
                <a:solidFill>
                  <a:schemeClr val="accent6">
                    <a:lumMod val="75000"/>
                  </a:schemeClr>
                </a:solidFill>
                <a:latin typeface="Brush Script Std" pitchFamily="66" charset="0"/>
              </a:rPr>
              <a:t> </a:t>
            </a:r>
            <a:r>
              <a:rPr lang="en-US" sz="6600" dirty="0" err="1">
                <a:ln>
                  <a:solidFill>
                    <a:schemeClr val="accent6">
                      <a:lumMod val="75000"/>
                    </a:schemeClr>
                  </a:solidFill>
                </a:ln>
                <a:solidFill>
                  <a:schemeClr val="accent6">
                    <a:lumMod val="75000"/>
                  </a:schemeClr>
                </a:solidFill>
                <a:latin typeface="Brush Script Std" pitchFamily="66" charset="0"/>
              </a:rPr>
              <a:t>Belakang</a:t>
            </a:r>
            <a:endParaRPr lang="id-ID" sz="6600" b="1" dirty="0">
              <a:ln>
                <a:solidFill>
                  <a:schemeClr val="accent6">
                    <a:lumMod val="75000"/>
                  </a:schemeClr>
                </a:solidFill>
              </a:ln>
              <a:solidFill>
                <a:schemeClr val="accent6">
                  <a:lumMod val="75000"/>
                </a:schemeClr>
              </a:solidFill>
              <a:effectLst>
                <a:outerShdw blurRad="50800" algn="tl" rotWithShape="0">
                  <a:srgbClr val="000000"/>
                </a:outerShdw>
              </a:effectLst>
              <a:latin typeface="Brush Script Std" pitchFamily="66" charset="0"/>
            </a:endParaRPr>
          </a:p>
        </p:txBody>
      </p:sp>
    </p:spTree>
    <p:extLst>
      <p:ext uri="{BB962C8B-B14F-4D97-AF65-F5344CB8AC3E}">
        <p14:creationId xmlns:p14="http://schemas.microsoft.com/office/powerpoint/2010/main" val="18694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buNone/>
            </a:pPr>
            <a:r>
              <a:rPr lang="id-ID" dirty="0">
                <a:solidFill>
                  <a:schemeClr val="accent2">
                    <a:lumMod val="75000"/>
                  </a:schemeClr>
                </a:solidFill>
              </a:rPr>
              <a:t>Asosiasi merek </a:t>
            </a:r>
          </a:p>
          <a:p>
            <a:r>
              <a:rPr lang="id-ID" dirty="0">
                <a:solidFill>
                  <a:schemeClr val="accent2">
                    <a:lumMod val="75000"/>
                  </a:schemeClr>
                </a:solidFill>
              </a:rPr>
              <a:t>Dengan berbagai macam asosiasi merek J.co Donuts and Coffee yang tertanam di benak konsumen, hal itu telah mendorong konsumen untuk membeli donat di gerai J.co Donuts and Coffee. Asosiasi merek juga dapat membangkitkan berbagai atribut produk atau manfaat bagi konsumen yang pada akhirnya akan memberikan alasan spesifik bagi konsumen untuk membeli dan menggunakan merek tersebut. Asosiasi merek sendiri memberikan pengaruh kepada keputusan konsumen untuk membeli produk dengan rasa puas berupa kredibilitas dan rasa percaya diri atas merek tersebut. </a:t>
            </a:r>
          </a:p>
          <a:p>
            <a:endParaRPr lang="en-US" dirty="0">
              <a:solidFill>
                <a:schemeClr val="accent2">
                  <a:lumMod val="75000"/>
                </a:schemeClr>
              </a:solidFill>
            </a:endParaRPr>
          </a:p>
        </p:txBody>
      </p:sp>
      <p:sp>
        <p:nvSpPr>
          <p:cNvPr id="4"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a:solidFill>
                  <a:schemeClr val="accent2">
                    <a:lumMod val="50000"/>
                  </a:schemeClr>
                </a:solidFill>
                <a:latin typeface="Cooper Std Black" pitchFamily="18" charset="0"/>
              </a:rPr>
              <a:t>Brand Equity</a:t>
            </a:r>
          </a:p>
        </p:txBody>
      </p:sp>
    </p:spTree>
    <p:extLst>
      <p:ext uri="{BB962C8B-B14F-4D97-AF65-F5344CB8AC3E}">
        <p14:creationId xmlns:p14="http://schemas.microsoft.com/office/powerpoint/2010/main" val="1925169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buNone/>
            </a:pPr>
            <a:r>
              <a:rPr lang="id-ID" dirty="0">
                <a:solidFill>
                  <a:schemeClr val="accent2">
                    <a:lumMod val="75000"/>
                  </a:schemeClr>
                </a:solidFill>
              </a:rPr>
              <a:t>kesadaran Merek</a:t>
            </a:r>
            <a:endParaRPr lang="en-US" dirty="0">
              <a:solidFill>
                <a:schemeClr val="accent2">
                  <a:lumMod val="75000"/>
                </a:schemeClr>
              </a:solidFill>
            </a:endParaRPr>
          </a:p>
          <a:p>
            <a:r>
              <a:rPr lang="id-ID" dirty="0">
                <a:solidFill>
                  <a:schemeClr val="accent2">
                    <a:lumMod val="75000"/>
                  </a:schemeClr>
                </a:solidFill>
              </a:rPr>
              <a:t>Merek  J.co Donuts and Coffee adalah merek donat. Hal tersebut berada pada top of mind pada piramida tingkatan kesadaran merek. Ketika konsumen akan membeli donat, maka brand pertama yang akan muncul dalam benak konsumen adalah merek  J.co Donuts and Coffee. Aspek paling penting dari brand  awareness adalah bentuk informasi dalam ingatan di tempat pertama.</a:t>
            </a:r>
          </a:p>
          <a:p>
            <a:pPr marL="0" lvl="0" indent="0">
              <a:buNone/>
            </a:pPr>
            <a:r>
              <a:rPr lang="id-ID" dirty="0">
                <a:solidFill>
                  <a:schemeClr val="accent2">
                    <a:lumMod val="75000"/>
                  </a:schemeClr>
                </a:solidFill>
              </a:rPr>
              <a:t>Kesan Kualitas </a:t>
            </a:r>
          </a:p>
          <a:p>
            <a:r>
              <a:rPr lang="id-ID" dirty="0">
                <a:solidFill>
                  <a:schemeClr val="accent2">
                    <a:lumMod val="75000"/>
                  </a:schemeClr>
                </a:solidFill>
              </a:rPr>
              <a:t>	Kesan kualitas terhadap  J.co Donuts and Coffee tidak memberikan pengaruh terhadap keputusan pembelian konsumen. Hal ini dikarenakan persepsi pelanggan yang  kurang memposisikan  J.co Donuts and Coffee sebagai jajanan rakyat. Karena memang pada dasarnya segmen dari J.co Donuts and Coffee adalah kalangan menengah keatas dan kebanyakan yang  membeli dari kelompok  mahasiswa. Pada tahapan keputusan pembelian, terdapat evaluasi alternatif yang memungkinkan konsumen mempertimbangkan faktor harga produk sebelum memutuskan dan membeli. Harga yang dipasang J.co Donuts and Coffee  memang  terlampau tinggi.</a:t>
            </a:r>
          </a:p>
          <a:p>
            <a:endParaRPr lang="en-US" dirty="0">
              <a:solidFill>
                <a:schemeClr val="accent2">
                  <a:lumMod val="75000"/>
                </a:schemeClr>
              </a:solidFill>
            </a:endParaRPr>
          </a:p>
          <a:p>
            <a:pPr marL="0" lvl="0" indent="0">
              <a:buNone/>
            </a:pPr>
            <a:endParaRPr lang="id-ID" dirty="0">
              <a:solidFill>
                <a:schemeClr val="accent2">
                  <a:lumMod val="75000"/>
                </a:schemeClr>
              </a:solidFill>
            </a:endParaRPr>
          </a:p>
          <a:p>
            <a:endParaRPr lang="id-ID" dirty="0">
              <a:solidFill>
                <a:schemeClr val="accent2">
                  <a:lumMod val="75000"/>
                </a:schemeClr>
              </a:solidFill>
            </a:endParaRPr>
          </a:p>
        </p:txBody>
      </p:sp>
      <p:sp>
        <p:nvSpPr>
          <p:cNvPr id="4" name="Title 1"/>
          <p:cNvSpPr txBox="1">
            <a:spLocks/>
          </p:cNvSpPr>
          <p:nvPr/>
        </p:nvSpPr>
        <p:spPr>
          <a:xfrm>
            <a:off x="781050" y="517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dirty="0">
                <a:solidFill>
                  <a:schemeClr val="accent2">
                    <a:lumMod val="50000"/>
                  </a:schemeClr>
                </a:solidFill>
                <a:latin typeface="Cooper Std Black" pitchFamily="18" charset="0"/>
              </a:rPr>
              <a:t>Brand Equity</a:t>
            </a:r>
          </a:p>
        </p:txBody>
      </p:sp>
    </p:spTree>
    <p:extLst>
      <p:ext uri="{BB962C8B-B14F-4D97-AF65-F5344CB8AC3E}">
        <p14:creationId xmlns:p14="http://schemas.microsoft.com/office/powerpoint/2010/main" val="3409911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a:solidFill>
                  <a:schemeClr val="accent2">
                    <a:lumMod val="50000"/>
                  </a:schemeClr>
                </a:solidFill>
                <a:latin typeface="Cooper Black" pitchFamily="18" charset="0"/>
              </a:rPr>
              <a:t>Product Strategy</a:t>
            </a:r>
          </a:p>
        </p:txBody>
      </p:sp>
      <p:sp>
        <p:nvSpPr>
          <p:cNvPr id="3" name="Content Placeholder 2"/>
          <p:cNvSpPr>
            <a:spLocks noGrp="1"/>
          </p:cNvSpPr>
          <p:nvPr>
            <p:ph idx="1"/>
          </p:nvPr>
        </p:nvSpPr>
        <p:spPr/>
        <p:txBody>
          <a:bodyPr>
            <a:normAutofit fontScale="77500" lnSpcReduction="20000"/>
          </a:bodyPr>
          <a:lstStyle/>
          <a:p>
            <a:r>
              <a:rPr lang="id-ID" dirty="0">
                <a:solidFill>
                  <a:schemeClr val="accent2">
                    <a:lumMod val="75000"/>
                  </a:schemeClr>
                </a:solidFill>
              </a:rPr>
              <a:t>J.CO. Donuts menjadi berbeda dari produk donat lain di tanah air karena diposisikan sebagai produk lifestyle dan disasarkan untuk konsumen dari segmen menengah keatas dengan gaya hidup dinamis, muda dan modern. </a:t>
            </a:r>
            <a:endParaRPr lang="en-US" dirty="0">
              <a:solidFill>
                <a:schemeClr val="accent2">
                  <a:lumMod val="75000"/>
                </a:schemeClr>
              </a:solidFill>
            </a:endParaRPr>
          </a:p>
          <a:p>
            <a:r>
              <a:rPr lang="id-ID" dirty="0">
                <a:solidFill>
                  <a:schemeClr val="accent2">
                    <a:lumMod val="75000"/>
                  </a:schemeClr>
                </a:solidFill>
              </a:rPr>
              <a:t>J.CO Donuts &amp; Coffee hadir di tengah masyarakat dengan beberapa jenis produk yang ditawarkan. Produk-produk yang dimaksud meliputi donat, kopi, cokelat, serta produk terbarunya, yogurt. Setiap donat diberi nama kreatif sesuai dengan </a:t>
            </a:r>
            <a:r>
              <a:rPr lang="id-ID" i="1" dirty="0">
                <a:solidFill>
                  <a:schemeClr val="accent2">
                    <a:lumMod val="75000"/>
                  </a:schemeClr>
                </a:solidFill>
              </a:rPr>
              <a:t>topping</a:t>
            </a:r>
            <a:r>
              <a:rPr lang="id-ID" dirty="0">
                <a:solidFill>
                  <a:schemeClr val="accent2">
                    <a:lumMod val="75000"/>
                  </a:schemeClr>
                </a:solidFill>
              </a:rPr>
              <a:t> dan rasa. Ini menciptakan sebuah keunikan dan mudah mengingat nama, Sebagai contoh, Cheese Me Up adalah nama untuk donat dengan keju meleleh di atas. Tira Miss U adalah nama dari donat dengan topping tiramisu.</a:t>
            </a:r>
          </a:p>
          <a:p>
            <a:r>
              <a:rPr lang="id-ID" dirty="0">
                <a:solidFill>
                  <a:schemeClr val="accent2">
                    <a:lumMod val="75000"/>
                  </a:schemeClr>
                </a:solidFill>
              </a:rPr>
              <a:t>Berikut nama-nama produk yang ditawarkan J.CO Donuts &amp; Coffee: Hazel Dazzle, Glazzy, Alcapone, Coco Loco, Cheese Me Up, Miss Green T, Why Nut, JCrown Oreo, Da Vin Cheez, Mona Pisa, Heaven Berry, Forest Glam, J.CO Praline, J.CO Yogurt, Choco Forest Freeze, J.Pops, dan masih banyak lagi.</a:t>
            </a:r>
          </a:p>
        </p:txBody>
      </p:sp>
    </p:spTree>
    <p:extLst>
      <p:ext uri="{BB962C8B-B14F-4D97-AF65-F5344CB8AC3E}">
        <p14:creationId xmlns:p14="http://schemas.microsoft.com/office/powerpoint/2010/main" val="373773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solidFill>
                  <a:schemeClr val="accent2">
                    <a:lumMod val="50000"/>
                  </a:schemeClr>
                </a:solidFill>
                <a:latin typeface="Cooper Black" pitchFamily="18" charset="0"/>
              </a:rPr>
              <a:t>Price Strategy</a:t>
            </a:r>
          </a:p>
        </p:txBody>
      </p:sp>
      <p:sp>
        <p:nvSpPr>
          <p:cNvPr id="3" name="Content Placeholder 2"/>
          <p:cNvSpPr>
            <a:spLocks noGrp="1"/>
          </p:cNvSpPr>
          <p:nvPr>
            <p:ph idx="1"/>
          </p:nvPr>
        </p:nvSpPr>
        <p:spPr/>
        <p:txBody>
          <a:bodyPr>
            <a:normAutofit lnSpcReduction="10000"/>
          </a:bodyPr>
          <a:lstStyle/>
          <a:p>
            <a:r>
              <a:rPr lang="id-ID" dirty="0">
                <a:solidFill>
                  <a:schemeClr val="accent2">
                    <a:lumMod val="50000"/>
                  </a:schemeClr>
                </a:solidFill>
              </a:rPr>
              <a:t>Menurut Kotler, price strategy adalah sejumlah uang yang dibebankan pada suatu produk tertentu. Perusahaan menetapkan harga dalam berbagai cara. Didalam  perusahaan kecil, harga sering ditetapkan oleh manajemen puncak. Di perusahaan- perusahaan besar, penetapan harga biasanya ditangani oleh para manajer divisi atau manajer lini produk. Bahkan dalam perusahaan-perusahaan ini, manajemen puncak menyusun tujuan dan kebijakan tentang penetapan harga umum dan seringkali menyetujui harga yang diusulkan oleh manajemen peringkat bawah. </a:t>
            </a:r>
          </a:p>
        </p:txBody>
      </p:sp>
    </p:spTree>
    <p:extLst>
      <p:ext uri="{BB962C8B-B14F-4D97-AF65-F5344CB8AC3E}">
        <p14:creationId xmlns:p14="http://schemas.microsoft.com/office/powerpoint/2010/main" val="2829341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5" name="Rounded Rectangle 4"/>
          <p:cNvSpPr/>
          <p:nvPr/>
        </p:nvSpPr>
        <p:spPr>
          <a:xfrm>
            <a:off x="251520" y="332656"/>
            <a:ext cx="8352928" cy="5904656"/>
          </a:xfrm>
          <a:prstGeom prst="roundRect">
            <a:avLst/>
          </a:prstGeom>
          <a:solidFill>
            <a:schemeClr val="bg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Content Placeholder 2"/>
          <p:cNvSpPr>
            <a:spLocks noGrp="1"/>
          </p:cNvSpPr>
          <p:nvPr>
            <p:ph idx="1"/>
          </p:nvPr>
        </p:nvSpPr>
        <p:spPr>
          <a:xfrm>
            <a:off x="628650" y="332656"/>
            <a:ext cx="8119814" cy="6192688"/>
          </a:xfrm>
          <a:noFill/>
        </p:spPr>
        <p:txBody>
          <a:bodyPr>
            <a:normAutofit fontScale="32500" lnSpcReduction="20000"/>
          </a:bodyPr>
          <a:lstStyle/>
          <a:p>
            <a:pPr marL="0" indent="0" algn="ctr">
              <a:buNone/>
            </a:pPr>
            <a:r>
              <a:rPr lang="id-ID" sz="9800" b="1" i="1" dirty="0">
                <a:solidFill>
                  <a:schemeClr val="accent2">
                    <a:lumMod val="50000"/>
                  </a:schemeClr>
                </a:solidFill>
                <a:latin typeface="PWYummyDonuts" pitchFamily="2" charset="0"/>
              </a:rPr>
              <a:t>Harga Jco Donuts </a:t>
            </a:r>
            <a:endParaRPr lang="id-ID" sz="9800" b="1" dirty="0">
              <a:solidFill>
                <a:schemeClr val="accent2">
                  <a:lumMod val="50000"/>
                </a:schemeClr>
              </a:solidFill>
              <a:latin typeface="PWYummyDonuts" pitchFamily="2" charset="0"/>
            </a:endParaRPr>
          </a:p>
          <a:p>
            <a:r>
              <a:rPr lang="id-ID" sz="4900" dirty="0">
                <a:solidFill>
                  <a:schemeClr val="accent2">
                    <a:lumMod val="50000"/>
                  </a:schemeClr>
                </a:solidFill>
                <a:latin typeface="Cooper Std Black" pitchFamily="18" charset="0"/>
              </a:rPr>
              <a:t>satuan</a:t>
            </a:r>
            <a:r>
              <a:rPr lang="id-ID" sz="4900" dirty="0"/>
              <a:t> </a:t>
            </a:r>
            <a:r>
              <a:rPr lang="id-ID" sz="4900" dirty="0">
                <a:solidFill>
                  <a:schemeClr val="accent2">
                    <a:lumMod val="75000"/>
                  </a:schemeClr>
                </a:solidFill>
              </a:rPr>
              <a:t>Rp. 6.000,- </a:t>
            </a:r>
          </a:p>
          <a:p>
            <a:r>
              <a:rPr lang="id-ID" sz="4900" dirty="0">
                <a:solidFill>
                  <a:schemeClr val="accent2">
                    <a:lumMod val="50000"/>
                  </a:schemeClr>
                </a:solidFill>
                <a:latin typeface="Cooper Std Black" pitchFamily="18" charset="0"/>
              </a:rPr>
              <a:t>Setengah Lusin </a:t>
            </a:r>
            <a:r>
              <a:rPr lang="id-ID" sz="4900" dirty="0">
                <a:solidFill>
                  <a:schemeClr val="accent2">
                    <a:lumMod val="75000"/>
                  </a:schemeClr>
                </a:solidFill>
              </a:rPr>
              <a:t>Rp. 38.000,- </a:t>
            </a:r>
          </a:p>
          <a:p>
            <a:r>
              <a:rPr lang="id-ID" sz="4900" dirty="0">
                <a:solidFill>
                  <a:schemeClr val="accent2">
                    <a:lumMod val="50000"/>
                  </a:schemeClr>
                </a:solidFill>
                <a:latin typeface="Cooper Std Black" pitchFamily="18" charset="0"/>
              </a:rPr>
              <a:t>Satu Lusin </a:t>
            </a:r>
            <a:r>
              <a:rPr lang="id-ID" sz="4900" dirty="0">
                <a:solidFill>
                  <a:schemeClr val="accent2">
                    <a:lumMod val="75000"/>
                  </a:schemeClr>
                </a:solidFill>
              </a:rPr>
              <a:t>Rp. 64.000,- </a:t>
            </a:r>
          </a:p>
          <a:p>
            <a:r>
              <a:rPr lang="id-ID" sz="4900" dirty="0">
                <a:solidFill>
                  <a:schemeClr val="accent2">
                    <a:lumMod val="50000"/>
                  </a:schemeClr>
                </a:solidFill>
                <a:latin typeface="Cooper Std Black" pitchFamily="18" charset="0"/>
              </a:rPr>
              <a:t>Dua Lusin </a:t>
            </a:r>
            <a:r>
              <a:rPr lang="id-ID" sz="4900" dirty="0">
                <a:solidFill>
                  <a:schemeClr val="accent2">
                    <a:lumMod val="75000"/>
                  </a:schemeClr>
                </a:solidFill>
              </a:rPr>
              <a:t>Rp. 106.000,-</a:t>
            </a:r>
            <a:br>
              <a:rPr lang="id-ID" sz="4900" dirty="0">
                <a:solidFill>
                  <a:schemeClr val="accent2">
                    <a:lumMod val="75000"/>
                  </a:schemeClr>
                </a:solidFill>
              </a:rPr>
            </a:br>
            <a:endParaRPr lang="id-ID" sz="4900" dirty="0">
              <a:solidFill>
                <a:schemeClr val="accent2">
                  <a:lumMod val="75000"/>
                </a:schemeClr>
              </a:solidFill>
              <a:latin typeface="Blackoak Std" pitchFamily="82" charset="0"/>
            </a:endParaRPr>
          </a:p>
          <a:p>
            <a:r>
              <a:rPr lang="id-ID" sz="4900" b="1" dirty="0">
                <a:solidFill>
                  <a:schemeClr val="accent2">
                    <a:lumMod val="50000"/>
                  </a:schemeClr>
                </a:solidFill>
                <a:latin typeface="Blackoak Std" pitchFamily="82" charset="0"/>
              </a:rPr>
              <a:t>Harga Menu Jcoffe : </a:t>
            </a:r>
          </a:p>
          <a:p>
            <a:pPr>
              <a:lnSpc>
                <a:spcPct val="120000"/>
              </a:lnSpc>
            </a:pPr>
            <a:r>
              <a:rPr lang="id-ID" sz="4900" dirty="0"/>
              <a:t>- </a:t>
            </a:r>
            <a:r>
              <a:rPr lang="id-ID" sz="4900" dirty="0">
                <a:solidFill>
                  <a:schemeClr val="accent2">
                    <a:lumMod val="50000"/>
                  </a:schemeClr>
                </a:solidFill>
                <a:latin typeface="Cooper Std Black" pitchFamily="18" charset="0"/>
              </a:rPr>
              <a:t>Chocolate Hot/Iced</a:t>
            </a:r>
            <a:r>
              <a:rPr lang="id-ID" sz="4900" dirty="0"/>
              <a:t>	</a:t>
            </a:r>
            <a:r>
              <a:rPr lang="en-US" sz="4900" dirty="0"/>
              <a:t>	</a:t>
            </a:r>
            <a:r>
              <a:rPr lang="id-ID" sz="4900" dirty="0">
                <a:solidFill>
                  <a:schemeClr val="accent2">
                    <a:lumMod val="75000"/>
                  </a:schemeClr>
                </a:solidFill>
              </a:rPr>
              <a:t>: Uno (12oz) Rp.25.000 Due (16oz) Rp.29.000 Tre </a:t>
            </a:r>
            <a:r>
              <a:rPr lang="en-US" sz="4900" dirty="0">
                <a:solidFill>
                  <a:schemeClr val="accent2">
                    <a:lumMod val="75000"/>
                  </a:schemeClr>
                </a:solidFill>
              </a:rPr>
              <a:t>				</a:t>
            </a:r>
            <a:r>
              <a:rPr lang="id-ID" sz="4900" dirty="0">
                <a:solidFill>
                  <a:schemeClr val="accent2">
                    <a:lumMod val="75000"/>
                  </a:schemeClr>
                </a:solidFill>
              </a:rPr>
              <a:t>(20oz) Rp.33.000 </a:t>
            </a:r>
          </a:p>
          <a:p>
            <a:pPr>
              <a:lnSpc>
                <a:spcPct val="120000"/>
              </a:lnSpc>
            </a:pPr>
            <a:r>
              <a:rPr lang="id-ID" sz="4900" dirty="0"/>
              <a:t>- </a:t>
            </a:r>
            <a:r>
              <a:rPr lang="id-ID" sz="4900" dirty="0">
                <a:solidFill>
                  <a:schemeClr val="accent2">
                    <a:lumMod val="50000"/>
                  </a:schemeClr>
                </a:solidFill>
                <a:latin typeface="Cooper Std Black" pitchFamily="18" charset="0"/>
              </a:rPr>
              <a:t>Cappuccino Hot/Iced </a:t>
            </a:r>
            <a:r>
              <a:rPr lang="en-US" sz="4900" dirty="0">
                <a:latin typeface="Cooper Std Black" pitchFamily="18" charset="0"/>
              </a:rPr>
              <a:t>	</a:t>
            </a:r>
            <a:r>
              <a:rPr lang="en-US" sz="4900" dirty="0"/>
              <a:t>	</a:t>
            </a:r>
            <a:r>
              <a:rPr lang="id-ID" sz="4900" dirty="0">
                <a:solidFill>
                  <a:schemeClr val="accent2">
                    <a:lumMod val="75000"/>
                  </a:schemeClr>
                </a:solidFill>
              </a:rPr>
              <a:t>: Uno (12oz) Rp.21.000 Due (16oz) Rp.25.000 Tre </a:t>
            </a:r>
            <a:r>
              <a:rPr lang="en-US" sz="4900" dirty="0">
                <a:solidFill>
                  <a:schemeClr val="accent2">
                    <a:lumMod val="75000"/>
                  </a:schemeClr>
                </a:solidFill>
              </a:rPr>
              <a:t>				</a:t>
            </a:r>
            <a:r>
              <a:rPr lang="id-ID" sz="4900" dirty="0">
                <a:solidFill>
                  <a:schemeClr val="accent2">
                    <a:lumMod val="75000"/>
                  </a:schemeClr>
                </a:solidFill>
              </a:rPr>
              <a:t>(20oz) Rp.29.000 </a:t>
            </a:r>
          </a:p>
          <a:p>
            <a:pPr>
              <a:lnSpc>
                <a:spcPct val="120000"/>
              </a:lnSpc>
            </a:pPr>
            <a:r>
              <a:rPr lang="id-ID" sz="4900" dirty="0"/>
              <a:t>- </a:t>
            </a:r>
            <a:r>
              <a:rPr lang="id-ID" sz="4900" dirty="0">
                <a:solidFill>
                  <a:schemeClr val="accent2">
                    <a:lumMod val="50000"/>
                  </a:schemeClr>
                </a:solidFill>
                <a:latin typeface="Cooper Std Black" pitchFamily="18" charset="0"/>
              </a:rPr>
              <a:t>Caramel Jelly Hot/Iced </a:t>
            </a:r>
            <a:r>
              <a:rPr lang="en-US" sz="4900" dirty="0"/>
              <a:t>	</a:t>
            </a:r>
            <a:r>
              <a:rPr lang="id-ID" sz="4900" dirty="0">
                <a:solidFill>
                  <a:schemeClr val="accent2">
                    <a:lumMod val="75000"/>
                  </a:schemeClr>
                </a:solidFill>
              </a:rPr>
              <a:t>: Uno (12oz) Rp.30.000 Due (16oz) Rp.34.000 Tre </a:t>
            </a:r>
            <a:r>
              <a:rPr lang="en-US" sz="4900" dirty="0">
                <a:solidFill>
                  <a:schemeClr val="accent2">
                    <a:lumMod val="75000"/>
                  </a:schemeClr>
                </a:solidFill>
              </a:rPr>
              <a:t>				</a:t>
            </a:r>
            <a:r>
              <a:rPr lang="id-ID" sz="4900" dirty="0">
                <a:solidFill>
                  <a:schemeClr val="accent2">
                    <a:lumMod val="75000"/>
                  </a:schemeClr>
                </a:solidFill>
              </a:rPr>
              <a:t>(20oz) Rp.38.000 </a:t>
            </a:r>
          </a:p>
          <a:p>
            <a:pPr>
              <a:lnSpc>
                <a:spcPct val="120000"/>
              </a:lnSpc>
            </a:pPr>
            <a:r>
              <a:rPr lang="id-ID" sz="4900" dirty="0"/>
              <a:t>-</a:t>
            </a:r>
            <a:r>
              <a:rPr lang="id-ID" sz="4900" dirty="0">
                <a:solidFill>
                  <a:schemeClr val="accent2">
                    <a:lumMod val="50000"/>
                  </a:schemeClr>
                </a:solidFill>
                <a:latin typeface="Cooper Std Black" pitchFamily="18" charset="0"/>
              </a:rPr>
              <a:t>Cappuccino Caramelo Hot/Iced </a:t>
            </a:r>
            <a:r>
              <a:rPr lang="id-ID" sz="4900" dirty="0">
                <a:solidFill>
                  <a:schemeClr val="accent2">
                    <a:lumMod val="75000"/>
                  </a:schemeClr>
                </a:solidFill>
              </a:rPr>
              <a:t>: Uno (12oz) Rp.30.000 Due (16oz) Rp.34.000 </a:t>
            </a:r>
            <a:r>
              <a:rPr lang="en-US" sz="4900" dirty="0">
                <a:solidFill>
                  <a:schemeClr val="accent2">
                    <a:lumMod val="75000"/>
                  </a:schemeClr>
                </a:solidFill>
              </a:rPr>
              <a:t>				</a:t>
            </a:r>
            <a:r>
              <a:rPr lang="id-ID" sz="4900" dirty="0">
                <a:solidFill>
                  <a:schemeClr val="accent2">
                    <a:lumMod val="75000"/>
                  </a:schemeClr>
                </a:solidFill>
              </a:rPr>
              <a:t>Tre (20oz) Rp.38.000 </a:t>
            </a:r>
          </a:p>
          <a:p>
            <a:pPr>
              <a:lnSpc>
                <a:spcPct val="120000"/>
              </a:lnSpc>
            </a:pPr>
            <a:r>
              <a:rPr lang="id-ID" sz="4900" dirty="0"/>
              <a:t>- </a:t>
            </a:r>
            <a:r>
              <a:rPr lang="id-ID" sz="4900" dirty="0">
                <a:solidFill>
                  <a:schemeClr val="accent2">
                    <a:lumMod val="50000"/>
                  </a:schemeClr>
                </a:solidFill>
                <a:latin typeface="Cooper Std Black" pitchFamily="18" charset="0"/>
              </a:rPr>
              <a:t>Hot Jcoccino Uno</a:t>
            </a:r>
            <a:r>
              <a:rPr lang="en-US" sz="4900" dirty="0"/>
              <a:t>		</a:t>
            </a:r>
            <a:r>
              <a:rPr lang="id-ID" sz="4900" dirty="0">
                <a:solidFill>
                  <a:schemeClr val="accent2">
                    <a:lumMod val="75000"/>
                  </a:schemeClr>
                </a:solidFill>
              </a:rPr>
              <a:t> : (12oz) Rp.22.000 Due (16oz) Rp.26.000 Tre </a:t>
            </a:r>
            <a:r>
              <a:rPr lang="en-US" sz="4900" dirty="0">
                <a:solidFill>
                  <a:schemeClr val="accent2">
                    <a:lumMod val="75000"/>
                  </a:schemeClr>
                </a:solidFill>
              </a:rPr>
              <a:t>				</a:t>
            </a:r>
            <a:r>
              <a:rPr lang="id-ID" sz="4900" dirty="0">
                <a:solidFill>
                  <a:schemeClr val="accent2">
                    <a:lumMod val="75000"/>
                  </a:schemeClr>
                </a:solidFill>
              </a:rPr>
              <a:t>(20oz) Rp.30.000 </a:t>
            </a:r>
          </a:p>
          <a:p>
            <a:pPr>
              <a:lnSpc>
                <a:spcPct val="120000"/>
              </a:lnSpc>
            </a:pPr>
            <a:r>
              <a:rPr lang="id-ID" sz="4900" dirty="0"/>
              <a:t>- </a:t>
            </a:r>
            <a:r>
              <a:rPr lang="id-ID" sz="4900" dirty="0">
                <a:solidFill>
                  <a:schemeClr val="accent2">
                    <a:lumMod val="50000"/>
                  </a:schemeClr>
                </a:solidFill>
                <a:latin typeface="Cooper Std Black" pitchFamily="18" charset="0"/>
              </a:rPr>
              <a:t>Iced Thai Tea </a:t>
            </a:r>
            <a:r>
              <a:rPr lang="en-US" sz="4900" dirty="0"/>
              <a:t>		 </a:t>
            </a:r>
            <a:r>
              <a:rPr lang="id-ID" sz="4900" dirty="0">
                <a:solidFill>
                  <a:schemeClr val="accent2">
                    <a:lumMod val="75000"/>
                  </a:schemeClr>
                </a:solidFill>
              </a:rPr>
              <a:t>: Uno (12oz) Rp.20.000 Due (16oz) Rp.24.000 </a:t>
            </a:r>
            <a:r>
              <a:rPr lang="en-US" sz="4900" dirty="0">
                <a:solidFill>
                  <a:schemeClr val="accent2">
                    <a:lumMod val="75000"/>
                  </a:schemeClr>
                </a:solidFill>
              </a:rPr>
              <a:t>				</a:t>
            </a:r>
            <a:r>
              <a:rPr lang="id-ID" sz="4900" dirty="0">
                <a:solidFill>
                  <a:schemeClr val="accent2">
                    <a:lumMod val="75000"/>
                  </a:schemeClr>
                </a:solidFill>
              </a:rPr>
              <a:t>Tre (20oz) Rp.28.000 </a:t>
            </a:r>
          </a:p>
          <a:p>
            <a:endParaRPr lang="id-ID" dirty="0"/>
          </a:p>
        </p:txBody>
      </p:sp>
    </p:spTree>
    <p:extLst>
      <p:ext uri="{BB962C8B-B14F-4D97-AF65-F5344CB8AC3E}">
        <p14:creationId xmlns:p14="http://schemas.microsoft.com/office/powerpoint/2010/main" val="1406807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dirty="0">
                <a:solidFill>
                  <a:schemeClr val="accent2">
                    <a:lumMod val="50000"/>
                  </a:schemeClr>
                </a:solidFill>
                <a:latin typeface="Blackoak Std" pitchFamily="82" charset="0"/>
              </a:rPr>
              <a:t>Marketing Channel</a:t>
            </a:r>
          </a:p>
        </p:txBody>
      </p:sp>
      <p:sp>
        <p:nvSpPr>
          <p:cNvPr id="3" name="Content Placeholder 2"/>
          <p:cNvSpPr>
            <a:spLocks noGrp="1"/>
          </p:cNvSpPr>
          <p:nvPr>
            <p:ph idx="1"/>
          </p:nvPr>
        </p:nvSpPr>
        <p:spPr>
          <a:xfrm>
            <a:off x="683568" y="1844824"/>
            <a:ext cx="7886700" cy="4627711"/>
          </a:xfrm>
          <a:solidFill>
            <a:schemeClr val="bg1">
              <a:alpha val="68000"/>
            </a:schemeClr>
          </a:solidFill>
        </p:spPr>
        <p:txBody>
          <a:bodyPr>
            <a:normAutofit fontScale="85000" lnSpcReduction="20000"/>
          </a:bodyPr>
          <a:lstStyle/>
          <a:p>
            <a:r>
              <a:rPr lang="en-US" dirty="0">
                <a:solidFill>
                  <a:schemeClr val="accent2">
                    <a:lumMod val="75000"/>
                  </a:schemeClr>
                </a:solidFill>
                <a:latin typeface="Cooper Std Black" pitchFamily="18" charset="0"/>
              </a:rPr>
              <a:t>marketing channel system </a:t>
            </a:r>
            <a:r>
              <a:rPr lang="en-US" dirty="0" err="1">
                <a:solidFill>
                  <a:schemeClr val="accent2">
                    <a:lumMod val="75000"/>
                  </a:schemeClr>
                </a:solidFill>
                <a:latin typeface="Cooper Std Black" pitchFamily="18" charset="0"/>
              </a:rPr>
              <a:t>merupakan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sekelompok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saluran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pemasaran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tertentu</a:t>
            </a:r>
            <a:r>
              <a:rPr lang="en-US" dirty="0">
                <a:solidFill>
                  <a:schemeClr val="accent2">
                    <a:lumMod val="75000"/>
                  </a:schemeClr>
                </a:solidFill>
                <a:latin typeface="Cooper Std Black" pitchFamily="18" charset="0"/>
              </a:rPr>
              <a:t> yang </a:t>
            </a:r>
            <a:r>
              <a:rPr lang="en-US" dirty="0" err="1">
                <a:solidFill>
                  <a:schemeClr val="accent2">
                    <a:lumMod val="75000"/>
                  </a:schemeClr>
                </a:solidFill>
                <a:latin typeface="Cooper Std Black" pitchFamily="18" charset="0"/>
              </a:rPr>
              <a:t>digunakan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oleh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sebuah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perusahaan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keputusan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tentang</a:t>
            </a:r>
            <a:r>
              <a:rPr lang="en-US" dirty="0">
                <a:solidFill>
                  <a:schemeClr val="accent2">
                    <a:lumMod val="75000"/>
                  </a:schemeClr>
                </a:solidFill>
                <a:latin typeface="Cooper Std Black" pitchFamily="18" charset="0"/>
              </a:rPr>
              <a:t> system </a:t>
            </a:r>
            <a:r>
              <a:rPr lang="en-US" dirty="0" err="1">
                <a:solidFill>
                  <a:schemeClr val="accent2">
                    <a:lumMod val="75000"/>
                  </a:schemeClr>
                </a:solidFill>
                <a:latin typeface="Cooper Std Black" pitchFamily="18" charset="0"/>
              </a:rPr>
              <a:t>ini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merupakan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salahsatu</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keputusan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terpenting</a:t>
            </a:r>
            <a:r>
              <a:rPr lang="en-US" dirty="0">
                <a:solidFill>
                  <a:schemeClr val="accent2">
                    <a:lumMod val="75000"/>
                  </a:schemeClr>
                </a:solidFill>
                <a:latin typeface="Cooper Std Black" pitchFamily="18" charset="0"/>
              </a:rPr>
              <a:t> yang </a:t>
            </a:r>
            <a:r>
              <a:rPr lang="en-US" dirty="0" err="1">
                <a:solidFill>
                  <a:schemeClr val="accent2">
                    <a:lumMod val="75000"/>
                  </a:schemeClr>
                </a:solidFill>
                <a:latin typeface="Cooper Std Black" pitchFamily="18" charset="0"/>
              </a:rPr>
              <a:t>dihadapi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manajemen</a:t>
            </a:r>
            <a:r>
              <a:rPr lang="en-US" dirty="0">
                <a:solidFill>
                  <a:schemeClr val="accent2">
                    <a:lumMod val="75000"/>
                  </a:schemeClr>
                </a:solidFill>
                <a:latin typeface="Cooper Std Black" pitchFamily="18" charset="0"/>
              </a:rPr>
              <a:t>.</a:t>
            </a:r>
          </a:p>
          <a:p>
            <a:r>
              <a:rPr lang="id-ID" dirty="0">
                <a:solidFill>
                  <a:schemeClr val="accent2">
                    <a:lumMod val="75000"/>
                  </a:schemeClr>
                </a:solidFill>
                <a:latin typeface="Cooper Std Black" pitchFamily="18" charset="0"/>
              </a:rPr>
              <a:t>J.co Donuts &amp; Coffe menggunakan </a:t>
            </a:r>
            <a:r>
              <a:rPr lang="en-US" dirty="0">
                <a:solidFill>
                  <a:schemeClr val="accent2">
                    <a:lumMod val="75000"/>
                  </a:schemeClr>
                </a:solidFill>
                <a:latin typeface="Cooper Std Black" pitchFamily="18" charset="0"/>
              </a:rPr>
              <a:t>pull strategy </a:t>
            </a:r>
            <a:r>
              <a:rPr lang="id-ID" dirty="0">
                <a:solidFill>
                  <a:schemeClr val="accent2">
                    <a:lumMod val="75000"/>
                  </a:schemeClr>
                </a:solidFill>
                <a:latin typeface="Cooper Std Black" pitchFamily="18" charset="0"/>
              </a:rPr>
              <a:t>karena p</a:t>
            </a:r>
            <a:r>
              <a:rPr lang="en-US" dirty="0" err="1">
                <a:solidFill>
                  <a:schemeClr val="accent2">
                    <a:lumMod val="75000"/>
                  </a:schemeClr>
                </a:solidFill>
                <a:latin typeface="Cooper Std Black" pitchFamily="18" charset="0"/>
              </a:rPr>
              <a:t>rodusen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menggunakan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iklan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promosi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bentuk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komunikasi</a:t>
            </a:r>
            <a:r>
              <a:rPr lang="en-US" dirty="0">
                <a:solidFill>
                  <a:schemeClr val="accent2">
                    <a:lumMod val="75000"/>
                  </a:schemeClr>
                </a:solidFill>
                <a:latin typeface="Cooper Std Black" pitchFamily="18" charset="0"/>
              </a:rPr>
              <a:t> lain </a:t>
            </a:r>
            <a:r>
              <a:rPr lang="en-US" dirty="0" err="1">
                <a:solidFill>
                  <a:schemeClr val="accent2">
                    <a:lumMod val="75000"/>
                  </a:schemeClr>
                </a:solidFill>
                <a:latin typeface="Cooper Std Black" pitchFamily="18" charset="0"/>
              </a:rPr>
              <a:t>untuk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menyakinkan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konsumen</a:t>
            </a:r>
            <a:r>
              <a:rPr lang="en-US" dirty="0">
                <a:solidFill>
                  <a:schemeClr val="accent2">
                    <a:lumMod val="75000"/>
                  </a:schemeClr>
                </a:solidFill>
                <a:latin typeface="Cooper Std Black" pitchFamily="18" charset="0"/>
              </a:rPr>
              <a:t> </a:t>
            </a:r>
            <a:r>
              <a:rPr lang="id-ID" dirty="0">
                <a:solidFill>
                  <a:schemeClr val="accent2">
                    <a:lumMod val="75000"/>
                  </a:schemeClr>
                </a:solidFill>
                <a:latin typeface="Cooper Std Black" pitchFamily="18" charset="0"/>
              </a:rPr>
              <a:t>.</a:t>
            </a:r>
            <a:r>
              <a:rPr lang="en-US" dirty="0" err="1">
                <a:solidFill>
                  <a:schemeClr val="accent2">
                    <a:lumMod val="75000"/>
                  </a:schemeClr>
                </a:solidFill>
                <a:latin typeface="Cooper Std Black" pitchFamily="18" charset="0"/>
              </a:rPr>
              <a:t>Tepat</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digunakan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bila</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loyalitas</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merek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tinggi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keterlibatan</a:t>
            </a:r>
            <a:r>
              <a:rPr lang="en-US" dirty="0">
                <a:solidFill>
                  <a:schemeClr val="accent2">
                    <a:lumMod val="75000"/>
                  </a:schemeClr>
                </a:solidFill>
                <a:latin typeface="Cooper Std Black" pitchFamily="18" charset="0"/>
              </a:rPr>
              <a:t> yang </a:t>
            </a:r>
            <a:r>
              <a:rPr lang="en-US" dirty="0" err="1">
                <a:solidFill>
                  <a:schemeClr val="accent2">
                    <a:lumMod val="75000"/>
                  </a:schemeClr>
                </a:solidFill>
                <a:latin typeface="Cooper Std Black" pitchFamily="18" charset="0"/>
              </a:rPr>
              <a:t>tinggi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dalam</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katagori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tersebut</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konsumen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mampu</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menerima</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perb</a:t>
            </a:r>
            <a:r>
              <a:rPr lang="id-ID" dirty="0">
                <a:solidFill>
                  <a:schemeClr val="accent2">
                    <a:lumMod val="75000"/>
                  </a:schemeClr>
                </a:solidFill>
                <a:latin typeface="Cooper Std Black" pitchFamily="18" charset="0"/>
              </a:rPr>
              <a:t>e</a:t>
            </a:r>
            <a:r>
              <a:rPr lang="en-US" dirty="0" err="1">
                <a:solidFill>
                  <a:schemeClr val="accent2">
                    <a:lumMod val="75000"/>
                  </a:schemeClr>
                </a:solidFill>
                <a:latin typeface="Cooper Std Black" pitchFamily="18" charset="0"/>
              </a:rPr>
              <a:t>daan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antar-merek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dan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konsumen</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sudah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memilih</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merek</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sebelum</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pergi</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ke</a:t>
            </a:r>
            <a:r>
              <a:rPr lang="en-US" dirty="0">
                <a:solidFill>
                  <a:schemeClr val="accent2">
                    <a:lumMod val="75000"/>
                  </a:schemeClr>
                </a:solidFill>
                <a:latin typeface="Cooper Std Black" pitchFamily="18" charset="0"/>
              </a:rPr>
              <a:t> </a:t>
            </a:r>
            <a:r>
              <a:rPr lang="en-US" dirty="0" err="1">
                <a:solidFill>
                  <a:schemeClr val="accent2">
                    <a:lumMod val="75000"/>
                  </a:schemeClr>
                </a:solidFill>
                <a:latin typeface="Cooper Std Black" pitchFamily="18" charset="0"/>
              </a:rPr>
              <a:t>toko</a:t>
            </a:r>
            <a:r>
              <a:rPr lang="en-US" dirty="0">
                <a:solidFill>
                  <a:schemeClr val="accent2">
                    <a:lumMod val="75000"/>
                  </a:schemeClr>
                </a:solidFill>
                <a:latin typeface="Cooper Std Black" pitchFamily="18" charset="0"/>
              </a:rPr>
              <a:t>.</a:t>
            </a:r>
            <a:r>
              <a:rPr lang="id-ID" dirty="0">
                <a:solidFill>
                  <a:schemeClr val="accent2">
                    <a:lumMod val="75000"/>
                  </a:schemeClr>
                </a:solidFill>
                <a:latin typeface="Cooper Std Black" pitchFamily="18" charset="0"/>
              </a:rPr>
              <a:t> J.co Donuts &amp; Coffee juga membuka g</a:t>
            </a:r>
            <a:r>
              <a:rPr lang="en-US" dirty="0">
                <a:solidFill>
                  <a:schemeClr val="accent2">
                    <a:lumMod val="75000"/>
                  </a:schemeClr>
                </a:solidFill>
                <a:latin typeface="Cooper Std Black" pitchFamily="18" charset="0"/>
              </a:rPr>
              <a:t>e</a:t>
            </a:r>
            <a:r>
              <a:rPr lang="id-ID" dirty="0">
                <a:solidFill>
                  <a:schemeClr val="accent2">
                    <a:lumMod val="75000"/>
                  </a:schemeClr>
                </a:solidFill>
                <a:latin typeface="Cooper Std Black" pitchFamily="18" charset="0"/>
              </a:rPr>
              <a:t>ra</a:t>
            </a:r>
            <a:r>
              <a:rPr lang="en-US" dirty="0">
                <a:solidFill>
                  <a:schemeClr val="accent2">
                    <a:lumMod val="75000"/>
                  </a:schemeClr>
                </a:solidFill>
                <a:latin typeface="Cooper Std Black" pitchFamily="18" charset="0"/>
              </a:rPr>
              <a:t>i</a:t>
            </a:r>
            <a:r>
              <a:rPr lang="id-ID" dirty="0">
                <a:solidFill>
                  <a:schemeClr val="accent2">
                    <a:lumMod val="75000"/>
                  </a:schemeClr>
                </a:solidFill>
                <a:latin typeface="Cooper Std Black" pitchFamily="18" charset="0"/>
              </a:rPr>
              <a:t> sendiri di beberapa kota besar.</a:t>
            </a:r>
          </a:p>
          <a:p>
            <a:endParaRPr lang="id-ID" dirty="0"/>
          </a:p>
        </p:txBody>
      </p:sp>
    </p:spTree>
    <p:extLst>
      <p:ext uri="{BB962C8B-B14F-4D97-AF65-F5344CB8AC3E}">
        <p14:creationId xmlns:p14="http://schemas.microsoft.com/office/powerpoint/2010/main" val="2510064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sz="3600" dirty="0">
                <a:solidFill>
                  <a:schemeClr val="accent2">
                    <a:lumMod val="50000"/>
                  </a:schemeClr>
                </a:solidFill>
                <a:latin typeface="Blackoak Std" pitchFamily="82" charset="0"/>
              </a:rPr>
              <a:t>Marketing Comunication</a:t>
            </a:r>
          </a:p>
        </p:txBody>
      </p:sp>
      <p:sp>
        <p:nvSpPr>
          <p:cNvPr id="3" name="Content Placeholder 2"/>
          <p:cNvSpPr>
            <a:spLocks noGrp="1"/>
          </p:cNvSpPr>
          <p:nvPr>
            <p:ph idx="1"/>
          </p:nvPr>
        </p:nvSpPr>
        <p:spPr/>
        <p:txBody>
          <a:bodyPr>
            <a:normAutofit fontScale="92500" lnSpcReduction="20000"/>
          </a:bodyPr>
          <a:lstStyle/>
          <a:p>
            <a:pPr marL="0" indent="0">
              <a:buNone/>
            </a:pPr>
            <a:r>
              <a:rPr lang="id-ID" dirty="0">
                <a:solidFill>
                  <a:schemeClr val="accent2">
                    <a:lumMod val="75000"/>
                  </a:schemeClr>
                </a:solidFill>
              </a:rPr>
              <a:t>	Marketing Communication ( Komunikasi Pemasaran ) adalah sarana yang digunakan perusahaan dalam upaya untuk menginformasikan, membujuk dan meningkatkan konsumen langsung atau tidak langsung tentang produk dan merk yang mereka jual.</a:t>
            </a:r>
          </a:p>
          <a:p>
            <a:pPr marL="0" indent="0">
              <a:buNone/>
            </a:pPr>
            <a:r>
              <a:rPr lang="id-ID" dirty="0">
                <a:solidFill>
                  <a:schemeClr val="accent2">
                    <a:lumMod val="75000"/>
                  </a:schemeClr>
                </a:solidFill>
              </a:rPr>
              <a:t>	Marketing comunication yang dilakukan oleh J.co Donuts &amp; Coffee adalah sebagai berikut: </a:t>
            </a:r>
          </a:p>
          <a:p>
            <a:pPr marL="0" lvl="0" indent="0">
              <a:buNone/>
            </a:pPr>
            <a:r>
              <a:rPr lang="en-US" dirty="0">
                <a:solidFill>
                  <a:schemeClr val="accent2">
                    <a:lumMod val="75000"/>
                  </a:schemeClr>
                </a:solidFill>
              </a:rPr>
              <a:t>Brand Activation</a:t>
            </a:r>
            <a:endParaRPr lang="id-ID" dirty="0">
              <a:solidFill>
                <a:schemeClr val="accent2">
                  <a:lumMod val="75000"/>
                </a:schemeClr>
              </a:solidFill>
            </a:endParaRPr>
          </a:p>
          <a:p>
            <a:pPr marL="0" lvl="0" indent="0">
              <a:buNone/>
            </a:pPr>
            <a:r>
              <a:rPr lang="en-US" dirty="0">
                <a:solidFill>
                  <a:schemeClr val="accent2">
                    <a:lumMod val="75000"/>
                  </a:schemeClr>
                </a:solidFill>
              </a:rPr>
              <a:t>Media Partner</a:t>
            </a:r>
            <a:r>
              <a:rPr lang="id-ID" dirty="0">
                <a:solidFill>
                  <a:schemeClr val="accent2">
                    <a:lumMod val="75000"/>
                  </a:schemeClr>
                </a:solidFill>
              </a:rPr>
              <a:t>	: </a:t>
            </a:r>
            <a:endParaRPr lang="en-US" dirty="0">
              <a:solidFill>
                <a:schemeClr val="accent2">
                  <a:lumMod val="75000"/>
                </a:schemeClr>
              </a:solidFill>
            </a:endParaRPr>
          </a:p>
          <a:p>
            <a:pPr marL="0" lvl="0" indent="0">
              <a:buNone/>
            </a:pPr>
            <a:r>
              <a:rPr lang="id-ID" dirty="0">
                <a:solidFill>
                  <a:schemeClr val="accent2">
                    <a:lumMod val="75000"/>
                  </a:schemeClr>
                </a:solidFill>
              </a:rPr>
              <a:t>Bekerjasama dengan kartu Kredit</a:t>
            </a:r>
            <a:r>
              <a:rPr lang="en-US" dirty="0">
                <a:solidFill>
                  <a:schemeClr val="accent2">
                    <a:lumMod val="75000"/>
                  </a:schemeClr>
                </a:solidFill>
              </a:rPr>
              <a:t> </a:t>
            </a:r>
            <a:r>
              <a:rPr lang="id-ID" dirty="0">
                <a:solidFill>
                  <a:schemeClr val="accent2">
                    <a:lumMod val="75000"/>
                  </a:schemeClr>
                </a:solidFill>
              </a:rPr>
              <a:t>Citibank, dan BII</a:t>
            </a:r>
          </a:p>
          <a:p>
            <a:pPr marL="0" lvl="0" indent="0">
              <a:buNone/>
            </a:pPr>
            <a:r>
              <a:rPr lang="en-US" dirty="0" err="1">
                <a:solidFill>
                  <a:schemeClr val="accent2">
                    <a:lumMod val="75000"/>
                  </a:schemeClr>
                </a:solidFill>
              </a:rPr>
              <a:t>Aktivitas</a:t>
            </a:r>
            <a:r>
              <a:rPr lang="en-US" dirty="0">
                <a:solidFill>
                  <a:schemeClr val="accent2">
                    <a:lumMod val="75000"/>
                  </a:schemeClr>
                </a:solidFill>
              </a:rPr>
              <a:t> corporate social responsibility</a:t>
            </a:r>
            <a:r>
              <a:rPr lang="id-ID" dirty="0">
                <a:solidFill>
                  <a:schemeClr val="accent2">
                    <a:lumMod val="75000"/>
                  </a:schemeClr>
                </a:solidFill>
              </a:rPr>
              <a:t> : </a:t>
            </a:r>
            <a:endParaRPr lang="en-US" dirty="0">
              <a:solidFill>
                <a:schemeClr val="accent2">
                  <a:lumMod val="75000"/>
                </a:schemeClr>
              </a:solidFill>
            </a:endParaRPr>
          </a:p>
          <a:p>
            <a:pPr marL="0" lvl="0" indent="0">
              <a:buNone/>
            </a:pPr>
            <a:r>
              <a:rPr lang="id-ID" dirty="0">
                <a:solidFill>
                  <a:schemeClr val="accent2">
                    <a:lumMod val="75000"/>
                  </a:schemeClr>
                </a:solidFill>
              </a:rPr>
              <a:t>J.co Safari, J.co Reach Out, J.co Care</a:t>
            </a:r>
            <a:r>
              <a:rPr lang="en-US" dirty="0">
                <a:solidFill>
                  <a:schemeClr val="accent2">
                    <a:lumMod val="75000"/>
                  </a:schemeClr>
                </a:solidFill>
              </a:rPr>
              <a:t> Company Branding</a:t>
            </a:r>
            <a:endParaRPr lang="id-ID" dirty="0">
              <a:solidFill>
                <a:schemeClr val="accent2">
                  <a:lumMod val="75000"/>
                </a:schemeClr>
              </a:solidFill>
            </a:endParaRPr>
          </a:p>
          <a:p>
            <a:endParaRPr lang="id-ID" dirty="0"/>
          </a:p>
        </p:txBody>
      </p:sp>
    </p:spTree>
    <p:extLst>
      <p:ext uri="{BB962C8B-B14F-4D97-AF65-F5344CB8AC3E}">
        <p14:creationId xmlns:p14="http://schemas.microsoft.com/office/powerpoint/2010/main" val="291011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solidDmnd">
          <a:fgClr>
            <a:srgbClr val="FFC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9552" y="2780928"/>
            <a:ext cx="7886700" cy="1325563"/>
          </a:xfrm>
        </p:spPr>
        <p:txBody>
          <a:bodyPr>
            <a:noAutofit/>
          </a:bodyPr>
          <a:lstStyle/>
          <a:p>
            <a:pPr algn="ctr"/>
            <a:r>
              <a:rPr lang="en-US" sz="13800" b="1" dirty="0">
                <a:solidFill>
                  <a:schemeClr val="accent2">
                    <a:lumMod val="50000"/>
                  </a:schemeClr>
                </a:solidFill>
                <a:latin typeface="PWYummyDonuts" pitchFamily="2" charset="0"/>
              </a:rPr>
              <a:t>TERIMA KASIH</a:t>
            </a:r>
            <a:endParaRPr lang="id-ID" sz="13800" b="1" dirty="0">
              <a:solidFill>
                <a:schemeClr val="accent2">
                  <a:lumMod val="50000"/>
                </a:schemeClr>
              </a:solidFill>
              <a:latin typeface="PWYummyDonuts" pitchFamily="2" charset="0"/>
            </a:endParaRPr>
          </a:p>
        </p:txBody>
      </p:sp>
    </p:spTree>
    <p:extLst>
      <p:ext uri="{BB962C8B-B14F-4D97-AF65-F5344CB8AC3E}">
        <p14:creationId xmlns:p14="http://schemas.microsoft.com/office/powerpoint/2010/main" val="205810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79" y="-1374333"/>
            <a:ext cx="8784000" cy="8784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980" y="-1374333"/>
            <a:ext cx="8784976" cy="8784976"/>
          </a:xfrm>
          <a:prstGeom prst="rect">
            <a:avLst/>
          </a:prstGeom>
        </p:spPr>
      </p:pic>
      <p:sp>
        <p:nvSpPr>
          <p:cNvPr id="2" name="Title 1"/>
          <p:cNvSpPr>
            <a:spLocks noGrp="1"/>
          </p:cNvSpPr>
          <p:nvPr>
            <p:ph type="title"/>
          </p:nvPr>
        </p:nvSpPr>
        <p:spPr>
          <a:xfrm>
            <a:off x="208830" y="5157192"/>
            <a:ext cx="8784976" cy="1431032"/>
          </a:xfrm>
        </p:spPr>
        <p:txBody>
          <a:bodyPr>
            <a:normAutofit fontScale="90000"/>
          </a:bodyPr>
          <a:lstStyle/>
          <a:p>
            <a:pPr lvl="0"/>
            <a:r>
              <a:rPr lang="id-ID" b="1" dirty="0"/>
              <a:t>Sekilas Mengenai J.Co Donuts &amp; Coffee</a:t>
            </a:r>
            <a:br>
              <a:rPr lang="id-ID" dirty="0"/>
            </a:br>
            <a:endParaRPr lang="id-ID" dirty="0"/>
          </a:p>
        </p:txBody>
      </p:sp>
    </p:spTree>
    <p:extLst>
      <p:ext uri="{BB962C8B-B14F-4D97-AF65-F5344CB8AC3E}">
        <p14:creationId xmlns:p14="http://schemas.microsoft.com/office/powerpoint/2010/main" val="219355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Rounded Rectangle 9"/>
          <p:cNvSpPr/>
          <p:nvPr/>
        </p:nvSpPr>
        <p:spPr>
          <a:xfrm>
            <a:off x="179513" y="206710"/>
            <a:ext cx="8784976" cy="6462650"/>
          </a:xfrm>
          <a:prstGeom prst="roundRect">
            <a:avLst/>
          </a:prstGeom>
          <a:solidFill>
            <a:schemeClr val="bg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6">
                  <a:lumMod val="50000"/>
                </a:schemeClr>
              </a:solidFill>
            </a:endParaRPr>
          </a:p>
          <a:p>
            <a:r>
              <a:rPr lang="id-ID" sz="2400" b="1" dirty="0">
                <a:solidFill>
                  <a:schemeClr val="accent6">
                    <a:lumMod val="50000"/>
                  </a:schemeClr>
                </a:solidFill>
              </a:rPr>
              <a:t>Siapa tidak kenal J.Co? </a:t>
            </a:r>
            <a:endParaRPr lang="en-US" sz="2400" b="1" dirty="0">
              <a:solidFill>
                <a:schemeClr val="accent6">
                  <a:lumMod val="50000"/>
                </a:schemeClr>
              </a:solidFill>
            </a:endParaRPr>
          </a:p>
          <a:p>
            <a:endParaRPr lang="en-US" sz="2400" b="1" dirty="0">
              <a:solidFill>
                <a:schemeClr val="accent6">
                  <a:lumMod val="50000"/>
                </a:schemeClr>
              </a:solidFill>
            </a:endParaRPr>
          </a:p>
          <a:p>
            <a:r>
              <a:rPr lang="en-US" sz="2400" dirty="0">
                <a:solidFill>
                  <a:schemeClr val="accent6">
                    <a:lumMod val="50000"/>
                  </a:schemeClr>
                </a:solidFill>
              </a:rPr>
              <a:t>	</a:t>
            </a:r>
            <a:r>
              <a:rPr lang="id-ID" sz="2400" dirty="0">
                <a:solidFill>
                  <a:schemeClr val="accent6">
                    <a:lumMod val="50000"/>
                  </a:schemeClr>
                </a:solidFill>
              </a:rPr>
              <a:t>J.Co.Donuts sejatinya bukan pionir di industri kafe berbasis menu kue donat di Indonesia. sebelumnya sudah ada Dunkin Donuts. </a:t>
            </a:r>
            <a:endParaRPr lang="en-US" sz="2400" dirty="0">
              <a:solidFill>
                <a:schemeClr val="accent6">
                  <a:lumMod val="50000"/>
                </a:schemeClr>
              </a:solidFill>
            </a:endParaRPr>
          </a:p>
          <a:p>
            <a:endParaRPr lang="en-US" sz="2400" dirty="0">
              <a:solidFill>
                <a:schemeClr val="accent6">
                  <a:lumMod val="50000"/>
                </a:schemeClr>
              </a:solidFill>
            </a:endParaRPr>
          </a:p>
          <a:p>
            <a:r>
              <a:rPr lang="en-US" sz="2400" dirty="0">
                <a:solidFill>
                  <a:schemeClr val="accent6">
                    <a:lumMod val="50000"/>
                  </a:schemeClr>
                </a:solidFill>
              </a:rPr>
              <a:t>	</a:t>
            </a:r>
            <a:r>
              <a:rPr lang="id-ID" sz="2400" dirty="0">
                <a:solidFill>
                  <a:schemeClr val="accent6">
                    <a:lumMod val="50000"/>
                  </a:schemeClr>
                </a:solidFill>
              </a:rPr>
              <a:t>Namun sejak masuk ke pasar pada pertengahan 2005, J.CO Iangsung menjadi buah bibir, mengalahkan popularitas Dunkin Donuts, dan membukukan pertumbuhan penjualan yang tinggi.</a:t>
            </a:r>
            <a:endParaRPr lang="en-US" sz="2400" dirty="0">
              <a:solidFill>
                <a:schemeClr val="accent6">
                  <a:lumMod val="50000"/>
                </a:schemeClr>
              </a:solidFill>
            </a:endParaRPr>
          </a:p>
          <a:p>
            <a:endParaRPr lang="en-US" sz="2400" dirty="0">
              <a:solidFill>
                <a:schemeClr val="accent6">
                  <a:lumMod val="50000"/>
                </a:schemeClr>
              </a:solidFill>
            </a:endParaRPr>
          </a:p>
          <a:p>
            <a:r>
              <a:rPr lang="id-ID" sz="2400" dirty="0">
                <a:solidFill>
                  <a:schemeClr val="accent6">
                    <a:lumMod val="50000"/>
                  </a:schemeClr>
                </a:solidFill>
              </a:rPr>
              <a:t> </a:t>
            </a:r>
            <a:r>
              <a:rPr lang="en-US" sz="2400" dirty="0">
                <a:solidFill>
                  <a:schemeClr val="accent6">
                    <a:lumMod val="50000"/>
                  </a:schemeClr>
                </a:solidFill>
              </a:rPr>
              <a:t>	</a:t>
            </a:r>
            <a:r>
              <a:rPr lang="id-ID" sz="2400" dirty="0">
                <a:solidFill>
                  <a:schemeClr val="accent6">
                    <a:lumMod val="50000"/>
                  </a:schemeClr>
                </a:solidFill>
              </a:rPr>
              <a:t>Ketika gerai J.co Donuts and Coffee pertama dibuka pada 26 Juni 2005 di Lippo Karawaci, Indonesia (kantor pusat), banyak yang menyangka bahwa gerai donat ini merupakan waralaba asing. Maklum, sebab saat itu toko donat yang memiliki konsep open kitchen belum ada di Indonesia.</a:t>
            </a:r>
          </a:p>
          <a:p>
            <a:endParaRPr lang="id-ID" sz="2400" dirty="0">
              <a:solidFill>
                <a:schemeClr val="accent6">
                  <a:lumMod val="75000"/>
                </a:schemeClr>
              </a:solidFill>
            </a:endParaRPr>
          </a:p>
        </p:txBody>
      </p:sp>
      <p:sp>
        <p:nvSpPr>
          <p:cNvPr id="2" name="Content Placeholder 1"/>
          <p:cNvSpPr>
            <a:spLocks noGrp="1"/>
          </p:cNvSpPr>
          <p:nvPr>
            <p:ph idx="1"/>
          </p:nvPr>
        </p:nvSpPr>
        <p:spPr/>
        <p:txBody>
          <a:bodyPr/>
          <a:lstStyle/>
          <a:p>
            <a:endParaRPr lang="id-ID"/>
          </a:p>
        </p:txBody>
      </p:sp>
    </p:spTree>
    <p:extLst>
      <p:ext uri="{BB962C8B-B14F-4D97-AF65-F5344CB8AC3E}">
        <p14:creationId xmlns:p14="http://schemas.microsoft.com/office/powerpoint/2010/main" val="268176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765" y="914403"/>
            <a:ext cx="7886700" cy="1124631"/>
          </a:xfrm>
        </p:spPr>
        <p:txBody>
          <a:bodyPr>
            <a:normAutofit fontScale="90000"/>
          </a:bodyPr>
          <a:lstStyle/>
          <a:p>
            <a:pPr algn="ctr"/>
            <a:r>
              <a:rPr lang="en-US" b="1" dirty="0">
                <a:solidFill>
                  <a:schemeClr val="accent2">
                    <a:lumMod val="75000"/>
                  </a:schemeClr>
                </a:solidFill>
                <a:latin typeface="Bauhaus 93" pitchFamily="82" charset="0"/>
              </a:rPr>
              <a:t>SEGMENTING , TARGETING, AND POSITIONING</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30" y="1645194"/>
            <a:ext cx="7456715" cy="4894209"/>
          </a:xfrm>
          <a:prstGeom prst="rect">
            <a:avLst/>
          </a:prstGeom>
        </p:spPr>
      </p:pic>
      <p:sp>
        <p:nvSpPr>
          <p:cNvPr id="3" name="Content Placeholder 2"/>
          <p:cNvSpPr>
            <a:spLocks noGrp="1"/>
          </p:cNvSpPr>
          <p:nvPr>
            <p:ph idx="1"/>
          </p:nvPr>
        </p:nvSpPr>
        <p:spPr/>
        <p:txBody>
          <a:bodyPr/>
          <a:lstStyle/>
          <a:p>
            <a:endParaRPr lang="id-ID" dirty="0"/>
          </a:p>
        </p:txBody>
      </p:sp>
    </p:spTree>
    <p:extLst>
      <p:ext uri="{BB962C8B-B14F-4D97-AF65-F5344CB8AC3E}">
        <p14:creationId xmlns:p14="http://schemas.microsoft.com/office/powerpoint/2010/main" val="42041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6" presetClass="exit" presetSubtype="21" fill="hold" nodeType="clickEffect">
                                  <p:stCondLst>
                                    <p:cond delay="0"/>
                                  </p:stCondLst>
                                  <p:childTnLst>
                                    <p:animEffect transition="out" filter="barn(inVertical)">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6" y="365128"/>
            <a:ext cx="6773635" cy="1325563"/>
          </a:xfrm>
        </p:spPr>
        <p:txBody>
          <a:bodyPr>
            <a:normAutofit/>
          </a:bodyPr>
          <a:lstStyle/>
          <a:p>
            <a:r>
              <a:rPr lang="en-US" sz="6600" dirty="0">
                <a:solidFill>
                  <a:schemeClr val="accent2">
                    <a:lumMod val="75000"/>
                  </a:schemeClr>
                </a:solidFill>
                <a:latin typeface="Bauhaus 93" pitchFamily="82" charset="0"/>
              </a:rPr>
              <a:t>SEGMENTASI</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4659" y="377373"/>
            <a:ext cx="1088570" cy="1088570"/>
          </a:xfrm>
        </p:spPr>
      </p:pic>
      <p:sp>
        <p:nvSpPr>
          <p:cNvPr id="5" name="TextBox 4"/>
          <p:cNvSpPr txBox="1"/>
          <p:nvPr/>
        </p:nvSpPr>
        <p:spPr>
          <a:xfrm>
            <a:off x="881744" y="2046516"/>
            <a:ext cx="7794171" cy="1384995"/>
          </a:xfrm>
          <a:prstGeom prst="rect">
            <a:avLst/>
          </a:prstGeom>
          <a:noFill/>
        </p:spPr>
        <p:txBody>
          <a:bodyPr wrap="square" rtlCol="0">
            <a:spAutoFit/>
          </a:bodyPr>
          <a:lstStyle/>
          <a:p>
            <a:pPr algn="just"/>
            <a:r>
              <a:rPr lang="en-US" sz="2800" dirty="0" err="1">
                <a:solidFill>
                  <a:schemeClr val="accent2">
                    <a:lumMod val="50000"/>
                  </a:schemeClr>
                </a:solidFill>
                <a:latin typeface="Times New Roman" pitchFamily="18" charset="0"/>
                <a:cs typeface="Times New Roman" pitchFamily="18" charset="0"/>
              </a:rPr>
              <a:t>Segmentasi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Pasar</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dalam</a:t>
            </a:r>
            <a:r>
              <a:rPr lang="en-US" sz="2800" dirty="0">
                <a:solidFill>
                  <a:schemeClr val="accent2">
                    <a:lumMod val="50000"/>
                  </a:schemeClr>
                </a:solidFill>
                <a:latin typeface="Times New Roman" pitchFamily="18" charset="0"/>
                <a:cs typeface="Times New Roman" pitchFamily="18" charset="0"/>
              </a:rPr>
              <a:t> J.CO Donuts and Coffee </a:t>
            </a:r>
            <a:r>
              <a:rPr lang="en-US" sz="2800" dirty="0" err="1">
                <a:solidFill>
                  <a:schemeClr val="accent2">
                    <a:lumMod val="50000"/>
                  </a:schemeClr>
                </a:solidFill>
                <a:latin typeface="Times New Roman" pitchFamily="18" charset="0"/>
                <a:cs typeface="Times New Roman" pitchFamily="18" charset="0"/>
              </a:rPr>
              <a:t>adalah</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segmen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menengah</a:t>
            </a:r>
            <a:r>
              <a:rPr lang="en-US" sz="2800" dirty="0">
                <a:solidFill>
                  <a:schemeClr val="accent2">
                    <a:lumMod val="50000"/>
                  </a:schemeClr>
                </a:solidFill>
                <a:latin typeface="Times New Roman" pitchFamily="18" charset="0"/>
                <a:cs typeface="Times New Roman" pitchFamily="18" charset="0"/>
              </a:rPr>
              <a:t> </a:t>
            </a:r>
            <a:r>
              <a:rPr lang="en-US" altLang="zh-CN" sz="2800" dirty="0">
                <a:solidFill>
                  <a:schemeClr val="accent2">
                    <a:lumMod val="50000"/>
                  </a:schemeClr>
                </a:solidFill>
                <a:latin typeface="Times New Roman" pitchFamily="18" charset="0"/>
                <a:cs typeface="Times New Roman" pitchFamily="18" charset="0"/>
              </a:rPr>
              <a:t>–</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atas</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dengan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gaya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hidup</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dinamis</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muda</a:t>
            </a:r>
            <a:r>
              <a:rPr lang="en-US" sz="2800" dirty="0">
                <a:solidFill>
                  <a:schemeClr val="accent2">
                    <a:lumMod val="50000"/>
                  </a:schemeClr>
                </a:solidFill>
                <a:latin typeface="Times New Roman" pitchFamily="18" charset="0"/>
                <a:cs typeface="Times New Roman" pitchFamily="18" charset="0"/>
              </a:rPr>
              <a:t>, plus modern. </a:t>
            </a:r>
          </a:p>
        </p:txBody>
      </p:sp>
      <p:sp>
        <p:nvSpPr>
          <p:cNvPr id="6" name="TextBox 5"/>
          <p:cNvSpPr txBox="1"/>
          <p:nvPr/>
        </p:nvSpPr>
        <p:spPr>
          <a:xfrm>
            <a:off x="894549" y="3408918"/>
            <a:ext cx="7500256" cy="1384995"/>
          </a:xfrm>
          <a:prstGeom prst="rect">
            <a:avLst/>
          </a:prstGeom>
          <a:noFill/>
        </p:spPr>
        <p:txBody>
          <a:bodyPr wrap="square" rtlCol="0">
            <a:spAutoFit/>
          </a:bodyPr>
          <a:lstStyle/>
          <a:p>
            <a:pPr algn="just"/>
            <a:r>
              <a:rPr lang="en-US" sz="2800" dirty="0" err="1">
                <a:solidFill>
                  <a:schemeClr val="accent2">
                    <a:lumMod val="50000"/>
                  </a:schemeClr>
                </a:solidFill>
                <a:latin typeface="Times New Roman" pitchFamily="18" charset="0"/>
                <a:cs typeface="Times New Roman" pitchFamily="18" charset="0"/>
              </a:rPr>
              <a:t>Anak</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muda</a:t>
            </a:r>
            <a:r>
              <a:rPr lang="en-US" sz="2800" dirty="0">
                <a:solidFill>
                  <a:schemeClr val="accent2">
                    <a:lumMod val="50000"/>
                  </a:schemeClr>
                </a:solidFill>
                <a:latin typeface="Times New Roman" pitchFamily="18" charset="0"/>
                <a:cs typeface="Times New Roman" pitchFamily="18" charset="0"/>
              </a:rPr>
              <a:t> yang </a:t>
            </a:r>
            <a:r>
              <a:rPr lang="en-US" sz="2800" dirty="0" err="1">
                <a:solidFill>
                  <a:schemeClr val="accent2">
                    <a:lumMod val="50000"/>
                  </a:schemeClr>
                </a:solidFill>
                <a:latin typeface="Times New Roman" pitchFamily="18" charset="0"/>
                <a:cs typeface="Times New Roman" pitchFamily="18" charset="0"/>
              </a:rPr>
              <a:t>baru</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mulai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kerja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memiliki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tingkat</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konsumsi</a:t>
            </a:r>
            <a:r>
              <a:rPr lang="en-US" sz="2800" dirty="0">
                <a:solidFill>
                  <a:schemeClr val="accent2">
                    <a:lumMod val="50000"/>
                  </a:schemeClr>
                </a:solidFill>
                <a:latin typeface="Times New Roman" pitchFamily="18" charset="0"/>
                <a:cs typeface="Times New Roman" pitchFamily="18" charset="0"/>
              </a:rPr>
              <a:t> yang </a:t>
            </a:r>
            <a:r>
              <a:rPr lang="en-US" sz="2800" dirty="0" err="1">
                <a:solidFill>
                  <a:schemeClr val="accent2">
                    <a:lumMod val="50000"/>
                  </a:schemeClr>
                </a:solidFill>
                <a:latin typeface="Times New Roman" pitchFamily="18" charset="0"/>
                <a:cs typeface="Times New Roman" pitchFamily="18" charset="0"/>
              </a:rPr>
              <a:t>tinggi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serta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mencari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gaya</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hidup</a:t>
            </a:r>
            <a:endParaRPr lang="en-US" sz="2800" dirty="0">
              <a:solidFill>
                <a:schemeClr val="accent2">
                  <a:lumMod val="50000"/>
                </a:schemeClr>
              </a:solidFill>
              <a:latin typeface="Times New Roman" pitchFamily="18" charset="0"/>
              <a:cs typeface="Times New Roman"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2544" y="5081622"/>
            <a:ext cx="1828800" cy="1639824"/>
          </a:xfrm>
          <a:prstGeom prst="rect">
            <a:avLst/>
          </a:prstGeom>
        </p:spPr>
      </p:pic>
      <p:sp>
        <p:nvSpPr>
          <p:cNvPr id="7" name="TextBox 6"/>
          <p:cNvSpPr txBox="1"/>
          <p:nvPr/>
        </p:nvSpPr>
        <p:spPr>
          <a:xfrm>
            <a:off x="846707" y="4668070"/>
            <a:ext cx="7788728" cy="1815882"/>
          </a:xfrm>
          <a:prstGeom prst="rect">
            <a:avLst/>
          </a:prstGeom>
          <a:noFill/>
        </p:spPr>
        <p:txBody>
          <a:bodyPr wrap="square" rtlCol="0">
            <a:spAutoFit/>
          </a:bodyPr>
          <a:lstStyle/>
          <a:p>
            <a:pPr algn="just"/>
            <a:r>
              <a:rPr lang="en-US" sz="2800" dirty="0" err="1">
                <a:solidFill>
                  <a:schemeClr val="accent2">
                    <a:lumMod val="50000"/>
                  </a:schemeClr>
                </a:solidFill>
                <a:latin typeface="Times New Roman" pitchFamily="18" charset="0"/>
                <a:cs typeface="Times New Roman" pitchFamily="18" charset="0"/>
              </a:rPr>
              <a:t>Dengan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rentang</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waktu</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usia</a:t>
            </a:r>
            <a:r>
              <a:rPr lang="en-US" sz="2800" dirty="0">
                <a:solidFill>
                  <a:schemeClr val="accent2">
                    <a:lumMod val="50000"/>
                  </a:schemeClr>
                </a:solidFill>
                <a:latin typeface="Times New Roman" pitchFamily="18" charset="0"/>
                <a:cs typeface="Times New Roman" pitchFamily="18" charset="0"/>
              </a:rPr>
              <a:t> 22-27 </a:t>
            </a:r>
            <a:r>
              <a:rPr lang="en-US" sz="2800" dirty="0" err="1">
                <a:solidFill>
                  <a:schemeClr val="accent2">
                    <a:lumMod val="50000"/>
                  </a:schemeClr>
                </a:solidFill>
                <a:latin typeface="Times New Roman" pitchFamily="18" charset="0"/>
                <a:cs typeface="Times New Roman" pitchFamily="18" charset="0"/>
              </a:rPr>
              <a:t>tahun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untuk</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segmentasi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minuman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dan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usia</a:t>
            </a:r>
            <a:r>
              <a:rPr lang="en-US" sz="2800" dirty="0">
                <a:solidFill>
                  <a:schemeClr val="accent2">
                    <a:lumMod val="50000"/>
                  </a:schemeClr>
                </a:solidFill>
                <a:latin typeface="Times New Roman" pitchFamily="18" charset="0"/>
                <a:cs typeface="Times New Roman" pitchFamily="18" charset="0"/>
              </a:rPr>
              <a:t> 20-35 </a:t>
            </a:r>
            <a:r>
              <a:rPr lang="en-US" sz="2800" dirty="0" err="1">
                <a:solidFill>
                  <a:schemeClr val="accent2">
                    <a:lumMod val="50000"/>
                  </a:schemeClr>
                </a:solidFill>
                <a:latin typeface="Times New Roman" pitchFamily="18" charset="0"/>
                <a:cs typeface="Times New Roman" pitchFamily="18" charset="0"/>
              </a:rPr>
              <a:t>tahun</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untuk</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segmentasi</a:t>
            </a:r>
            <a:r>
              <a:rPr lang="en-US" sz="2800" dirty="0">
                <a:solidFill>
                  <a:schemeClr val="accent2">
                    <a:lumMod val="50000"/>
                  </a:schemeClr>
                </a:solidFill>
                <a:latin typeface="Times New Roman" pitchFamily="18" charset="0"/>
                <a:cs typeface="Times New Roman" pitchFamily="18" charset="0"/>
              </a:rPr>
              <a:t> </a:t>
            </a:r>
            <a:r>
              <a:rPr lang="en-US" sz="2800" dirty="0" err="1">
                <a:solidFill>
                  <a:schemeClr val="accent2">
                    <a:lumMod val="50000"/>
                  </a:schemeClr>
                </a:solidFill>
                <a:latin typeface="Times New Roman" pitchFamily="18" charset="0"/>
                <a:cs typeface="Times New Roman" pitchFamily="18" charset="0"/>
              </a:rPr>
              <a:t>makanan</a:t>
            </a:r>
            <a:r>
              <a:rPr lang="en-US" sz="2800" dirty="0">
                <a:solidFill>
                  <a:schemeClr val="accent2">
                    <a:lumMod val="50000"/>
                  </a:schemeClr>
                </a:solidFill>
                <a:latin typeface="Times New Roman" pitchFamily="18" charset="0"/>
                <a:cs typeface="Times New Roman" pitchFamily="18" charset="0"/>
              </a:rPr>
              <a:t>. </a:t>
            </a:r>
          </a:p>
          <a:p>
            <a:pPr algn="just"/>
            <a:endParaRPr lang="en-US" sz="2800" dirty="0"/>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19" y="2082240"/>
            <a:ext cx="357188" cy="47625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19" y="3495087"/>
            <a:ext cx="357188" cy="47625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519" y="4702956"/>
            <a:ext cx="357188" cy="476250"/>
          </a:xfrm>
          <a:prstGeom prst="rect">
            <a:avLst/>
          </a:prstGeom>
        </p:spPr>
      </p:pic>
    </p:spTree>
    <p:extLst>
      <p:ext uri="{BB962C8B-B14F-4D97-AF65-F5344CB8AC3E}">
        <p14:creationId xmlns:p14="http://schemas.microsoft.com/office/powerpoint/2010/main" val="96876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grpId="1" nodeType="clickEffect">
                                  <p:stCondLst>
                                    <p:cond delay="0"/>
                                  </p:stCondLst>
                                  <p:childTnLst>
                                    <p:anim calcmode="lin" valueType="num">
                                      <p:cBhvr>
                                        <p:cTn id="38" dur="500"/>
                                        <p:tgtEl>
                                          <p:spTgt spid="2"/>
                                        </p:tgtEl>
                                        <p:attrNameLst>
                                          <p:attrName>ppt_w</p:attrName>
                                        </p:attrNameLst>
                                      </p:cBhvr>
                                      <p:tavLst>
                                        <p:tav tm="0">
                                          <p:val>
                                            <p:strVal val="ppt_w"/>
                                          </p:val>
                                        </p:tav>
                                        <p:tav tm="100000">
                                          <p:val>
                                            <p:fltVal val="0"/>
                                          </p:val>
                                        </p:tav>
                                      </p:tavLst>
                                    </p:anim>
                                    <p:anim calcmode="lin" valueType="num">
                                      <p:cBhvr>
                                        <p:cTn id="39" dur="500"/>
                                        <p:tgtEl>
                                          <p:spTgt spid="2"/>
                                        </p:tgtEl>
                                        <p:attrNameLst>
                                          <p:attrName>ppt_h</p:attrName>
                                        </p:attrNameLst>
                                      </p:cBhvr>
                                      <p:tavLst>
                                        <p:tav tm="0">
                                          <p:val>
                                            <p:strVal val="ppt_h"/>
                                          </p:val>
                                        </p:tav>
                                        <p:tav tm="100000">
                                          <p:val>
                                            <p:fltVal val="0"/>
                                          </p:val>
                                        </p:tav>
                                      </p:tavLst>
                                    </p:anim>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par>
                                <p:cTn id="42" presetID="53" presetClass="exit" presetSubtype="32" fill="hold" nodeType="withEffect">
                                  <p:stCondLst>
                                    <p:cond delay="0"/>
                                  </p:stCondLst>
                                  <p:childTnLst>
                                    <p:anim calcmode="lin" valueType="num">
                                      <p:cBhvr>
                                        <p:cTn id="43" dur="500"/>
                                        <p:tgtEl>
                                          <p:spTgt spid="4"/>
                                        </p:tgtEl>
                                        <p:attrNameLst>
                                          <p:attrName>ppt_w</p:attrName>
                                        </p:attrNameLst>
                                      </p:cBhvr>
                                      <p:tavLst>
                                        <p:tav tm="0">
                                          <p:val>
                                            <p:strVal val="ppt_w"/>
                                          </p:val>
                                        </p:tav>
                                        <p:tav tm="100000">
                                          <p:val>
                                            <p:fltVal val="0"/>
                                          </p:val>
                                        </p:tav>
                                      </p:tavLst>
                                    </p:anim>
                                    <p:anim calcmode="lin" valueType="num">
                                      <p:cBhvr>
                                        <p:cTn id="44" dur="500"/>
                                        <p:tgtEl>
                                          <p:spTgt spid="4"/>
                                        </p:tgtEl>
                                        <p:attrNameLst>
                                          <p:attrName>ppt_h</p:attrName>
                                        </p:attrNameLst>
                                      </p:cBhvr>
                                      <p:tavLst>
                                        <p:tav tm="0">
                                          <p:val>
                                            <p:strVal val="ppt_h"/>
                                          </p:val>
                                        </p:tav>
                                        <p:tav tm="100000">
                                          <p:val>
                                            <p:fltVal val="0"/>
                                          </p:val>
                                        </p:tav>
                                      </p:tavLst>
                                    </p:anim>
                                    <p:animEffect transition="out" filter="fade">
                                      <p:cBhvr>
                                        <p:cTn id="45" dur="500"/>
                                        <p:tgtEl>
                                          <p:spTgt spid="4"/>
                                        </p:tgtEl>
                                      </p:cBhvr>
                                    </p:animEffect>
                                    <p:set>
                                      <p:cBhvr>
                                        <p:cTn id="46" dur="1" fill="hold">
                                          <p:stCondLst>
                                            <p:cond delay="499"/>
                                          </p:stCondLst>
                                        </p:cTn>
                                        <p:tgtEl>
                                          <p:spTgt spid="4"/>
                                        </p:tgtEl>
                                        <p:attrNameLst>
                                          <p:attrName>style.visibility</p:attrName>
                                        </p:attrNameLst>
                                      </p:cBhvr>
                                      <p:to>
                                        <p:strVal val="hidden"/>
                                      </p:to>
                                    </p:set>
                                  </p:childTnLst>
                                </p:cTn>
                              </p:par>
                              <p:par>
                                <p:cTn id="47" presetID="53" presetClass="exit" presetSubtype="32" fill="hold" nodeType="withEffect">
                                  <p:stCondLst>
                                    <p:cond delay="0"/>
                                  </p:stCondLst>
                                  <p:childTnLst>
                                    <p:anim calcmode="lin" valueType="num">
                                      <p:cBhvr>
                                        <p:cTn id="48" dur="500"/>
                                        <p:tgtEl>
                                          <p:spTgt spid="9"/>
                                        </p:tgtEl>
                                        <p:attrNameLst>
                                          <p:attrName>ppt_w</p:attrName>
                                        </p:attrNameLst>
                                      </p:cBhvr>
                                      <p:tavLst>
                                        <p:tav tm="0">
                                          <p:val>
                                            <p:strVal val="ppt_w"/>
                                          </p:val>
                                        </p:tav>
                                        <p:tav tm="100000">
                                          <p:val>
                                            <p:fltVal val="0"/>
                                          </p:val>
                                        </p:tav>
                                      </p:tavLst>
                                    </p:anim>
                                    <p:anim calcmode="lin" valueType="num">
                                      <p:cBhvr>
                                        <p:cTn id="49" dur="500"/>
                                        <p:tgtEl>
                                          <p:spTgt spid="9"/>
                                        </p:tgtEl>
                                        <p:attrNameLst>
                                          <p:attrName>ppt_h</p:attrName>
                                        </p:attrNameLst>
                                      </p:cBhvr>
                                      <p:tavLst>
                                        <p:tav tm="0">
                                          <p:val>
                                            <p:strVal val="ppt_h"/>
                                          </p:val>
                                        </p:tav>
                                        <p:tav tm="100000">
                                          <p:val>
                                            <p:fltVal val="0"/>
                                          </p:val>
                                        </p:tav>
                                      </p:tavLst>
                                    </p:anim>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53" presetClass="exit" presetSubtype="32" fill="hold" grpId="1" nodeType="withEffect">
                                  <p:stCondLst>
                                    <p:cond delay="0"/>
                                  </p:stCondLst>
                                  <p:childTnLst>
                                    <p:anim calcmode="lin" valueType="num">
                                      <p:cBhvr>
                                        <p:cTn id="53" dur="500"/>
                                        <p:tgtEl>
                                          <p:spTgt spid="5"/>
                                        </p:tgtEl>
                                        <p:attrNameLst>
                                          <p:attrName>ppt_w</p:attrName>
                                        </p:attrNameLst>
                                      </p:cBhvr>
                                      <p:tavLst>
                                        <p:tav tm="0">
                                          <p:val>
                                            <p:strVal val="ppt_w"/>
                                          </p:val>
                                        </p:tav>
                                        <p:tav tm="100000">
                                          <p:val>
                                            <p:fltVal val="0"/>
                                          </p:val>
                                        </p:tav>
                                      </p:tavLst>
                                    </p:anim>
                                    <p:anim calcmode="lin" valueType="num">
                                      <p:cBhvr>
                                        <p:cTn id="54" dur="500"/>
                                        <p:tgtEl>
                                          <p:spTgt spid="5"/>
                                        </p:tgtEl>
                                        <p:attrNameLst>
                                          <p:attrName>ppt_h</p:attrName>
                                        </p:attrNameLst>
                                      </p:cBhvr>
                                      <p:tavLst>
                                        <p:tav tm="0">
                                          <p:val>
                                            <p:strVal val="ppt_h"/>
                                          </p:val>
                                        </p:tav>
                                        <p:tav tm="100000">
                                          <p:val>
                                            <p:fltVal val="0"/>
                                          </p:val>
                                        </p:tav>
                                      </p:tavLst>
                                    </p:anim>
                                    <p:animEffect transition="out" filter="fade">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53" presetClass="exit" presetSubtype="32" fill="hold" nodeType="withEffect">
                                  <p:stCondLst>
                                    <p:cond delay="0"/>
                                  </p:stCondLst>
                                  <p:childTnLst>
                                    <p:anim calcmode="lin" valueType="num">
                                      <p:cBhvr>
                                        <p:cTn id="58" dur="500"/>
                                        <p:tgtEl>
                                          <p:spTgt spid="10"/>
                                        </p:tgtEl>
                                        <p:attrNameLst>
                                          <p:attrName>ppt_w</p:attrName>
                                        </p:attrNameLst>
                                      </p:cBhvr>
                                      <p:tavLst>
                                        <p:tav tm="0">
                                          <p:val>
                                            <p:strVal val="ppt_w"/>
                                          </p:val>
                                        </p:tav>
                                        <p:tav tm="100000">
                                          <p:val>
                                            <p:fltVal val="0"/>
                                          </p:val>
                                        </p:tav>
                                      </p:tavLst>
                                    </p:anim>
                                    <p:anim calcmode="lin" valueType="num">
                                      <p:cBhvr>
                                        <p:cTn id="59" dur="500"/>
                                        <p:tgtEl>
                                          <p:spTgt spid="10"/>
                                        </p:tgtEl>
                                        <p:attrNameLst>
                                          <p:attrName>ppt_h</p:attrName>
                                        </p:attrNameLst>
                                      </p:cBhvr>
                                      <p:tavLst>
                                        <p:tav tm="0">
                                          <p:val>
                                            <p:strVal val="ppt_h"/>
                                          </p:val>
                                        </p:tav>
                                        <p:tav tm="100000">
                                          <p:val>
                                            <p:fltVal val="0"/>
                                          </p:val>
                                        </p:tav>
                                      </p:tavLst>
                                    </p:anim>
                                    <p:animEffect transition="out" filter="fade">
                                      <p:cBhvr>
                                        <p:cTn id="60" dur="500"/>
                                        <p:tgtEl>
                                          <p:spTgt spid="10"/>
                                        </p:tgtEl>
                                      </p:cBhvr>
                                    </p:animEffect>
                                    <p:set>
                                      <p:cBhvr>
                                        <p:cTn id="61" dur="1" fill="hold">
                                          <p:stCondLst>
                                            <p:cond delay="499"/>
                                          </p:stCondLst>
                                        </p:cTn>
                                        <p:tgtEl>
                                          <p:spTgt spid="10"/>
                                        </p:tgtEl>
                                        <p:attrNameLst>
                                          <p:attrName>style.visibility</p:attrName>
                                        </p:attrNameLst>
                                      </p:cBhvr>
                                      <p:to>
                                        <p:strVal val="hidden"/>
                                      </p:to>
                                    </p:set>
                                  </p:childTnLst>
                                </p:cTn>
                              </p:par>
                              <p:par>
                                <p:cTn id="62" presetID="53" presetClass="exit" presetSubtype="32" fill="hold" grpId="1" nodeType="withEffect">
                                  <p:stCondLst>
                                    <p:cond delay="0"/>
                                  </p:stCondLst>
                                  <p:childTnLst>
                                    <p:anim calcmode="lin" valueType="num">
                                      <p:cBhvr>
                                        <p:cTn id="63" dur="500"/>
                                        <p:tgtEl>
                                          <p:spTgt spid="6"/>
                                        </p:tgtEl>
                                        <p:attrNameLst>
                                          <p:attrName>ppt_w</p:attrName>
                                        </p:attrNameLst>
                                      </p:cBhvr>
                                      <p:tavLst>
                                        <p:tav tm="0">
                                          <p:val>
                                            <p:strVal val="ppt_w"/>
                                          </p:val>
                                        </p:tav>
                                        <p:tav tm="100000">
                                          <p:val>
                                            <p:fltVal val="0"/>
                                          </p:val>
                                        </p:tav>
                                      </p:tavLst>
                                    </p:anim>
                                    <p:anim calcmode="lin" valueType="num">
                                      <p:cBhvr>
                                        <p:cTn id="64" dur="500"/>
                                        <p:tgtEl>
                                          <p:spTgt spid="6"/>
                                        </p:tgtEl>
                                        <p:attrNameLst>
                                          <p:attrName>ppt_h</p:attrName>
                                        </p:attrNameLst>
                                      </p:cBhvr>
                                      <p:tavLst>
                                        <p:tav tm="0">
                                          <p:val>
                                            <p:strVal val="ppt_h"/>
                                          </p:val>
                                        </p:tav>
                                        <p:tav tm="100000">
                                          <p:val>
                                            <p:fltVal val="0"/>
                                          </p:val>
                                        </p:tav>
                                      </p:tavLst>
                                    </p:anim>
                                    <p:animEffect transition="out" filter="fade">
                                      <p:cBhvr>
                                        <p:cTn id="65" dur="500"/>
                                        <p:tgtEl>
                                          <p:spTgt spid="6"/>
                                        </p:tgtEl>
                                      </p:cBhvr>
                                    </p:animEffect>
                                    <p:set>
                                      <p:cBhvr>
                                        <p:cTn id="66" dur="1" fill="hold">
                                          <p:stCondLst>
                                            <p:cond delay="499"/>
                                          </p:stCondLst>
                                        </p:cTn>
                                        <p:tgtEl>
                                          <p:spTgt spid="6"/>
                                        </p:tgtEl>
                                        <p:attrNameLst>
                                          <p:attrName>style.visibility</p:attrName>
                                        </p:attrNameLst>
                                      </p:cBhvr>
                                      <p:to>
                                        <p:strVal val="hidden"/>
                                      </p:to>
                                    </p:set>
                                  </p:childTnLst>
                                </p:cTn>
                              </p:par>
                              <p:par>
                                <p:cTn id="67" presetID="53" presetClass="exit" presetSubtype="32" fill="hold" nodeType="withEffect">
                                  <p:stCondLst>
                                    <p:cond delay="0"/>
                                  </p:stCondLst>
                                  <p:childTnLst>
                                    <p:anim calcmode="lin" valueType="num">
                                      <p:cBhvr>
                                        <p:cTn id="68" dur="500"/>
                                        <p:tgtEl>
                                          <p:spTgt spid="11"/>
                                        </p:tgtEl>
                                        <p:attrNameLst>
                                          <p:attrName>ppt_w</p:attrName>
                                        </p:attrNameLst>
                                      </p:cBhvr>
                                      <p:tavLst>
                                        <p:tav tm="0">
                                          <p:val>
                                            <p:strVal val="ppt_w"/>
                                          </p:val>
                                        </p:tav>
                                        <p:tav tm="100000">
                                          <p:val>
                                            <p:fltVal val="0"/>
                                          </p:val>
                                        </p:tav>
                                      </p:tavLst>
                                    </p:anim>
                                    <p:anim calcmode="lin" valueType="num">
                                      <p:cBhvr>
                                        <p:cTn id="69" dur="500"/>
                                        <p:tgtEl>
                                          <p:spTgt spid="11"/>
                                        </p:tgtEl>
                                        <p:attrNameLst>
                                          <p:attrName>ppt_h</p:attrName>
                                        </p:attrNameLst>
                                      </p:cBhvr>
                                      <p:tavLst>
                                        <p:tav tm="0">
                                          <p:val>
                                            <p:strVal val="ppt_h"/>
                                          </p:val>
                                        </p:tav>
                                        <p:tav tm="100000">
                                          <p:val>
                                            <p:fltVal val="0"/>
                                          </p:val>
                                        </p:tav>
                                      </p:tavLst>
                                    </p:anim>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53" presetClass="exit" presetSubtype="32" fill="hold" grpId="1" nodeType="withEffect">
                                  <p:stCondLst>
                                    <p:cond delay="0"/>
                                  </p:stCondLst>
                                  <p:childTnLst>
                                    <p:anim calcmode="lin" valueType="num">
                                      <p:cBhvr>
                                        <p:cTn id="73" dur="500"/>
                                        <p:tgtEl>
                                          <p:spTgt spid="7"/>
                                        </p:tgtEl>
                                        <p:attrNameLst>
                                          <p:attrName>ppt_w</p:attrName>
                                        </p:attrNameLst>
                                      </p:cBhvr>
                                      <p:tavLst>
                                        <p:tav tm="0">
                                          <p:val>
                                            <p:strVal val="ppt_w"/>
                                          </p:val>
                                        </p:tav>
                                        <p:tav tm="100000">
                                          <p:val>
                                            <p:fltVal val="0"/>
                                          </p:val>
                                        </p:tav>
                                      </p:tavLst>
                                    </p:anim>
                                    <p:anim calcmode="lin" valueType="num">
                                      <p:cBhvr>
                                        <p:cTn id="74" dur="500"/>
                                        <p:tgtEl>
                                          <p:spTgt spid="7"/>
                                        </p:tgtEl>
                                        <p:attrNameLst>
                                          <p:attrName>ppt_h</p:attrName>
                                        </p:attrNameLst>
                                      </p:cBhvr>
                                      <p:tavLst>
                                        <p:tav tm="0">
                                          <p:val>
                                            <p:strVal val="ppt_h"/>
                                          </p:val>
                                        </p:tav>
                                        <p:tav tm="100000">
                                          <p:val>
                                            <p:fltVal val="0"/>
                                          </p:val>
                                        </p:tav>
                                      </p:tavLst>
                                    </p:anim>
                                    <p:animEffect transition="out" filter="fad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6" grpId="0"/>
      <p:bldP spid="6" grpId="1"/>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08" y="4943856"/>
            <a:ext cx="7886700" cy="1325563"/>
          </a:xfrm>
          <a:noFill/>
          <a:ln>
            <a:solidFill>
              <a:schemeClr val="bg1"/>
            </a:solidFill>
          </a:ln>
        </p:spPr>
        <p:style>
          <a:lnRef idx="2">
            <a:schemeClr val="dk1"/>
          </a:lnRef>
          <a:fillRef idx="1">
            <a:schemeClr val="lt1"/>
          </a:fillRef>
          <a:effectRef idx="0">
            <a:schemeClr val="dk1"/>
          </a:effectRef>
          <a:fontRef idx="minor">
            <a:schemeClr val="dk1"/>
          </a:fontRef>
        </p:style>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Segmentasinya</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dibagi</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menjadi</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4 </a:t>
            </a:r>
            <a:r>
              <a:rPr lang="en-US" b="1" spc="50" dirty="0" err="1">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yaitu</a:t>
            </a:r>
            <a:r>
              <a:rPr lang="en-US" b="1" spc="50" dirty="0">
                <a:ln w="11430"/>
                <a:solidFill>
                  <a:schemeClr val="accent2">
                    <a:lumMod val="50000"/>
                  </a:schemeClr>
                </a:solidFill>
                <a:effectLst>
                  <a:outerShdw blurRad="76200" dist="50800" dir="5400000" algn="tl" rotWithShape="0">
                    <a:srgbClr val="000000">
                      <a:alpha val="65000"/>
                    </a:srgbClr>
                  </a:outerShdw>
                </a:effectLst>
                <a:latin typeface="Times New Roman" pitchFamily="18" charset="0"/>
                <a:cs typeface="Times New Roman" pitchFamily="18" charset="0"/>
              </a:rPr>
              <a:t> :</a:t>
            </a:r>
            <a:endParaRPr lang="en-US" b="1" spc="50" dirty="0">
              <a:ln w="11430"/>
              <a:solidFill>
                <a:schemeClr val="accent2">
                  <a:lumMod val="50000"/>
                </a:schemeClr>
              </a:solidFill>
              <a:effectLst>
                <a:outerShdw blurRad="76200" dist="50800" dir="5400000" algn="tl" rotWithShape="0">
                  <a:srgbClr val="000000">
                    <a:alpha val="65000"/>
                  </a:srgbClr>
                </a:outerShdw>
              </a:effectLs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179" y="404664"/>
            <a:ext cx="4015641" cy="3834379"/>
          </a:xfrm>
          <a:prstGeom prst="ellipse">
            <a:avLst/>
          </a:prstGeom>
          <a:ln>
            <a:noFill/>
          </a:ln>
          <a:effectLst>
            <a:softEdge rad="112500"/>
          </a:effectLst>
        </p:spPr>
      </p:pic>
    </p:spTree>
    <p:extLst>
      <p:ext uri="{BB962C8B-B14F-4D97-AF65-F5344CB8AC3E}">
        <p14:creationId xmlns:p14="http://schemas.microsoft.com/office/powerpoint/2010/main" val="235810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4" presetClass="exit" presetSubtype="10" fill="hold" grpId="1" nodeType="clickEffect">
                                  <p:stCondLst>
                                    <p:cond delay="0"/>
                                  </p:stCondLst>
                                  <p:childTnLst>
                                    <p:animEffect transition="out" filter="randombar(horizontal)">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4" y="365128"/>
            <a:ext cx="7633607" cy="1325563"/>
          </a:xfrm>
        </p:spPr>
        <p:txBody>
          <a:bodyPr/>
          <a:lstStyle/>
          <a:p>
            <a:r>
              <a:rPr lang="en-US" u="sng" dirty="0" err="1">
                <a:solidFill>
                  <a:schemeClr val="accent2">
                    <a:lumMod val="50000"/>
                  </a:schemeClr>
                </a:solidFill>
              </a:rPr>
              <a:t>Segmentasi</a:t>
            </a:r>
            <a:r>
              <a:rPr lang="en-US" u="sng" dirty="0">
                <a:solidFill>
                  <a:schemeClr val="accent2">
                    <a:lumMod val="50000"/>
                  </a:schemeClr>
                </a:solidFill>
              </a:rPr>
              <a:t> </a:t>
            </a:r>
            <a:r>
              <a:rPr lang="en-US" u="sng" dirty="0" err="1">
                <a:solidFill>
                  <a:schemeClr val="accent2">
                    <a:lumMod val="50000"/>
                  </a:schemeClr>
                </a:solidFill>
              </a:rPr>
              <a:t>Geografis</a:t>
            </a:r>
            <a:r>
              <a:rPr lang="en-US" u="sng" dirty="0">
                <a:solidFill>
                  <a:schemeClr val="accent2">
                    <a:lumMod val="50000"/>
                  </a:schemeClr>
                </a:solidFill>
              </a:rPr>
              <a:t> </a:t>
            </a:r>
            <a:endParaRPr lang="en-US" b="1" dirty="0">
              <a:solidFill>
                <a:schemeClr val="accent2">
                  <a:lumMod val="50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122" y="675469"/>
            <a:ext cx="665399" cy="79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352" y="2719576"/>
            <a:ext cx="1212536" cy="161671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4578" y="2663231"/>
            <a:ext cx="1729403" cy="1729404"/>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3440" y="2663231"/>
            <a:ext cx="1212536" cy="1616714"/>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904" y="2719576"/>
            <a:ext cx="1212536" cy="1616714"/>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40634" y="2519475"/>
            <a:ext cx="1543557" cy="2016916"/>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8153" y="4616214"/>
            <a:ext cx="2252782" cy="2252782"/>
          </a:xfrm>
          <a:prstGeom prst="rect">
            <a:avLst/>
          </a:prstGeom>
        </p:spPr>
      </p:pic>
    </p:spTree>
    <p:extLst>
      <p:ext uri="{BB962C8B-B14F-4D97-AF65-F5344CB8AC3E}">
        <p14:creationId xmlns:p14="http://schemas.microsoft.com/office/powerpoint/2010/main" val="254758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80">
                                          <p:stCondLst>
                                            <p:cond delay="0"/>
                                          </p:stCondLst>
                                        </p:cTn>
                                        <p:tgtEl>
                                          <p:spTgt spid="9"/>
                                        </p:tgtEl>
                                      </p:cBhvr>
                                    </p:animEffect>
                                    <p:anim calcmode="lin" valueType="num">
                                      <p:cBhvr>
                                        <p:cTn id="23"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8" dur="26">
                                          <p:stCondLst>
                                            <p:cond delay="650"/>
                                          </p:stCondLst>
                                        </p:cTn>
                                        <p:tgtEl>
                                          <p:spTgt spid="9"/>
                                        </p:tgtEl>
                                      </p:cBhvr>
                                      <p:to x="100000" y="60000"/>
                                    </p:animScale>
                                    <p:animScale>
                                      <p:cBhvr>
                                        <p:cTn id="29" dur="166" decel="50000">
                                          <p:stCondLst>
                                            <p:cond delay="676"/>
                                          </p:stCondLst>
                                        </p:cTn>
                                        <p:tgtEl>
                                          <p:spTgt spid="9"/>
                                        </p:tgtEl>
                                      </p:cBhvr>
                                      <p:to x="100000" y="100000"/>
                                    </p:animScale>
                                    <p:animScale>
                                      <p:cBhvr>
                                        <p:cTn id="30" dur="26">
                                          <p:stCondLst>
                                            <p:cond delay="1312"/>
                                          </p:stCondLst>
                                        </p:cTn>
                                        <p:tgtEl>
                                          <p:spTgt spid="9"/>
                                        </p:tgtEl>
                                      </p:cBhvr>
                                      <p:to x="100000" y="80000"/>
                                    </p:animScale>
                                    <p:animScale>
                                      <p:cBhvr>
                                        <p:cTn id="31" dur="166" decel="50000">
                                          <p:stCondLst>
                                            <p:cond delay="1338"/>
                                          </p:stCondLst>
                                        </p:cTn>
                                        <p:tgtEl>
                                          <p:spTgt spid="9"/>
                                        </p:tgtEl>
                                      </p:cBhvr>
                                      <p:to x="100000" y="100000"/>
                                    </p:animScale>
                                    <p:animScale>
                                      <p:cBhvr>
                                        <p:cTn id="32" dur="26">
                                          <p:stCondLst>
                                            <p:cond delay="1642"/>
                                          </p:stCondLst>
                                        </p:cTn>
                                        <p:tgtEl>
                                          <p:spTgt spid="9"/>
                                        </p:tgtEl>
                                      </p:cBhvr>
                                      <p:to x="100000" y="90000"/>
                                    </p:animScale>
                                    <p:animScale>
                                      <p:cBhvr>
                                        <p:cTn id="33" dur="166" decel="50000">
                                          <p:stCondLst>
                                            <p:cond delay="1668"/>
                                          </p:stCondLst>
                                        </p:cTn>
                                        <p:tgtEl>
                                          <p:spTgt spid="9"/>
                                        </p:tgtEl>
                                      </p:cBhvr>
                                      <p:to x="100000" y="100000"/>
                                    </p:animScale>
                                    <p:animScale>
                                      <p:cBhvr>
                                        <p:cTn id="34" dur="26">
                                          <p:stCondLst>
                                            <p:cond delay="1808"/>
                                          </p:stCondLst>
                                        </p:cTn>
                                        <p:tgtEl>
                                          <p:spTgt spid="9"/>
                                        </p:tgtEl>
                                      </p:cBhvr>
                                      <p:to x="100000" y="95000"/>
                                    </p:animScale>
                                    <p:animScale>
                                      <p:cBhvr>
                                        <p:cTn id="35" dur="166" decel="50000">
                                          <p:stCondLst>
                                            <p:cond delay="1834"/>
                                          </p:stCondLst>
                                        </p:cTn>
                                        <p:tgtEl>
                                          <p:spTgt spid="9"/>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80">
                                          <p:stCondLst>
                                            <p:cond delay="0"/>
                                          </p:stCondLst>
                                        </p:cTn>
                                        <p:tgtEl>
                                          <p:spTgt spid="10"/>
                                        </p:tgtEl>
                                      </p:cBhvr>
                                    </p:animEffect>
                                    <p:anim calcmode="lin" valueType="num">
                                      <p:cBhvr>
                                        <p:cTn id="4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46" dur="26">
                                          <p:stCondLst>
                                            <p:cond delay="650"/>
                                          </p:stCondLst>
                                        </p:cTn>
                                        <p:tgtEl>
                                          <p:spTgt spid="10"/>
                                        </p:tgtEl>
                                      </p:cBhvr>
                                      <p:to x="100000" y="60000"/>
                                    </p:animScale>
                                    <p:animScale>
                                      <p:cBhvr>
                                        <p:cTn id="47" dur="166" decel="50000">
                                          <p:stCondLst>
                                            <p:cond delay="676"/>
                                          </p:stCondLst>
                                        </p:cTn>
                                        <p:tgtEl>
                                          <p:spTgt spid="10"/>
                                        </p:tgtEl>
                                      </p:cBhvr>
                                      <p:to x="100000" y="100000"/>
                                    </p:animScale>
                                    <p:animScale>
                                      <p:cBhvr>
                                        <p:cTn id="48" dur="26">
                                          <p:stCondLst>
                                            <p:cond delay="1312"/>
                                          </p:stCondLst>
                                        </p:cTn>
                                        <p:tgtEl>
                                          <p:spTgt spid="10"/>
                                        </p:tgtEl>
                                      </p:cBhvr>
                                      <p:to x="100000" y="80000"/>
                                    </p:animScale>
                                    <p:animScale>
                                      <p:cBhvr>
                                        <p:cTn id="49" dur="166" decel="50000">
                                          <p:stCondLst>
                                            <p:cond delay="1338"/>
                                          </p:stCondLst>
                                        </p:cTn>
                                        <p:tgtEl>
                                          <p:spTgt spid="10"/>
                                        </p:tgtEl>
                                      </p:cBhvr>
                                      <p:to x="100000" y="100000"/>
                                    </p:animScale>
                                    <p:animScale>
                                      <p:cBhvr>
                                        <p:cTn id="50" dur="26">
                                          <p:stCondLst>
                                            <p:cond delay="1642"/>
                                          </p:stCondLst>
                                        </p:cTn>
                                        <p:tgtEl>
                                          <p:spTgt spid="10"/>
                                        </p:tgtEl>
                                      </p:cBhvr>
                                      <p:to x="100000" y="90000"/>
                                    </p:animScale>
                                    <p:animScale>
                                      <p:cBhvr>
                                        <p:cTn id="51" dur="166" decel="50000">
                                          <p:stCondLst>
                                            <p:cond delay="1668"/>
                                          </p:stCondLst>
                                        </p:cTn>
                                        <p:tgtEl>
                                          <p:spTgt spid="10"/>
                                        </p:tgtEl>
                                      </p:cBhvr>
                                      <p:to x="100000" y="100000"/>
                                    </p:animScale>
                                    <p:animScale>
                                      <p:cBhvr>
                                        <p:cTn id="52" dur="26">
                                          <p:stCondLst>
                                            <p:cond delay="1808"/>
                                          </p:stCondLst>
                                        </p:cTn>
                                        <p:tgtEl>
                                          <p:spTgt spid="10"/>
                                        </p:tgtEl>
                                      </p:cBhvr>
                                      <p:to x="100000" y="95000"/>
                                    </p:animScale>
                                    <p:animScale>
                                      <p:cBhvr>
                                        <p:cTn id="53" dur="166" decel="50000">
                                          <p:stCondLst>
                                            <p:cond delay="1834"/>
                                          </p:stCondLst>
                                        </p:cTn>
                                        <p:tgtEl>
                                          <p:spTgt spid="10"/>
                                        </p:tgtEl>
                                      </p:cBhvr>
                                      <p:to x="100000" y="100000"/>
                                    </p:animScale>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80">
                                          <p:stCondLst>
                                            <p:cond delay="0"/>
                                          </p:stCondLst>
                                        </p:cTn>
                                        <p:tgtEl>
                                          <p:spTgt spid="11"/>
                                        </p:tgtEl>
                                      </p:cBhvr>
                                    </p:animEffect>
                                    <p:anim calcmode="lin" valueType="num">
                                      <p:cBhvr>
                                        <p:cTn id="5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4" dur="26">
                                          <p:stCondLst>
                                            <p:cond delay="650"/>
                                          </p:stCondLst>
                                        </p:cTn>
                                        <p:tgtEl>
                                          <p:spTgt spid="11"/>
                                        </p:tgtEl>
                                      </p:cBhvr>
                                      <p:to x="100000" y="60000"/>
                                    </p:animScale>
                                    <p:animScale>
                                      <p:cBhvr>
                                        <p:cTn id="65" dur="166" decel="50000">
                                          <p:stCondLst>
                                            <p:cond delay="676"/>
                                          </p:stCondLst>
                                        </p:cTn>
                                        <p:tgtEl>
                                          <p:spTgt spid="11"/>
                                        </p:tgtEl>
                                      </p:cBhvr>
                                      <p:to x="100000" y="100000"/>
                                    </p:animScale>
                                    <p:animScale>
                                      <p:cBhvr>
                                        <p:cTn id="66" dur="26">
                                          <p:stCondLst>
                                            <p:cond delay="1312"/>
                                          </p:stCondLst>
                                        </p:cTn>
                                        <p:tgtEl>
                                          <p:spTgt spid="11"/>
                                        </p:tgtEl>
                                      </p:cBhvr>
                                      <p:to x="100000" y="80000"/>
                                    </p:animScale>
                                    <p:animScale>
                                      <p:cBhvr>
                                        <p:cTn id="67" dur="166" decel="50000">
                                          <p:stCondLst>
                                            <p:cond delay="1338"/>
                                          </p:stCondLst>
                                        </p:cTn>
                                        <p:tgtEl>
                                          <p:spTgt spid="11"/>
                                        </p:tgtEl>
                                      </p:cBhvr>
                                      <p:to x="100000" y="100000"/>
                                    </p:animScale>
                                    <p:animScale>
                                      <p:cBhvr>
                                        <p:cTn id="68" dur="26">
                                          <p:stCondLst>
                                            <p:cond delay="1642"/>
                                          </p:stCondLst>
                                        </p:cTn>
                                        <p:tgtEl>
                                          <p:spTgt spid="11"/>
                                        </p:tgtEl>
                                      </p:cBhvr>
                                      <p:to x="100000" y="90000"/>
                                    </p:animScale>
                                    <p:animScale>
                                      <p:cBhvr>
                                        <p:cTn id="69" dur="166" decel="50000">
                                          <p:stCondLst>
                                            <p:cond delay="1668"/>
                                          </p:stCondLst>
                                        </p:cTn>
                                        <p:tgtEl>
                                          <p:spTgt spid="11"/>
                                        </p:tgtEl>
                                      </p:cBhvr>
                                      <p:to x="100000" y="100000"/>
                                    </p:animScale>
                                    <p:animScale>
                                      <p:cBhvr>
                                        <p:cTn id="70" dur="26">
                                          <p:stCondLst>
                                            <p:cond delay="1808"/>
                                          </p:stCondLst>
                                        </p:cTn>
                                        <p:tgtEl>
                                          <p:spTgt spid="11"/>
                                        </p:tgtEl>
                                      </p:cBhvr>
                                      <p:to x="100000" y="95000"/>
                                    </p:animScale>
                                    <p:animScale>
                                      <p:cBhvr>
                                        <p:cTn id="71" dur="166" decel="50000">
                                          <p:stCondLst>
                                            <p:cond delay="1834"/>
                                          </p:stCondLst>
                                        </p:cTn>
                                        <p:tgtEl>
                                          <p:spTgt spid="11"/>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26" presetClass="entr" presetSubtype="0" fill="hold" nodeType="click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down)">
                                      <p:cBhvr>
                                        <p:cTn id="76" dur="580">
                                          <p:stCondLst>
                                            <p:cond delay="0"/>
                                          </p:stCondLst>
                                        </p:cTn>
                                        <p:tgtEl>
                                          <p:spTgt spid="12"/>
                                        </p:tgtEl>
                                      </p:cBhvr>
                                    </p:animEffect>
                                    <p:anim calcmode="lin" valueType="num">
                                      <p:cBhvr>
                                        <p:cTn id="77"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8"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9"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80"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81"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82" dur="26">
                                          <p:stCondLst>
                                            <p:cond delay="650"/>
                                          </p:stCondLst>
                                        </p:cTn>
                                        <p:tgtEl>
                                          <p:spTgt spid="12"/>
                                        </p:tgtEl>
                                      </p:cBhvr>
                                      <p:to x="100000" y="60000"/>
                                    </p:animScale>
                                    <p:animScale>
                                      <p:cBhvr>
                                        <p:cTn id="83" dur="166" decel="50000">
                                          <p:stCondLst>
                                            <p:cond delay="676"/>
                                          </p:stCondLst>
                                        </p:cTn>
                                        <p:tgtEl>
                                          <p:spTgt spid="12"/>
                                        </p:tgtEl>
                                      </p:cBhvr>
                                      <p:to x="100000" y="100000"/>
                                    </p:animScale>
                                    <p:animScale>
                                      <p:cBhvr>
                                        <p:cTn id="84" dur="26">
                                          <p:stCondLst>
                                            <p:cond delay="1312"/>
                                          </p:stCondLst>
                                        </p:cTn>
                                        <p:tgtEl>
                                          <p:spTgt spid="12"/>
                                        </p:tgtEl>
                                      </p:cBhvr>
                                      <p:to x="100000" y="80000"/>
                                    </p:animScale>
                                    <p:animScale>
                                      <p:cBhvr>
                                        <p:cTn id="85" dur="166" decel="50000">
                                          <p:stCondLst>
                                            <p:cond delay="1338"/>
                                          </p:stCondLst>
                                        </p:cTn>
                                        <p:tgtEl>
                                          <p:spTgt spid="12"/>
                                        </p:tgtEl>
                                      </p:cBhvr>
                                      <p:to x="100000" y="100000"/>
                                    </p:animScale>
                                    <p:animScale>
                                      <p:cBhvr>
                                        <p:cTn id="86" dur="26">
                                          <p:stCondLst>
                                            <p:cond delay="1642"/>
                                          </p:stCondLst>
                                        </p:cTn>
                                        <p:tgtEl>
                                          <p:spTgt spid="12"/>
                                        </p:tgtEl>
                                      </p:cBhvr>
                                      <p:to x="100000" y="90000"/>
                                    </p:animScale>
                                    <p:animScale>
                                      <p:cBhvr>
                                        <p:cTn id="87" dur="166" decel="50000">
                                          <p:stCondLst>
                                            <p:cond delay="1668"/>
                                          </p:stCondLst>
                                        </p:cTn>
                                        <p:tgtEl>
                                          <p:spTgt spid="12"/>
                                        </p:tgtEl>
                                      </p:cBhvr>
                                      <p:to x="100000" y="100000"/>
                                    </p:animScale>
                                    <p:animScale>
                                      <p:cBhvr>
                                        <p:cTn id="88" dur="26">
                                          <p:stCondLst>
                                            <p:cond delay="1808"/>
                                          </p:stCondLst>
                                        </p:cTn>
                                        <p:tgtEl>
                                          <p:spTgt spid="12"/>
                                        </p:tgtEl>
                                      </p:cBhvr>
                                      <p:to x="100000" y="95000"/>
                                    </p:animScale>
                                    <p:animScale>
                                      <p:cBhvr>
                                        <p:cTn id="89" dur="166" decel="50000">
                                          <p:stCondLst>
                                            <p:cond delay="1834"/>
                                          </p:stCondLst>
                                        </p:cTn>
                                        <p:tgtEl>
                                          <p:spTgt spid="12"/>
                                        </p:tgtEl>
                                      </p:cBhvr>
                                      <p:to x="100000" y="100000"/>
                                    </p:animScale>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500"/>
                                        <p:tgtEl>
                                          <p:spTgt spid="2"/>
                                        </p:tgtEl>
                                      </p:cBhvr>
                                    </p:animEffect>
                                    <p:set>
                                      <p:cBhvr>
                                        <p:cTn id="94" dur="1" fill="hold">
                                          <p:stCondLst>
                                            <p:cond delay="499"/>
                                          </p:stCondLst>
                                        </p:cTn>
                                        <p:tgtEl>
                                          <p:spTgt spid="2"/>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050"/>
                                        </p:tgtEl>
                                      </p:cBhvr>
                                    </p:animEffect>
                                    <p:set>
                                      <p:cBhvr>
                                        <p:cTn id="97" dur="1" fill="hold">
                                          <p:stCondLst>
                                            <p:cond delay="499"/>
                                          </p:stCondLst>
                                        </p:cTn>
                                        <p:tgtEl>
                                          <p:spTgt spid="2050"/>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13"/>
                                        </p:tgtEl>
                                      </p:cBhvr>
                                    </p:animEffect>
                                    <p:set>
                                      <p:cBhvr>
                                        <p:cTn id="100" dur="1" fill="hold">
                                          <p:stCondLst>
                                            <p:cond delay="499"/>
                                          </p:stCondLst>
                                        </p:cTn>
                                        <p:tgtEl>
                                          <p:spTgt spid="1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9"/>
                                        </p:tgtEl>
                                      </p:cBhvr>
                                    </p:animEffect>
                                    <p:set>
                                      <p:cBhvr>
                                        <p:cTn id="103" dur="1" fill="hold">
                                          <p:stCondLst>
                                            <p:cond delay="499"/>
                                          </p:stCondLst>
                                        </p:cTn>
                                        <p:tgtEl>
                                          <p:spTgt spid="9"/>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0"/>
                                        </p:tgtEl>
                                      </p:cBhvr>
                                    </p:animEffect>
                                    <p:set>
                                      <p:cBhvr>
                                        <p:cTn id="106" dur="1" fill="hold">
                                          <p:stCondLst>
                                            <p:cond delay="499"/>
                                          </p:stCondLst>
                                        </p:cTn>
                                        <p:tgtEl>
                                          <p:spTgt spid="10"/>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1"/>
                                        </p:tgtEl>
                                      </p:cBhvr>
                                    </p:animEffect>
                                    <p:set>
                                      <p:cBhvr>
                                        <p:cTn id="109" dur="1" fill="hold">
                                          <p:stCondLst>
                                            <p:cond delay="499"/>
                                          </p:stCondLst>
                                        </p:cTn>
                                        <p:tgtEl>
                                          <p:spTgt spid="11"/>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2"/>
                                        </p:tgtEl>
                                      </p:cBhvr>
                                    </p:animEffect>
                                    <p:set>
                                      <p:cBhvr>
                                        <p:cTn id="1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849</Words>
  <Application>Microsoft Office PowerPoint</Application>
  <PresentationFormat>On-screen Show (4:3)</PresentationFormat>
  <Paragraphs>130</Paragraphs>
  <Slides>37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Arial</vt:lpstr>
      <vt:lpstr>Bauhaus 93</vt:lpstr>
      <vt:lpstr>Blackoak Std</vt:lpstr>
      <vt:lpstr>Brush Script Std</vt:lpstr>
      <vt:lpstr>Calibri</vt:lpstr>
      <vt:lpstr>Calibri Light</vt:lpstr>
      <vt:lpstr>Cooper Black</vt:lpstr>
      <vt:lpstr>Cooper Std Black</vt:lpstr>
      <vt:lpstr>PWYummyDonuts</vt:lpstr>
      <vt:lpstr>Times New Roman</vt:lpstr>
      <vt:lpstr>Office Theme</vt:lpstr>
      <vt:lpstr>1_Office Theme</vt:lpstr>
      <vt:lpstr>NAMA : BAGUS SATRIA PUTRA KELAS : 1D D-IV TEKNIK INFORMATIKA </vt:lpstr>
      <vt:lpstr>PowerPoint Presentation</vt:lpstr>
      <vt:lpstr>Latar Belakang</vt:lpstr>
      <vt:lpstr>Sekilas Mengenai J.Co Donuts &amp; Coffee </vt:lpstr>
      <vt:lpstr>PowerPoint Presentation</vt:lpstr>
      <vt:lpstr>SEGMENTING , TARGETING, AND POSITIONING </vt:lpstr>
      <vt:lpstr>SEGMENTASI</vt:lpstr>
      <vt:lpstr>Segmentasinya dibagi menjadi 4 yaitu :</vt:lpstr>
      <vt:lpstr>Segmentasi Geografis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POSITIONING</vt:lpstr>
      <vt:lpstr>ANALISIS SWOT </vt:lpstr>
      <vt:lpstr>Strength :</vt:lpstr>
      <vt:lpstr>Weakness : </vt:lpstr>
      <vt:lpstr>Opportunities :</vt:lpstr>
      <vt:lpstr>Omset</vt:lpstr>
      <vt:lpstr>Threat :</vt:lpstr>
      <vt:lpstr>PowerPoint Presentation</vt:lpstr>
      <vt:lpstr>PowerPoint Presentation</vt:lpstr>
      <vt:lpstr>ANALISIS STRATEGI  J.CO DONUTS AND COFFEE </vt:lpstr>
      <vt:lpstr>Brand Equity</vt:lpstr>
      <vt:lpstr>PowerPoint Presentation</vt:lpstr>
      <vt:lpstr>Brand Equity</vt:lpstr>
      <vt:lpstr>PowerPoint Presentation</vt:lpstr>
      <vt:lpstr>Product Strategy</vt:lpstr>
      <vt:lpstr>Price Strategy</vt:lpstr>
      <vt:lpstr>PowerPoint Presentation</vt:lpstr>
      <vt:lpstr>Marketing Channel</vt:lpstr>
      <vt:lpstr>Marketing Comunication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IRZA</dc:creator>
  <cp:lastModifiedBy>bagus satria</cp:lastModifiedBy>
  <cp:revision>39</cp:revision>
  <dcterms:created xsi:type="dcterms:W3CDTF">2015-05-03T16:20:08Z</dcterms:created>
  <dcterms:modified xsi:type="dcterms:W3CDTF">2019-01-03T14:14:41Z</dcterms:modified>
</cp:coreProperties>
</file>