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1" r:id="rId2"/>
    <p:sldId id="256" r:id="rId3"/>
    <p:sldId id="257" r:id="rId4"/>
    <p:sldId id="292" r:id="rId5"/>
    <p:sldId id="258" r:id="rId6"/>
    <p:sldId id="259" r:id="rId7"/>
    <p:sldId id="260" r:id="rId8"/>
    <p:sldId id="261" r:id="rId9"/>
    <p:sldId id="293" r:id="rId10"/>
    <p:sldId id="263" r:id="rId11"/>
    <p:sldId id="264" r:id="rId12"/>
    <p:sldId id="294" r:id="rId13"/>
    <p:sldId id="265" r:id="rId14"/>
    <p:sldId id="266" r:id="rId15"/>
    <p:sldId id="267" r:id="rId16"/>
    <p:sldId id="268" r:id="rId17"/>
    <p:sldId id="269" r:id="rId18"/>
    <p:sldId id="270" r:id="rId19"/>
    <p:sldId id="296" r:id="rId20"/>
    <p:sldId id="290" r:id="rId21"/>
    <p:sldId id="295" r:id="rId22"/>
    <p:sldId id="291" r:id="rId23"/>
    <p:sldId id="297" r:id="rId24"/>
    <p:sldId id="298" r:id="rId25"/>
    <p:sldId id="299" r:id="rId26"/>
    <p:sldId id="311" r:id="rId27"/>
    <p:sldId id="300" r:id="rId28"/>
    <p:sldId id="303" r:id="rId29"/>
    <p:sldId id="304" r:id="rId30"/>
    <p:sldId id="305" r:id="rId31"/>
    <p:sldId id="306" r:id="rId32"/>
    <p:sldId id="307" r:id="rId33"/>
    <p:sldId id="308" r:id="rId34"/>
    <p:sldId id="309" r:id="rId35"/>
    <p:sldId id="310" r:id="rId36"/>
    <p:sldId id="312" r:id="rId37"/>
    <p:sldId id="313" r:id="rId38"/>
    <p:sldId id="314" r:id="rId39"/>
    <p:sldId id="315" r:id="rId40"/>
    <p:sldId id="316" r:id="rId41"/>
    <p:sldId id="31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956" y="-4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8C8634-83C8-43E9-B911-9D2E35AA9C41}" type="datetimeFigureOut">
              <a:rPr lang="en-US" smtClean="0"/>
              <a:pPr/>
              <a:t>6/10/2013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A33CB1-1CCB-4E9A-A092-7DFBF869D3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8C8634-83C8-43E9-B911-9D2E35AA9C41}" type="datetimeFigureOut">
              <a:rPr lang="en-US" smtClean="0"/>
              <a:pPr/>
              <a:t>6/10/2013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33CB1-1CCB-4E9A-A092-7DFBF869D3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8C8634-83C8-43E9-B911-9D2E35AA9C41}" type="datetimeFigureOut">
              <a:rPr lang="en-US" smtClean="0"/>
              <a:pPr/>
              <a:t>6/10/2013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33CB1-1CCB-4E9A-A092-7DFBF869D3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8C8634-83C8-43E9-B911-9D2E35AA9C41}" type="datetimeFigureOut">
              <a:rPr lang="en-US" smtClean="0"/>
              <a:pPr/>
              <a:t>6/10/2013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33CB1-1CCB-4E9A-A092-7DFBF869D3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8C8634-83C8-43E9-B911-9D2E35AA9C41}" type="datetimeFigureOut">
              <a:rPr lang="en-US" smtClean="0"/>
              <a:pPr/>
              <a:t>6/10/2013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33CB1-1CCB-4E9A-A092-7DFBF869D3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8C8634-83C8-43E9-B911-9D2E35AA9C41}" type="datetimeFigureOut">
              <a:rPr lang="en-US" smtClean="0"/>
              <a:pPr/>
              <a:t>6/10/2013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33CB1-1CCB-4E9A-A092-7DFBF869D3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8C8634-83C8-43E9-B911-9D2E35AA9C41}" type="datetimeFigureOut">
              <a:rPr lang="en-US" smtClean="0"/>
              <a:pPr/>
              <a:t>6/10/2013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A33CB1-1CCB-4E9A-A092-7DFBF869D3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8C8634-83C8-43E9-B911-9D2E35AA9C41}" type="datetimeFigureOut">
              <a:rPr lang="en-US" smtClean="0"/>
              <a:pPr/>
              <a:t>6/10/2013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A33CB1-1CCB-4E9A-A092-7DFBF869D3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C8634-83C8-43E9-B911-9D2E35AA9C41}" type="datetimeFigureOut">
              <a:rPr lang="en-US" smtClean="0"/>
              <a:pPr/>
              <a:t>6/10/2013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A33CB1-1CCB-4E9A-A092-7DFBF869D3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8C8634-83C8-43E9-B911-9D2E35AA9C41}" type="datetimeFigureOut">
              <a:rPr lang="en-US" smtClean="0"/>
              <a:pPr/>
              <a:t>6/10/2013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33CB1-1CCB-4E9A-A092-7DFBF869D3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8C8634-83C8-43E9-B911-9D2E35AA9C41}" type="datetimeFigureOut">
              <a:rPr lang="en-US" smtClean="0"/>
              <a:pPr/>
              <a:t>6/10/2013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A33CB1-1CCB-4E9A-A092-7DFBF869D36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8C8634-83C8-43E9-B911-9D2E35AA9C41}" type="datetimeFigureOut">
              <a:rPr lang="en-US" smtClean="0"/>
              <a:pPr/>
              <a:t>6/10/2013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A33CB1-1CCB-4E9A-A092-7DFBF869D36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219200"/>
            <a:ext cx="7851648" cy="1828800"/>
          </a:xfrm>
        </p:spPr>
        <p:txBody>
          <a:bodyPr/>
          <a:lstStyle/>
          <a:p>
            <a:r>
              <a:rPr lang="en-US" dirty="0" smtClean="0">
                <a:effectLst>
                  <a:glow rad="228600">
                    <a:schemeClr val="accent4">
                      <a:satMod val="175000"/>
                      <a:alpha val="40000"/>
                    </a:schemeClr>
                  </a:glow>
                  <a:outerShdw blurRad="50800" dist="38100" dir="5400000" algn="t" rotWithShape="0">
                    <a:prstClr val="black">
                      <a:alpha val="40000"/>
                    </a:prstClr>
                  </a:outerShdw>
                </a:effectLst>
              </a:rPr>
              <a:t>GRAND STRATEGY</a:t>
            </a:r>
            <a:endParaRPr lang="ar-EG" dirty="0">
              <a:effectLst>
                <a:glow rad="228600">
                  <a:schemeClr val="accent4">
                    <a:satMod val="175000"/>
                    <a:alpha val="40000"/>
                  </a:schemeClr>
                </a:glow>
                <a:outerShdw blurRad="50800" dist="38100" dir="5400000" algn="t" rotWithShape="0">
                  <a:prstClr val="black">
                    <a:alpha val="40000"/>
                  </a:prstClr>
                </a:outerShdw>
              </a:effectLst>
            </a:endParaRPr>
          </a:p>
        </p:txBody>
      </p:sp>
      <p:sp>
        <p:nvSpPr>
          <p:cNvPr id="5" name="Subtitle 4"/>
          <p:cNvSpPr>
            <a:spLocks noGrp="1"/>
          </p:cNvSpPr>
          <p:nvPr>
            <p:ph type="subTitle" idx="1"/>
          </p:nvPr>
        </p:nvSpPr>
        <p:spPr>
          <a:xfrm>
            <a:off x="228600" y="3228536"/>
            <a:ext cx="8915400" cy="2410264"/>
          </a:xfrm>
        </p:spPr>
        <p:txBody>
          <a:bodyPr>
            <a:noAutofit/>
          </a:bodyPr>
          <a:lstStyle/>
          <a:p>
            <a:pPr algn="ctr"/>
            <a:r>
              <a:rPr lang="en-US" sz="5400" dirty="0" smtClean="0">
                <a:solidFill>
                  <a:schemeClr val="accent1">
                    <a:lumMod val="50000"/>
                  </a:schemeClr>
                </a:solidFill>
                <a:effectLst>
                  <a:glow rad="228600">
                    <a:schemeClr val="accent2">
                      <a:satMod val="175000"/>
                      <a:alpha val="40000"/>
                    </a:schemeClr>
                  </a:glow>
                  <a:outerShdw blurRad="63500" sx="102000" sy="102000" algn="ctr" rotWithShape="0">
                    <a:prstClr val="black">
                      <a:alpha val="40000"/>
                    </a:prstClr>
                  </a:outerShdw>
                  <a:reflection blurRad="6350" stA="60000" endA="900" endPos="58000" dir="5400000" sy="-100000" algn="bl" rotWithShape="0"/>
                </a:effectLst>
              </a:rPr>
              <a:t>SAMSUNG ELECTRONICS </a:t>
            </a:r>
            <a:r>
              <a:rPr lang="en-US" sz="5400" dirty="0" smtClean="0">
                <a:solidFill>
                  <a:schemeClr val="accent1">
                    <a:lumMod val="50000"/>
                  </a:schemeClr>
                </a:solidFill>
                <a:effectLst>
                  <a:glow rad="228600">
                    <a:schemeClr val="accent2">
                      <a:satMod val="175000"/>
                      <a:alpha val="40000"/>
                    </a:schemeClr>
                  </a:glow>
                  <a:outerShdw blurRad="63500" sx="102000" sy="102000" algn="ctr" rotWithShape="0">
                    <a:prstClr val="black">
                      <a:alpha val="40000"/>
                    </a:prstClr>
                  </a:outerShdw>
                  <a:reflection blurRad="6350" stA="60000" endA="900" endPos="58000" dir="5400000" sy="-100000" algn="bl" rotWithShape="0"/>
                </a:effectLst>
              </a:rPr>
              <a:t>CORPORATION</a:t>
            </a:r>
            <a:endParaRPr lang="ar-EG" sz="5400" dirty="0">
              <a:solidFill>
                <a:schemeClr val="accent1">
                  <a:lumMod val="50000"/>
                </a:schemeClr>
              </a:solidFill>
              <a:effectLst>
                <a:glow rad="228600">
                  <a:schemeClr val="accent2">
                    <a:satMod val="175000"/>
                    <a:alpha val="40000"/>
                  </a:schemeClr>
                </a:glow>
                <a:outerShdw blurRad="63500" sx="102000" sy="102000" algn="ctr" rotWithShape="0">
                  <a:prstClr val="black">
                    <a:alpha val="40000"/>
                  </a:prstClr>
                </a:outerShdw>
                <a:reflection blurRad="6350" stA="60000" endA="900" endPos="58000" dir="5400000" sy="-100000" algn="bl" rotWithShape="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229600" cy="856488"/>
          </a:xfrm>
        </p:spPr>
        <p:txBody>
          <a:bodyPr/>
          <a:lstStyle/>
          <a:p>
            <a:r>
              <a:rPr lang="en-US" dirty="0" smtClean="0"/>
              <a:t>Weakness </a:t>
            </a:r>
            <a:r>
              <a:rPr lang="en-US" dirty="0" smtClean="0"/>
              <a:t>(</a:t>
            </a:r>
            <a:r>
              <a:rPr lang="en-US" dirty="0" err="1" smtClean="0"/>
              <a:t>Kelemahan</a:t>
            </a:r>
            <a:r>
              <a:rPr lang="en-US" dirty="0" smtClean="0"/>
              <a:t>)</a:t>
            </a:r>
            <a:endParaRPr lang="ar-EG" dirty="0"/>
          </a:p>
        </p:txBody>
      </p:sp>
      <p:sp>
        <p:nvSpPr>
          <p:cNvPr id="3" name="Content Placeholder 2"/>
          <p:cNvSpPr>
            <a:spLocks noGrp="1"/>
          </p:cNvSpPr>
          <p:nvPr>
            <p:ph idx="1"/>
          </p:nvPr>
        </p:nvSpPr>
        <p:spPr>
          <a:xfrm>
            <a:off x="457200" y="1676400"/>
            <a:ext cx="8229600" cy="4648200"/>
          </a:xfrm>
        </p:spPr>
        <p:txBody>
          <a:bodyPr>
            <a:normAutofit fontScale="92500" lnSpcReduction="20000"/>
          </a:bodyPr>
          <a:lstStyle/>
          <a:p>
            <a:pPr lvl="0"/>
            <a:r>
              <a:rPr lang="en-US" dirty="0" err="1" smtClean="0"/>
              <a:t>Adanya</a:t>
            </a:r>
            <a:r>
              <a:rPr lang="en-US" dirty="0" smtClean="0"/>
              <a:t> </a:t>
            </a:r>
            <a:r>
              <a:rPr lang="en-US" dirty="0" err="1" smtClean="0"/>
              <a:t>tekanan</a:t>
            </a:r>
            <a:r>
              <a:rPr lang="en-US" dirty="0" smtClean="0"/>
              <a:t> yang </a:t>
            </a:r>
            <a:r>
              <a:rPr lang="en-US" dirty="0" err="1" smtClean="0"/>
              <a:t>ketat</a:t>
            </a:r>
            <a:r>
              <a:rPr lang="en-US" dirty="0" smtClean="0"/>
              <a:t> </a:t>
            </a:r>
            <a:r>
              <a:rPr lang="en-US" dirty="0" err="1" smtClean="0"/>
              <a:t>pada</a:t>
            </a:r>
            <a:r>
              <a:rPr lang="en-US" dirty="0" smtClean="0"/>
              <a:t> </a:t>
            </a:r>
            <a:r>
              <a:rPr lang="en-US" dirty="0" err="1" smtClean="0"/>
              <a:t>karyawan</a:t>
            </a:r>
            <a:r>
              <a:rPr lang="en-US" dirty="0" smtClean="0"/>
              <a:t> </a:t>
            </a:r>
            <a:r>
              <a:rPr lang="en-US" dirty="0" err="1" smtClean="0"/>
              <a:t>untuk</a:t>
            </a:r>
            <a:r>
              <a:rPr lang="en-US" dirty="0" smtClean="0"/>
              <a:t> </a:t>
            </a:r>
            <a:r>
              <a:rPr lang="en-US" dirty="0" err="1" smtClean="0"/>
              <a:t>mencapai</a:t>
            </a:r>
            <a:r>
              <a:rPr lang="en-US" dirty="0" smtClean="0"/>
              <a:t> </a:t>
            </a:r>
            <a:r>
              <a:rPr lang="en-US" dirty="0" err="1" smtClean="0"/>
              <a:t>sasaran-sasaran</a:t>
            </a:r>
            <a:r>
              <a:rPr lang="en-US" dirty="0" smtClean="0"/>
              <a:t> yang </a:t>
            </a:r>
            <a:r>
              <a:rPr lang="id-ID" dirty="0" smtClean="0"/>
              <a:t>dapat menimbulkan potensi </a:t>
            </a:r>
            <a:r>
              <a:rPr lang="en-US" dirty="0" err="1" smtClean="0"/>
              <a:t>karyawan</a:t>
            </a:r>
            <a:r>
              <a:rPr lang="en-US" dirty="0" smtClean="0"/>
              <a:t> </a:t>
            </a:r>
            <a:r>
              <a:rPr lang="en-US" dirty="0" err="1" smtClean="0"/>
              <a:t>berusaha</a:t>
            </a:r>
            <a:r>
              <a:rPr lang="en-US" dirty="0" smtClean="0"/>
              <a:t> </a:t>
            </a:r>
            <a:r>
              <a:rPr lang="en-US" dirty="0" err="1" smtClean="0"/>
              <a:t>menjual</a:t>
            </a:r>
            <a:r>
              <a:rPr lang="en-US" dirty="0" smtClean="0"/>
              <a:t> </a:t>
            </a:r>
            <a:r>
              <a:rPr lang="en-US" dirty="0" err="1" smtClean="0"/>
              <a:t>teknologi</a:t>
            </a:r>
            <a:r>
              <a:rPr lang="en-US" dirty="0" smtClean="0"/>
              <a:t> </a:t>
            </a:r>
            <a:r>
              <a:rPr lang="en-US" dirty="0" err="1" smtClean="0"/>
              <a:t>rahasia</a:t>
            </a:r>
            <a:r>
              <a:rPr lang="en-US" dirty="0" smtClean="0"/>
              <a:t> Samsung </a:t>
            </a:r>
            <a:r>
              <a:rPr lang="en-US" dirty="0" err="1" smtClean="0"/>
              <a:t>kepada</a:t>
            </a:r>
            <a:r>
              <a:rPr lang="en-US" dirty="0" smtClean="0"/>
              <a:t> </a:t>
            </a:r>
            <a:r>
              <a:rPr lang="en-US" dirty="0" err="1" smtClean="0"/>
              <a:t>para</a:t>
            </a:r>
            <a:r>
              <a:rPr lang="en-US" dirty="0" smtClean="0"/>
              <a:t> </a:t>
            </a:r>
            <a:r>
              <a:rPr lang="en-US" dirty="0" err="1" smtClean="0"/>
              <a:t>pesaingnya</a:t>
            </a:r>
            <a:r>
              <a:rPr lang="en-US" dirty="0" smtClean="0"/>
              <a:t>.</a:t>
            </a:r>
          </a:p>
          <a:p>
            <a:pPr lvl="0"/>
            <a:r>
              <a:rPr lang="id-ID" dirty="0" smtClean="0"/>
              <a:t>Kurangnya diferensiasi produk khusus ponsel genggam (menjiplak beberapa desain Apple), beberapa kali terlihat Samsung menyalin desain dan teknologi terbaru yang dirancang oleh Apple, ini menyebabkan biaya RnD di Samsung menjadi minimal dan berimplikasi pada biaya produksi yang lebih rendah sehingga harga jualnya pun </a:t>
            </a:r>
            <a:r>
              <a:rPr lang="id-ID" dirty="0" smtClean="0"/>
              <a:t>me</a:t>
            </a:r>
            <a:r>
              <a:rPr lang="en-US" dirty="0" smtClean="0"/>
              <a:t>n</a:t>
            </a:r>
            <a:r>
              <a:rPr lang="id-ID" dirty="0" smtClean="0"/>
              <a:t>jadi </a:t>
            </a:r>
            <a:r>
              <a:rPr lang="id-ID" dirty="0" smtClean="0"/>
              <a:t>lebih rendah</a:t>
            </a:r>
            <a:endParaRPr lang="en-US" dirty="0" smtClean="0"/>
          </a:p>
          <a:p>
            <a:pPr lvl="0"/>
            <a:r>
              <a:rPr lang="id-ID" dirty="0" smtClean="0"/>
              <a:t>Corporate culture masih belum terlalu kuat</a:t>
            </a:r>
            <a:endParaRPr lang="en-US" dirty="0" smtClean="0"/>
          </a:p>
          <a:p>
            <a:pPr lvl="0"/>
            <a:r>
              <a:rPr lang="id-ID" dirty="0" smtClean="0"/>
              <a:t>Struktur organisasi terlalu luas karena diversifikasi produk yang luas.</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229600" cy="780288"/>
          </a:xfrm>
        </p:spPr>
        <p:txBody>
          <a:bodyPr>
            <a:normAutofit/>
          </a:bodyPr>
          <a:lstStyle/>
          <a:p>
            <a:r>
              <a:rPr lang="en-US" sz="3600" dirty="0" smtClean="0">
                <a:latin typeface="+mn-lt"/>
              </a:rPr>
              <a:t>OPPORTUNITIES (KESEMPATAN)</a:t>
            </a:r>
          </a:p>
        </p:txBody>
      </p:sp>
      <p:sp>
        <p:nvSpPr>
          <p:cNvPr id="3" name="Content Placeholder 2"/>
          <p:cNvSpPr>
            <a:spLocks noGrp="1"/>
          </p:cNvSpPr>
          <p:nvPr>
            <p:ph idx="1"/>
          </p:nvPr>
        </p:nvSpPr>
        <p:spPr>
          <a:xfrm>
            <a:off x="457200" y="1524000"/>
            <a:ext cx="8229600" cy="5029200"/>
          </a:xfrm>
        </p:spPr>
        <p:txBody>
          <a:bodyPr>
            <a:normAutofit fontScale="55000" lnSpcReduction="20000"/>
          </a:bodyPr>
          <a:lstStyle/>
          <a:p>
            <a:pPr lvl="0"/>
            <a:r>
              <a:rPr lang="en-US" sz="4800" dirty="0" err="1" smtClean="0"/>
              <a:t>Produk-produk</a:t>
            </a:r>
            <a:r>
              <a:rPr lang="en-US" sz="4800" dirty="0" smtClean="0"/>
              <a:t> yang </a:t>
            </a:r>
            <a:r>
              <a:rPr lang="en-US" sz="4800" dirty="0" err="1" smtClean="0"/>
              <a:t>ditawarkan</a:t>
            </a:r>
            <a:r>
              <a:rPr lang="en-US" sz="4800" dirty="0" smtClean="0"/>
              <a:t> Samsung </a:t>
            </a:r>
            <a:r>
              <a:rPr lang="en-US" sz="4800" dirty="0" err="1" smtClean="0"/>
              <a:t>merupakan</a:t>
            </a:r>
            <a:r>
              <a:rPr lang="en-US" sz="4800" dirty="0" smtClean="0"/>
              <a:t> </a:t>
            </a:r>
            <a:r>
              <a:rPr lang="en-US" sz="4800" dirty="0" err="1" smtClean="0"/>
              <a:t>produk</a:t>
            </a:r>
            <a:r>
              <a:rPr lang="en-US" sz="4800" dirty="0" smtClean="0"/>
              <a:t> k</a:t>
            </a:r>
            <a:r>
              <a:rPr lang="id-ID" sz="4800" dirty="0" smtClean="0"/>
              <a:t>ebutuha</a:t>
            </a:r>
            <a:r>
              <a:rPr lang="en-US" sz="4800" dirty="0" smtClean="0"/>
              <a:t>n </a:t>
            </a:r>
            <a:r>
              <a:rPr lang="en-US" sz="4800" dirty="0" err="1" smtClean="0"/>
              <a:t>rumah</a:t>
            </a:r>
            <a:r>
              <a:rPr lang="en-US" sz="4800" dirty="0" smtClean="0"/>
              <a:t> </a:t>
            </a:r>
            <a:r>
              <a:rPr lang="en-US" sz="4800" dirty="0" err="1" smtClean="0"/>
              <a:t>tangga</a:t>
            </a:r>
            <a:r>
              <a:rPr lang="en-US" sz="4800" dirty="0" smtClean="0"/>
              <a:t> yang </a:t>
            </a:r>
            <a:r>
              <a:rPr lang="en-US" sz="4800" dirty="0" err="1" smtClean="0"/>
              <a:t>selalu</a:t>
            </a:r>
            <a:r>
              <a:rPr lang="en-US" sz="4800" dirty="0" smtClean="0"/>
              <a:t> </a:t>
            </a:r>
            <a:r>
              <a:rPr lang="en-US" sz="4800" dirty="0" err="1" smtClean="0"/>
              <a:t>dicari</a:t>
            </a:r>
            <a:r>
              <a:rPr lang="en-US" sz="4800" dirty="0" smtClean="0"/>
              <a:t>.</a:t>
            </a:r>
          </a:p>
          <a:p>
            <a:pPr lvl="0"/>
            <a:r>
              <a:rPr lang="en-US" sz="4800" dirty="0" err="1" smtClean="0"/>
              <a:t>Adanya</a:t>
            </a:r>
            <a:r>
              <a:rPr lang="en-US" sz="4800" dirty="0" smtClean="0"/>
              <a:t> </a:t>
            </a:r>
            <a:r>
              <a:rPr lang="en-US" sz="4800" dirty="0" err="1" smtClean="0"/>
              <a:t>peningkatan</a:t>
            </a:r>
            <a:r>
              <a:rPr lang="en-US" sz="4800" dirty="0" smtClean="0"/>
              <a:t> </a:t>
            </a:r>
            <a:r>
              <a:rPr lang="en-US" sz="4800" dirty="0" err="1" smtClean="0"/>
              <a:t>permintaan</a:t>
            </a:r>
            <a:r>
              <a:rPr lang="en-US" sz="4800" dirty="0" smtClean="0"/>
              <a:t> </a:t>
            </a:r>
            <a:r>
              <a:rPr lang="en-US" sz="4800" dirty="0" err="1" smtClean="0"/>
              <a:t>masyarakat</a:t>
            </a:r>
            <a:r>
              <a:rPr lang="en-US" sz="4800" dirty="0" smtClean="0"/>
              <a:t> </a:t>
            </a:r>
            <a:r>
              <a:rPr lang="en-US" sz="4800" dirty="0" err="1" smtClean="0"/>
              <a:t>akan</a:t>
            </a:r>
            <a:r>
              <a:rPr lang="en-US" sz="4800" dirty="0" smtClean="0"/>
              <a:t> </a:t>
            </a:r>
            <a:r>
              <a:rPr lang="en-US" sz="4800" dirty="0" err="1" smtClean="0"/>
              <a:t>barang-barang</a:t>
            </a:r>
            <a:r>
              <a:rPr lang="en-US" sz="4800" dirty="0" smtClean="0"/>
              <a:t> </a:t>
            </a:r>
            <a:r>
              <a:rPr lang="en-US" sz="4800" dirty="0" err="1" smtClean="0"/>
              <a:t>elektronik</a:t>
            </a:r>
            <a:r>
              <a:rPr lang="id-ID" sz="4800" dirty="0" smtClean="0"/>
              <a:t>, serta keinginan masyarakat akan barang elektronik berkualitas tinggi dengan harga lebih murah</a:t>
            </a:r>
            <a:endParaRPr lang="en-US" sz="4800" dirty="0" smtClean="0"/>
          </a:p>
          <a:p>
            <a:pPr lvl="0"/>
            <a:r>
              <a:rPr lang="en-US" sz="4800" dirty="0" smtClean="0"/>
              <a:t>Tingkat </a:t>
            </a:r>
            <a:r>
              <a:rPr lang="en-US" sz="4800" dirty="0" err="1" smtClean="0"/>
              <a:t>gengsi</a:t>
            </a:r>
            <a:r>
              <a:rPr lang="en-US" sz="4800" dirty="0" smtClean="0"/>
              <a:t> </a:t>
            </a:r>
            <a:r>
              <a:rPr lang="en-US" sz="4800" dirty="0" err="1" smtClean="0"/>
              <a:t>pada</a:t>
            </a:r>
            <a:r>
              <a:rPr lang="en-US" sz="4800" dirty="0" smtClean="0"/>
              <a:t> </a:t>
            </a:r>
            <a:r>
              <a:rPr lang="en-US" sz="4800" dirty="0" err="1" smtClean="0"/>
              <a:t>masyarakat</a:t>
            </a:r>
            <a:r>
              <a:rPr lang="en-US" sz="4800" dirty="0" smtClean="0"/>
              <a:t> yang </a:t>
            </a:r>
            <a:r>
              <a:rPr lang="en-US" sz="4800" dirty="0" err="1" smtClean="0"/>
              <a:t>selalu</a:t>
            </a:r>
            <a:r>
              <a:rPr lang="en-US" sz="4800" dirty="0" smtClean="0"/>
              <a:t> </a:t>
            </a:r>
            <a:r>
              <a:rPr lang="en-US" sz="4800" dirty="0" err="1" smtClean="0"/>
              <a:t>ingin</a:t>
            </a:r>
            <a:r>
              <a:rPr lang="en-US" sz="4800" dirty="0" smtClean="0"/>
              <a:t> </a:t>
            </a:r>
            <a:r>
              <a:rPr lang="en-US" sz="4800" dirty="0" err="1" smtClean="0"/>
              <a:t>memiliki</a:t>
            </a:r>
            <a:r>
              <a:rPr lang="en-US" sz="4800" dirty="0" smtClean="0"/>
              <a:t> </a:t>
            </a:r>
            <a:r>
              <a:rPr lang="en-US" sz="4800" dirty="0" err="1" smtClean="0"/>
              <a:t>produk</a:t>
            </a:r>
            <a:r>
              <a:rPr lang="en-US" sz="4800" dirty="0" smtClean="0"/>
              <a:t> </a:t>
            </a:r>
            <a:r>
              <a:rPr lang="en-US" sz="4800" dirty="0" err="1" smtClean="0"/>
              <a:t>elektronik</a:t>
            </a:r>
            <a:r>
              <a:rPr lang="en-US" sz="4800" dirty="0" smtClean="0"/>
              <a:t> </a:t>
            </a:r>
            <a:r>
              <a:rPr lang="en-US" sz="4800" dirty="0" err="1" smtClean="0"/>
              <a:t>terbaru</a:t>
            </a:r>
            <a:r>
              <a:rPr lang="en-US" sz="4800" dirty="0" smtClean="0"/>
              <a:t> </a:t>
            </a:r>
            <a:r>
              <a:rPr lang="en-US" sz="4800" dirty="0" err="1" smtClean="0"/>
              <a:t>dan</a:t>
            </a:r>
            <a:r>
              <a:rPr lang="en-US" sz="4800" dirty="0" smtClean="0"/>
              <a:t> </a:t>
            </a:r>
            <a:r>
              <a:rPr lang="en-US" sz="4800" dirty="0" err="1" smtClean="0"/>
              <a:t>tercanggih</a:t>
            </a:r>
            <a:r>
              <a:rPr lang="en-US" sz="4800" dirty="0" smtClean="0"/>
              <a:t>.</a:t>
            </a:r>
          </a:p>
          <a:p>
            <a:pPr lvl="0"/>
            <a:r>
              <a:rPr lang="en-US" sz="4800" dirty="0" err="1" smtClean="0"/>
              <a:t>Pengaruh</a:t>
            </a:r>
            <a:r>
              <a:rPr lang="en-US" sz="4800" dirty="0" smtClean="0"/>
              <a:t> </a:t>
            </a:r>
            <a:r>
              <a:rPr lang="en-US" sz="4800" dirty="0" err="1" smtClean="0"/>
              <a:t>globalisasi</a:t>
            </a:r>
            <a:r>
              <a:rPr lang="en-US" sz="4800" dirty="0" smtClean="0"/>
              <a:t> yang </a:t>
            </a:r>
            <a:r>
              <a:rPr lang="en-US" sz="4800" dirty="0" err="1" smtClean="0"/>
              <a:t>mendorong</a:t>
            </a:r>
            <a:r>
              <a:rPr lang="en-US" sz="4800" dirty="0" smtClean="0"/>
              <a:t> </a:t>
            </a:r>
            <a:r>
              <a:rPr lang="en-US" sz="4800" dirty="0" err="1" smtClean="0"/>
              <a:t>pemasaran</a:t>
            </a:r>
            <a:r>
              <a:rPr lang="en-US" sz="4800" dirty="0" smtClean="0"/>
              <a:t> </a:t>
            </a:r>
            <a:r>
              <a:rPr lang="en-US" sz="4800" dirty="0" err="1" smtClean="0"/>
              <a:t>barang</a:t>
            </a:r>
            <a:r>
              <a:rPr lang="en-US" sz="4800" dirty="0" smtClean="0"/>
              <a:t> </a:t>
            </a:r>
            <a:r>
              <a:rPr lang="en-US" sz="4800" dirty="0" err="1" smtClean="0"/>
              <a:t>elektronik</a:t>
            </a:r>
            <a:r>
              <a:rPr lang="en-US" sz="4800" dirty="0" smtClean="0"/>
              <a:t> yang </a:t>
            </a:r>
            <a:r>
              <a:rPr lang="en-US" sz="4800" dirty="0" err="1" smtClean="0"/>
              <a:t>tiada</a:t>
            </a:r>
            <a:r>
              <a:rPr lang="en-US" sz="4800" dirty="0" smtClean="0"/>
              <a:t> </a:t>
            </a:r>
            <a:r>
              <a:rPr lang="en-US" sz="4800" dirty="0" err="1" smtClean="0"/>
              <a:t>batas</a:t>
            </a:r>
            <a:r>
              <a:rPr lang="en-US" sz="4800" dirty="0" smtClean="0"/>
              <a:t>.</a:t>
            </a:r>
          </a:p>
          <a:p>
            <a:pPr lvl="0"/>
            <a:r>
              <a:rPr lang="en-US" sz="4800" dirty="0" err="1" smtClean="0"/>
              <a:t>Permintaan</a:t>
            </a:r>
            <a:r>
              <a:rPr lang="en-US" sz="4800" dirty="0" smtClean="0"/>
              <a:t> </a:t>
            </a:r>
            <a:r>
              <a:rPr lang="en-US" sz="4800" dirty="0" err="1" smtClean="0"/>
              <a:t>masyarakat</a:t>
            </a:r>
            <a:r>
              <a:rPr lang="en-US" sz="4800" dirty="0" smtClean="0"/>
              <a:t> </a:t>
            </a:r>
            <a:r>
              <a:rPr lang="en-US" sz="4800" dirty="0" err="1" smtClean="0"/>
              <a:t>pada</a:t>
            </a:r>
            <a:r>
              <a:rPr lang="en-US" sz="4800" dirty="0" smtClean="0"/>
              <a:t> </a:t>
            </a:r>
            <a:r>
              <a:rPr lang="en-US" sz="4800" dirty="0" err="1" smtClean="0"/>
              <a:t>produk-produk</a:t>
            </a:r>
            <a:r>
              <a:rPr lang="en-US" sz="4800" dirty="0" smtClean="0"/>
              <a:t> yang </a:t>
            </a:r>
            <a:r>
              <a:rPr lang="en-US" sz="4800" dirty="0" err="1" smtClean="0"/>
              <a:t>gaya</a:t>
            </a:r>
            <a:r>
              <a:rPr lang="en-US" sz="4800" dirty="0" smtClean="0"/>
              <a:t>,</a:t>
            </a:r>
            <a:r>
              <a:rPr lang="id-ID" sz="4800" dirty="0" smtClean="0"/>
              <a:t> multifungsi, </a:t>
            </a:r>
            <a:r>
              <a:rPr lang="en-US" sz="4800" dirty="0" smtClean="0"/>
              <a:t>best practice, simple, </a:t>
            </a:r>
            <a:r>
              <a:rPr lang="en-US" sz="4800" dirty="0" err="1" smtClean="0"/>
              <a:t>dan</a:t>
            </a:r>
            <a:r>
              <a:rPr lang="en-US" sz="4800" dirty="0" smtClean="0"/>
              <a:t> </a:t>
            </a:r>
            <a:r>
              <a:rPr lang="en-US" sz="4800" dirty="0" err="1" smtClean="0"/>
              <a:t>respon</a:t>
            </a:r>
            <a:r>
              <a:rPr lang="en-US" sz="4800" dirty="0" smtClean="0"/>
              <a:t> yang </a:t>
            </a:r>
            <a:r>
              <a:rPr lang="en-US" sz="4800" dirty="0" err="1" smtClean="0"/>
              <a:t>cepat</a:t>
            </a:r>
            <a:r>
              <a:rPr lang="en-US" sz="4800" dirty="0" smtClean="0"/>
              <a:t> </a:t>
            </a:r>
            <a:r>
              <a:rPr lang="en-US" sz="4800" dirty="0" err="1" smtClean="0"/>
              <a:t>pada</a:t>
            </a:r>
            <a:r>
              <a:rPr lang="en-US" sz="4800" dirty="0" smtClean="0"/>
              <a:t> </a:t>
            </a:r>
            <a:r>
              <a:rPr lang="en-US" sz="4800" dirty="0" err="1" smtClean="0"/>
              <a:t>perubahan-perubahan</a:t>
            </a:r>
            <a:r>
              <a:rPr lang="en-US" sz="4800" dirty="0" smtClean="0"/>
              <a:t> </a:t>
            </a:r>
            <a:r>
              <a:rPr lang="en-US" sz="4800" dirty="0" err="1" smtClean="0"/>
              <a:t>pasar</a:t>
            </a:r>
            <a:r>
              <a:rPr lang="en-US" sz="4800"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80288"/>
          </a:xfrm>
        </p:spPr>
        <p:txBody>
          <a:bodyPr>
            <a:normAutofit/>
          </a:bodyPr>
          <a:lstStyle/>
          <a:p>
            <a:r>
              <a:rPr lang="en-US" sz="4400" dirty="0" err="1" smtClean="0"/>
              <a:t>Lanjutan</a:t>
            </a:r>
            <a:r>
              <a:rPr lang="en-US" sz="4400" dirty="0" smtClean="0"/>
              <a:t>..</a:t>
            </a:r>
            <a:endParaRPr lang="ar-EG" sz="4400" dirty="0"/>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pPr lvl="0"/>
            <a:r>
              <a:rPr lang="en-US" sz="2800" dirty="0" smtClean="0"/>
              <a:t>Samsung </a:t>
            </a:r>
            <a:r>
              <a:rPr lang="en-US" sz="2800" dirty="0" err="1" smtClean="0"/>
              <a:t>lebih</a:t>
            </a:r>
            <a:r>
              <a:rPr lang="en-US" sz="2800" dirty="0" smtClean="0"/>
              <a:t> </a:t>
            </a:r>
            <a:r>
              <a:rPr lang="en-US" sz="2800" dirty="0" err="1" smtClean="0"/>
              <a:t>memilih</a:t>
            </a:r>
            <a:r>
              <a:rPr lang="en-US" sz="2800" dirty="0" smtClean="0"/>
              <a:t> </a:t>
            </a:r>
            <a:r>
              <a:rPr lang="en-US" sz="2800" dirty="0" err="1" smtClean="0"/>
              <a:t>untuk</a:t>
            </a:r>
            <a:r>
              <a:rPr lang="en-US" sz="2800" dirty="0" smtClean="0"/>
              <a:t> </a:t>
            </a:r>
            <a:r>
              <a:rPr lang="en-US" sz="2800" dirty="0" err="1" smtClean="0"/>
              <a:t>menciptakan</a:t>
            </a:r>
            <a:r>
              <a:rPr lang="en-US" sz="2800" dirty="0" smtClean="0"/>
              <a:t> </a:t>
            </a:r>
            <a:r>
              <a:rPr lang="en-US" sz="2800" dirty="0" err="1" smtClean="0"/>
              <a:t>produk-produk</a:t>
            </a:r>
            <a:r>
              <a:rPr lang="en-US" sz="2800" dirty="0" smtClean="0"/>
              <a:t> high-end yang </a:t>
            </a:r>
            <a:r>
              <a:rPr lang="en-US" sz="2800" dirty="0" err="1" smtClean="0"/>
              <a:t>tentu</a:t>
            </a:r>
            <a:r>
              <a:rPr lang="en-US" sz="2800" dirty="0" smtClean="0"/>
              <a:t> </a:t>
            </a:r>
            <a:r>
              <a:rPr lang="en-US" sz="2800" dirty="0" err="1" smtClean="0"/>
              <a:t>saja</a:t>
            </a:r>
            <a:r>
              <a:rPr lang="en-US" sz="2800" dirty="0" smtClean="0"/>
              <a:t> </a:t>
            </a:r>
            <a:r>
              <a:rPr lang="en-US" sz="2800" dirty="0" err="1" smtClean="0"/>
              <a:t>menawarkan</a:t>
            </a:r>
            <a:r>
              <a:rPr lang="en-US" sz="2800" dirty="0" smtClean="0"/>
              <a:t> stylish best-practice products. </a:t>
            </a:r>
            <a:r>
              <a:rPr lang="en-US" sz="2800" dirty="0" err="1" smtClean="0"/>
              <a:t>Produk-produk</a:t>
            </a:r>
            <a:r>
              <a:rPr lang="en-US" sz="2800" dirty="0" smtClean="0"/>
              <a:t> </a:t>
            </a:r>
            <a:r>
              <a:rPr lang="en-US" sz="2800" dirty="0" err="1" smtClean="0"/>
              <a:t>tersebut</a:t>
            </a:r>
            <a:r>
              <a:rPr lang="en-US" sz="2800" dirty="0" smtClean="0"/>
              <a:t> </a:t>
            </a:r>
            <a:r>
              <a:rPr lang="en-US" sz="2800" dirty="0" err="1" smtClean="0"/>
              <a:t>antara</a:t>
            </a:r>
            <a:r>
              <a:rPr lang="en-US" sz="2800" dirty="0" smtClean="0"/>
              <a:t> lain : DRAM, SRAM, Flash memory, CDMA mobile phones, TFT-LCDs, Computer monitors, Big-screen TVs, VCRs, DVD players, MP3 players, Microwave ovens, </a:t>
            </a:r>
            <a:r>
              <a:rPr lang="en-US" sz="2800" dirty="0" err="1" smtClean="0"/>
              <a:t>dan</a:t>
            </a:r>
            <a:r>
              <a:rPr lang="en-US" sz="2800" dirty="0" smtClean="0"/>
              <a:t> lain-lain.</a:t>
            </a:r>
          </a:p>
          <a:p>
            <a:pPr lvl="0"/>
            <a:r>
              <a:rPr lang="en-US" sz="2800" dirty="0" smtClean="0"/>
              <a:t>Samsung </a:t>
            </a:r>
            <a:r>
              <a:rPr lang="en-US" sz="2800" dirty="0" err="1" smtClean="0"/>
              <a:t>lebih</a:t>
            </a:r>
            <a:r>
              <a:rPr lang="en-US" sz="2800" dirty="0" smtClean="0"/>
              <a:t> </a:t>
            </a:r>
            <a:r>
              <a:rPr lang="en-US" sz="2800" dirty="0" err="1" smtClean="0"/>
              <a:t>menekankan</a:t>
            </a:r>
            <a:r>
              <a:rPr lang="en-US" sz="2800" dirty="0" smtClean="0"/>
              <a:t> </a:t>
            </a:r>
            <a:r>
              <a:rPr lang="en-US" sz="2800" dirty="0" err="1" smtClean="0"/>
              <a:t>pada</a:t>
            </a:r>
            <a:r>
              <a:rPr lang="en-US" sz="2800" dirty="0" smtClean="0"/>
              <a:t> </a:t>
            </a:r>
            <a:r>
              <a:rPr lang="en-US" sz="2800" dirty="0" err="1" smtClean="0"/>
              <a:t>kualitas</a:t>
            </a:r>
            <a:r>
              <a:rPr lang="en-US" sz="2800" dirty="0" smtClean="0"/>
              <a:t> </a:t>
            </a:r>
            <a:r>
              <a:rPr lang="en-US" sz="2800" dirty="0" err="1" smtClean="0"/>
              <a:t>produk</a:t>
            </a:r>
            <a:r>
              <a:rPr lang="en-US" sz="2800" dirty="0" smtClean="0"/>
              <a:t>, </a:t>
            </a:r>
            <a:r>
              <a:rPr lang="en-US" sz="2800" dirty="0" err="1" smtClean="0"/>
              <a:t>sehingga</a:t>
            </a:r>
            <a:r>
              <a:rPr lang="en-US" sz="2800" dirty="0" smtClean="0"/>
              <a:t> </a:t>
            </a:r>
            <a:r>
              <a:rPr lang="en-US" sz="2800" dirty="0" err="1" smtClean="0"/>
              <a:t>penentuan</a:t>
            </a:r>
            <a:r>
              <a:rPr lang="en-US" sz="2800" dirty="0" smtClean="0"/>
              <a:t> </a:t>
            </a:r>
            <a:r>
              <a:rPr lang="en-US" sz="2800" dirty="0" err="1" smtClean="0"/>
              <a:t>harga</a:t>
            </a:r>
            <a:r>
              <a:rPr lang="en-US" sz="2800" dirty="0" smtClean="0"/>
              <a:t> </a:t>
            </a:r>
            <a:r>
              <a:rPr lang="en-US" sz="2800" dirty="0" err="1" smtClean="0"/>
              <a:t>ditetapkan</a:t>
            </a:r>
            <a:r>
              <a:rPr lang="en-US" sz="2800" dirty="0" smtClean="0"/>
              <a:t> </a:t>
            </a:r>
            <a:r>
              <a:rPr lang="en-US" sz="2800" dirty="0" err="1" smtClean="0"/>
              <a:t>berdasarkan</a:t>
            </a:r>
            <a:r>
              <a:rPr lang="en-US" sz="2800" dirty="0" smtClean="0"/>
              <a:t> </a:t>
            </a:r>
            <a:r>
              <a:rPr lang="en-US" sz="2800" dirty="0" err="1" smtClean="0"/>
              <a:t>pada</a:t>
            </a:r>
            <a:r>
              <a:rPr lang="en-US" sz="2800" dirty="0" smtClean="0"/>
              <a:t> </a:t>
            </a:r>
            <a:r>
              <a:rPr lang="en-US" sz="2800" dirty="0" err="1" smtClean="0"/>
              <a:t>tingkat</a:t>
            </a:r>
            <a:r>
              <a:rPr lang="en-US" sz="2800" dirty="0" smtClean="0"/>
              <a:t> </a:t>
            </a:r>
            <a:r>
              <a:rPr lang="en-US" sz="2800" dirty="0" err="1" smtClean="0"/>
              <a:t>kualitas</a:t>
            </a:r>
            <a:r>
              <a:rPr lang="en-US" sz="2800" dirty="0" smtClean="0"/>
              <a:t> </a:t>
            </a:r>
            <a:r>
              <a:rPr lang="en-US" sz="2800" dirty="0" err="1" smtClean="0"/>
              <a:t>masing-masing</a:t>
            </a:r>
            <a:r>
              <a:rPr lang="en-US" sz="2800" dirty="0" smtClean="0"/>
              <a:t> </a:t>
            </a:r>
            <a:r>
              <a:rPr lang="en-US" sz="2800" dirty="0" err="1" smtClean="0"/>
              <a:t>produk</a:t>
            </a:r>
            <a:r>
              <a:rPr lang="en-US" sz="2800" dirty="0" smtClean="0"/>
              <a:t> </a:t>
            </a:r>
            <a:r>
              <a:rPr lang="en-US" sz="2800" dirty="0" err="1" smtClean="0"/>
              <a:t>tersebut</a:t>
            </a:r>
            <a:r>
              <a:rPr lang="en-US" sz="2800" dirty="0" smtClean="0"/>
              <a:t>.</a:t>
            </a:r>
          </a:p>
          <a:p>
            <a:pPr lvl="0"/>
            <a:r>
              <a:rPr lang="en-US" sz="2800" dirty="0" err="1" smtClean="0"/>
              <a:t>Memanfaatkan</a:t>
            </a:r>
            <a:r>
              <a:rPr lang="en-US" sz="2800" dirty="0" smtClean="0"/>
              <a:t> </a:t>
            </a:r>
            <a:r>
              <a:rPr lang="en-US" sz="2800" dirty="0" err="1" smtClean="0"/>
              <a:t>produksi</a:t>
            </a:r>
            <a:r>
              <a:rPr lang="en-US" sz="2800" dirty="0" smtClean="0"/>
              <a:t> </a:t>
            </a:r>
            <a:r>
              <a:rPr lang="en-US" sz="2800" dirty="0" err="1" smtClean="0"/>
              <a:t>massal</a:t>
            </a:r>
            <a:r>
              <a:rPr lang="en-US" sz="2800" dirty="0" smtClean="0"/>
              <a:t>, </a:t>
            </a:r>
            <a:r>
              <a:rPr lang="en-US" sz="2800" dirty="0" err="1" smtClean="0"/>
              <a:t>sehingga</a:t>
            </a:r>
            <a:r>
              <a:rPr lang="en-US" sz="2800" dirty="0" smtClean="0"/>
              <a:t> </a:t>
            </a:r>
            <a:r>
              <a:rPr lang="en-US" sz="2800" dirty="0" err="1" smtClean="0"/>
              <a:t>biaya</a:t>
            </a:r>
            <a:r>
              <a:rPr lang="en-US" sz="2800" dirty="0" smtClean="0"/>
              <a:t> </a:t>
            </a:r>
            <a:r>
              <a:rPr lang="en-US" sz="2800" dirty="0" err="1" smtClean="0"/>
              <a:t>dapat</a:t>
            </a:r>
            <a:r>
              <a:rPr lang="en-US" sz="2800" dirty="0" smtClean="0"/>
              <a:t> </a:t>
            </a:r>
            <a:r>
              <a:rPr lang="en-US" sz="2800" dirty="0" err="1" smtClean="0"/>
              <a:t>ditekan</a:t>
            </a:r>
            <a:r>
              <a:rPr lang="en-US" sz="2800" dirty="0" smtClean="0"/>
              <a:t> </a:t>
            </a:r>
            <a:r>
              <a:rPr lang="en-US" sz="2800" dirty="0" err="1" smtClean="0"/>
              <a:t>dan</a:t>
            </a:r>
            <a:r>
              <a:rPr lang="en-US" sz="2800" dirty="0" smtClean="0"/>
              <a:t> </a:t>
            </a:r>
            <a:r>
              <a:rPr lang="en-US" sz="2800" dirty="0" err="1" smtClean="0"/>
              <a:t>dapat</a:t>
            </a:r>
            <a:r>
              <a:rPr lang="en-US" sz="2800" dirty="0" smtClean="0"/>
              <a:t> </a:t>
            </a:r>
            <a:r>
              <a:rPr lang="en-US" sz="2800" dirty="0" err="1" smtClean="0"/>
              <a:t>menawarkan</a:t>
            </a:r>
            <a:r>
              <a:rPr lang="en-US" sz="2800" dirty="0" smtClean="0"/>
              <a:t> </a:t>
            </a:r>
            <a:r>
              <a:rPr lang="en-US" sz="2800" dirty="0" err="1" smtClean="0"/>
              <a:t>harga</a:t>
            </a:r>
            <a:r>
              <a:rPr lang="en-US" sz="2800" dirty="0" smtClean="0"/>
              <a:t> yang </a:t>
            </a:r>
            <a:r>
              <a:rPr lang="en-US" sz="2800" dirty="0" err="1" smtClean="0"/>
              <a:t>murah</a:t>
            </a:r>
            <a:r>
              <a:rPr lang="en-US" sz="2800" dirty="0" smtClean="0"/>
              <a:t>.</a:t>
            </a:r>
          </a:p>
          <a:p>
            <a:pPr lvl="0"/>
            <a:r>
              <a:rPr lang="en-US" sz="2800" dirty="0" err="1" smtClean="0"/>
              <a:t>Terus</a:t>
            </a:r>
            <a:r>
              <a:rPr lang="en-US" sz="2800" dirty="0" smtClean="0"/>
              <a:t> </a:t>
            </a:r>
            <a:r>
              <a:rPr lang="en-US" sz="2800" dirty="0" err="1" smtClean="0"/>
              <a:t>mengadakan</a:t>
            </a:r>
            <a:r>
              <a:rPr lang="en-US" sz="2800" dirty="0" smtClean="0"/>
              <a:t> partnership </a:t>
            </a:r>
            <a:r>
              <a:rPr lang="en-US" sz="2800" dirty="0" err="1" smtClean="0"/>
              <a:t>dengan</a:t>
            </a:r>
            <a:r>
              <a:rPr lang="en-US" sz="2800" dirty="0" smtClean="0"/>
              <a:t> </a:t>
            </a:r>
            <a:r>
              <a:rPr lang="en-US" sz="2800" dirty="0" err="1" smtClean="0"/>
              <a:t>perusahaan-perusahaan</a:t>
            </a:r>
            <a:r>
              <a:rPr lang="en-US" sz="2800" dirty="0" smtClean="0"/>
              <a:t> </a:t>
            </a:r>
            <a:r>
              <a:rPr lang="en-US" sz="2800" dirty="0" err="1" smtClean="0"/>
              <a:t>ternama</a:t>
            </a:r>
            <a:r>
              <a:rPr lang="en-US" sz="2800" dirty="0" smtClean="0"/>
              <a:t> </a:t>
            </a:r>
            <a:r>
              <a:rPr lang="en-US" sz="2800" dirty="0" err="1" smtClean="0"/>
              <a:t>untuk</a:t>
            </a:r>
            <a:r>
              <a:rPr lang="en-US" sz="2800" dirty="0" smtClean="0"/>
              <a:t> </a:t>
            </a:r>
            <a:r>
              <a:rPr lang="en-US" sz="2800" dirty="0" err="1" smtClean="0"/>
              <a:t>menghadapi</a:t>
            </a:r>
            <a:r>
              <a:rPr lang="en-US" sz="2800" dirty="0" smtClean="0"/>
              <a:t> </a:t>
            </a:r>
            <a:r>
              <a:rPr lang="en-US" sz="2800" dirty="0" err="1" smtClean="0"/>
              <a:t>pemasaran</a:t>
            </a:r>
            <a:r>
              <a:rPr lang="en-US" sz="2800" dirty="0" smtClean="0"/>
              <a:t> </a:t>
            </a:r>
            <a:r>
              <a:rPr lang="en-US" sz="2800" dirty="0" err="1" smtClean="0"/>
              <a:t>tiada</a:t>
            </a:r>
            <a:r>
              <a:rPr lang="en-US" sz="2800" dirty="0" smtClean="0"/>
              <a:t> </a:t>
            </a:r>
            <a:r>
              <a:rPr lang="en-US" sz="2800" dirty="0" err="1" smtClean="0"/>
              <a:t>batas</a:t>
            </a:r>
            <a:r>
              <a:rPr lang="id-ID" sz="2800" dirty="0" smtClean="0"/>
              <a:t>.</a:t>
            </a:r>
            <a:endParaRPr lang="en-US" sz="2800" dirty="0" smtClean="0"/>
          </a:p>
          <a:p>
            <a:pPr lvl="0"/>
            <a:r>
              <a:rPr lang="id-ID" sz="2800" dirty="0" smtClean="0"/>
              <a:t>Beberapa pesaing utama sudah kalah saing, seperti : Sony, Nokia, Blackberry, bahkan Motorola gulung tikar</a:t>
            </a:r>
            <a:r>
              <a:rPr lang="en-US" sz="2800" dirty="0" smtClean="0"/>
              <a:t>.</a:t>
            </a:r>
          </a:p>
          <a:p>
            <a:endParaRPr lang="ar-E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780288"/>
          </a:xfrm>
        </p:spPr>
        <p:txBody>
          <a:bodyPr>
            <a:normAutofit/>
          </a:bodyPr>
          <a:lstStyle/>
          <a:p>
            <a:r>
              <a:rPr lang="en-US" sz="4400" dirty="0" smtClean="0"/>
              <a:t>THREAT (ANCAMAN)</a:t>
            </a:r>
            <a:endParaRPr lang="ar-EG" sz="4400" dirty="0"/>
          </a:p>
        </p:txBody>
      </p:sp>
      <p:sp>
        <p:nvSpPr>
          <p:cNvPr id="3" name="Content Placeholder 2"/>
          <p:cNvSpPr>
            <a:spLocks noGrp="1"/>
          </p:cNvSpPr>
          <p:nvPr>
            <p:ph idx="1"/>
          </p:nvPr>
        </p:nvSpPr>
        <p:spPr>
          <a:xfrm>
            <a:off x="457200" y="1371600"/>
            <a:ext cx="8229600" cy="5257800"/>
          </a:xfrm>
        </p:spPr>
        <p:txBody>
          <a:bodyPr>
            <a:normAutofit fontScale="77500" lnSpcReduction="20000"/>
          </a:bodyPr>
          <a:lstStyle/>
          <a:p>
            <a:pPr lvl="0"/>
            <a:r>
              <a:rPr lang="en-US" dirty="0" err="1" smtClean="0"/>
              <a:t>Adanya</a:t>
            </a:r>
            <a:r>
              <a:rPr lang="en-US" dirty="0" smtClean="0"/>
              <a:t> </a:t>
            </a:r>
            <a:r>
              <a:rPr lang="en-US" dirty="0" err="1" smtClean="0"/>
              <a:t>ketergantungan</a:t>
            </a:r>
            <a:r>
              <a:rPr lang="en-US" dirty="0" smtClean="0"/>
              <a:t> </a:t>
            </a:r>
            <a:r>
              <a:rPr lang="en-US" dirty="0" err="1" smtClean="0"/>
              <a:t>produk-produk</a:t>
            </a:r>
            <a:r>
              <a:rPr lang="en-US" dirty="0" smtClean="0"/>
              <a:t> </a:t>
            </a:r>
            <a:r>
              <a:rPr lang="en-US" dirty="0" err="1" smtClean="0"/>
              <a:t>lokal</a:t>
            </a:r>
            <a:r>
              <a:rPr lang="en-US" dirty="0" smtClean="0"/>
              <a:t> </a:t>
            </a:r>
            <a:r>
              <a:rPr lang="en-US" dirty="0" err="1" smtClean="0"/>
              <a:t>pada</a:t>
            </a:r>
            <a:r>
              <a:rPr lang="en-US" dirty="0" smtClean="0"/>
              <a:t> </a:t>
            </a:r>
            <a:r>
              <a:rPr lang="en-US" dirty="0" err="1" smtClean="0"/>
              <a:t>negara</a:t>
            </a:r>
            <a:r>
              <a:rPr lang="en-US" dirty="0" smtClean="0"/>
              <a:t> </a:t>
            </a:r>
            <a:r>
              <a:rPr lang="en-US" dirty="0" err="1" smtClean="0"/>
              <a:t>tertentu</a:t>
            </a:r>
            <a:r>
              <a:rPr lang="en-US" dirty="0" smtClean="0"/>
              <a:t> </a:t>
            </a:r>
            <a:r>
              <a:rPr lang="en-US" dirty="0" err="1" smtClean="0"/>
              <a:t>sehingga</a:t>
            </a:r>
            <a:r>
              <a:rPr lang="en-US" dirty="0" smtClean="0"/>
              <a:t> </a:t>
            </a:r>
            <a:r>
              <a:rPr lang="en-US" dirty="0" err="1" smtClean="0"/>
              <a:t>pasar</a:t>
            </a:r>
            <a:r>
              <a:rPr lang="en-US" dirty="0" smtClean="0"/>
              <a:t> </a:t>
            </a:r>
            <a:r>
              <a:rPr lang="en-US" dirty="0" err="1" smtClean="0"/>
              <a:t>sulit</a:t>
            </a:r>
            <a:r>
              <a:rPr lang="en-US" dirty="0" smtClean="0"/>
              <a:t> </a:t>
            </a:r>
            <a:r>
              <a:rPr lang="en-US" dirty="0" err="1" smtClean="0"/>
              <a:t>ditembus</a:t>
            </a:r>
            <a:endParaRPr lang="en-US" dirty="0" smtClean="0"/>
          </a:p>
          <a:p>
            <a:pPr lvl="0"/>
            <a:r>
              <a:rPr lang="en-US" dirty="0" err="1" smtClean="0"/>
              <a:t>Kekuatan</a:t>
            </a:r>
            <a:r>
              <a:rPr lang="en-US" dirty="0" smtClean="0"/>
              <a:t> </a:t>
            </a:r>
            <a:r>
              <a:rPr lang="en-US" dirty="0" err="1" smtClean="0"/>
              <a:t>merek</a:t>
            </a:r>
            <a:r>
              <a:rPr lang="en-US" dirty="0" smtClean="0"/>
              <a:t> lain yang </a:t>
            </a:r>
            <a:r>
              <a:rPr lang="en-US" dirty="0" err="1" smtClean="0"/>
              <a:t>lebih</a:t>
            </a:r>
            <a:r>
              <a:rPr lang="en-US" dirty="0" smtClean="0"/>
              <a:t> </a:t>
            </a:r>
            <a:r>
              <a:rPr lang="en-US" dirty="0" err="1" smtClean="0"/>
              <a:t>dahulu</a:t>
            </a:r>
            <a:r>
              <a:rPr lang="en-US" dirty="0" smtClean="0"/>
              <a:t> </a:t>
            </a:r>
            <a:r>
              <a:rPr lang="en-US" dirty="0" err="1" smtClean="0"/>
              <a:t>mengusai</a:t>
            </a:r>
            <a:r>
              <a:rPr lang="en-US" dirty="0" smtClean="0"/>
              <a:t> </a:t>
            </a:r>
            <a:r>
              <a:rPr lang="en-US" dirty="0" err="1" smtClean="0"/>
              <a:t>pasar</a:t>
            </a:r>
            <a:r>
              <a:rPr lang="en-US" dirty="0" smtClean="0"/>
              <a:t> </a:t>
            </a:r>
          </a:p>
          <a:p>
            <a:pPr lvl="0"/>
            <a:r>
              <a:rPr lang="en-US" dirty="0" err="1" smtClean="0"/>
              <a:t>Munculnya</a:t>
            </a:r>
            <a:r>
              <a:rPr lang="en-US" dirty="0" smtClean="0"/>
              <a:t> </a:t>
            </a:r>
            <a:r>
              <a:rPr lang="en-US" dirty="0" err="1" smtClean="0"/>
              <a:t>produk-produk</a:t>
            </a:r>
            <a:r>
              <a:rPr lang="en-US" dirty="0" smtClean="0"/>
              <a:t> </a:t>
            </a:r>
            <a:r>
              <a:rPr lang="en-US" dirty="0" err="1" smtClean="0"/>
              <a:t>baru</a:t>
            </a:r>
            <a:r>
              <a:rPr lang="en-US" dirty="0" smtClean="0"/>
              <a:t> yang </a:t>
            </a:r>
            <a:r>
              <a:rPr lang="en-US" dirty="0" err="1" smtClean="0"/>
              <a:t>lebih</a:t>
            </a:r>
            <a:r>
              <a:rPr lang="en-US" dirty="0" smtClean="0"/>
              <a:t> </a:t>
            </a:r>
            <a:r>
              <a:rPr lang="en-US" dirty="0" err="1" smtClean="0"/>
              <a:t>inovatif</a:t>
            </a:r>
            <a:r>
              <a:rPr lang="en-US" dirty="0" smtClean="0"/>
              <a:t> </a:t>
            </a:r>
            <a:r>
              <a:rPr lang="en-US" dirty="0" err="1" smtClean="0"/>
              <a:t>dari</a:t>
            </a:r>
            <a:r>
              <a:rPr lang="en-US" dirty="0" smtClean="0"/>
              <a:t> </a:t>
            </a:r>
            <a:r>
              <a:rPr lang="en-US" dirty="0" err="1" smtClean="0"/>
              <a:t>perusahaan</a:t>
            </a:r>
            <a:r>
              <a:rPr lang="en-US" dirty="0" smtClean="0"/>
              <a:t> lain </a:t>
            </a:r>
          </a:p>
          <a:p>
            <a:pPr lvl="0"/>
            <a:r>
              <a:rPr lang="en-US" dirty="0" err="1" smtClean="0"/>
              <a:t>Adanya</a:t>
            </a:r>
            <a:r>
              <a:rPr lang="en-US" dirty="0" smtClean="0"/>
              <a:t> </a:t>
            </a:r>
            <a:r>
              <a:rPr lang="en-US" dirty="0" err="1" smtClean="0"/>
              <a:t>produk-produk</a:t>
            </a:r>
            <a:r>
              <a:rPr lang="en-US" dirty="0" smtClean="0"/>
              <a:t> </a:t>
            </a:r>
            <a:r>
              <a:rPr lang="en-US" dirty="0" err="1" smtClean="0"/>
              <a:t>dari</a:t>
            </a:r>
            <a:r>
              <a:rPr lang="en-US" dirty="0" smtClean="0"/>
              <a:t> </a:t>
            </a:r>
            <a:r>
              <a:rPr lang="en-US" dirty="0" err="1" smtClean="0"/>
              <a:t>perusahaan</a:t>
            </a:r>
            <a:r>
              <a:rPr lang="en-US" dirty="0" smtClean="0"/>
              <a:t> lain yang </a:t>
            </a:r>
            <a:r>
              <a:rPr lang="en-US" dirty="0" err="1" smtClean="0"/>
              <a:t>menawarkan</a:t>
            </a:r>
            <a:r>
              <a:rPr lang="en-US" dirty="0" smtClean="0"/>
              <a:t> </a:t>
            </a:r>
            <a:r>
              <a:rPr lang="en-US" dirty="0" err="1" smtClean="0"/>
              <a:t>harga</a:t>
            </a:r>
            <a:r>
              <a:rPr lang="en-US" dirty="0" smtClean="0"/>
              <a:t> yang </a:t>
            </a:r>
            <a:r>
              <a:rPr lang="en-US" dirty="0" err="1" smtClean="0"/>
              <a:t>lebih</a:t>
            </a:r>
            <a:r>
              <a:rPr lang="en-US" dirty="0" smtClean="0"/>
              <a:t> </a:t>
            </a:r>
            <a:r>
              <a:rPr lang="en-US" dirty="0" err="1" smtClean="0"/>
              <a:t>murah</a:t>
            </a:r>
            <a:r>
              <a:rPr lang="en-US" dirty="0" smtClean="0"/>
              <a:t> </a:t>
            </a:r>
            <a:r>
              <a:rPr lang="en-US" dirty="0" err="1" smtClean="0"/>
              <a:t>dengan</a:t>
            </a:r>
            <a:r>
              <a:rPr lang="en-US" dirty="0" smtClean="0"/>
              <a:t> </a:t>
            </a:r>
            <a:r>
              <a:rPr lang="en-US" dirty="0" err="1" smtClean="0"/>
              <a:t>kuali</a:t>
            </a:r>
            <a:r>
              <a:rPr lang="id-ID" dirty="0" smtClean="0"/>
              <a:t>T</a:t>
            </a:r>
            <a:r>
              <a:rPr lang="en-US" dirty="0" smtClean="0"/>
              <a:t>as yang </a:t>
            </a:r>
            <a:r>
              <a:rPr lang="en-US" dirty="0" err="1" smtClean="0"/>
              <a:t>tidak</a:t>
            </a:r>
            <a:r>
              <a:rPr lang="en-US" dirty="0" smtClean="0"/>
              <a:t> </a:t>
            </a:r>
            <a:r>
              <a:rPr lang="en-US" dirty="0" err="1" smtClean="0"/>
              <a:t>kalah</a:t>
            </a:r>
            <a:r>
              <a:rPr lang="en-US" dirty="0" smtClean="0"/>
              <a:t> </a:t>
            </a:r>
            <a:r>
              <a:rPr lang="en-US" dirty="0" err="1" smtClean="0"/>
              <a:t>bagus</a:t>
            </a:r>
            <a:endParaRPr lang="en-US" dirty="0" smtClean="0"/>
          </a:p>
          <a:p>
            <a:pPr lvl="0"/>
            <a:r>
              <a:rPr lang="en-US" dirty="0" err="1" smtClean="0"/>
              <a:t>Ketidakstabilan</a:t>
            </a:r>
            <a:r>
              <a:rPr lang="en-US" dirty="0" smtClean="0"/>
              <a:t> </a:t>
            </a:r>
            <a:r>
              <a:rPr lang="en-US" dirty="0" err="1" smtClean="0"/>
              <a:t>perekonomian</a:t>
            </a:r>
            <a:r>
              <a:rPr lang="en-US" dirty="0" smtClean="0"/>
              <a:t> </a:t>
            </a:r>
            <a:r>
              <a:rPr lang="en-US" dirty="0" err="1" smtClean="0"/>
              <a:t>tiap-tiap</a:t>
            </a:r>
            <a:r>
              <a:rPr lang="en-US" dirty="0" smtClean="0"/>
              <a:t> </a:t>
            </a:r>
            <a:r>
              <a:rPr lang="id-ID" dirty="0" smtClean="0"/>
              <a:t>n</a:t>
            </a:r>
            <a:r>
              <a:rPr lang="en-US" dirty="0" err="1" smtClean="0"/>
              <a:t>egara</a:t>
            </a:r>
            <a:r>
              <a:rPr lang="id-ID" dirty="0" smtClean="0"/>
              <a:t> yang berhubungan baik  secara langsung maupun tak langsung dengan aktvitas produksi Samsung</a:t>
            </a:r>
            <a:endParaRPr lang="en-US" dirty="0" smtClean="0"/>
          </a:p>
          <a:p>
            <a:pPr lvl="0"/>
            <a:r>
              <a:rPr lang="id-ID" dirty="0" smtClean="0"/>
              <a:t>Depresiasi mata uang Won terhadap mata uang asing (terutama US Dollar)</a:t>
            </a:r>
            <a:endParaRPr lang="en-US" dirty="0" smtClean="0"/>
          </a:p>
          <a:p>
            <a:pPr lvl="0"/>
            <a:r>
              <a:rPr lang="id-ID" dirty="0" smtClean="0"/>
              <a:t>K</a:t>
            </a:r>
            <a:r>
              <a:rPr lang="en-US" dirty="0" err="1" smtClean="0"/>
              <a:t>risis</a:t>
            </a:r>
            <a:r>
              <a:rPr lang="en-US" dirty="0" smtClean="0"/>
              <a:t> </a:t>
            </a:r>
            <a:r>
              <a:rPr lang="en-US" dirty="0" err="1" smtClean="0"/>
              <a:t>finan</a:t>
            </a:r>
            <a:r>
              <a:rPr lang="id-ID" dirty="0" smtClean="0"/>
              <a:t>s</a:t>
            </a:r>
            <a:r>
              <a:rPr lang="en-US" dirty="0" err="1" smtClean="0"/>
              <a:t>ial</a:t>
            </a:r>
            <a:r>
              <a:rPr lang="en-US" dirty="0" smtClean="0"/>
              <a:t> </a:t>
            </a:r>
            <a:r>
              <a:rPr lang="id-ID" dirty="0" smtClean="0"/>
              <a:t>yang </a:t>
            </a:r>
            <a:r>
              <a:rPr lang="en-US" dirty="0" err="1" smtClean="0"/>
              <a:t>menyebabkan</a:t>
            </a:r>
            <a:r>
              <a:rPr lang="en-US" dirty="0" smtClean="0"/>
              <a:t> </a:t>
            </a:r>
            <a:r>
              <a:rPr lang="en-US" dirty="0" err="1" smtClean="0"/>
              <a:t>turunnya</a:t>
            </a:r>
            <a:r>
              <a:rPr lang="en-US" dirty="0" smtClean="0"/>
              <a:t> </a:t>
            </a:r>
            <a:r>
              <a:rPr lang="en-US" dirty="0" err="1" smtClean="0"/>
              <a:t>daya</a:t>
            </a:r>
            <a:r>
              <a:rPr lang="en-US" dirty="0" smtClean="0"/>
              <a:t> </a:t>
            </a:r>
            <a:r>
              <a:rPr lang="en-US" dirty="0" err="1" smtClean="0"/>
              <a:t>beli</a:t>
            </a:r>
            <a:r>
              <a:rPr lang="en-US" dirty="0" smtClean="0"/>
              <a:t> </a:t>
            </a:r>
            <a:r>
              <a:rPr lang="en-US" dirty="0" err="1" smtClean="0"/>
              <a:t>masyarakat</a:t>
            </a:r>
            <a:r>
              <a:rPr lang="en-US" dirty="0" smtClean="0"/>
              <a:t> </a:t>
            </a:r>
          </a:p>
          <a:p>
            <a:pPr lvl="0"/>
            <a:r>
              <a:rPr lang="en-US" dirty="0" smtClean="0"/>
              <a:t>Era </a:t>
            </a:r>
            <a:r>
              <a:rPr lang="en-US" dirty="0" err="1" smtClean="0"/>
              <a:t>globalisasi</a:t>
            </a:r>
            <a:r>
              <a:rPr lang="en-US" dirty="0" smtClean="0"/>
              <a:t> yang </a:t>
            </a:r>
            <a:r>
              <a:rPr lang="en-US" dirty="0" err="1" smtClean="0"/>
              <a:t>dapat</a:t>
            </a:r>
            <a:r>
              <a:rPr lang="en-US" dirty="0" smtClean="0"/>
              <a:t> </a:t>
            </a:r>
            <a:r>
              <a:rPr lang="en-US" dirty="0" err="1" smtClean="0"/>
              <a:t>mendorong</a:t>
            </a:r>
            <a:r>
              <a:rPr lang="en-US" dirty="0" smtClean="0"/>
              <a:t> </a:t>
            </a:r>
            <a:r>
              <a:rPr lang="en-US" dirty="0" err="1" smtClean="0"/>
              <a:t>perusahaan</a:t>
            </a:r>
            <a:r>
              <a:rPr lang="en-US" dirty="0" smtClean="0"/>
              <a:t> </a:t>
            </a:r>
            <a:r>
              <a:rPr lang="en-US" dirty="0" err="1" smtClean="0"/>
              <a:t>Eropa</a:t>
            </a:r>
            <a:r>
              <a:rPr lang="en-US" dirty="0" smtClean="0"/>
              <a:t> </a:t>
            </a:r>
            <a:r>
              <a:rPr lang="en-US" dirty="0" err="1" smtClean="0"/>
              <a:t>masuk</a:t>
            </a:r>
            <a:r>
              <a:rPr lang="en-US" dirty="0" smtClean="0"/>
              <a:t> </a:t>
            </a:r>
            <a:r>
              <a:rPr lang="en-US" dirty="0" err="1" smtClean="0"/>
              <a:t>dan</a:t>
            </a:r>
            <a:r>
              <a:rPr lang="en-US" dirty="0" smtClean="0"/>
              <a:t> </a:t>
            </a:r>
            <a:r>
              <a:rPr lang="en-US" dirty="0" err="1" smtClean="0"/>
              <a:t>melakukan</a:t>
            </a:r>
            <a:r>
              <a:rPr lang="en-US" dirty="0" smtClean="0"/>
              <a:t> </a:t>
            </a:r>
            <a:r>
              <a:rPr lang="en-US" dirty="0" err="1" smtClean="0"/>
              <a:t>penetrasi</a:t>
            </a:r>
            <a:r>
              <a:rPr lang="en-US" dirty="0" smtClean="0"/>
              <a:t> </a:t>
            </a:r>
            <a:r>
              <a:rPr lang="en-US" dirty="0" err="1" smtClean="0"/>
              <a:t>pasar</a:t>
            </a:r>
            <a:r>
              <a:rPr lang="en-US" dirty="0" smtClean="0"/>
              <a:t> Asia.</a:t>
            </a:r>
          </a:p>
          <a:p>
            <a:pPr lvl="0"/>
            <a:r>
              <a:rPr lang="id-ID" dirty="0" smtClean="0"/>
              <a:t>Kebijakan pemerintah (tight money policy)</a:t>
            </a:r>
            <a:endParaRPr lang="en-US" dirty="0" smtClean="0"/>
          </a:p>
          <a:p>
            <a:pPr lvl="0"/>
            <a:r>
              <a:rPr lang="id-ID" dirty="0" smtClean="0"/>
              <a:t>LG, Apple, dan Sony </a:t>
            </a:r>
            <a:r>
              <a:rPr lang="en-US" dirty="0" err="1" smtClean="0"/>
              <a:t>memiliki</a:t>
            </a:r>
            <a:r>
              <a:rPr lang="en-US" dirty="0" smtClean="0"/>
              <a:t> </a:t>
            </a:r>
            <a:r>
              <a:rPr lang="en-US" dirty="0" err="1" smtClean="0"/>
              <a:t>sejarah</a:t>
            </a:r>
            <a:r>
              <a:rPr lang="en-US" dirty="0" smtClean="0"/>
              <a:t> </a:t>
            </a:r>
            <a:r>
              <a:rPr lang="en-US" dirty="0" err="1" smtClean="0"/>
              <a:t>meluas</a:t>
            </a:r>
            <a:r>
              <a:rPr lang="en-US" dirty="0" smtClean="0"/>
              <a:t> </a:t>
            </a:r>
            <a:r>
              <a:rPr lang="en-US" dirty="0" err="1" smtClean="0"/>
              <a:t>ke</a:t>
            </a:r>
            <a:r>
              <a:rPr lang="en-US" dirty="0" smtClean="0"/>
              <a:t> </a:t>
            </a:r>
            <a:r>
              <a:rPr lang="en-US" dirty="0" err="1" smtClean="0"/>
              <a:t>luar</a:t>
            </a:r>
            <a:r>
              <a:rPr lang="en-US" dirty="0" smtClean="0"/>
              <a:t> </a:t>
            </a:r>
            <a:r>
              <a:rPr lang="en-US" dirty="0" err="1" smtClean="0"/>
              <a:t>negeri</a:t>
            </a:r>
            <a:r>
              <a:rPr lang="en-US" dirty="0" smtClean="0"/>
              <a:t> yang </a:t>
            </a:r>
            <a:r>
              <a:rPr lang="en-US" dirty="0" err="1" smtClean="0"/>
              <a:t>lebih</a:t>
            </a:r>
            <a:r>
              <a:rPr lang="en-US" dirty="0" smtClean="0"/>
              <a:t> </a:t>
            </a:r>
            <a:r>
              <a:rPr lang="en-US" dirty="0" err="1" smtClean="0"/>
              <a:t>banyak</a:t>
            </a:r>
            <a:r>
              <a:rPr lang="en-US" dirty="0" smtClean="0"/>
              <a:t> </a:t>
            </a:r>
            <a:r>
              <a:rPr lang="en-US" dirty="0" err="1" smtClean="0"/>
              <a:t>daripada</a:t>
            </a:r>
            <a:r>
              <a:rPr lang="en-US" dirty="0" smtClean="0"/>
              <a:t> Samsung.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fontScale="90000"/>
          </a:bodyPr>
          <a:lstStyle/>
          <a:p>
            <a:r>
              <a:rPr lang="en-US" dirty="0" smtClean="0"/>
              <a:t>STRATEGI SO </a:t>
            </a:r>
            <a:endParaRPr lang="en-US" dirty="0"/>
          </a:p>
        </p:txBody>
      </p:sp>
      <p:sp>
        <p:nvSpPr>
          <p:cNvPr id="3" name="Content Placeholder 2"/>
          <p:cNvSpPr>
            <a:spLocks noGrp="1"/>
          </p:cNvSpPr>
          <p:nvPr>
            <p:ph idx="1"/>
          </p:nvPr>
        </p:nvSpPr>
        <p:spPr>
          <a:xfrm>
            <a:off x="457200" y="1371600"/>
            <a:ext cx="8458200" cy="5257800"/>
          </a:xfrm>
        </p:spPr>
        <p:txBody>
          <a:bodyPr>
            <a:normAutofit fontScale="85000" lnSpcReduction="20000"/>
          </a:bodyPr>
          <a:lstStyle/>
          <a:p>
            <a:pPr lvl="0"/>
            <a:r>
              <a:rPr lang="id-ID" dirty="0" smtClean="0"/>
              <a:t>Bergerak semakin dalam dan jauh pada bidang RnD untuk mencari </a:t>
            </a:r>
            <a:r>
              <a:rPr lang="en-US" dirty="0" err="1" smtClean="0"/>
              <a:t>inovasi</a:t>
            </a:r>
            <a:r>
              <a:rPr lang="en-US" dirty="0" smtClean="0"/>
              <a:t> </a:t>
            </a:r>
            <a:r>
              <a:rPr lang="en-US" dirty="0" err="1" smtClean="0"/>
              <a:t>pada</a:t>
            </a:r>
            <a:r>
              <a:rPr lang="en-US" dirty="0" smtClean="0"/>
              <a:t> </a:t>
            </a:r>
            <a:r>
              <a:rPr lang="en-US" dirty="0" err="1" smtClean="0"/>
              <a:t>produk-produknya</a:t>
            </a:r>
            <a:r>
              <a:rPr lang="en-US" dirty="0" smtClean="0"/>
              <a:t> </a:t>
            </a:r>
          </a:p>
          <a:p>
            <a:pPr lvl="0"/>
            <a:r>
              <a:rPr lang="en-US" dirty="0" err="1" smtClean="0"/>
              <a:t>Melakukan</a:t>
            </a:r>
            <a:r>
              <a:rPr lang="en-US" dirty="0" smtClean="0"/>
              <a:t> </a:t>
            </a:r>
            <a:r>
              <a:rPr lang="en-US" dirty="0" err="1" smtClean="0"/>
              <a:t>investasi</a:t>
            </a:r>
            <a:r>
              <a:rPr lang="en-US" dirty="0" smtClean="0"/>
              <a:t> </a:t>
            </a:r>
            <a:r>
              <a:rPr lang="en-US" dirty="0" err="1" smtClean="0"/>
              <a:t>lebih</a:t>
            </a:r>
            <a:r>
              <a:rPr lang="en-US" dirty="0" smtClean="0"/>
              <a:t> </a:t>
            </a:r>
            <a:r>
              <a:rPr lang="en-US" dirty="0" err="1" smtClean="0"/>
              <a:t>pada</a:t>
            </a:r>
            <a:r>
              <a:rPr lang="en-US" dirty="0" smtClean="0"/>
              <a:t> </a:t>
            </a:r>
            <a:r>
              <a:rPr lang="en-US" dirty="0" err="1" smtClean="0"/>
              <a:t>RnD</a:t>
            </a:r>
            <a:r>
              <a:rPr lang="en-US" dirty="0" smtClean="0"/>
              <a:t> </a:t>
            </a:r>
            <a:r>
              <a:rPr lang="en-US" dirty="0" err="1" smtClean="0"/>
              <a:t>untuk</a:t>
            </a:r>
            <a:r>
              <a:rPr lang="en-US" dirty="0" smtClean="0"/>
              <a:t> </a:t>
            </a:r>
            <a:r>
              <a:rPr lang="en-US" dirty="0" err="1" smtClean="0"/>
              <a:t>perkembangan</a:t>
            </a:r>
            <a:r>
              <a:rPr lang="en-US" dirty="0" smtClean="0"/>
              <a:t> </a:t>
            </a:r>
            <a:r>
              <a:rPr lang="en-US" dirty="0" err="1" smtClean="0"/>
              <a:t>produknya</a:t>
            </a:r>
            <a:r>
              <a:rPr lang="en-US" dirty="0" smtClean="0"/>
              <a:t>.</a:t>
            </a:r>
          </a:p>
          <a:p>
            <a:pPr lvl="0"/>
            <a:r>
              <a:rPr lang="en-US" dirty="0" err="1" smtClean="0"/>
              <a:t>Karena</a:t>
            </a:r>
            <a:r>
              <a:rPr lang="en-US" dirty="0" smtClean="0"/>
              <a:t> </a:t>
            </a:r>
            <a:r>
              <a:rPr lang="en-US" dirty="0" err="1" smtClean="0"/>
              <a:t>desain</a:t>
            </a:r>
            <a:r>
              <a:rPr lang="en-US" dirty="0" smtClean="0"/>
              <a:t> </a:t>
            </a:r>
            <a:r>
              <a:rPr lang="en-US" dirty="0" err="1" smtClean="0"/>
              <a:t>dan</a:t>
            </a:r>
            <a:r>
              <a:rPr lang="en-US" dirty="0" smtClean="0"/>
              <a:t> style </a:t>
            </a:r>
            <a:r>
              <a:rPr lang="en-US" dirty="0" err="1" smtClean="0"/>
              <a:t>merupakan</a:t>
            </a:r>
            <a:r>
              <a:rPr lang="en-US" dirty="0" smtClean="0"/>
              <a:t> </a:t>
            </a:r>
            <a:r>
              <a:rPr lang="en-US" dirty="0" err="1" smtClean="0"/>
              <a:t>kunci</a:t>
            </a:r>
            <a:r>
              <a:rPr lang="en-US" dirty="0" smtClean="0"/>
              <a:t> </a:t>
            </a:r>
            <a:r>
              <a:rPr lang="en-US" dirty="0" err="1" smtClean="0"/>
              <a:t>sukses</a:t>
            </a:r>
            <a:r>
              <a:rPr lang="en-US" dirty="0" smtClean="0"/>
              <a:t> Samsung, </a:t>
            </a:r>
            <a:r>
              <a:rPr lang="en-US" dirty="0" err="1" smtClean="0"/>
              <a:t>maka</a:t>
            </a:r>
            <a:r>
              <a:rPr lang="en-US" dirty="0" smtClean="0"/>
              <a:t> </a:t>
            </a:r>
            <a:r>
              <a:rPr lang="en-US" dirty="0" err="1" smtClean="0"/>
              <a:t>diperlukan</a:t>
            </a:r>
            <a:r>
              <a:rPr lang="en-US" dirty="0" smtClean="0"/>
              <a:t> </a:t>
            </a:r>
            <a:r>
              <a:rPr lang="en-US" dirty="0" err="1" smtClean="0"/>
              <a:t>adanya</a:t>
            </a:r>
            <a:r>
              <a:rPr lang="en-US" dirty="0" smtClean="0"/>
              <a:t> </a:t>
            </a:r>
            <a:r>
              <a:rPr lang="en-US" dirty="0" err="1" smtClean="0"/>
              <a:t>perekrutan</a:t>
            </a:r>
            <a:r>
              <a:rPr lang="en-US" dirty="0" smtClean="0"/>
              <a:t> </a:t>
            </a:r>
            <a:r>
              <a:rPr lang="en-US" dirty="0" err="1" smtClean="0"/>
              <a:t>desainer-desainer</a:t>
            </a:r>
            <a:r>
              <a:rPr lang="en-US" dirty="0" smtClean="0"/>
              <a:t> yang </a:t>
            </a:r>
            <a:r>
              <a:rPr lang="en-US" dirty="0" err="1" smtClean="0"/>
              <a:t>bertalenta</a:t>
            </a:r>
            <a:endParaRPr lang="en-US" dirty="0" smtClean="0"/>
          </a:p>
          <a:p>
            <a:pPr lvl="0"/>
            <a:r>
              <a:rPr lang="en-US" dirty="0" err="1" smtClean="0"/>
              <a:t>Terus</a:t>
            </a:r>
            <a:r>
              <a:rPr lang="en-US" dirty="0" smtClean="0"/>
              <a:t> </a:t>
            </a:r>
            <a:r>
              <a:rPr lang="en-US" dirty="0" err="1" smtClean="0"/>
              <a:t>mengadakan</a:t>
            </a:r>
            <a:r>
              <a:rPr lang="en-US" dirty="0" smtClean="0"/>
              <a:t> partnership </a:t>
            </a:r>
            <a:r>
              <a:rPr lang="en-US" dirty="0" err="1" smtClean="0"/>
              <a:t>dengan</a:t>
            </a:r>
            <a:r>
              <a:rPr lang="en-US" dirty="0" smtClean="0"/>
              <a:t> </a:t>
            </a:r>
            <a:r>
              <a:rPr lang="en-US" dirty="0" err="1" smtClean="0"/>
              <a:t>perusahaan-perusahaan</a:t>
            </a:r>
            <a:r>
              <a:rPr lang="en-US" dirty="0" smtClean="0"/>
              <a:t> </a:t>
            </a:r>
            <a:r>
              <a:rPr lang="en-US" dirty="0" err="1" smtClean="0"/>
              <a:t>ternama</a:t>
            </a:r>
            <a:r>
              <a:rPr lang="en-US" dirty="0" smtClean="0"/>
              <a:t> </a:t>
            </a:r>
            <a:r>
              <a:rPr lang="en-US" dirty="0" err="1" smtClean="0"/>
              <a:t>untuk</a:t>
            </a:r>
            <a:r>
              <a:rPr lang="en-US" dirty="0" smtClean="0"/>
              <a:t> </a:t>
            </a:r>
            <a:r>
              <a:rPr lang="en-US" dirty="0" err="1" smtClean="0"/>
              <a:t>menghadapi</a:t>
            </a:r>
            <a:r>
              <a:rPr lang="en-US" dirty="0" smtClean="0"/>
              <a:t> </a:t>
            </a:r>
            <a:r>
              <a:rPr lang="en-US" dirty="0" err="1" smtClean="0"/>
              <a:t>pemasaran</a:t>
            </a:r>
            <a:r>
              <a:rPr lang="en-US" dirty="0" smtClean="0"/>
              <a:t> </a:t>
            </a:r>
            <a:r>
              <a:rPr lang="en-US" dirty="0" err="1" smtClean="0"/>
              <a:t>tiada</a:t>
            </a:r>
            <a:r>
              <a:rPr lang="en-US" dirty="0" smtClean="0"/>
              <a:t> </a:t>
            </a:r>
            <a:r>
              <a:rPr lang="en-US" dirty="0" err="1" smtClean="0"/>
              <a:t>batas</a:t>
            </a:r>
            <a:r>
              <a:rPr lang="en-US" dirty="0" smtClean="0"/>
              <a:t>.</a:t>
            </a:r>
          </a:p>
          <a:p>
            <a:pPr lvl="0"/>
            <a:r>
              <a:rPr lang="id-ID" dirty="0" smtClean="0"/>
              <a:t>F</a:t>
            </a:r>
            <a:r>
              <a:rPr lang="en-US" dirty="0" err="1" smtClean="0"/>
              <a:t>ocus</a:t>
            </a:r>
            <a:r>
              <a:rPr lang="en-US" dirty="0" smtClean="0"/>
              <a:t> </a:t>
            </a:r>
            <a:r>
              <a:rPr lang="en-US" dirty="0" err="1" smtClean="0"/>
              <a:t>pada</a:t>
            </a:r>
            <a:r>
              <a:rPr lang="en-US" dirty="0" smtClean="0"/>
              <a:t> hardware </a:t>
            </a:r>
            <a:r>
              <a:rPr lang="en-US" dirty="0" err="1" smtClean="0"/>
              <a:t>dan</a:t>
            </a:r>
            <a:r>
              <a:rPr lang="en-US" dirty="0" smtClean="0"/>
              <a:t> </a:t>
            </a:r>
            <a:r>
              <a:rPr lang="en-US" dirty="0" err="1" smtClean="0"/>
              <a:t>perangkatnya</a:t>
            </a:r>
            <a:r>
              <a:rPr lang="en-US" dirty="0" smtClean="0"/>
              <a:t> </a:t>
            </a:r>
            <a:r>
              <a:rPr lang="en-US" dirty="0" err="1" smtClean="0"/>
              <a:t>dan</a:t>
            </a:r>
            <a:r>
              <a:rPr lang="en-US" dirty="0" smtClean="0"/>
              <a:t> </a:t>
            </a:r>
            <a:r>
              <a:rPr lang="en-US" dirty="0" err="1" smtClean="0"/>
              <a:t>berkolaborasi</a:t>
            </a:r>
            <a:r>
              <a:rPr lang="en-US" dirty="0" smtClean="0"/>
              <a:t> </a:t>
            </a:r>
            <a:r>
              <a:rPr lang="en-US" dirty="0" err="1" smtClean="0"/>
              <a:t>dengan</a:t>
            </a:r>
            <a:r>
              <a:rPr lang="en-US" dirty="0" smtClean="0"/>
              <a:t> provider </a:t>
            </a:r>
            <a:r>
              <a:rPr lang="en-US" dirty="0" err="1" smtClean="0"/>
              <a:t>konten</a:t>
            </a:r>
            <a:endParaRPr lang="en-US" dirty="0" smtClean="0"/>
          </a:p>
          <a:p>
            <a:pPr lvl="0"/>
            <a:r>
              <a:rPr lang="id-ID" dirty="0" smtClean="0"/>
              <a:t>Memberikan perhatian lebih pada produksi chip</a:t>
            </a:r>
            <a:endParaRPr lang="en-US" dirty="0" smtClean="0"/>
          </a:p>
          <a:p>
            <a:pPr lvl="0"/>
            <a:r>
              <a:rPr lang="id-ID" dirty="0" smtClean="0"/>
              <a:t>Terus mempertahankan dan menambah kerjasama sebagai supplier komponen elektronik bagi produsen elektronik ternama</a:t>
            </a:r>
            <a:endParaRPr lang="en-US" dirty="0" smtClean="0"/>
          </a:p>
          <a:p>
            <a:pPr lvl="0"/>
            <a:r>
              <a:rPr lang="id-ID" dirty="0" smtClean="0"/>
              <a:t>Merambah industri automobil</a:t>
            </a:r>
            <a:endParaRPr lang="en-US" dirty="0" smtClean="0"/>
          </a:p>
          <a:p>
            <a:pPr lvl="0"/>
            <a:r>
              <a:rPr lang="id-ID" dirty="0" smtClean="0"/>
              <a:t>Mempertahankan prestasinya sebagai  </a:t>
            </a:r>
            <a:r>
              <a:rPr lang="en-US" dirty="0" err="1" smtClean="0"/>
              <a:t>pemegang</a:t>
            </a:r>
            <a:r>
              <a:rPr lang="en-US" dirty="0" smtClean="0"/>
              <a:t> </a:t>
            </a:r>
            <a:r>
              <a:rPr lang="en-US" dirty="0" err="1" smtClean="0"/>
              <a:t>pangsa</a:t>
            </a:r>
            <a:r>
              <a:rPr lang="en-US" dirty="0" smtClean="0"/>
              <a:t> </a:t>
            </a:r>
            <a:r>
              <a:rPr lang="en-US" dirty="0" err="1" smtClean="0"/>
              <a:t>pasar</a:t>
            </a:r>
            <a:r>
              <a:rPr lang="en-US" dirty="0" smtClean="0"/>
              <a:t> global </a:t>
            </a:r>
            <a:r>
              <a:rPr lang="en-US" dirty="0" err="1" smtClean="0"/>
              <a:t>terbesar</a:t>
            </a:r>
            <a:r>
              <a:rPr lang="en-US" dirty="0" smtClean="0"/>
              <a:t> </a:t>
            </a:r>
            <a:r>
              <a:rPr lang="en-US" dirty="0" err="1" smtClean="0"/>
              <a:t>untuk</a:t>
            </a:r>
            <a:r>
              <a:rPr lang="en-US" dirty="0" smtClean="0"/>
              <a:t> </a:t>
            </a:r>
            <a:r>
              <a:rPr lang="en-US" dirty="0" err="1" smtClean="0"/>
              <a:t>tiga</a:t>
            </a:r>
            <a:r>
              <a:rPr lang="en-US" dirty="0" smtClean="0"/>
              <a:t> </a:t>
            </a:r>
            <a:r>
              <a:rPr lang="en-US" dirty="0" err="1" smtClean="0"/>
              <a:t>belas</a:t>
            </a:r>
            <a:r>
              <a:rPr lang="en-US" dirty="0" smtClean="0"/>
              <a:t> item </a:t>
            </a:r>
            <a:r>
              <a:rPr lang="en-US" dirty="0" err="1" smtClean="0"/>
              <a:t>di</a:t>
            </a:r>
            <a:r>
              <a:rPr lang="en-US" dirty="0" smtClean="0"/>
              <a:t> </a:t>
            </a:r>
            <a:r>
              <a:rPr lang="en-US" dirty="0" err="1" smtClean="0"/>
              <a:t>antara</a:t>
            </a:r>
            <a:r>
              <a:rPr lang="en-US" dirty="0" smtClean="0"/>
              <a:t> </a:t>
            </a:r>
            <a:r>
              <a:rPr lang="en-US" dirty="0" err="1" smtClean="0"/>
              <a:t>produknya</a:t>
            </a:r>
            <a:r>
              <a:rPr lang="en-US"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08888"/>
          </a:xfrm>
        </p:spPr>
        <p:txBody>
          <a:bodyPr/>
          <a:lstStyle/>
          <a:p>
            <a:r>
              <a:rPr lang="en-US" dirty="0" smtClean="0"/>
              <a:t>STRATEGI WO</a:t>
            </a:r>
            <a:endParaRPr lang="en-US" dirty="0"/>
          </a:p>
        </p:txBody>
      </p:sp>
      <p:sp>
        <p:nvSpPr>
          <p:cNvPr id="3" name="Content Placeholder 2"/>
          <p:cNvSpPr>
            <a:spLocks noGrp="1"/>
          </p:cNvSpPr>
          <p:nvPr>
            <p:ph idx="1"/>
          </p:nvPr>
        </p:nvSpPr>
        <p:spPr/>
        <p:txBody>
          <a:bodyPr>
            <a:normAutofit/>
          </a:bodyPr>
          <a:lstStyle/>
          <a:p>
            <a:pPr lvl="0"/>
            <a:r>
              <a:rPr lang="en-US" dirty="0" smtClean="0"/>
              <a:t>Samsung </a:t>
            </a:r>
            <a:r>
              <a:rPr lang="en-US" dirty="0" err="1" smtClean="0"/>
              <a:t>perlu</a:t>
            </a:r>
            <a:r>
              <a:rPr lang="en-US" dirty="0" smtClean="0"/>
              <a:t> </a:t>
            </a:r>
            <a:r>
              <a:rPr lang="en-US" dirty="0" err="1" smtClean="0"/>
              <a:t>membuang</a:t>
            </a:r>
            <a:r>
              <a:rPr lang="en-US" dirty="0" smtClean="0"/>
              <a:t> bias Korea </a:t>
            </a:r>
            <a:r>
              <a:rPr lang="en-US" dirty="0" err="1" smtClean="0"/>
              <a:t>mereka</a:t>
            </a:r>
            <a:r>
              <a:rPr lang="en-US" dirty="0" smtClean="0"/>
              <a:t> </a:t>
            </a:r>
            <a:r>
              <a:rPr lang="en-US" dirty="0" err="1" smtClean="0"/>
              <a:t>dan</a:t>
            </a:r>
            <a:r>
              <a:rPr lang="en-US" dirty="0" smtClean="0"/>
              <a:t> </a:t>
            </a:r>
            <a:r>
              <a:rPr lang="en-US" dirty="0" err="1" smtClean="0"/>
              <a:t>merekrut</a:t>
            </a:r>
            <a:r>
              <a:rPr lang="en-US" dirty="0" smtClean="0"/>
              <a:t> </a:t>
            </a:r>
            <a:r>
              <a:rPr lang="en-US" dirty="0" err="1" smtClean="0"/>
              <a:t>lebih</a:t>
            </a:r>
            <a:r>
              <a:rPr lang="en-US" dirty="0" smtClean="0"/>
              <a:t> </a:t>
            </a:r>
            <a:r>
              <a:rPr lang="en-US" dirty="0" err="1" smtClean="0"/>
              <a:t>banyak</a:t>
            </a:r>
            <a:r>
              <a:rPr lang="en-US" dirty="0" smtClean="0"/>
              <a:t> </a:t>
            </a:r>
            <a:r>
              <a:rPr lang="en-US" dirty="0" err="1" smtClean="0"/>
              <a:t>bakat</a:t>
            </a:r>
            <a:r>
              <a:rPr lang="en-US" dirty="0" smtClean="0"/>
              <a:t> </a:t>
            </a:r>
            <a:r>
              <a:rPr lang="en-US" dirty="0" err="1" smtClean="0"/>
              <a:t>kreatif</a:t>
            </a:r>
            <a:r>
              <a:rPr lang="en-US" dirty="0" smtClean="0"/>
              <a:t> </a:t>
            </a:r>
            <a:r>
              <a:rPr lang="en-US" dirty="0" err="1" smtClean="0"/>
              <a:t>dari</a:t>
            </a:r>
            <a:r>
              <a:rPr lang="en-US" dirty="0" smtClean="0"/>
              <a:t> </a:t>
            </a:r>
            <a:r>
              <a:rPr lang="en-US" dirty="0" err="1" smtClean="0"/>
              <a:t>negara</a:t>
            </a:r>
            <a:r>
              <a:rPr lang="en-US" dirty="0" smtClean="0"/>
              <a:t> lain.</a:t>
            </a:r>
          </a:p>
          <a:p>
            <a:pPr lvl="0"/>
            <a:r>
              <a:rPr lang="id-ID" dirty="0" smtClean="0"/>
              <a:t>Lebih banyak m</a:t>
            </a:r>
            <a:r>
              <a:rPr lang="en-US" dirty="0" err="1" smtClean="0"/>
              <a:t>embeli</a:t>
            </a:r>
            <a:r>
              <a:rPr lang="en-US" dirty="0" smtClean="0"/>
              <a:t>/</a:t>
            </a:r>
            <a:r>
              <a:rPr lang="en-US" dirty="0" err="1" smtClean="0"/>
              <a:t>bekerja</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perusahaan</a:t>
            </a:r>
            <a:r>
              <a:rPr lang="en-US" dirty="0" smtClean="0"/>
              <a:t> lain </a:t>
            </a:r>
            <a:r>
              <a:rPr lang="en-US" dirty="0" err="1" smtClean="0"/>
              <a:t>untuk</a:t>
            </a:r>
            <a:r>
              <a:rPr lang="en-US" dirty="0" smtClean="0"/>
              <a:t> </a:t>
            </a:r>
            <a:r>
              <a:rPr lang="en-US" dirty="0" err="1" smtClean="0"/>
              <a:t>memperoleh</a:t>
            </a:r>
            <a:r>
              <a:rPr lang="en-US" dirty="0" smtClean="0"/>
              <a:t> </a:t>
            </a:r>
            <a:r>
              <a:rPr lang="en-US" dirty="0" err="1" smtClean="0"/>
              <a:t>teknologi</a:t>
            </a:r>
            <a:r>
              <a:rPr lang="en-US" dirty="0" smtClean="0"/>
              <a:t> </a:t>
            </a:r>
            <a:r>
              <a:rPr lang="en-US" dirty="0" err="1" smtClean="0"/>
              <a:t>lanjut</a:t>
            </a:r>
            <a:r>
              <a:rPr lang="en-US" dirty="0" smtClean="0"/>
              <a:t> </a:t>
            </a:r>
            <a:r>
              <a:rPr lang="en-US" dirty="0" err="1" smtClean="0"/>
              <a:t>untuk</a:t>
            </a:r>
            <a:r>
              <a:rPr lang="en-US" dirty="0" smtClean="0"/>
              <a:t> </a:t>
            </a:r>
            <a:r>
              <a:rPr lang="en-US" dirty="0" err="1" smtClean="0"/>
              <a:t>lebih</a:t>
            </a:r>
            <a:r>
              <a:rPr lang="en-US" dirty="0" smtClean="0"/>
              <a:t> </a:t>
            </a:r>
            <a:r>
              <a:rPr lang="en-US" dirty="0" err="1" smtClean="0"/>
              <a:t>mempercepat</a:t>
            </a:r>
            <a:r>
              <a:rPr lang="en-US" dirty="0" smtClean="0"/>
              <a:t> </a:t>
            </a:r>
            <a:r>
              <a:rPr lang="en-US" dirty="0" err="1" smtClean="0"/>
              <a:t>kemajuan</a:t>
            </a:r>
            <a:r>
              <a:rPr lang="en-US" dirty="0" smtClean="0"/>
              <a:t> </a:t>
            </a:r>
            <a:r>
              <a:rPr lang="en-US" dirty="0" err="1" smtClean="0"/>
              <a:t>teknologi</a:t>
            </a:r>
            <a:r>
              <a:rPr lang="en-US" dirty="0" smtClean="0"/>
              <a:t> </a:t>
            </a:r>
          </a:p>
          <a:p>
            <a:pPr lvl="0"/>
            <a:r>
              <a:rPr lang="en-US" dirty="0" err="1" smtClean="0"/>
              <a:t>Menjaga</a:t>
            </a:r>
            <a:r>
              <a:rPr lang="en-US" dirty="0" smtClean="0"/>
              <a:t> </a:t>
            </a:r>
            <a:r>
              <a:rPr lang="en-US" dirty="0" err="1" smtClean="0"/>
              <a:t>kesetiaan</a:t>
            </a:r>
            <a:r>
              <a:rPr lang="en-US" dirty="0" smtClean="0"/>
              <a:t> </a:t>
            </a:r>
            <a:r>
              <a:rPr lang="en-US" dirty="0" err="1" smtClean="0"/>
              <a:t>dan</a:t>
            </a:r>
            <a:r>
              <a:rPr lang="en-US" dirty="0" smtClean="0"/>
              <a:t> </a:t>
            </a:r>
            <a:r>
              <a:rPr lang="en-US" dirty="0" err="1" smtClean="0"/>
              <a:t>disiplin</a:t>
            </a:r>
            <a:r>
              <a:rPr lang="en-US" dirty="0" smtClean="0"/>
              <a:t> </a:t>
            </a:r>
            <a:r>
              <a:rPr lang="en-US" dirty="0" err="1" smtClean="0"/>
              <a:t>organisasi</a:t>
            </a:r>
            <a:r>
              <a:rPr lang="en-US" dirty="0" smtClean="0"/>
              <a:t> yang </a:t>
            </a:r>
            <a:r>
              <a:rPr lang="en-US" dirty="0" err="1" smtClean="0"/>
              <a:t>kuat</a:t>
            </a:r>
            <a:r>
              <a:rPr lang="en-US"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32688"/>
          </a:xfrm>
        </p:spPr>
        <p:txBody>
          <a:bodyPr/>
          <a:lstStyle/>
          <a:p>
            <a:r>
              <a:rPr lang="en-US" dirty="0" smtClean="0"/>
              <a:t>STRATEGI ST</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pPr lvl="0"/>
            <a:r>
              <a:rPr lang="en-US" dirty="0" err="1" smtClean="0"/>
              <a:t>Secara</a:t>
            </a:r>
            <a:r>
              <a:rPr lang="en-US" dirty="0" smtClean="0"/>
              <a:t> </a:t>
            </a:r>
            <a:r>
              <a:rPr lang="en-US" dirty="0" err="1" smtClean="0"/>
              <a:t>aktif</a:t>
            </a:r>
            <a:r>
              <a:rPr lang="en-US" dirty="0" smtClean="0"/>
              <a:t> </a:t>
            </a:r>
            <a:r>
              <a:rPr lang="en-US" dirty="0" err="1" smtClean="0"/>
              <a:t>berinvestasi</a:t>
            </a:r>
            <a:r>
              <a:rPr lang="en-US" dirty="0" smtClean="0"/>
              <a:t> </a:t>
            </a:r>
            <a:r>
              <a:rPr lang="en-US" dirty="0" err="1" smtClean="0"/>
              <a:t>pada</a:t>
            </a:r>
            <a:r>
              <a:rPr lang="en-US" dirty="0" smtClean="0"/>
              <a:t> </a:t>
            </a:r>
            <a:r>
              <a:rPr lang="en-US" dirty="0" err="1" smtClean="0"/>
              <a:t>pemasaran</a:t>
            </a:r>
            <a:r>
              <a:rPr lang="en-US" dirty="0" smtClean="0"/>
              <a:t> </a:t>
            </a:r>
            <a:r>
              <a:rPr lang="en-US" dirty="0" err="1" smtClean="0"/>
              <a:t>dan</a:t>
            </a:r>
            <a:r>
              <a:rPr lang="en-US" dirty="0" smtClean="0"/>
              <a:t> </a:t>
            </a:r>
            <a:r>
              <a:rPr lang="en-US" dirty="0" err="1" smtClean="0"/>
              <a:t>distribusi</a:t>
            </a:r>
            <a:r>
              <a:rPr lang="id-ID" dirty="0" smtClean="0"/>
              <a:t>, agar imbang dengan investasi pada RnD-nya</a:t>
            </a:r>
            <a:endParaRPr lang="en-US" dirty="0" smtClean="0"/>
          </a:p>
          <a:p>
            <a:pPr lvl="0"/>
            <a:r>
              <a:rPr lang="en-US" dirty="0" err="1" smtClean="0"/>
              <a:t>Membuat</a:t>
            </a:r>
            <a:r>
              <a:rPr lang="en-US" dirty="0" smtClean="0"/>
              <a:t> brand-image Samsung </a:t>
            </a:r>
            <a:r>
              <a:rPr lang="en-US" dirty="0" err="1" smtClean="0"/>
              <a:t>lebih</a:t>
            </a:r>
            <a:r>
              <a:rPr lang="en-US" dirty="0" smtClean="0"/>
              <a:t> </a:t>
            </a:r>
            <a:r>
              <a:rPr lang="en-US" dirty="0" err="1" smtClean="0"/>
              <a:t>mendunia</a:t>
            </a:r>
            <a:r>
              <a:rPr lang="en-US" dirty="0" smtClean="0"/>
              <a:t>, </a:t>
            </a:r>
            <a:r>
              <a:rPr lang="en-US" dirty="0" err="1" smtClean="0"/>
              <a:t>sehingga</a:t>
            </a:r>
            <a:r>
              <a:rPr lang="en-US" dirty="0" smtClean="0"/>
              <a:t> </a:t>
            </a:r>
            <a:r>
              <a:rPr lang="en-US" dirty="0" err="1" smtClean="0"/>
              <a:t>konsumen</a:t>
            </a:r>
            <a:r>
              <a:rPr lang="en-US" dirty="0" smtClean="0"/>
              <a:t> </a:t>
            </a:r>
            <a:r>
              <a:rPr lang="en-US" dirty="0" err="1" smtClean="0"/>
              <a:t>lebih</a:t>
            </a:r>
            <a:r>
              <a:rPr lang="en-US" dirty="0" smtClean="0"/>
              <a:t> </a:t>
            </a:r>
            <a:r>
              <a:rPr lang="en-US" dirty="0" err="1" smtClean="0"/>
              <a:t>tertarik</a:t>
            </a:r>
            <a:r>
              <a:rPr lang="en-US" dirty="0" smtClean="0"/>
              <a:t> </a:t>
            </a:r>
            <a:r>
              <a:rPr lang="en-US" dirty="0" err="1" smtClean="0"/>
              <a:t>pada</a:t>
            </a:r>
            <a:r>
              <a:rPr lang="en-US" dirty="0" smtClean="0"/>
              <a:t> </a:t>
            </a:r>
            <a:r>
              <a:rPr lang="en-US" dirty="0" err="1" smtClean="0"/>
              <a:t>samsung</a:t>
            </a:r>
            <a:r>
              <a:rPr lang="en-US" dirty="0" smtClean="0"/>
              <a:t>.</a:t>
            </a:r>
          </a:p>
          <a:p>
            <a:pPr lvl="0"/>
            <a:r>
              <a:rPr lang="en-US" dirty="0" err="1" smtClean="0"/>
              <a:t>Mengalokasikan</a:t>
            </a:r>
            <a:r>
              <a:rPr lang="en-US" dirty="0" smtClean="0"/>
              <a:t> </a:t>
            </a:r>
            <a:r>
              <a:rPr lang="en-US" dirty="0" err="1" smtClean="0"/>
              <a:t>sumber</a:t>
            </a:r>
            <a:r>
              <a:rPr lang="en-US" dirty="0" smtClean="0"/>
              <a:t> </a:t>
            </a:r>
            <a:r>
              <a:rPr lang="en-US" dirty="0" err="1" smtClean="0"/>
              <a:t>daya</a:t>
            </a:r>
            <a:r>
              <a:rPr lang="en-US" dirty="0" smtClean="0"/>
              <a:t> </a:t>
            </a:r>
            <a:r>
              <a:rPr lang="en-US" dirty="0" err="1" smtClean="0"/>
              <a:t>pemasarannya</a:t>
            </a:r>
            <a:r>
              <a:rPr lang="en-US" dirty="0" smtClean="0"/>
              <a:t> </a:t>
            </a:r>
            <a:r>
              <a:rPr lang="en-US" dirty="0" err="1" smtClean="0"/>
              <a:t>untuk</a:t>
            </a:r>
            <a:r>
              <a:rPr lang="en-US" dirty="0" smtClean="0"/>
              <a:t> </a:t>
            </a:r>
            <a:r>
              <a:rPr lang="en-US" dirty="0" err="1" smtClean="0"/>
              <a:t>meningkatkan</a:t>
            </a:r>
            <a:r>
              <a:rPr lang="en-US" dirty="0" smtClean="0"/>
              <a:t> </a:t>
            </a:r>
            <a:r>
              <a:rPr lang="en-US" dirty="0" err="1" smtClean="0"/>
              <a:t>citra</a:t>
            </a:r>
            <a:r>
              <a:rPr lang="en-US" dirty="0" smtClean="0"/>
              <a:t> </a:t>
            </a:r>
            <a:r>
              <a:rPr lang="en-US" dirty="0" err="1" smtClean="0"/>
              <a:t>merek</a:t>
            </a:r>
            <a:endParaRPr lang="en-US" dirty="0" smtClean="0"/>
          </a:p>
          <a:p>
            <a:pPr lvl="0"/>
            <a:r>
              <a:rPr lang="en-US" dirty="0" err="1" smtClean="0"/>
              <a:t>Terus</a:t>
            </a:r>
            <a:r>
              <a:rPr lang="en-US" dirty="0" smtClean="0"/>
              <a:t> </a:t>
            </a:r>
            <a:r>
              <a:rPr lang="en-US" dirty="0" err="1" smtClean="0"/>
              <a:t>menerus</a:t>
            </a:r>
            <a:r>
              <a:rPr lang="en-US" dirty="0" smtClean="0"/>
              <a:t> </a:t>
            </a:r>
            <a:r>
              <a:rPr lang="en-US" dirty="0" err="1" smtClean="0"/>
              <a:t>melakukan</a:t>
            </a:r>
            <a:r>
              <a:rPr lang="en-US" dirty="0" smtClean="0"/>
              <a:t> </a:t>
            </a:r>
            <a:r>
              <a:rPr lang="en-US" dirty="0" err="1" smtClean="0"/>
              <a:t>inovasi</a:t>
            </a:r>
            <a:r>
              <a:rPr lang="en-US" dirty="0" smtClean="0"/>
              <a:t> </a:t>
            </a:r>
            <a:r>
              <a:rPr lang="en-US" dirty="0" err="1" smtClean="0"/>
              <a:t>produk</a:t>
            </a:r>
            <a:r>
              <a:rPr lang="en-US" dirty="0" smtClean="0"/>
              <a:t> agar </a:t>
            </a:r>
            <a:r>
              <a:rPr lang="en-US" dirty="0" err="1" smtClean="0"/>
              <a:t>tidak</a:t>
            </a:r>
            <a:r>
              <a:rPr lang="en-US" dirty="0" smtClean="0"/>
              <a:t> </a:t>
            </a:r>
            <a:r>
              <a:rPr lang="en-US" dirty="0" err="1" smtClean="0"/>
              <a:t>kalah</a:t>
            </a:r>
            <a:r>
              <a:rPr lang="en-US" dirty="0" smtClean="0"/>
              <a:t> </a:t>
            </a:r>
            <a:r>
              <a:rPr lang="en-US" dirty="0" err="1" smtClean="0"/>
              <a:t>dengan</a:t>
            </a:r>
            <a:r>
              <a:rPr lang="en-US" dirty="0" smtClean="0"/>
              <a:t> </a:t>
            </a:r>
            <a:r>
              <a:rPr lang="en-US" dirty="0" err="1" smtClean="0"/>
              <a:t>kompetitor</a:t>
            </a:r>
            <a:r>
              <a:rPr lang="en-US" dirty="0" smtClean="0"/>
              <a:t> </a:t>
            </a:r>
            <a:r>
              <a:rPr lang="en-US" dirty="0" err="1" smtClean="0"/>
              <a:t>lainnya</a:t>
            </a:r>
            <a:endParaRPr lang="en-US" dirty="0" smtClean="0"/>
          </a:p>
          <a:p>
            <a:pPr lvl="0"/>
            <a:r>
              <a:rPr lang="en-US" dirty="0" err="1" smtClean="0"/>
              <a:t>Efisiensi</a:t>
            </a:r>
            <a:r>
              <a:rPr lang="en-US" dirty="0" smtClean="0"/>
              <a:t> </a:t>
            </a:r>
            <a:r>
              <a:rPr lang="en-US" dirty="0" err="1" smtClean="0"/>
              <a:t>produk</a:t>
            </a:r>
            <a:r>
              <a:rPr lang="en-US" dirty="0" smtClean="0"/>
              <a:t> </a:t>
            </a:r>
            <a:r>
              <a:rPr lang="en-US" dirty="0" err="1" smtClean="0"/>
              <a:t>dengan</a:t>
            </a:r>
            <a:r>
              <a:rPr lang="en-US" dirty="0" smtClean="0"/>
              <a:t> </a:t>
            </a:r>
            <a:r>
              <a:rPr lang="en-US" dirty="0" err="1" smtClean="0"/>
              <a:t>investasi</a:t>
            </a:r>
            <a:r>
              <a:rPr lang="en-US" dirty="0" smtClean="0"/>
              <a:t> </a:t>
            </a:r>
            <a:r>
              <a:rPr lang="en-US" dirty="0" err="1" smtClean="0"/>
              <a:t>perusahaan</a:t>
            </a:r>
            <a:r>
              <a:rPr lang="en-US" dirty="0" smtClean="0"/>
              <a:t> </a:t>
            </a:r>
            <a:r>
              <a:rPr lang="en-US" dirty="0" err="1" smtClean="0"/>
              <a:t>pada</a:t>
            </a:r>
            <a:r>
              <a:rPr lang="en-US" dirty="0" smtClean="0"/>
              <a:t> </a:t>
            </a:r>
            <a:r>
              <a:rPr lang="en-US" dirty="0" err="1" smtClean="0"/>
              <a:t>fasilitas</a:t>
            </a:r>
            <a:r>
              <a:rPr lang="en-US" dirty="0" smtClean="0"/>
              <a:t> </a:t>
            </a:r>
            <a:r>
              <a:rPr lang="en-US" dirty="0" err="1" smtClean="0"/>
              <a:t>produksi</a:t>
            </a:r>
            <a:r>
              <a:rPr lang="en-US" dirty="0" smtClean="0"/>
              <a:t> </a:t>
            </a:r>
            <a:r>
              <a:rPr lang="en-US" dirty="0" err="1" smtClean="0"/>
              <a:t>dan</a:t>
            </a:r>
            <a:r>
              <a:rPr lang="en-US" dirty="0" smtClean="0"/>
              <a:t> </a:t>
            </a:r>
            <a:r>
              <a:rPr lang="en-US" dirty="0" err="1" smtClean="0"/>
              <a:t>teknologi</a:t>
            </a:r>
            <a:r>
              <a:rPr lang="en-US" dirty="0" smtClean="0"/>
              <a:t> </a:t>
            </a:r>
            <a:r>
              <a:rPr lang="en-US" dirty="0" err="1" smtClean="0"/>
              <a:t>pemrosesan</a:t>
            </a:r>
            <a:r>
              <a:rPr lang="en-US" dirty="0" smtClean="0"/>
              <a:t> yang </a:t>
            </a:r>
            <a:r>
              <a:rPr lang="en-US" dirty="0" err="1" smtClean="0"/>
              <a:t>mengurangi</a:t>
            </a:r>
            <a:r>
              <a:rPr lang="en-US" dirty="0" smtClean="0"/>
              <a:t> </a:t>
            </a:r>
            <a:r>
              <a:rPr lang="en-US" dirty="0" err="1" smtClean="0"/>
              <a:t>biaya</a:t>
            </a:r>
            <a:r>
              <a:rPr lang="en-US" dirty="0" smtClean="0"/>
              <a:t> </a:t>
            </a:r>
            <a:r>
              <a:rPr lang="en-US" dirty="0" err="1" smtClean="0"/>
              <a:t>dan</a:t>
            </a:r>
            <a:r>
              <a:rPr lang="en-US" dirty="0" smtClean="0"/>
              <a:t> </a:t>
            </a:r>
            <a:r>
              <a:rPr lang="en-US" dirty="0" err="1" smtClean="0"/>
              <a:t>meningkatkan</a:t>
            </a:r>
            <a:r>
              <a:rPr lang="en-US" dirty="0" smtClean="0"/>
              <a:t> </a:t>
            </a:r>
            <a:r>
              <a:rPr lang="en-US" dirty="0" err="1" smtClean="0"/>
              <a:t>laba</a:t>
            </a:r>
            <a:r>
              <a:rPr lang="en-US" dirty="0" smtClean="0"/>
              <a:t>. </a:t>
            </a:r>
          </a:p>
          <a:p>
            <a:pPr lvl="0"/>
            <a:r>
              <a:rPr lang="en-US" dirty="0" err="1" smtClean="0"/>
              <a:t>Perhatian</a:t>
            </a:r>
            <a:r>
              <a:rPr lang="en-US" dirty="0" smtClean="0"/>
              <a:t> </a:t>
            </a:r>
            <a:r>
              <a:rPr lang="en-US" dirty="0" err="1" smtClean="0"/>
              <a:t>lebih</a:t>
            </a:r>
            <a:r>
              <a:rPr lang="en-US" dirty="0" smtClean="0"/>
              <a:t> </a:t>
            </a:r>
            <a:r>
              <a:rPr lang="en-US" dirty="0" err="1" smtClean="0"/>
              <a:t>pada</a:t>
            </a:r>
            <a:r>
              <a:rPr lang="en-US" dirty="0" smtClean="0"/>
              <a:t> </a:t>
            </a:r>
            <a:r>
              <a:rPr lang="en-US" dirty="0" err="1" smtClean="0"/>
              <a:t>teknologi</a:t>
            </a:r>
            <a:r>
              <a:rPr lang="en-US" dirty="0" smtClean="0"/>
              <a:t>, </a:t>
            </a:r>
            <a:r>
              <a:rPr lang="en-US" dirty="0" err="1" smtClean="0"/>
              <a:t>kualitas</a:t>
            </a:r>
            <a:r>
              <a:rPr lang="en-US" dirty="0" smtClean="0"/>
              <a:t>, </a:t>
            </a:r>
            <a:r>
              <a:rPr lang="en-US" dirty="0" err="1" smtClean="0"/>
              <a:t>deferensiasi</a:t>
            </a:r>
            <a:r>
              <a:rPr lang="en-US" dirty="0" smtClean="0"/>
              <a:t> </a:t>
            </a:r>
            <a:r>
              <a:rPr lang="en-US" dirty="0" err="1" smtClean="0"/>
              <a:t>produk</a:t>
            </a:r>
            <a:r>
              <a:rPr lang="en-US" dirty="0" smtClean="0"/>
              <a:t>, </a:t>
            </a:r>
            <a:r>
              <a:rPr lang="en-US" dirty="0" err="1" smtClean="0"/>
              <a:t>dan</a:t>
            </a:r>
            <a:r>
              <a:rPr lang="en-US" dirty="0" smtClean="0"/>
              <a:t> </a:t>
            </a:r>
            <a:r>
              <a:rPr lang="en-US" dirty="0" err="1" smtClean="0"/>
              <a:t>kepeminpinan</a:t>
            </a:r>
            <a:r>
              <a:rPr lang="en-US" dirty="0" smtClean="0"/>
              <a:t> </a:t>
            </a:r>
            <a:r>
              <a:rPr lang="en-US" dirty="0" err="1" smtClean="0"/>
              <a:t>harga</a:t>
            </a:r>
            <a:r>
              <a:rPr lang="en-US" dirty="0" smtClean="0"/>
              <a:t> </a:t>
            </a:r>
            <a:r>
              <a:rPr lang="en-US" dirty="0" err="1" smtClean="0"/>
              <a:t>dengan</a:t>
            </a:r>
            <a:r>
              <a:rPr lang="en-US" dirty="0" smtClean="0"/>
              <a:t> </a:t>
            </a:r>
            <a:r>
              <a:rPr lang="en-US" dirty="0" err="1" smtClean="0"/>
              <a:t>tetap</a:t>
            </a:r>
            <a:r>
              <a:rPr lang="en-US" dirty="0" smtClean="0"/>
              <a:t> </a:t>
            </a:r>
            <a:r>
              <a:rPr lang="en-US" dirty="0" err="1" smtClean="0"/>
              <a:t>mengedepankan</a:t>
            </a:r>
            <a:r>
              <a:rPr lang="en-US" dirty="0" smtClean="0"/>
              <a:t> </a:t>
            </a:r>
            <a:r>
              <a:rPr lang="en-US" dirty="0" err="1" smtClean="0"/>
              <a:t>kualitas</a:t>
            </a:r>
            <a:r>
              <a:rPr lang="en-US" dirty="0" smtClean="0"/>
              <a:t>. </a:t>
            </a:r>
          </a:p>
          <a:p>
            <a:pPr lvl="0"/>
            <a:r>
              <a:rPr lang="en-US" dirty="0" err="1" smtClean="0"/>
              <a:t>Memperluas</a:t>
            </a:r>
            <a:r>
              <a:rPr lang="en-US" dirty="0" smtClean="0"/>
              <a:t> </a:t>
            </a:r>
            <a:r>
              <a:rPr lang="en-US" dirty="0" err="1" smtClean="0"/>
              <a:t>pasar</a:t>
            </a:r>
            <a:r>
              <a:rPr lang="en-US" dirty="0" smtClean="0"/>
              <a:t> </a:t>
            </a:r>
            <a:r>
              <a:rPr lang="en-US" dirty="0" err="1" smtClean="0"/>
              <a:t>dengan</a:t>
            </a:r>
            <a:r>
              <a:rPr lang="en-US" dirty="0" smtClean="0"/>
              <a:t> </a:t>
            </a:r>
            <a:r>
              <a:rPr lang="en-US" dirty="0" err="1" smtClean="0"/>
              <a:t>memanfaatkan</a:t>
            </a:r>
            <a:r>
              <a:rPr lang="en-US" dirty="0" smtClean="0"/>
              <a:t> </a:t>
            </a:r>
            <a:r>
              <a:rPr lang="en-US" dirty="0" err="1" smtClean="0"/>
              <a:t>kekuatan-kekuatan</a:t>
            </a:r>
            <a:r>
              <a:rPr lang="en-US" dirty="0" smtClean="0"/>
              <a:t> yang </a:t>
            </a:r>
            <a:r>
              <a:rPr lang="en-US" dirty="0" err="1" smtClean="0"/>
              <a:t>dimilikinya</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80288"/>
          </a:xfrm>
        </p:spPr>
        <p:txBody>
          <a:bodyPr>
            <a:normAutofit fontScale="90000"/>
          </a:bodyPr>
          <a:lstStyle/>
          <a:p>
            <a:r>
              <a:rPr lang="en-US" dirty="0" smtClean="0"/>
              <a:t>STRATEGI WT</a:t>
            </a:r>
            <a:endParaRPr lang="en-US" dirty="0"/>
          </a:p>
        </p:txBody>
      </p:sp>
      <p:sp>
        <p:nvSpPr>
          <p:cNvPr id="3" name="Content Placeholder 2"/>
          <p:cNvSpPr>
            <a:spLocks noGrp="1"/>
          </p:cNvSpPr>
          <p:nvPr>
            <p:ph idx="1"/>
          </p:nvPr>
        </p:nvSpPr>
        <p:spPr>
          <a:xfrm>
            <a:off x="228600" y="1143000"/>
            <a:ext cx="8686800" cy="5715000"/>
          </a:xfrm>
        </p:spPr>
        <p:txBody>
          <a:bodyPr>
            <a:normAutofit fontScale="77500" lnSpcReduction="20000"/>
          </a:bodyPr>
          <a:lstStyle/>
          <a:p>
            <a:pPr lvl="0"/>
            <a:r>
              <a:rPr lang="en-US" dirty="0" err="1" smtClean="0"/>
              <a:t>Menciptakan</a:t>
            </a:r>
            <a:r>
              <a:rPr lang="en-US" dirty="0" smtClean="0"/>
              <a:t> brand-image yang </a:t>
            </a:r>
            <a:r>
              <a:rPr lang="en-US" dirty="0" err="1" smtClean="0"/>
              <a:t>lebih</a:t>
            </a:r>
            <a:r>
              <a:rPr lang="en-US" dirty="0" smtClean="0"/>
              <a:t> </a:t>
            </a:r>
            <a:r>
              <a:rPr lang="en-US" dirty="0" err="1" smtClean="0"/>
              <a:t>kuat</a:t>
            </a:r>
            <a:r>
              <a:rPr lang="en-US" dirty="0" smtClean="0"/>
              <a:t> </a:t>
            </a:r>
            <a:r>
              <a:rPr lang="en-US" dirty="0" err="1" smtClean="0"/>
              <a:t>untuk</a:t>
            </a:r>
            <a:r>
              <a:rPr lang="en-US" dirty="0" smtClean="0"/>
              <a:t> </a:t>
            </a:r>
            <a:r>
              <a:rPr lang="en-US" dirty="0" err="1" smtClean="0"/>
              <a:t>menarik</a:t>
            </a:r>
            <a:r>
              <a:rPr lang="en-US" dirty="0" smtClean="0"/>
              <a:t> </a:t>
            </a:r>
            <a:r>
              <a:rPr lang="en-US" dirty="0" err="1" smtClean="0"/>
              <a:t>lebih</a:t>
            </a:r>
            <a:r>
              <a:rPr lang="en-US" dirty="0" smtClean="0"/>
              <a:t> </a:t>
            </a:r>
            <a:r>
              <a:rPr lang="en-US" dirty="0" err="1" smtClean="0"/>
              <a:t>banyak</a:t>
            </a:r>
            <a:r>
              <a:rPr lang="en-US" dirty="0" smtClean="0"/>
              <a:t> </a:t>
            </a:r>
            <a:r>
              <a:rPr lang="en-US" dirty="0" err="1" smtClean="0"/>
              <a:t>konsumen</a:t>
            </a:r>
            <a:r>
              <a:rPr lang="en-US" dirty="0" smtClean="0"/>
              <a:t>. </a:t>
            </a:r>
          </a:p>
          <a:p>
            <a:pPr lvl="0"/>
            <a:r>
              <a:rPr lang="en-US" dirty="0" err="1" smtClean="0"/>
              <a:t>Selalu</a:t>
            </a:r>
            <a:r>
              <a:rPr lang="en-US" dirty="0" smtClean="0"/>
              <a:t> </a:t>
            </a:r>
            <a:r>
              <a:rPr lang="en-US" dirty="0" err="1" smtClean="0"/>
              <a:t>berinovasi</a:t>
            </a:r>
            <a:r>
              <a:rPr lang="en-US" dirty="0" smtClean="0"/>
              <a:t> </a:t>
            </a:r>
            <a:r>
              <a:rPr lang="id-ID" dirty="0" smtClean="0"/>
              <a:t>secara intensif </a:t>
            </a:r>
            <a:r>
              <a:rPr lang="en-US" dirty="0" err="1" smtClean="0"/>
              <a:t>dan</a:t>
            </a:r>
            <a:r>
              <a:rPr lang="en-US" dirty="0" smtClean="0"/>
              <a:t> </a:t>
            </a:r>
            <a:r>
              <a:rPr lang="en-US" dirty="0" err="1" smtClean="0"/>
              <a:t>tetap</a:t>
            </a:r>
            <a:r>
              <a:rPr lang="en-US" dirty="0" smtClean="0"/>
              <a:t> </a:t>
            </a:r>
            <a:r>
              <a:rPr lang="en-US" dirty="0" err="1" smtClean="0"/>
              <a:t>mengupayakan</a:t>
            </a:r>
            <a:r>
              <a:rPr lang="en-US" dirty="0" smtClean="0"/>
              <a:t> </a:t>
            </a:r>
            <a:r>
              <a:rPr lang="en-US" dirty="0" err="1" smtClean="0"/>
              <a:t>desain-desain</a:t>
            </a:r>
            <a:r>
              <a:rPr lang="en-US" dirty="0" smtClean="0"/>
              <a:t> yang </a:t>
            </a:r>
            <a:r>
              <a:rPr lang="en-US" dirty="0" err="1" smtClean="0"/>
              <a:t>menarik</a:t>
            </a:r>
            <a:r>
              <a:rPr lang="id-ID" dirty="0" smtClean="0"/>
              <a:t> agar dapat terus menciptakan produk baru dan revisinya dalam waktu singkat.</a:t>
            </a:r>
            <a:endParaRPr lang="en-US" dirty="0" smtClean="0"/>
          </a:p>
          <a:p>
            <a:pPr lvl="0"/>
            <a:r>
              <a:rPr lang="id-ID" dirty="0" smtClean="0"/>
              <a:t>Investasi untuk RnD bagi pabrik automobil perlu ditingkatkan untuk dapat membuat terobosan baru agar tercipta suatu rancangan mobil yang mantap dan hi-quality.</a:t>
            </a:r>
            <a:endParaRPr lang="en-US" dirty="0" smtClean="0"/>
          </a:p>
          <a:p>
            <a:pPr lvl="0"/>
            <a:r>
              <a:rPr lang="en-US" dirty="0" err="1" smtClean="0"/>
              <a:t>Melakukan</a:t>
            </a:r>
            <a:r>
              <a:rPr lang="en-US" dirty="0" smtClean="0"/>
              <a:t> </a:t>
            </a:r>
            <a:r>
              <a:rPr lang="en-US" dirty="0" err="1" smtClean="0"/>
              <a:t>hubungan</a:t>
            </a:r>
            <a:r>
              <a:rPr lang="en-US" dirty="0" smtClean="0"/>
              <a:t> </a:t>
            </a:r>
            <a:r>
              <a:rPr lang="en-US" dirty="0" err="1" smtClean="0"/>
              <a:t>kerjasama</a:t>
            </a:r>
            <a:r>
              <a:rPr lang="en-US" dirty="0" smtClean="0"/>
              <a:t> yang </a:t>
            </a:r>
            <a:r>
              <a:rPr lang="en-US" dirty="0" err="1" smtClean="0"/>
              <a:t>lebih</a:t>
            </a:r>
            <a:r>
              <a:rPr lang="en-US" dirty="0" smtClean="0"/>
              <a:t> </a:t>
            </a:r>
            <a:r>
              <a:rPr lang="en-US" dirty="0" err="1" smtClean="0"/>
              <a:t>intensif</a:t>
            </a:r>
            <a:r>
              <a:rPr lang="en-US" dirty="0" smtClean="0"/>
              <a:t> </a:t>
            </a:r>
            <a:r>
              <a:rPr lang="en-US" dirty="0" err="1" smtClean="0"/>
              <a:t>untuk</a:t>
            </a:r>
            <a:r>
              <a:rPr lang="en-US" dirty="0" smtClean="0"/>
              <a:t> </a:t>
            </a:r>
            <a:r>
              <a:rPr lang="en-US" dirty="0" err="1" smtClean="0"/>
              <a:t>merambah</a:t>
            </a:r>
            <a:r>
              <a:rPr lang="en-US" dirty="0" smtClean="0"/>
              <a:t> </a:t>
            </a:r>
            <a:r>
              <a:rPr lang="en-US" dirty="0" err="1" smtClean="0"/>
              <a:t>pangsa</a:t>
            </a:r>
            <a:r>
              <a:rPr lang="en-US" dirty="0" smtClean="0"/>
              <a:t> </a:t>
            </a:r>
            <a:r>
              <a:rPr lang="en-US" dirty="0" err="1" smtClean="0"/>
              <a:t>pasar</a:t>
            </a:r>
            <a:r>
              <a:rPr lang="en-US" dirty="0" smtClean="0"/>
              <a:t> yang </a:t>
            </a:r>
            <a:r>
              <a:rPr lang="en-US" dirty="0" err="1" smtClean="0"/>
              <a:t>lebih</a:t>
            </a:r>
            <a:r>
              <a:rPr lang="en-US" dirty="0" smtClean="0"/>
              <a:t> </a:t>
            </a:r>
            <a:r>
              <a:rPr lang="en-US" dirty="0" err="1" smtClean="0"/>
              <a:t>luas</a:t>
            </a:r>
            <a:r>
              <a:rPr lang="en-US" dirty="0" smtClean="0"/>
              <a:t>.</a:t>
            </a:r>
          </a:p>
          <a:p>
            <a:pPr lvl="0"/>
            <a:r>
              <a:rPr lang="en-US" dirty="0" err="1" smtClean="0"/>
              <a:t>Mengubah</a:t>
            </a:r>
            <a:r>
              <a:rPr lang="en-US" dirty="0" smtClean="0"/>
              <a:t> </a:t>
            </a:r>
            <a:r>
              <a:rPr lang="en-US" dirty="0" err="1" smtClean="0"/>
              <a:t>gaya</a:t>
            </a:r>
            <a:r>
              <a:rPr lang="en-US" dirty="0" smtClean="0"/>
              <a:t> </a:t>
            </a:r>
            <a:r>
              <a:rPr lang="en-US" dirty="0" err="1" smtClean="0"/>
              <a:t>manajemen</a:t>
            </a:r>
            <a:r>
              <a:rPr lang="en-US" dirty="0" smtClean="0"/>
              <a:t> </a:t>
            </a:r>
            <a:r>
              <a:rPr lang="en-US" dirty="0" err="1" smtClean="0"/>
              <a:t>menjadi</a:t>
            </a:r>
            <a:r>
              <a:rPr lang="en-US" dirty="0" smtClean="0"/>
              <a:t> </a:t>
            </a:r>
            <a:r>
              <a:rPr lang="en-US" dirty="0" err="1" smtClean="0"/>
              <a:t>lebih</a:t>
            </a:r>
            <a:r>
              <a:rPr lang="en-US" dirty="0" smtClean="0"/>
              <a:t> </a:t>
            </a:r>
            <a:r>
              <a:rPr lang="en-US" dirty="0" err="1" smtClean="0"/>
              <a:t>bersifat</a:t>
            </a:r>
            <a:r>
              <a:rPr lang="en-US" dirty="0" smtClean="0"/>
              <a:t> </a:t>
            </a:r>
            <a:r>
              <a:rPr lang="en-US" dirty="0" err="1" smtClean="0"/>
              <a:t>fleksibel</a:t>
            </a:r>
            <a:r>
              <a:rPr lang="en-US" dirty="0" smtClean="0"/>
              <a:t> </a:t>
            </a:r>
            <a:r>
              <a:rPr lang="en-US" dirty="0" err="1" smtClean="0"/>
              <a:t>sehingga</a:t>
            </a:r>
            <a:r>
              <a:rPr lang="en-US" dirty="0" smtClean="0"/>
              <a:t> </a:t>
            </a:r>
            <a:r>
              <a:rPr lang="en-US" dirty="0" err="1" smtClean="0"/>
              <a:t>dapat</a:t>
            </a:r>
            <a:r>
              <a:rPr lang="en-US" dirty="0" smtClean="0"/>
              <a:t> </a:t>
            </a:r>
            <a:r>
              <a:rPr lang="en-US" dirty="0" err="1" smtClean="0"/>
              <a:t>meningkatkan</a:t>
            </a:r>
            <a:r>
              <a:rPr lang="en-US" dirty="0" smtClean="0"/>
              <a:t> </a:t>
            </a:r>
            <a:r>
              <a:rPr lang="en-US" dirty="0" err="1" smtClean="0"/>
              <a:t>kreativitasnya</a:t>
            </a:r>
            <a:r>
              <a:rPr lang="en-US" dirty="0" smtClean="0"/>
              <a:t>.</a:t>
            </a:r>
          </a:p>
          <a:p>
            <a:pPr lvl="0"/>
            <a:r>
              <a:rPr lang="id-ID" dirty="0" smtClean="0"/>
              <a:t>Bermain di pasar valas dan melakukan aktivitas hedging untuk mengurangi resiko premium dari fluktuasi nilai valas terutama dengan US Dollar.</a:t>
            </a:r>
            <a:endParaRPr lang="en-US" dirty="0" smtClean="0"/>
          </a:p>
          <a:p>
            <a:pPr lvl="0"/>
            <a:r>
              <a:rPr lang="id-ID" dirty="0" smtClean="0"/>
              <a:t>Analisa pada faktor-faktor yang dapat mengancam pada kenaikan biaya produksi, dan terus mengusahakan minimalisasi pada biaya produksi, sehingga tetap bisa menghasilkan produk berkualitas tinggi dengan harga terjangkau agar jumlah permintaan pada produk Samsung stabil karena tidak goyah oleh krisis moneter,  juga berdaya saing kuat dengan perusahaan lain yang mampu memproduksi elektronik kualitas tinggi dengan  harga terjangkau.</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3600" dirty="0" smtClean="0"/>
              <a:t>MATRIKS IFAS</a:t>
            </a:r>
            <a:endParaRPr lang="en-US" sz="3600" dirty="0"/>
          </a:p>
        </p:txBody>
      </p:sp>
      <p:sp>
        <p:nvSpPr>
          <p:cNvPr id="7" name="Content Placeholder 6"/>
          <p:cNvSpPr>
            <a:spLocks noGrp="1"/>
          </p:cNvSpPr>
          <p:nvPr>
            <p:ph idx="1"/>
          </p:nvPr>
        </p:nvSpPr>
        <p:spPr/>
        <p:txBody>
          <a:bodyPr/>
          <a:lstStyle/>
          <a:p>
            <a:endParaRPr lang="ar-EG"/>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80288"/>
          </a:xfrm>
        </p:spPr>
        <p:txBody>
          <a:bodyPr>
            <a:normAutofit fontScale="90000"/>
          </a:bodyPr>
          <a:lstStyle/>
          <a:p>
            <a:r>
              <a:rPr lang="en-US" dirty="0" smtClean="0"/>
              <a:t>MATRIKS EFAS</a:t>
            </a:r>
            <a:endParaRPr lang="ar-EG" dirty="0"/>
          </a:p>
        </p:txBody>
      </p:sp>
      <p:sp>
        <p:nvSpPr>
          <p:cNvPr id="3" name="Content Placeholder 2"/>
          <p:cNvSpPr>
            <a:spLocks noGrp="1"/>
          </p:cNvSpPr>
          <p:nvPr>
            <p:ph idx="1"/>
          </p:nvPr>
        </p:nvSpPr>
        <p:spPr>
          <a:xfrm>
            <a:off x="457200" y="1066800"/>
            <a:ext cx="8229600" cy="5257800"/>
          </a:xfrm>
        </p:spPr>
        <p:txBody>
          <a:bodyPr/>
          <a:lstStyle/>
          <a:p>
            <a:endParaRPr lang="ar-E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304800"/>
            <a:ext cx="7772400" cy="6248400"/>
          </a:xfrm>
        </p:spPr>
        <p:txBody>
          <a:bodyPr>
            <a:noAutofit/>
          </a:bodyPr>
          <a:lstStyle/>
          <a:p>
            <a:pPr algn="l"/>
            <a:r>
              <a:rPr lang="en-US" sz="1600" dirty="0" smtClean="0"/>
              <a:t>ANGGOTA KELOMPOK:</a:t>
            </a:r>
          </a:p>
          <a:p>
            <a:pPr algn="l"/>
            <a:endParaRPr lang="en-US" sz="1600" dirty="0" smtClean="0"/>
          </a:p>
          <a:p>
            <a:pPr marL="514350" indent="-514350" algn="l">
              <a:buFont typeface="Wingdings 2"/>
              <a:buAutoNum type="arabicPeriod"/>
            </a:pPr>
            <a:r>
              <a:rPr lang="en-US" sz="1600" dirty="0" smtClean="0"/>
              <a:t>RIDHA DEVI ANDINI 			A1B110021</a:t>
            </a:r>
          </a:p>
          <a:p>
            <a:pPr marL="514350" indent="-514350" algn="l">
              <a:buAutoNum type="arabicPeriod"/>
            </a:pPr>
            <a:r>
              <a:rPr lang="en-US" sz="1600" dirty="0" smtClean="0"/>
              <a:t>LUH </a:t>
            </a:r>
            <a:r>
              <a:rPr lang="en-US" sz="1600" dirty="0" smtClean="0"/>
              <a:t>PUTU DYAH MADYAWATI		</a:t>
            </a:r>
            <a:r>
              <a:rPr lang="en-US" sz="1600" dirty="0" smtClean="0"/>
              <a:t>A1B110003</a:t>
            </a:r>
          </a:p>
          <a:p>
            <a:pPr marL="514350" indent="-514350" algn="l">
              <a:buFont typeface="Wingdings 2"/>
              <a:buAutoNum type="arabicPeriod"/>
            </a:pPr>
            <a:r>
              <a:rPr lang="en-US" sz="1600" dirty="0" smtClean="0"/>
              <a:t>CLARA NELTI FATIAA W.		A1B110014</a:t>
            </a:r>
          </a:p>
          <a:p>
            <a:pPr marL="514350" indent="-514350" algn="l">
              <a:buFont typeface="Wingdings 2"/>
              <a:buAutoNum type="arabicPeriod"/>
            </a:pPr>
            <a:r>
              <a:rPr lang="en-US" sz="1600" dirty="0" smtClean="0"/>
              <a:t>ADHAR </a:t>
            </a:r>
            <a:r>
              <a:rPr lang="en-US" sz="1600" dirty="0" smtClean="0"/>
              <a:t>ADIANSYAH			</a:t>
            </a:r>
            <a:r>
              <a:rPr lang="en-US" sz="1600" dirty="0" smtClean="0"/>
              <a:t>A1B110040</a:t>
            </a:r>
            <a:endParaRPr lang="en-US" sz="1600" dirty="0" smtClean="0"/>
          </a:p>
          <a:p>
            <a:pPr marL="514350" indent="-514350" algn="l">
              <a:buAutoNum type="arabicPeriod"/>
            </a:pPr>
            <a:r>
              <a:rPr lang="en-US" sz="1600" dirty="0" smtClean="0"/>
              <a:t>I DEWA GEDE AGUNG OKHA 		A1B110006</a:t>
            </a:r>
          </a:p>
          <a:p>
            <a:pPr marL="514350" indent="-514350" algn="l">
              <a:buAutoNum type="arabicPeriod"/>
            </a:pPr>
            <a:r>
              <a:rPr lang="en-US" sz="1600" dirty="0" smtClean="0"/>
              <a:t>BAIQ </a:t>
            </a:r>
            <a:r>
              <a:rPr lang="en-US" sz="1600" dirty="0" smtClean="0"/>
              <a:t>DESY SUSWANTHYA 		A1B110018</a:t>
            </a:r>
          </a:p>
          <a:p>
            <a:pPr marL="514350" indent="-514350" algn="l">
              <a:buAutoNum type="arabicPeriod"/>
            </a:pPr>
            <a:r>
              <a:rPr lang="en-US" sz="1600" dirty="0" smtClean="0"/>
              <a:t>ANDRIA APRIDYANA S.			A1B110022</a:t>
            </a:r>
          </a:p>
          <a:p>
            <a:pPr marL="514350" indent="-514350" algn="l">
              <a:buAutoNum type="arabicPeriod"/>
            </a:pPr>
            <a:r>
              <a:rPr lang="en-US" sz="1600" dirty="0" smtClean="0"/>
              <a:t>ABDUL RAZI				A1B110027</a:t>
            </a:r>
          </a:p>
          <a:p>
            <a:pPr marL="514350" indent="-514350" algn="l">
              <a:buAutoNum type="arabicPeriod"/>
            </a:pPr>
            <a:r>
              <a:rPr lang="en-US" sz="1600" dirty="0" smtClean="0"/>
              <a:t>MARINI ANDY SAPUTRI			A1B110028</a:t>
            </a:r>
          </a:p>
          <a:p>
            <a:pPr marL="514350" indent="-514350" algn="l">
              <a:buAutoNum type="arabicPeriod"/>
            </a:pPr>
            <a:r>
              <a:rPr lang="en-US" sz="1600" dirty="0" smtClean="0"/>
              <a:t>LALU GAUNG APRIAL W.		A1B110029</a:t>
            </a:r>
          </a:p>
          <a:p>
            <a:pPr marL="514350" indent="-514350" algn="l">
              <a:buAutoNum type="arabicPeriod"/>
            </a:pPr>
            <a:r>
              <a:rPr lang="en-US" sz="1600" dirty="0" smtClean="0"/>
              <a:t>SILVIA ARIANI			A1B110032</a:t>
            </a:r>
          </a:p>
          <a:p>
            <a:pPr marL="514350" indent="-514350" algn="l">
              <a:buAutoNum type="arabicPeriod"/>
            </a:pPr>
            <a:r>
              <a:rPr lang="en-US" sz="1600" dirty="0" smtClean="0"/>
              <a:t>DEAR </a:t>
            </a:r>
            <a:r>
              <a:rPr lang="en-US" sz="1600" dirty="0" smtClean="0"/>
              <a:t>ARJUNARY RANTEG		</a:t>
            </a:r>
            <a:r>
              <a:rPr lang="en-US" sz="1600" dirty="0" smtClean="0"/>
              <a:t>A1B110037</a:t>
            </a:r>
          </a:p>
          <a:p>
            <a:pPr marL="514350" indent="-514350" algn="l">
              <a:buAutoNum type="arabicPeriod"/>
            </a:pPr>
            <a:r>
              <a:rPr lang="en-US" sz="1600" dirty="0" smtClean="0"/>
              <a:t>FAHRUROZI				A1B110041</a:t>
            </a:r>
          </a:p>
          <a:p>
            <a:pPr marL="514350" indent="-514350" algn="l">
              <a:buFont typeface="Wingdings 2"/>
              <a:buAutoNum type="arabicPeriod"/>
            </a:pPr>
            <a:r>
              <a:rPr lang="en-US" sz="1600" dirty="0" smtClean="0"/>
              <a:t>SURYANINGSIH			</a:t>
            </a:r>
            <a:r>
              <a:rPr lang="en-US" sz="1600" dirty="0" smtClean="0"/>
              <a:t>A1B110043</a:t>
            </a:r>
          </a:p>
          <a:p>
            <a:pPr marL="514350" indent="-514350" algn="l">
              <a:buAutoNum type="arabicPeriod"/>
            </a:pPr>
            <a:r>
              <a:rPr lang="en-US" sz="1600" dirty="0" smtClean="0"/>
              <a:t>HELMI MARSSUGARA			A1B110044</a:t>
            </a:r>
            <a:endParaRPr lang="en-US" sz="1600" dirty="0" smtClean="0"/>
          </a:p>
          <a:p>
            <a:pPr marL="514350" indent="-514350" algn="l">
              <a:buAutoNum type="arabicPeriod"/>
            </a:pPr>
            <a:r>
              <a:rPr lang="en-US" sz="1600" dirty="0" smtClean="0"/>
              <a:t>IDA AYU W. MAHENDRANI		</a:t>
            </a:r>
            <a:r>
              <a:rPr lang="en-US" sz="1600" dirty="0" smtClean="0"/>
              <a:t>A1B110045</a:t>
            </a:r>
          </a:p>
          <a:p>
            <a:pPr marL="514350" indent="-514350" algn="l">
              <a:buAutoNum type="arabicPeriod"/>
            </a:pPr>
            <a:r>
              <a:rPr lang="en-US" sz="1600" dirty="0" smtClean="0"/>
              <a:t>LALU RAKHMAT APRIAWAN		A1B110060</a:t>
            </a:r>
            <a:endParaRPr lang="en-US" sz="1600" dirty="0" smtClean="0"/>
          </a:p>
          <a:p>
            <a:pPr marL="514350" indent="-514350" algn="l">
              <a:buAutoNum type="arabicPeriod"/>
            </a:pPr>
            <a:r>
              <a:rPr lang="en-US" sz="1600" dirty="0" smtClean="0"/>
              <a:t>DIAN HAMZANI			A1B110061</a:t>
            </a:r>
            <a:endParaRPr lang="en-US" sz="1600" dirty="0" smtClean="0"/>
          </a:p>
          <a:p>
            <a:pPr marL="514350" indent="-514350" algn="l">
              <a:buAutoNum type="arabicPeriod"/>
            </a:pPr>
            <a:r>
              <a:rPr lang="en-US" sz="1600" dirty="0" smtClean="0"/>
              <a:t>MUKAMMAL HARDI			</a:t>
            </a:r>
            <a:r>
              <a:rPr lang="en-US" sz="1600" dirty="0" smtClean="0"/>
              <a:t>A1B110066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rmAutofit/>
          </a:bodyPr>
          <a:lstStyle/>
          <a:p>
            <a:r>
              <a:rPr lang="en-US" sz="4400" dirty="0" smtClean="0"/>
              <a:t>ANALISIS (MATRIKS) SWOT</a:t>
            </a:r>
            <a:endParaRPr lang="en-US" sz="4400"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err="1" smtClean="0"/>
              <a:t>Berdasarkan</a:t>
            </a:r>
            <a:r>
              <a:rPr lang="en-US" dirty="0" smtClean="0"/>
              <a:t> </a:t>
            </a:r>
            <a:r>
              <a:rPr lang="en-US" dirty="0" err="1" smtClean="0"/>
              <a:t>hasil</a:t>
            </a:r>
            <a:r>
              <a:rPr lang="en-US" dirty="0" smtClean="0"/>
              <a:t> yang </a:t>
            </a:r>
            <a:r>
              <a:rPr lang="en-US" dirty="0" err="1" smtClean="0"/>
              <a:t>didapat</a:t>
            </a:r>
            <a:r>
              <a:rPr lang="en-US" dirty="0" smtClean="0"/>
              <a:t> </a:t>
            </a:r>
            <a:r>
              <a:rPr lang="en-US" dirty="0" err="1" smtClean="0"/>
              <a:t>dari</a:t>
            </a:r>
            <a:r>
              <a:rPr lang="en-US" dirty="0" smtClean="0"/>
              <a:t> </a:t>
            </a:r>
            <a:r>
              <a:rPr lang="en-US" dirty="0" err="1" smtClean="0"/>
              <a:t>analisis</a:t>
            </a:r>
            <a:r>
              <a:rPr lang="en-US" dirty="0" smtClean="0"/>
              <a:t> internal </a:t>
            </a:r>
            <a:r>
              <a:rPr lang="en-US" dirty="0" err="1" smtClean="0"/>
              <a:t>dan</a:t>
            </a:r>
            <a:r>
              <a:rPr lang="en-US" dirty="0" smtClean="0"/>
              <a:t> </a:t>
            </a:r>
            <a:r>
              <a:rPr lang="en-US" dirty="0" err="1" smtClean="0"/>
              <a:t>eksternal</a:t>
            </a:r>
            <a:r>
              <a:rPr lang="en-US" dirty="0" smtClean="0"/>
              <a:t> </a:t>
            </a:r>
            <a:r>
              <a:rPr lang="en-US" dirty="0" err="1" smtClean="0"/>
              <a:t>pada</a:t>
            </a:r>
            <a:r>
              <a:rPr lang="en-US" dirty="0" smtClean="0"/>
              <a:t> </a:t>
            </a:r>
            <a:r>
              <a:rPr lang="en-US" dirty="0" err="1" smtClean="0"/>
              <a:t>tabel</a:t>
            </a:r>
            <a:r>
              <a:rPr lang="en-US" dirty="0" smtClean="0"/>
              <a:t> </a:t>
            </a:r>
            <a:r>
              <a:rPr lang="en-US" dirty="0" err="1" smtClean="0"/>
              <a:t>diatas</a:t>
            </a:r>
            <a:r>
              <a:rPr lang="en-US" dirty="0" smtClean="0"/>
              <a:t>, </a:t>
            </a:r>
            <a:r>
              <a:rPr lang="en-US" dirty="0" err="1" smtClean="0"/>
              <a:t>hasilnya</a:t>
            </a:r>
            <a:r>
              <a:rPr lang="en-US" dirty="0" smtClean="0"/>
              <a:t> </a:t>
            </a:r>
            <a:r>
              <a:rPr lang="en-US" dirty="0" err="1" smtClean="0"/>
              <a:t>dapat</a:t>
            </a:r>
            <a:r>
              <a:rPr lang="en-US" dirty="0" smtClean="0"/>
              <a:t> </a:t>
            </a:r>
            <a:r>
              <a:rPr lang="en-US" dirty="0" err="1" smtClean="0"/>
              <a:t>dirangkum</a:t>
            </a:r>
            <a:r>
              <a:rPr lang="en-US" dirty="0" smtClean="0"/>
              <a:t> </a:t>
            </a:r>
            <a:r>
              <a:rPr lang="en-US" dirty="0" err="1" smtClean="0"/>
              <a:t>sebagai</a:t>
            </a:r>
            <a:r>
              <a:rPr lang="en-US" dirty="0" smtClean="0"/>
              <a:t> </a:t>
            </a:r>
            <a:r>
              <a:rPr lang="en-US" dirty="0" err="1" smtClean="0"/>
              <a:t>berikut</a:t>
            </a:r>
            <a:r>
              <a:rPr lang="en-US" dirty="0" smtClean="0"/>
              <a:t> :</a:t>
            </a:r>
          </a:p>
          <a:p>
            <a:pPr>
              <a:buNone/>
            </a:pPr>
            <a:endParaRPr lang="en-US" dirty="0" smtClean="0"/>
          </a:p>
          <a:p>
            <a:pPr lvl="1"/>
            <a:r>
              <a:rPr lang="en-US" sz="2800" dirty="0" err="1" smtClean="0"/>
              <a:t>skor</a:t>
            </a:r>
            <a:r>
              <a:rPr lang="en-US" sz="2800" dirty="0" smtClean="0"/>
              <a:t>  total </a:t>
            </a:r>
            <a:r>
              <a:rPr lang="en-US" sz="2800" dirty="0" err="1" smtClean="0"/>
              <a:t>kekuatan</a:t>
            </a:r>
            <a:r>
              <a:rPr lang="en-US" sz="2800" dirty="0" smtClean="0"/>
              <a:t> </a:t>
            </a:r>
            <a:r>
              <a:rPr lang="id-ID" sz="2800" dirty="0" smtClean="0"/>
              <a:t>	</a:t>
            </a:r>
            <a:r>
              <a:rPr lang="en-US" sz="2800" b="1" dirty="0" smtClean="0"/>
              <a:t>3</a:t>
            </a:r>
            <a:r>
              <a:rPr lang="id-ID" sz="2800" b="1" dirty="0" smtClean="0"/>
              <a:t>,</a:t>
            </a:r>
            <a:r>
              <a:rPr lang="en-US" sz="2800" b="1" dirty="0" smtClean="0"/>
              <a:t>5</a:t>
            </a:r>
            <a:endParaRPr lang="en-US" sz="2800" dirty="0" smtClean="0"/>
          </a:p>
          <a:p>
            <a:pPr lvl="1"/>
            <a:r>
              <a:rPr lang="en-US" sz="2800" dirty="0" err="1" smtClean="0"/>
              <a:t>skor</a:t>
            </a:r>
            <a:r>
              <a:rPr lang="en-US" sz="2800" dirty="0" smtClean="0"/>
              <a:t>  total </a:t>
            </a:r>
            <a:r>
              <a:rPr lang="en-US" sz="2800" dirty="0" err="1" smtClean="0"/>
              <a:t>kelemahan</a:t>
            </a:r>
            <a:r>
              <a:rPr lang="en-US" sz="2800" dirty="0" smtClean="0"/>
              <a:t> </a:t>
            </a:r>
            <a:r>
              <a:rPr lang="id-ID" sz="2800" dirty="0" smtClean="0"/>
              <a:t>	</a:t>
            </a:r>
            <a:r>
              <a:rPr lang="en-US" sz="2800" b="1" dirty="0" smtClean="0"/>
              <a:t>1</a:t>
            </a:r>
            <a:r>
              <a:rPr lang="id-ID" sz="2800" b="1" dirty="0" smtClean="0"/>
              <a:t>,</a:t>
            </a:r>
            <a:r>
              <a:rPr lang="en-US" sz="2800" b="1" dirty="0" smtClean="0"/>
              <a:t>62</a:t>
            </a:r>
            <a:endParaRPr lang="en-US" sz="2800" dirty="0" smtClean="0"/>
          </a:p>
          <a:p>
            <a:pPr lvl="1"/>
            <a:r>
              <a:rPr lang="en-US" sz="2800" dirty="0" err="1" smtClean="0"/>
              <a:t>skor</a:t>
            </a:r>
            <a:r>
              <a:rPr lang="en-US" sz="2800" dirty="0" smtClean="0"/>
              <a:t>  total </a:t>
            </a:r>
            <a:r>
              <a:rPr lang="en-US" sz="2800" dirty="0" err="1" smtClean="0"/>
              <a:t>peluang</a:t>
            </a:r>
            <a:r>
              <a:rPr lang="id-ID" sz="2800" dirty="0" smtClean="0"/>
              <a:t>	</a:t>
            </a:r>
            <a:r>
              <a:rPr lang="en-US" sz="2800" dirty="0" smtClean="0"/>
              <a:t>	</a:t>
            </a:r>
            <a:r>
              <a:rPr lang="en-US" sz="2800" b="1" dirty="0" smtClean="0"/>
              <a:t>2</a:t>
            </a:r>
            <a:r>
              <a:rPr lang="id-ID" sz="2800" b="1" dirty="0" smtClean="0"/>
              <a:t>,</a:t>
            </a:r>
            <a:r>
              <a:rPr lang="en-US" sz="2800" b="1" dirty="0" smtClean="0"/>
              <a:t>84</a:t>
            </a:r>
            <a:endParaRPr lang="en-US" sz="2800" dirty="0" smtClean="0"/>
          </a:p>
          <a:p>
            <a:pPr lvl="1"/>
            <a:r>
              <a:rPr lang="en-US" sz="2800" dirty="0" err="1" smtClean="0"/>
              <a:t>skor</a:t>
            </a:r>
            <a:r>
              <a:rPr lang="en-US" sz="2800" dirty="0" smtClean="0"/>
              <a:t>  total </a:t>
            </a:r>
            <a:r>
              <a:rPr lang="en-US" sz="2800" dirty="0" err="1" smtClean="0"/>
              <a:t>ancaman</a:t>
            </a:r>
            <a:r>
              <a:rPr lang="en-US" sz="2800" dirty="0" smtClean="0"/>
              <a:t>	</a:t>
            </a:r>
            <a:r>
              <a:rPr lang="id-ID" sz="2800" dirty="0" smtClean="0"/>
              <a:t>	</a:t>
            </a:r>
            <a:r>
              <a:rPr lang="en-US" sz="2800" b="1" dirty="0" smtClean="0"/>
              <a:t>2</a:t>
            </a:r>
            <a:r>
              <a:rPr lang="id-ID" sz="2800" b="1" dirty="0" smtClean="0"/>
              <a:t>,</a:t>
            </a:r>
            <a:r>
              <a:rPr lang="en-US" sz="2800" b="1" dirty="0" smtClean="0"/>
              <a:t>78</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US" sz="4400" dirty="0" smtClean="0"/>
              <a:t>ANALISIS MATRIKS SWOT</a:t>
            </a:r>
            <a:endParaRPr lang="ar-EG" sz="4400" dirty="0"/>
          </a:p>
        </p:txBody>
      </p:sp>
      <p:sp>
        <p:nvSpPr>
          <p:cNvPr id="3" name="Content Placeholder 2"/>
          <p:cNvSpPr>
            <a:spLocks noGrp="1"/>
          </p:cNvSpPr>
          <p:nvPr>
            <p:ph idx="1"/>
          </p:nvPr>
        </p:nvSpPr>
        <p:spPr>
          <a:xfrm>
            <a:off x="457200" y="1219200"/>
            <a:ext cx="8229600" cy="5257800"/>
          </a:xfrm>
        </p:spPr>
        <p:txBody>
          <a:bodyPr>
            <a:normAutofit fontScale="85000" lnSpcReduction="20000"/>
          </a:bodyPr>
          <a:lstStyle/>
          <a:p>
            <a:r>
              <a:rPr lang="id-ID" dirty="0" smtClean="0"/>
              <a:t>B</a:t>
            </a:r>
            <a:r>
              <a:rPr lang="en-US" dirty="0" err="1" smtClean="0"/>
              <a:t>erpijak</a:t>
            </a:r>
            <a:r>
              <a:rPr lang="en-US" dirty="0" smtClean="0"/>
              <a:t> </a:t>
            </a:r>
            <a:r>
              <a:rPr lang="en-US" dirty="0" err="1" smtClean="0"/>
              <a:t>dari</a:t>
            </a:r>
            <a:r>
              <a:rPr lang="en-US" dirty="0" smtClean="0"/>
              <a:t> </a:t>
            </a:r>
            <a:r>
              <a:rPr lang="en-US" dirty="0" err="1" smtClean="0"/>
              <a:t>skor</a:t>
            </a:r>
            <a:r>
              <a:rPr lang="en-US" dirty="0" smtClean="0"/>
              <a:t>  total, </a:t>
            </a:r>
            <a:r>
              <a:rPr lang="en-US" dirty="0" err="1" smtClean="0"/>
              <a:t>maka</a:t>
            </a:r>
            <a:r>
              <a:rPr lang="en-US" dirty="0" smtClean="0"/>
              <a:t> </a:t>
            </a:r>
            <a:r>
              <a:rPr lang="en-US" dirty="0" err="1" smtClean="0"/>
              <a:t>penentuan</a:t>
            </a:r>
            <a:r>
              <a:rPr lang="en-US" dirty="0" smtClean="0"/>
              <a:t> </a:t>
            </a:r>
            <a:r>
              <a:rPr lang="en-US" dirty="0" err="1" smtClean="0"/>
              <a:t>posisi</a:t>
            </a:r>
            <a:r>
              <a:rPr lang="en-US" dirty="0" smtClean="0"/>
              <a:t> PT</a:t>
            </a:r>
            <a:r>
              <a:rPr lang="id-ID" dirty="0" smtClean="0"/>
              <a:t>.  S</a:t>
            </a:r>
            <a:r>
              <a:rPr lang="en-US" dirty="0" err="1" smtClean="0"/>
              <a:t>amsung</a:t>
            </a:r>
            <a:r>
              <a:rPr lang="en-US" dirty="0" smtClean="0"/>
              <a:t> </a:t>
            </a:r>
            <a:r>
              <a:rPr lang="en-US" dirty="0" err="1" smtClean="0"/>
              <a:t>dapat</a:t>
            </a:r>
            <a:r>
              <a:rPr lang="en-US" dirty="0" smtClean="0"/>
              <a:t> </a:t>
            </a:r>
            <a:r>
              <a:rPr lang="en-US" dirty="0" err="1" smtClean="0"/>
              <a:t>digambarkan</a:t>
            </a:r>
            <a:r>
              <a:rPr lang="en-US" dirty="0" smtClean="0"/>
              <a:t> </a:t>
            </a:r>
            <a:r>
              <a:rPr lang="en-US" dirty="0" err="1" smtClean="0"/>
              <a:t>sebagai</a:t>
            </a:r>
            <a:r>
              <a:rPr lang="en-US" dirty="0" smtClean="0"/>
              <a:t> </a:t>
            </a:r>
            <a:r>
              <a:rPr lang="en-US" dirty="0" err="1" smtClean="0"/>
              <a:t>matrik</a:t>
            </a:r>
            <a:r>
              <a:rPr lang="en-US" dirty="0" smtClean="0"/>
              <a:t> </a:t>
            </a:r>
            <a:r>
              <a:rPr lang="en-US" dirty="0" err="1" smtClean="0"/>
              <a:t>swot</a:t>
            </a:r>
            <a:r>
              <a:rPr lang="en-US" dirty="0" smtClean="0"/>
              <a:t> yang </a:t>
            </a:r>
            <a:r>
              <a:rPr lang="en-US" dirty="0" err="1" smtClean="0"/>
              <a:t>dapat</a:t>
            </a:r>
            <a:r>
              <a:rPr lang="en-US" dirty="0" smtClean="0"/>
              <a:t> </a:t>
            </a:r>
            <a:r>
              <a:rPr lang="en-US" dirty="0" err="1" smtClean="0"/>
              <a:t>dilihat</a:t>
            </a:r>
            <a:r>
              <a:rPr lang="en-US" dirty="0" smtClean="0"/>
              <a:t> </a:t>
            </a:r>
            <a:r>
              <a:rPr lang="en-US" dirty="0" err="1" smtClean="0"/>
              <a:t>pada</a:t>
            </a:r>
            <a:r>
              <a:rPr lang="en-US" dirty="0" smtClean="0"/>
              <a:t> </a:t>
            </a:r>
            <a:r>
              <a:rPr lang="en-US" dirty="0" err="1" smtClean="0"/>
              <a:t>gambar</a:t>
            </a:r>
            <a:r>
              <a:rPr lang="en-US" dirty="0" smtClean="0"/>
              <a:t> </a:t>
            </a:r>
            <a:r>
              <a:rPr lang="en-US" dirty="0" err="1" smtClean="0"/>
              <a:t>dibawah</a:t>
            </a:r>
            <a:r>
              <a:rPr lang="en-US" dirty="0" smtClean="0"/>
              <a:t> </a:t>
            </a:r>
            <a:r>
              <a:rPr lang="en-US" dirty="0" err="1" smtClean="0"/>
              <a:t>ini</a:t>
            </a:r>
            <a:r>
              <a:rPr lang="id-ID" dirty="0" smtClean="0"/>
              <a:t>, d</a:t>
            </a:r>
            <a:r>
              <a:rPr lang="en-US" dirty="0" smtClean="0"/>
              <a:t>an </a:t>
            </a:r>
            <a:r>
              <a:rPr lang="en-US" dirty="0" err="1" smtClean="0"/>
              <a:t>untuk</a:t>
            </a:r>
            <a:r>
              <a:rPr lang="en-US" dirty="0" smtClean="0"/>
              <a:t> </a:t>
            </a:r>
            <a:r>
              <a:rPr lang="en-US" dirty="0" err="1" smtClean="0"/>
              <a:t>mencari</a:t>
            </a:r>
            <a:r>
              <a:rPr lang="en-US" dirty="0" smtClean="0"/>
              <a:t> </a:t>
            </a:r>
            <a:r>
              <a:rPr lang="id-ID" dirty="0" smtClean="0"/>
              <a:t>titik </a:t>
            </a:r>
            <a:r>
              <a:rPr lang="en-US" dirty="0" err="1" smtClean="0"/>
              <a:t>koordinatnya</a:t>
            </a:r>
            <a:r>
              <a:rPr lang="en-US" dirty="0" smtClean="0"/>
              <a:t>, </a:t>
            </a:r>
            <a:r>
              <a:rPr lang="en-US" dirty="0" err="1" smtClean="0"/>
              <a:t>dapat</a:t>
            </a:r>
            <a:r>
              <a:rPr lang="en-US" dirty="0" smtClean="0"/>
              <a:t> </a:t>
            </a:r>
            <a:r>
              <a:rPr lang="en-US" dirty="0" err="1" smtClean="0"/>
              <a:t>dicari</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sebagai</a:t>
            </a:r>
            <a:r>
              <a:rPr lang="en-US" dirty="0" smtClean="0"/>
              <a:t> </a:t>
            </a:r>
            <a:r>
              <a:rPr lang="en-US" dirty="0" err="1" smtClean="0"/>
              <a:t>berikut</a:t>
            </a:r>
            <a:r>
              <a:rPr lang="en-US" dirty="0" smtClean="0"/>
              <a:t> : </a:t>
            </a:r>
          </a:p>
          <a:p>
            <a:endParaRPr lang="en-US" dirty="0" smtClean="0"/>
          </a:p>
          <a:p>
            <a:pPr lvl="0"/>
            <a:r>
              <a:rPr lang="en-US" dirty="0" err="1" smtClean="0"/>
              <a:t>Koordinat</a:t>
            </a:r>
            <a:r>
              <a:rPr lang="en-US" dirty="0" smtClean="0"/>
              <a:t> </a:t>
            </a:r>
            <a:r>
              <a:rPr lang="en-US" dirty="0" err="1" smtClean="0"/>
              <a:t>Analisis</a:t>
            </a:r>
            <a:r>
              <a:rPr lang="en-US" dirty="0" smtClean="0"/>
              <a:t> Internal </a:t>
            </a:r>
          </a:p>
          <a:p>
            <a:pPr>
              <a:buNone/>
            </a:pPr>
            <a:r>
              <a:rPr lang="en-US" dirty="0" smtClean="0"/>
              <a:t>	( </a:t>
            </a:r>
            <a:r>
              <a:rPr lang="en-US" dirty="0" err="1" smtClean="0"/>
              <a:t>skor</a:t>
            </a:r>
            <a:r>
              <a:rPr lang="en-US" dirty="0" smtClean="0"/>
              <a:t> total </a:t>
            </a:r>
            <a:r>
              <a:rPr lang="en-US" dirty="0" err="1" smtClean="0"/>
              <a:t>kekuatan</a:t>
            </a:r>
            <a:r>
              <a:rPr lang="en-US" dirty="0" smtClean="0"/>
              <a:t> – </a:t>
            </a:r>
            <a:r>
              <a:rPr lang="en-US" dirty="0" err="1" smtClean="0"/>
              <a:t>skor</a:t>
            </a:r>
            <a:r>
              <a:rPr lang="en-US" dirty="0" smtClean="0"/>
              <a:t> total </a:t>
            </a:r>
            <a:r>
              <a:rPr lang="en-US" dirty="0" err="1" smtClean="0"/>
              <a:t>kelemahan</a:t>
            </a:r>
            <a:r>
              <a:rPr lang="en-US" dirty="0" smtClean="0"/>
              <a:t> )    : 2 	=</a:t>
            </a:r>
          </a:p>
          <a:p>
            <a:pPr>
              <a:buNone/>
            </a:pPr>
            <a:r>
              <a:rPr lang="en-US" dirty="0" smtClean="0"/>
              <a:t>	</a:t>
            </a:r>
            <a:r>
              <a:rPr lang="id-ID" dirty="0" smtClean="0"/>
              <a:t>( 3,5 – 1,62   </a:t>
            </a:r>
            <a:r>
              <a:rPr lang="en-US" dirty="0" smtClean="0"/>
              <a:t>)		</a:t>
            </a:r>
            <a:r>
              <a:rPr lang="id-ID" dirty="0" smtClean="0"/>
              <a:t>		</a:t>
            </a:r>
            <a:r>
              <a:rPr lang="en-US" dirty="0" smtClean="0"/>
              <a:t>	       : 2 	=  </a:t>
            </a:r>
            <a:r>
              <a:rPr lang="id-ID" b="1" dirty="0" smtClean="0"/>
              <a:t>0,94</a:t>
            </a:r>
            <a:endParaRPr lang="en-US" dirty="0" smtClean="0"/>
          </a:p>
          <a:p>
            <a:pPr>
              <a:buNone/>
            </a:pPr>
            <a:r>
              <a:rPr lang="id-ID" dirty="0" smtClean="0"/>
              <a:t> </a:t>
            </a:r>
            <a:endParaRPr lang="en-US" dirty="0" smtClean="0"/>
          </a:p>
          <a:p>
            <a:pPr lvl="0"/>
            <a:r>
              <a:rPr lang="en-US" dirty="0" err="1" smtClean="0"/>
              <a:t>Koordinat</a:t>
            </a:r>
            <a:r>
              <a:rPr lang="en-US" dirty="0" smtClean="0"/>
              <a:t> </a:t>
            </a:r>
            <a:r>
              <a:rPr lang="en-US" dirty="0" err="1" smtClean="0"/>
              <a:t>Analisis</a:t>
            </a:r>
            <a:r>
              <a:rPr lang="en-US" dirty="0" smtClean="0"/>
              <a:t> </a:t>
            </a:r>
            <a:r>
              <a:rPr lang="en-US" dirty="0" err="1" smtClean="0"/>
              <a:t>Eksternal</a:t>
            </a:r>
            <a:r>
              <a:rPr lang="en-US" dirty="0" smtClean="0"/>
              <a:t> </a:t>
            </a:r>
          </a:p>
          <a:p>
            <a:pPr>
              <a:buNone/>
            </a:pPr>
            <a:r>
              <a:rPr lang="en-US" dirty="0" smtClean="0"/>
              <a:t>	( </a:t>
            </a:r>
            <a:r>
              <a:rPr lang="en-US" dirty="0" err="1" smtClean="0"/>
              <a:t>skor</a:t>
            </a:r>
            <a:r>
              <a:rPr lang="en-US" dirty="0" smtClean="0"/>
              <a:t> total </a:t>
            </a:r>
            <a:r>
              <a:rPr lang="en-US" dirty="0" err="1" smtClean="0"/>
              <a:t>peluang</a:t>
            </a:r>
            <a:r>
              <a:rPr lang="en-US" dirty="0" smtClean="0"/>
              <a:t> – </a:t>
            </a:r>
            <a:r>
              <a:rPr lang="en-US" dirty="0" err="1" smtClean="0"/>
              <a:t>skor</a:t>
            </a:r>
            <a:r>
              <a:rPr lang="en-US" dirty="0" smtClean="0"/>
              <a:t> total </a:t>
            </a:r>
            <a:r>
              <a:rPr lang="en-US" dirty="0" err="1" smtClean="0"/>
              <a:t>ancaman</a:t>
            </a:r>
            <a:r>
              <a:rPr lang="en-US" dirty="0" smtClean="0"/>
              <a:t> ) 	: 2</a:t>
            </a:r>
            <a:r>
              <a:rPr lang="id-ID" dirty="0" smtClean="0"/>
              <a:t>	</a:t>
            </a:r>
            <a:r>
              <a:rPr lang="en-US" dirty="0" smtClean="0"/>
              <a:t>= </a:t>
            </a:r>
          </a:p>
          <a:p>
            <a:pPr>
              <a:buNone/>
            </a:pPr>
            <a:r>
              <a:rPr lang="en-US" dirty="0" smtClean="0"/>
              <a:t>	( </a:t>
            </a:r>
            <a:r>
              <a:rPr lang="id-ID" dirty="0" smtClean="0"/>
              <a:t>2,84</a:t>
            </a:r>
            <a:r>
              <a:rPr lang="en-US" dirty="0" smtClean="0"/>
              <a:t> – 2,</a:t>
            </a:r>
            <a:r>
              <a:rPr lang="id-ID" dirty="0" smtClean="0"/>
              <a:t>78</a:t>
            </a:r>
            <a:r>
              <a:rPr lang="en-US" dirty="0" smtClean="0"/>
              <a:t> ) </a:t>
            </a:r>
            <a:r>
              <a:rPr lang="id-ID" dirty="0" smtClean="0"/>
              <a:t>			</a:t>
            </a:r>
            <a:r>
              <a:rPr lang="en-US" dirty="0" smtClean="0"/>
              <a:t>	: 2 </a:t>
            </a:r>
            <a:r>
              <a:rPr lang="id-ID" dirty="0" smtClean="0"/>
              <a:t>	</a:t>
            </a:r>
            <a:r>
              <a:rPr lang="en-US" dirty="0" smtClean="0"/>
              <a:t>=</a:t>
            </a:r>
            <a:r>
              <a:rPr lang="en-US" b="1" dirty="0" smtClean="0"/>
              <a:t>  </a:t>
            </a:r>
            <a:r>
              <a:rPr lang="id-ID" b="1" dirty="0" smtClean="0"/>
              <a:t>0,03</a:t>
            </a:r>
            <a:endParaRPr lang="en-US" dirty="0" smtClean="0"/>
          </a:p>
          <a:p>
            <a:pPr>
              <a:buNone/>
            </a:pPr>
            <a:endParaRPr lang="en-US" dirty="0" smtClean="0"/>
          </a:p>
          <a:p>
            <a:pPr>
              <a:buNone/>
            </a:pPr>
            <a:endParaRPr lang="en-US" dirty="0" smtClean="0"/>
          </a:p>
          <a:p>
            <a:r>
              <a:rPr lang="en-US" b="1" dirty="0" err="1" smtClean="0"/>
              <a:t>Jadi</a:t>
            </a:r>
            <a:r>
              <a:rPr lang="id-ID" b="1" dirty="0" smtClean="0"/>
              <a:t>,</a:t>
            </a:r>
            <a:r>
              <a:rPr lang="en-US" b="1" dirty="0" smtClean="0"/>
              <a:t> </a:t>
            </a:r>
            <a:r>
              <a:rPr lang="en-US" b="1" dirty="0" err="1" smtClean="0"/>
              <a:t>titik</a:t>
            </a:r>
            <a:r>
              <a:rPr lang="en-US" b="1" dirty="0" smtClean="0"/>
              <a:t> </a:t>
            </a:r>
            <a:r>
              <a:rPr lang="en-US" b="1" dirty="0" err="1" smtClean="0"/>
              <a:t>koordinat</a:t>
            </a:r>
            <a:r>
              <a:rPr lang="en-US" b="1" dirty="0" smtClean="0"/>
              <a:t> </a:t>
            </a:r>
            <a:r>
              <a:rPr lang="en-US" b="1" dirty="0" err="1" smtClean="0"/>
              <a:t>terletak</a:t>
            </a:r>
            <a:r>
              <a:rPr lang="en-US" b="1" dirty="0" smtClean="0"/>
              <a:t> </a:t>
            </a:r>
            <a:r>
              <a:rPr lang="en-US" b="1" dirty="0" err="1" smtClean="0"/>
              <a:t>pada</a:t>
            </a:r>
            <a:r>
              <a:rPr lang="en-US" b="1" dirty="0" smtClean="0"/>
              <a:t>   (</a:t>
            </a:r>
            <a:r>
              <a:rPr lang="id-ID" b="1" dirty="0" smtClean="0"/>
              <a:t>0,94 ; 0,03</a:t>
            </a:r>
            <a:r>
              <a:rPr lang="en-US" b="1"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32688"/>
          </a:xfrm>
        </p:spPr>
        <p:txBody>
          <a:bodyPr>
            <a:normAutofit/>
          </a:bodyPr>
          <a:lstStyle/>
          <a:p>
            <a:r>
              <a:rPr lang="en-US" sz="4800" dirty="0" smtClean="0"/>
              <a:t>GAMBAR MATRIKS SWOT</a:t>
            </a:r>
            <a:endParaRPr lang="en-US" sz="4800" dirty="0"/>
          </a:p>
        </p:txBody>
      </p:sp>
      <p:sp>
        <p:nvSpPr>
          <p:cNvPr id="3" name="Content Placeholder 2"/>
          <p:cNvSpPr>
            <a:spLocks noGrp="1"/>
          </p:cNvSpPr>
          <p:nvPr>
            <p:ph idx="1"/>
          </p:nvPr>
        </p:nvSpPr>
        <p:spPr>
          <a:xfrm>
            <a:off x="457200" y="1676400"/>
            <a:ext cx="8229600" cy="4648200"/>
          </a:xfrm>
        </p:spPr>
        <p:txBody>
          <a:bodyPr/>
          <a:lstStyle/>
          <a:p>
            <a:pPr>
              <a:buNone/>
            </a:pPr>
            <a:endParaRPr lang="en-US" dirty="0" smtClean="0"/>
          </a:p>
          <a:p>
            <a:pPr>
              <a:buNone/>
            </a:pPr>
            <a:r>
              <a:rPr lang="en-US" dirty="0" smtClean="0"/>
              <a:t>					        </a:t>
            </a:r>
            <a:r>
              <a:rPr lang="en-US" sz="1400" b="1" dirty="0" smtClean="0"/>
              <a:t>KUADRAN I</a:t>
            </a:r>
          </a:p>
          <a:p>
            <a:pPr>
              <a:buNone/>
            </a:pPr>
            <a:r>
              <a:rPr lang="en-US" sz="1400" b="1" dirty="0" smtClean="0"/>
              <a:t>					               EKSPANSION</a:t>
            </a:r>
          </a:p>
          <a:p>
            <a:pPr>
              <a:buNone/>
            </a:pPr>
            <a:r>
              <a:rPr lang="en-US" sz="1200" dirty="0" smtClean="0"/>
              <a:t>					</a:t>
            </a:r>
          </a:p>
          <a:p>
            <a:pPr>
              <a:buNone/>
            </a:pPr>
            <a:r>
              <a:rPr lang="en-US" sz="1200" dirty="0" smtClean="0"/>
              <a:t>					</a:t>
            </a:r>
            <a:r>
              <a:rPr lang="en-US" sz="1200" b="1" dirty="0" smtClean="0"/>
              <a:t>MENDUKUNG STRATEGI OFENSIF</a:t>
            </a:r>
          </a:p>
          <a:p>
            <a:pPr>
              <a:buNone/>
            </a:pPr>
            <a:r>
              <a:rPr lang="en-US" sz="1200" dirty="0" smtClean="0"/>
              <a:t>				</a:t>
            </a:r>
            <a:endParaRPr lang="en-US" sz="2000" b="1" dirty="0" smtClean="0"/>
          </a:p>
          <a:p>
            <a:pPr>
              <a:buNone/>
            </a:pPr>
            <a:r>
              <a:rPr lang="en-US" sz="2000" b="1" dirty="0" smtClean="0"/>
              <a:t>				 </a:t>
            </a:r>
            <a:r>
              <a:rPr lang="en-US" sz="2400" b="1" dirty="0" smtClean="0"/>
              <a:t>0.03</a:t>
            </a:r>
            <a:r>
              <a:rPr lang="en-US" sz="2000" b="1" dirty="0" smtClean="0"/>
              <a:t> 		</a:t>
            </a:r>
          </a:p>
          <a:p>
            <a:pPr>
              <a:buNone/>
            </a:pPr>
            <a:r>
              <a:rPr lang="en-US" sz="2000" b="1" dirty="0" smtClean="0"/>
              <a:t>						</a:t>
            </a:r>
            <a:r>
              <a:rPr lang="en-US" sz="2400" b="1" dirty="0" smtClean="0"/>
              <a:t>0.94</a:t>
            </a:r>
            <a:endParaRPr lang="en-US" b="1" dirty="0" smtClean="0"/>
          </a:p>
        </p:txBody>
      </p:sp>
      <p:cxnSp>
        <p:nvCxnSpPr>
          <p:cNvPr id="5" name="Straight Arrow Connector 4"/>
          <p:cNvCxnSpPr/>
          <p:nvPr/>
        </p:nvCxnSpPr>
        <p:spPr>
          <a:xfrm rot="5400000" flipH="1" flipV="1">
            <a:off x="2248694" y="3924300"/>
            <a:ext cx="35806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981200" y="4038600"/>
            <a:ext cx="441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38600" y="3810000"/>
            <a:ext cx="12954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220494" y="3923506"/>
            <a:ext cx="227806" cy="7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0000" y="1752600"/>
            <a:ext cx="489531" cy="369332"/>
          </a:xfrm>
          <a:prstGeom prst="rect">
            <a:avLst/>
          </a:prstGeom>
          <a:noFill/>
          <a:ln w="12700">
            <a:solidFill>
              <a:schemeClr val="tx1"/>
            </a:solidFill>
          </a:ln>
        </p:spPr>
        <p:txBody>
          <a:bodyPr wrap="square" rtlCol="1">
            <a:spAutoFit/>
          </a:bodyPr>
          <a:lstStyle/>
          <a:p>
            <a:r>
              <a:rPr lang="en-US" dirty="0" smtClean="0"/>
              <a:t> O</a:t>
            </a:r>
            <a:endParaRPr lang="ar-EG" dirty="0"/>
          </a:p>
        </p:txBody>
      </p:sp>
      <p:sp>
        <p:nvSpPr>
          <p:cNvPr id="22" name="TextBox 21"/>
          <p:cNvSpPr txBox="1"/>
          <p:nvPr/>
        </p:nvSpPr>
        <p:spPr>
          <a:xfrm>
            <a:off x="6400800" y="3810000"/>
            <a:ext cx="489531" cy="369332"/>
          </a:xfrm>
          <a:prstGeom prst="rect">
            <a:avLst/>
          </a:prstGeom>
          <a:noFill/>
          <a:ln w="12700">
            <a:solidFill>
              <a:schemeClr val="tx1"/>
            </a:solidFill>
          </a:ln>
        </p:spPr>
        <p:txBody>
          <a:bodyPr wrap="square" rtlCol="1">
            <a:spAutoFit/>
          </a:bodyPr>
          <a:lstStyle/>
          <a:p>
            <a:r>
              <a:rPr lang="en-US" dirty="0" smtClean="0"/>
              <a:t>  S</a:t>
            </a:r>
            <a:endParaRPr lang="ar-EG" dirty="0"/>
          </a:p>
        </p:txBody>
      </p:sp>
      <p:sp>
        <p:nvSpPr>
          <p:cNvPr id="23" name="TextBox 22"/>
          <p:cNvSpPr txBox="1"/>
          <p:nvPr/>
        </p:nvSpPr>
        <p:spPr>
          <a:xfrm>
            <a:off x="1485900" y="3886200"/>
            <a:ext cx="489531" cy="369332"/>
          </a:xfrm>
          <a:prstGeom prst="rect">
            <a:avLst/>
          </a:prstGeom>
          <a:noFill/>
          <a:ln w="12700">
            <a:solidFill>
              <a:schemeClr val="tx1"/>
            </a:solidFill>
          </a:ln>
        </p:spPr>
        <p:txBody>
          <a:bodyPr wrap="square" rtlCol="1">
            <a:spAutoFit/>
          </a:bodyPr>
          <a:lstStyle/>
          <a:p>
            <a:r>
              <a:rPr lang="en-US" dirty="0" smtClean="0"/>
              <a:t> W</a:t>
            </a:r>
            <a:endParaRPr lang="ar-EG" dirty="0"/>
          </a:p>
        </p:txBody>
      </p:sp>
      <p:sp>
        <p:nvSpPr>
          <p:cNvPr id="24" name="TextBox 23"/>
          <p:cNvSpPr txBox="1"/>
          <p:nvPr/>
        </p:nvSpPr>
        <p:spPr>
          <a:xfrm>
            <a:off x="3810000" y="5715000"/>
            <a:ext cx="489531" cy="369332"/>
          </a:xfrm>
          <a:prstGeom prst="rect">
            <a:avLst/>
          </a:prstGeom>
          <a:noFill/>
          <a:ln w="12700">
            <a:solidFill>
              <a:schemeClr val="tx1"/>
            </a:solidFill>
          </a:ln>
        </p:spPr>
        <p:txBody>
          <a:bodyPr wrap="square" rtlCol="1">
            <a:spAutoFit/>
          </a:bodyPr>
          <a:lstStyle/>
          <a:p>
            <a:r>
              <a:rPr lang="en-US" dirty="0" smtClean="0"/>
              <a:t>  T</a:t>
            </a:r>
            <a:endParaRPr lang="ar-E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KESIMPULAN</a:t>
            </a:r>
            <a:endParaRPr lang="ar-EG" dirty="0"/>
          </a:p>
        </p:txBody>
      </p:sp>
      <p:sp>
        <p:nvSpPr>
          <p:cNvPr id="3" name="Content Placeholder 2"/>
          <p:cNvSpPr>
            <a:spLocks noGrp="1"/>
          </p:cNvSpPr>
          <p:nvPr>
            <p:ph idx="1"/>
          </p:nvPr>
        </p:nvSpPr>
        <p:spPr/>
        <p:txBody>
          <a:bodyPr>
            <a:normAutofit/>
          </a:bodyPr>
          <a:lstStyle/>
          <a:p>
            <a:r>
              <a:rPr lang="id-ID" dirty="0" smtClean="0"/>
              <a:t>Berdasarkan bobot dan rating setiap unsur matrik swot sebagaimana disajikan diatas dapat diketahui bahwa posisi perusahaan pada saat ini berada di kuadran I, yaitu kuadran Ekspansion yang terletak pada titik – titik koordinat (0,94 ; 0,03) di mana mendukung strategi yang bersifat ofensif, sehingga strategi umum yang digunakan oleh perusahaan adalah menggunakan kekuatan perusahaan untuk mengambil kesempatan yang ada.</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dirty="0" smtClean="0"/>
              <a:t>LANJUTAN..</a:t>
            </a:r>
            <a:endParaRPr lang="ar-EG" dirty="0"/>
          </a:p>
        </p:txBody>
      </p:sp>
      <p:sp>
        <p:nvSpPr>
          <p:cNvPr id="3" name="Content Placeholder 2"/>
          <p:cNvSpPr>
            <a:spLocks noGrp="1"/>
          </p:cNvSpPr>
          <p:nvPr>
            <p:ph idx="1"/>
          </p:nvPr>
        </p:nvSpPr>
        <p:spPr>
          <a:xfrm>
            <a:off x="457200" y="1066800"/>
            <a:ext cx="8382000" cy="5257800"/>
          </a:xfrm>
        </p:spPr>
        <p:txBody>
          <a:bodyPr/>
          <a:lstStyle/>
          <a:p>
            <a:r>
              <a:rPr lang="id-ID" dirty="0" smtClean="0"/>
              <a:t>Sedangkan, untuk posisi unit usaha perusahaan diketahui pada kuadran I sehingga mempunyai strategi yang lebih baik dan penyempurnaan analisis dengan menghitung luasan wilayah pada tiap </a:t>
            </a:r>
            <a:r>
              <a:rPr lang="id-ID" dirty="0" smtClean="0"/>
              <a:t>kuadran</a:t>
            </a:r>
            <a:r>
              <a:rPr lang="en-US" dirty="0" smtClean="0"/>
              <a:t> </a:t>
            </a:r>
            <a:r>
              <a:rPr lang="id-ID" dirty="0" smtClean="0"/>
              <a:t>:</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43712"/>
          </a:xfrm>
        </p:spPr>
        <p:txBody>
          <a:bodyPr>
            <a:normAutofit fontScale="90000"/>
          </a:bodyPr>
          <a:lstStyle/>
          <a:p>
            <a:r>
              <a:rPr lang="en-US" dirty="0" err="1" smtClean="0"/>
              <a:t>Kesimpulan</a:t>
            </a:r>
            <a:r>
              <a:rPr lang="en-US" dirty="0" smtClean="0"/>
              <a:t> </a:t>
            </a:r>
            <a:r>
              <a:rPr lang="en-US" dirty="0" err="1" smtClean="0"/>
              <a:t>Matriks</a:t>
            </a:r>
            <a:endParaRPr lang="ar-EG" dirty="0"/>
          </a:p>
        </p:txBody>
      </p:sp>
      <p:sp>
        <p:nvSpPr>
          <p:cNvPr id="3" name="Content Placeholder 2"/>
          <p:cNvSpPr>
            <a:spLocks noGrp="1"/>
          </p:cNvSpPr>
          <p:nvPr>
            <p:ph idx="1"/>
          </p:nvPr>
        </p:nvSpPr>
        <p:spPr>
          <a:xfrm>
            <a:off x="457200" y="1371600"/>
            <a:ext cx="8229600" cy="5105400"/>
          </a:xfrm>
        </p:spPr>
        <p:txBody>
          <a:bodyPr>
            <a:normAutofit/>
          </a:bodyPr>
          <a:lstStyle/>
          <a:p>
            <a:r>
              <a:rPr lang="id-ID" dirty="0" smtClean="0"/>
              <a:t>Berdasarkan tabel skala prioritas sebagaimana kami sajikan </a:t>
            </a:r>
            <a:r>
              <a:rPr lang="en-US" dirty="0" err="1" smtClean="0"/>
              <a:t>sebelumnya</a:t>
            </a:r>
            <a:r>
              <a:rPr lang="en-US" dirty="0" smtClean="0"/>
              <a:t>,</a:t>
            </a:r>
            <a:r>
              <a:rPr lang="id-ID" dirty="0" smtClean="0"/>
              <a:t> </a:t>
            </a:r>
            <a:r>
              <a:rPr lang="id-ID" dirty="0" smtClean="0"/>
              <a:t>dapat diketahui bahwa melalui luas matriks tersebut, posisi perusahaan pada saat ini memperlihatkan kondisi di mana perusahaan sebaiknya/seharusnya memprioritaskan strategi pada kuadran </a:t>
            </a:r>
            <a:r>
              <a:rPr lang="id-ID" dirty="0" smtClean="0"/>
              <a:t>I</a:t>
            </a:r>
            <a:r>
              <a:rPr lang="en-US" dirty="0" smtClean="0"/>
              <a:t>, </a:t>
            </a:r>
            <a:r>
              <a:rPr lang="en-US" dirty="0" err="1" smtClean="0"/>
              <a:t>yaitu</a:t>
            </a:r>
            <a:r>
              <a:rPr lang="en-US" dirty="0" smtClean="0"/>
              <a:t> </a:t>
            </a:r>
            <a:r>
              <a:rPr lang="id-ID" dirty="0" smtClean="0"/>
              <a:t>strategi pertumbuhan/ekspansi </a:t>
            </a:r>
            <a:r>
              <a:rPr lang="en-US" dirty="0" err="1" smtClean="0"/>
              <a:t>dan</a:t>
            </a:r>
            <a:r>
              <a:rPr lang="en-US" dirty="0" smtClean="0"/>
              <a:t> </a:t>
            </a:r>
            <a:r>
              <a:rPr lang="en-US" dirty="0" err="1" smtClean="0"/>
              <a:t>menyangkut</a:t>
            </a:r>
            <a:r>
              <a:rPr lang="en-US" dirty="0" smtClean="0"/>
              <a:t> </a:t>
            </a:r>
            <a:r>
              <a:rPr lang="en-US" dirty="0" err="1" smtClean="0"/>
              <a:t>juga</a:t>
            </a:r>
            <a:r>
              <a:rPr lang="en-US" dirty="0" smtClean="0"/>
              <a:t> </a:t>
            </a:r>
            <a:r>
              <a:rPr lang="en-US" dirty="0" err="1" smtClean="0"/>
              <a:t>beberapa</a:t>
            </a:r>
            <a:r>
              <a:rPr lang="en-US" dirty="0" smtClean="0"/>
              <a:t> </a:t>
            </a:r>
            <a:r>
              <a:rPr lang="en-US" dirty="0" err="1" smtClean="0"/>
              <a:t>strategi</a:t>
            </a:r>
            <a:r>
              <a:rPr lang="en-US" dirty="0" smtClean="0"/>
              <a:t> </a:t>
            </a:r>
            <a:r>
              <a:rPr lang="en-US" dirty="0" err="1" smtClean="0"/>
              <a:t>dari</a:t>
            </a:r>
            <a:r>
              <a:rPr lang="en-US" dirty="0" smtClean="0"/>
              <a:t> </a:t>
            </a:r>
            <a:r>
              <a:rPr lang="en-US" dirty="0" err="1" smtClean="0"/>
              <a:t>kuadran</a:t>
            </a:r>
            <a:r>
              <a:rPr lang="en-US" dirty="0" smtClean="0"/>
              <a:t> </a:t>
            </a:r>
            <a:r>
              <a:rPr lang="id-ID" dirty="0" smtClean="0"/>
              <a:t>IV </a:t>
            </a:r>
            <a:r>
              <a:rPr lang="id-ID" dirty="0" smtClean="0"/>
              <a:t>yaitu </a:t>
            </a:r>
            <a:r>
              <a:rPr lang="id-ID" dirty="0" smtClean="0"/>
              <a:t>strategi </a:t>
            </a:r>
            <a:r>
              <a:rPr lang="id-ID" dirty="0" smtClean="0"/>
              <a:t>kombinasi</a:t>
            </a:r>
            <a:r>
              <a:rPr lang="id-ID" dirty="0" smtClean="0"/>
              <a:t>.</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32688"/>
          </a:xfrm>
        </p:spPr>
        <p:txBody>
          <a:bodyPr/>
          <a:lstStyle/>
          <a:p>
            <a:pPr algn="ctr"/>
            <a:r>
              <a:rPr lang="en-US" b="1" dirty="0" smtClean="0">
                <a:ln w="12700">
                  <a:solidFill>
                    <a:schemeClr val="tx2">
                      <a:satMod val="155000"/>
                    </a:schemeClr>
                  </a:solidFill>
                  <a:prstDash val="solid"/>
                </a:ln>
                <a:solidFill>
                  <a:schemeClr val="accent3">
                    <a:lumMod val="75000"/>
                  </a:schemeClr>
                </a:solidFill>
                <a:effectLst>
                  <a:glow rad="139700">
                    <a:schemeClr val="accent4">
                      <a:satMod val="175000"/>
                      <a:alpha val="40000"/>
                    </a:schemeClr>
                  </a:glow>
                  <a:outerShdw blurRad="41275" dist="20320" dir="1800000" algn="tl" rotWithShape="0">
                    <a:srgbClr val="000000">
                      <a:alpha val="40000"/>
                    </a:srgbClr>
                  </a:outerShdw>
                </a:effectLst>
                <a:latin typeface="+mn-lt"/>
              </a:rPr>
              <a:t>GRAND STRATEGY</a:t>
            </a:r>
            <a:endParaRPr lang="ar-EG" b="1" dirty="0">
              <a:ln w="12700">
                <a:solidFill>
                  <a:schemeClr val="tx2">
                    <a:satMod val="155000"/>
                  </a:schemeClr>
                </a:solidFill>
                <a:prstDash val="solid"/>
              </a:ln>
              <a:solidFill>
                <a:schemeClr val="accent3">
                  <a:lumMod val="75000"/>
                </a:schemeClr>
              </a:solidFill>
              <a:effectLst>
                <a:glow rad="139700">
                  <a:schemeClr val="accent4">
                    <a:satMod val="175000"/>
                    <a:alpha val="40000"/>
                  </a:schemeClr>
                </a:glow>
                <a:outerShdw blurRad="41275" dist="20320" dir="1800000" algn="tl" rotWithShape="0">
                  <a:srgbClr val="000000">
                    <a:alpha val="40000"/>
                  </a:srgbClr>
                </a:outerShdw>
              </a:effectLst>
              <a:latin typeface="+mn-lt"/>
            </a:endParaRPr>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r>
              <a:rPr lang="en-US" dirty="0" smtClean="0"/>
              <a:t>S</a:t>
            </a:r>
            <a:r>
              <a:rPr lang="id-ID" dirty="0" smtClean="0"/>
              <a:t>trategi umum yang baik diterapkan oleh perusahaan Samsung untuk ke depan ini mengacu pada strategi prioritik di atas antara lain </a:t>
            </a:r>
            <a:r>
              <a:rPr lang="en-US" dirty="0" smtClean="0"/>
              <a:t>:</a:t>
            </a:r>
            <a:endParaRPr lang="en-US" dirty="0" smtClean="0"/>
          </a:p>
          <a:p>
            <a:pPr lvl="2"/>
            <a:r>
              <a:rPr lang="en-US" sz="2600" b="1" dirty="0" smtClean="0">
                <a:effectLst>
                  <a:glow rad="63500">
                    <a:schemeClr val="accent2">
                      <a:satMod val="175000"/>
                      <a:alpha val="40000"/>
                    </a:schemeClr>
                  </a:glow>
                </a:effectLst>
              </a:rPr>
              <a:t>P</a:t>
            </a:r>
            <a:r>
              <a:rPr lang="id-ID" sz="2600" b="1" dirty="0" smtClean="0">
                <a:effectLst>
                  <a:glow rad="63500">
                    <a:schemeClr val="accent2">
                      <a:satMod val="175000"/>
                      <a:alpha val="40000"/>
                    </a:schemeClr>
                  </a:glow>
                </a:effectLst>
              </a:rPr>
              <a:t>engembangan Pasar</a:t>
            </a:r>
            <a:endParaRPr lang="en-US" sz="2600" b="1" dirty="0" smtClean="0">
              <a:effectLst>
                <a:glow rad="63500">
                  <a:schemeClr val="accent2">
                    <a:satMod val="175000"/>
                    <a:alpha val="40000"/>
                  </a:schemeClr>
                </a:glow>
              </a:effectLst>
            </a:endParaRPr>
          </a:p>
          <a:p>
            <a:pPr lvl="2"/>
            <a:r>
              <a:rPr lang="en-US" sz="2600" b="1" dirty="0" err="1" smtClean="0">
                <a:effectLst>
                  <a:glow rad="63500">
                    <a:schemeClr val="accent2">
                      <a:satMod val="175000"/>
                      <a:alpha val="40000"/>
                    </a:schemeClr>
                  </a:glow>
                </a:effectLst>
              </a:rPr>
              <a:t>Penetrasi</a:t>
            </a:r>
            <a:r>
              <a:rPr lang="en-US" sz="2600" b="1" dirty="0" smtClean="0">
                <a:effectLst>
                  <a:glow rad="63500">
                    <a:schemeClr val="accent2">
                      <a:satMod val="175000"/>
                      <a:alpha val="40000"/>
                    </a:schemeClr>
                  </a:glow>
                </a:effectLst>
              </a:rPr>
              <a:t> </a:t>
            </a:r>
            <a:r>
              <a:rPr lang="en-US" sz="2600" b="1" dirty="0" err="1" smtClean="0">
                <a:effectLst>
                  <a:glow rad="63500">
                    <a:schemeClr val="accent2">
                      <a:satMod val="175000"/>
                      <a:alpha val="40000"/>
                    </a:schemeClr>
                  </a:glow>
                </a:effectLst>
              </a:rPr>
              <a:t>Pasar</a:t>
            </a:r>
            <a:endParaRPr lang="en-US" sz="2600" b="1" dirty="0" smtClean="0">
              <a:effectLst>
                <a:glow rad="63500">
                  <a:schemeClr val="accent2">
                    <a:satMod val="175000"/>
                    <a:alpha val="40000"/>
                  </a:schemeClr>
                </a:glow>
              </a:effectLst>
            </a:endParaRPr>
          </a:p>
          <a:p>
            <a:pPr lvl="2"/>
            <a:r>
              <a:rPr lang="en-US" sz="2600" b="1" dirty="0" err="1" smtClean="0">
                <a:effectLst>
                  <a:glow rad="63500">
                    <a:schemeClr val="accent2">
                      <a:satMod val="175000"/>
                      <a:alpha val="40000"/>
                    </a:schemeClr>
                  </a:glow>
                </a:effectLst>
              </a:rPr>
              <a:t>Pengembangan</a:t>
            </a:r>
            <a:r>
              <a:rPr lang="en-US" sz="2600" b="1" dirty="0" smtClean="0">
                <a:effectLst>
                  <a:glow rad="63500">
                    <a:schemeClr val="accent2">
                      <a:satMod val="175000"/>
                      <a:alpha val="40000"/>
                    </a:schemeClr>
                  </a:glow>
                </a:effectLst>
              </a:rPr>
              <a:t> </a:t>
            </a:r>
            <a:r>
              <a:rPr lang="en-US" sz="2600" b="1" dirty="0" err="1" smtClean="0">
                <a:effectLst>
                  <a:glow rad="63500">
                    <a:schemeClr val="accent2">
                      <a:satMod val="175000"/>
                      <a:alpha val="40000"/>
                    </a:schemeClr>
                  </a:glow>
                </a:effectLst>
              </a:rPr>
              <a:t>Produk</a:t>
            </a:r>
            <a:endParaRPr lang="en-US" sz="2600" b="1" dirty="0" smtClean="0">
              <a:effectLst>
                <a:glow rad="63500">
                  <a:schemeClr val="accent2">
                    <a:satMod val="175000"/>
                    <a:alpha val="40000"/>
                  </a:schemeClr>
                </a:glow>
              </a:effectLst>
            </a:endParaRPr>
          </a:p>
          <a:p>
            <a:pPr lvl="2"/>
            <a:r>
              <a:rPr lang="en-US" sz="2600" b="1" dirty="0" err="1" smtClean="0">
                <a:effectLst>
                  <a:glow rad="63500">
                    <a:schemeClr val="accent2">
                      <a:satMod val="175000"/>
                      <a:alpha val="40000"/>
                    </a:schemeClr>
                  </a:glow>
                </a:effectLst>
              </a:rPr>
              <a:t>Integrasi</a:t>
            </a:r>
            <a:r>
              <a:rPr lang="en-US" sz="2600" b="1" dirty="0" smtClean="0">
                <a:effectLst>
                  <a:glow rad="63500">
                    <a:schemeClr val="accent2">
                      <a:satMod val="175000"/>
                      <a:alpha val="40000"/>
                    </a:schemeClr>
                  </a:glow>
                </a:effectLst>
              </a:rPr>
              <a:t> </a:t>
            </a:r>
            <a:r>
              <a:rPr lang="en-US" sz="2600" b="1" dirty="0" err="1" smtClean="0">
                <a:effectLst>
                  <a:glow rad="63500">
                    <a:schemeClr val="accent2">
                      <a:satMod val="175000"/>
                      <a:alpha val="40000"/>
                    </a:schemeClr>
                  </a:glow>
                </a:effectLst>
              </a:rPr>
              <a:t>Ke</a:t>
            </a:r>
            <a:r>
              <a:rPr lang="en-US" sz="2600" b="1" dirty="0" smtClean="0">
                <a:effectLst>
                  <a:glow rad="63500">
                    <a:schemeClr val="accent2">
                      <a:satMod val="175000"/>
                      <a:alpha val="40000"/>
                    </a:schemeClr>
                  </a:glow>
                </a:effectLst>
              </a:rPr>
              <a:t> </a:t>
            </a:r>
            <a:r>
              <a:rPr lang="en-US" sz="2600" b="1" dirty="0" err="1" smtClean="0">
                <a:effectLst>
                  <a:glow rad="63500">
                    <a:schemeClr val="accent2">
                      <a:satMod val="175000"/>
                      <a:alpha val="40000"/>
                    </a:schemeClr>
                  </a:glow>
                </a:effectLst>
              </a:rPr>
              <a:t>Depan</a:t>
            </a:r>
            <a:endParaRPr lang="en-US" sz="2600" b="1" dirty="0" smtClean="0">
              <a:effectLst>
                <a:glow rad="63500">
                  <a:schemeClr val="accent2">
                    <a:satMod val="175000"/>
                    <a:alpha val="40000"/>
                  </a:schemeClr>
                </a:glow>
              </a:effectLst>
            </a:endParaRPr>
          </a:p>
          <a:p>
            <a:pPr lvl="2"/>
            <a:r>
              <a:rPr lang="en-US" sz="2600" b="1" dirty="0" err="1" smtClean="0">
                <a:effectLst>
                  <a:glow rad="63500">
                    <a:schemeClr val="accent2">
                      <a:satMod val="175000"/>
                      <a:alpha val="40000"/>
                    </a:schemeClr>
                  </a:glow>
                </a:effectLst>
              </a:rPr>
              <a:t>Integrasi</a:t>
            </a:r>
            <a:r>
              <a:rPr lang="en-US" sz="2600" b="1" dirty="0" smtClean="0">
                <a:effectLst>
                  <a:glow rad="63500">
                    <a:schemeClr val="accent2">
                      <a:satMod val="175000"/>
                      <a:alpha val="40000"/>
                    </a:schemeClr>
                  </a:glow>
                </a:effectLst>
              </a:rPr>
              <a:t> </a:t>
            </a:r>
            <a:r>
              <a:rPr lang="en-US" sz="2600" b="1" dirty="0" err="1" smtClean="0">
                <a:effectLst>
                  <a:glow rad="63500">
                    <a:schemeClr val="accent2">
                      <a:satMod val="175000"/>
                      <a:alpha val="40000"/>
                    </a:schemeClr>
                  </a:glow>
                </a:effectLst>
              </a:rPr>
              <a:t>Ke</a:t>
            </a:r>
            <a:r>
              <a:rPr lang="en-US" sz="2600" b="1" dirty="0" smtClean="0">
                <a:effectLst>
                  <a:glow rad="63500">
                    <a:schemeClr val="accent2">
                      <a:satMod val="175000"/>
                      <a:alpha val="40000"/>
                    </a:schemeClr>
                  </a:glow>
                </a:effectLst>
              </a:rPr>
              <a:t> </a:t>
            </a:r>
            <a:r>
              <a:rPr lang="en-US" sz="2600" b="1" dirty="0" err="1" smtClean="0">
                <a:effectLst>
                  <a:glow rad="63500">
                    <a:schemeClr val="accent2">
                      <a:satMod val="175000"/>
                      <a:alpha val="40000"/>
                    </a:schemeClr>
                  </a:glow>
                </a:effectLst>
              </a:rPr>
              <a:t>Belakang</a:t>
            </a:r>
            <a:endParaRPr lang="en-US" sz="2600" b="1" dirty="0" smtClean="0">
              <a:effectLst>
                <a:glow rad="63500">
                  <a:schemeClr val="accent2">
                    <a:satMod val="175000"/>
                    <a:alpha val="40000"/>
                  </a:schemeClr>
                </a:glow>
              </a:effectLst>
            </a:endParaRPr>
          </a:p>
          <a:p>
            <a:pPr lvl="2"/>
            <a:r>
              <a:rPr lang="en-US" sz="2600" b="1" dirty="0" smtClean="0">
                <a:effectLst>
                  <a:glow rad="63500">
                    <a:schemeClr val="accent2">
                      <a:satMod val="175000"/>
                      <a:alpha val="40000"/>
                    </a:schemeClr>
                  </a:glow>
                </a:effectLst>
              </a:rPr>
              <a:t>D</a:t>
            </a:r>
            <a:r>
              <a:rPr lang="id-ID" sz="2600" b="1" dirty="0" smtClean="0">
                <a:effectLst>
                  <a:glow rad="63500">
                    <a:schemeClr val="accent2">
                      <a:satMod val="175000"/>
                      <a:alpha val="40000"/>
                    </a:schemeClr>
                  </a:glow>
                </a:effectLst>
              </a:rPr>
              <a:t>iversifikasi Horizontal</a:t>
            </a:r>
            <a:endParaRPr lang="en-US" sz="2600" b="1" dirty="0" smtClean="0">
              <a:effectLst>
                <a:glow rad="63500">
                  <a:schemeClr val="accent2">
                    <a:satMod val="175000"/>
                    <a:alpha val="40000"/>
                  </a:schemeClr>
                </a:glow>
              </a:effectLst>
            </a:endParaRPr>
          </a:p>
          <a:p>
            <a:pPr lvl="2"/>
            <a:r>
              <a:rPr lang="en-US" sz="2600" b="1" dirty="0" smtClean="0">
                <a:effectLst>
                  <a:glow rad="63500">
                    <a:schemeClr val="accent2">
                      <a:satMod val="175000"/>
                      <a:alpha val="40000"/>
                    </a:schemeClr>
                  </a:glow>
                </a:effectLst>
              </a:rPr>
              <a:t>D</a:t>
            </a:r>
            <a:r>
              <a:rPr lang="id-ID" sz="2600" b="1" dirty="0" smtClean="0">
                <a:effectLst>
                  <a:glow rad="63500">
                    <a:schemeClr val="accent2">
                      <a:satMod val="175000"/>
                      <a:alpha val="40000"/>
                    </a:schemeClr>
                  </a:glow>
                </a:effectLst>
              </a:rPr>
              <a:t>iversifikasi Konsentrik</a:t>
            </a:r>
            <a:endParaRPr lang="en-US" sz="2600" b="1" dirty="0" smtClean="0">
              <a:effectLst>
                <a:glow rad="63500">
                  <a:schemeClr val="accent2">
                    <a:satMod val="175000"/>
                    <a:alpha val="40000"/>
                  </a:schemeClr>
                </a:glow>
              </a:effectLst>
            </a:endParaRPr>
          </a:p>
          <a:p>
            <a:pPr lvl="1">
              <a:buNone/>
            </a:pPr>
            <a:endParaRPr lang="en-US" dirty="0" smtClean="0"/>
          </a:p>
          <a:p>
            <a:pPr marL="274320" lvl="1" indent="-274320">
              <a:buClr>
                <a:schemeClr val="accent3"/>
              </a:buClr>
              <a:buSzPct val="95000"/>
            </a:pPr>
            <a:r>
              <a:rPr lang="en-US" dirty="0" smtClean="0"/>
              <a:t>I</a:t>
            </a:r>
            <a:r>
              <a:rPr lang="id-ID" dirty="0" smtClean="0"/>
              <a:t>ni </a:t>
            </a:r>
            <a:r>
              <a:rPr lang="id-ID" dirty="0" smtClean="0"/>
              <a:t>mempengaruhi inisiasi program yang sebaiknya diprogramkan perusahaan, antara lain : melakukan </a:t>
            </a:r>
            <a:r>
              <a:rPr lang="en-US" dirty="0" err="1" smtClean="0"/>
              <a:t>akuisisi</a:t>
            </a:r>
            <a:r>
              <a:rPr lang="en-US" dirty="0" smtClean="0"/>
              <a:t>, </a:t>
            </a:r>
            <a:r>
              <a:rPr lang="id-ID" dirty="0" smtClean="0"/>
              <a:t>inovasi produk</a:t>
            </a:r>
            <a:r>
              <a:rPr lang="en-US" dirty="0" smtClean="0"/>
              <a:t>, </a:t>
            </a:r>
            <a:r>
              <a:rPr lang="en-US" dirty="0" smtClean="0"/>
              <a:t>merger.</a:t>
            </a:r>
            <a:endParaRPr lang="en-US" dirty="0" smtClean="0"/>
          </a:p>
          <a:p>
            <a:endParaRPr lang="ar-EG"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pPr lvl="0"/>
            <a:r>
              <a:rPr lang="id-ID" dirty="0" smtClean="0"/>
              <a:t>PENGEMBANGAN PASAR</a:t>
            </a:r>
            <a:endParaRPr lang="ar-EG" dirty="0"/>
          </a:p>
        </p:txBody>
      </p:sp>
      <p:sp>
        <p:nvSpPr>
          <p:cNvPr id="3" name="Content Placeholder 2"/>
          <p:cNvSpPr>
            <a:spLocks noGrp="1"/>
          </p:cNvSpPr>
          <p:nvPr>
            <p:ph idx="1"/>
          </p:nvPr>
        </p:nvSpPr>
        <p:spPr>
          <a:xfrm>
            <a:off x="304800" y="1066800"/>
            <a:ext cx="8610600" cy="5486400"/>
          </a:xfrm>
        </p:spPr>
        <p:txBody>
          <a:bodyPr>
            <a:normAutofit fontScale="92500" lnSpcReduction="20000"/>
          </a:bodyPr>
          <a:lstStyle/>
          <a:p>
            <a:r>
              <a:rPr lang="id-ID" dirty="0" smtClean="0"/>
              <a:t>Kondisi : </a:t>
            </a:r>
            <a:endParaRPr lang="en-US" dirty="0" smtClean="0"/>
          </a:p>
          <a:p>
            <a:pPr>
              <a:buNone/>
            </a:pPr>
            <a:r>
              <a:rPr lang="en-US" dirty="0" smtClean="0"/>
              <a:t>		Samsung </a:t>
            </a:r>
            <a:r>
              <a:rPr lang="en-US" dirty="0" err="1" smtClean="0"/>
              <a:t>memiliki</a:t>
            </a:r>
            <a:r>
              <a:rPr lang="en-US" dirty="0" smtClean="0"/>
              <a:t> k</a:t>
            </a:r>
            <a:r>
              <a:rPr lang="id-ID" dirty="0" smtClean="0"/>
              <a:t>apitalisasi pasar</a:t>
            </a:r>
            <a:r>
              <a:rPr lang="en-US" dirty="0" smtClean="0"/>
              <a:t> yang </a:t>
            </a:r>
            <a:r>
              <a:rPr lang="id-ID" dirty="0" smtClean="0"/>
              <a:t>sangat besar dan menjadi perusahaan elektronik dengan konsumen atau pelanggan yang terbesar. </a:t>
            </a:r>
            <a:r>
              <a:rPr lang="en-US" dirty="0" err="1" smtClean="0"/>
              <a:t>Namun</a:t>
            </a:r>
            <a:r>
              <a:rPr lang="en-US" dirty="0" smtClean="0"/>
              <a:t>, </a:t>
            </a:r>
            <a:r>
              <a:rPr lang="en-US" dirty="0" err="1" smtClean="0"/>
              <a:t>cakupan</a:t>
            </a:r>
            <a:r>
              <a:rPr lang="en-US" dirty="0" smtClean="0"/>
              <a:t> </a:t>
            </a:r>
            <a:r>
              <a:rPr lang="en-US" dirty="0" err="1" smtClean="0"/>
              <a:t>pemasarannya</a:t>
            </a:r>
            <a:r>
              <a:rPr lang="en-US" dirty="0" smtClean="0"/>
              <a:t> </a:t>
            </a:r>
            <a:r>
              <a:rPr lang="en-US" dirty="0" err="1" smtClean="0"/>
              <a:t>masih</a:t>
            </a:r>
            <a:r>
              <a:rPr lang="en-US" dirty="0" smtClean="0"/>
              <a:t> </a:t>
            </a:r>
            <a:r>
              <a:rPr lang="en-US" dirty="0" err="1" smtClean="0"/>
              <a:t>perlu</a:t>
            </a:r>
            <a:r>
              <a:rPr lang="en-US" dirty="0" smtClean="0"/>
              <a:t> </a:t>
            </a:r>
            <a:r>
              <a:rPr lang="en-US" dirty="0" err="1" smtClean="0"/>
              <a:t>diperluas</a:t>
            </a:r>
            <a:r>
              <a:rPr lang="en-US" dirty="0" smtClean="0"/>
              <a:t>, </a:t>
            </a:r>
            <a:r>
              <a:rPr lang="en-US" dirty="0" err="1" smtClean="0"/>
              <a:t>dan</a:t>
            </a:r>
            <a:r>
              <a:rPr lang="en-US" dirty="0" smtClean="0"/>
              <a:t> </a:t>
            </a:r>
            <a:r>
              <a:rPr lang="en-US" dirty="0" err="1" smtClean="0"/>
              <a:t>masih</a:t>
            </a:r>
            <a:r>
              <a:rPr lang="en-US" dirty="0" smtClean="0"/>
              <a:t>  </a:t>
            </a:r>
            <a:r>
              <a:rPr lang="en-US" dirty="0" err="1" smtClean="0"/>
              <a:t>banyak</a:t>
            </a:r>
            <a:r>
              <a:rPr lang="en-US" dirty="0" smtClean="0"/>
              <a:t> </a:t>
            </a:r>
            <a:r>
              <a:rPr lang="en-US" dirty="0" err="1" smtClean="0"/>
              <a:t>wilayah</a:t>
            </a:r>
            <a:r>
              <a:rPr lang="en-US" dirty="0" smtClean="0"/>
              <a:t> yang </a:t>
            </a:r>
            <a:r>
              <a:rPr lang="en-US" dirty="0" err="1" smtClean="0"/>
              <a:t>harus</a:t>
            </a:r>
            <a:r>
              <a:rPr lang="en-US" dirty="0" smtClean="0"/>
              <a:t> </a:t>
            </a:r>
            <a:r>
              <a:rPr lang="en-US" dirty="0" err="1" smtClean="0"/>
              <a:t>dimasuki</a:t>
            </a:r>
            <a:r>
              <a:rPr lang="en-US" dirty="0" smtClean="0"/>
              <a:t> </a:t>
            </a:r>
            <a:r>
              <a:rPr lang="en-US" dirty="0" err="1" smtClean="0"/>
              <a:t>termasuk</a:t>
            </a:r>
            <a:r>
              <a:rPr lang="en-US" dirty="0" smtClean="0"/>
              <a:t> </a:t>
            </a:r>
            <a:r>
              <a:rPr lang="en-US" dirty="0" err="1" smtClean="0"/>
              <a:t>wilayah</a:t>
            </a:r>
            <a:r>
              <a:rPr lang="en-US" dirty="0" smtClean="0"/>
              <a:t> yang </a:t>
            </a:r>
            <a:r>
              <a:rPr lang="en-US" dirty="0" err="1" smtClean="0"/>
              <a:t>telah</a:t>
            </a:r>
            <a:r>
              <a:rPr lang="en-US" dirty="0" smtClean="0"/>
              <a:t> </a:t>
            </a:r>
            <a:r>
              <a:rPr lang="en-US" dirty="0" err="1" smtClean="0"/>
              <a:t>menjadi</a:t>
            </a:r>
            <a:r>
              <a:rPr lang="en-US" dirty="0" smtClean="0"/>
              <a:t> market share </a:t>
            </a:r>
            <a:r>
              <a:rPr lang="en-US" dirty="0" err="1" smtClean="0"/>
              <a:t>dari</a:t>
            </a:r>
            <a:r>
              <a:rPr lang="en-US" dirty="0" smtClean="0"/>
              <a:t> </a:t>
            </a:r>
            <a:r>
              <a:rPr lang="en-US" dirty="0" err="1" smtClean="0"/>
              <a:t>perusahaan</a:t>
            </a:r>
            <a:r>
              <a:rPr lang="en-US" dirty="0" smtClean="0"/>
              <a:t> </a:t>
            </a:r>
            <a:r>
              <a:rPr lang="en-US" dirty="0" err="1" smtClean="0"/>
              <a:t>elektronika</a:t>
            </a:r>
            <a:r>
              <a:rPr lang="en-US" dirty="0" smtClean="0"/>
              <a:t> lain </a:t>
            </a:r>
            <a:r>
              <a:rPr lang="en-US" dirty="0" err="1" smtClean="0"/>
              <a:t>seperti</a:t>
            </a:r>
            <a:r>
              <a:rPr lang="en-US" dirty="0" smtClean="0"/>
              <a:t> : Apple, HP, LG, Sony </a:t>
            </a:r>
            <a:r>
              <a:rPr lang="en-US" dirty="0" err="1" smtClean="0"/>
              <a:t>dsb</a:t>
            </a:r>
            <a:r>
              <a:rPr lang="en-US" dirty="0" smtClean="0"/>
              <a:t>..</a:t>
            </a:r>
          </a:p>
          <a:p>
            <a:r>
              <a:rPr lang="id-ID" dirty="0" smtClean="0"/>
              <a:t>Strategi </a:t>
            </a:r>
            <a:r>
              <a:rPr lang="id-ID" dirty="0" smtClean="0"/>
              <a:t>:</a:t>
            </a:r>
            <a:endParaRPr lang="en-US" dirty="0" smtClean="0"/>
          </a:p>
          <a:p>
            <a:pPr lvl="1"/>
            <a:r>
              <a:rPr lang="id-ID" sz="2600" dirty="0" smtClean="0"/>
              <a:t>Strategi </a:t>
            </a:r>
            <a:r>
              <a:rPr lang="id-ID" sz="2600" dirty="0" smtClean="0"/>
              <a:t>yang digunakan oleh samsung elektronik yaitu mengembangkan pasar yang ada dan memperluas pangsa pasar yang baru misalnya dengan menambah gerai distributor resmi dan kerja sama dengan pengecer-pengecer di berbagai daerah yang belum dimasuki, terutama wilayah yang merupakan pangsa pasar dari perusahaan elektronika lain seperti : Apple, HP, LG, Sony </a:t>
            </a:r>
            <a:r>
              <a:rPr lang="id-ID" sz="2600" dirty="0" smtClean="0"/>
              <a:t>dsb.</a:t>
            </a:r>
            <a:endParaRPr lang="en-US" sz="2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dirty="0" err="1" smtClean="0"/>
              <a:t>Lanjutan</a:t>
            </a:r>
            <a:r>
              <a:rPr lang="en-US" dirty="0" smtClean="0"/>
              <a:t>..</a:t>
            </a:r>
            <a:endParaRPr lang="ar-EG"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pPr lvl="1"/>
            <a:r>
              <a:rPr lang="en-US" sz="2600" dirty="0" smtClean="0"/>
              <a:t>M</a:t>
            </a:r>
            <a:r>
              <a:rPr lang="id-ID" sz="2600" dirty="0" smtClean="0"/>
              <a:t>erambah wilayah-wiayah yang masih belum memberdayakan elektronika secara optimal, seperti kawasan-kawasan di negara-negara berkembang dan sedang berkembang. </a:t>
            </a:r>
            <a:r>
              <a:rPr lang="en-US" sz="2600" dirty="0" err="1" smtClean="0"/>
              <a:t>Untuk</a:t>
            </a:r>
            <a:r>
              <a:rPr lang="en-US" sz="2600" dirty="0" smtClean="0"/>
              <a:t> </a:t>
            </a:r>
            <a:r>
              <a:rPr lang="en-US" sz="2600" dirty="0" err="1" smtClean="0"/>
              <a:t>strategi</a:t>
            </a:r>
            <a:r>
              <a:rPr lang="en-US" sz="2600" dirty="0" smtClean="0"/>
              <a:t> </a:t>
            </a:r>
            <a:r>
              <a:rPr lang="en-US" sz="2600" dirty="0" err="1" smtClean="0"/>
              <a:t>lainnya</a:t>
            </a:r>
            <a:r>
              <a:rPr lang="en-US" sz="2600" dirty="0" smtClean="0"/>
              <a:t> Samsung </a:t>
            </a:r>
            <a:r>
              <a:rPr lang="en-US" sz="2600" dirty="0" err="1" smtClean="0"/>
              <a:t>dapat</a:t>
            </a:r>
            <a:r>
              <a:rPr lang="id-ID" sz="2600" dirty="0" smtClean="0"/>
              <a:t> m</a:t>
            </a:r>
            <a:r>
              <a:rPr lang="en-US" sz="2600" dirty="0" err="1" smtClean="0"/>
              <a:t>emanfaatkan</a:t>
            </a:r>
            <a:r>
              <a:rPr lang="en-US" sz="2600" dirty="0" smtClean="0"/>
              <a:t> </a:t>
            </a:r>
            <a:r>
              <a:rPr lang="en-US" sz="2600" dirty="0" err="1" smtClean="0"/>
              <a:t>ceruk</a:t>
            </a:r>
            <a:r>
              <a:rPr lang="en-US" sz="2600" dirty="0" smtClean="0"/>
              <a:t> </a:t>
            </a:r>
            <a:r>
              <a:rPr lang="en-US" sz="2600" dirty="0" err="1" smtClean="0"/>
              <a:t>pasar</a:t>
            </a:r>
            <a:r>
              <a:rPr lang="en-US" sz="2600" dirty="0" smtClean="0"/>
              <a:t>. </a:t>
            </a:r>
            <a:r>
              <a:rPr lang="id-ID" sz="2600" dirty="0" smtClean="0"/>
              <a:t>Kemudian</a:t>
            </a:r>
            <a:r>
              <a:rPr lang="en-US" sz="2600" dirty="0" smtClean="0"/>
              <a:t>,</a:t>
            </a:r>
            <a:r>
              <a:rPr lang="id-ID" sz="2600" dirty="0" smtClean="0"/>
              <a:t> memperluas jaringan perusahaan dengan menambah kerja sama dengan </a:t>
            </a:r>
            <a:r>
              <a:rPr lang="en-US" sz="2600" dirty="0" err="1" smtClean="0"/>
              <a:t>perusahaan</a:t>
            </a:r>
            <a:r>
              <a:rPr lang="en-US" sz="2600" dirty="0" smtClean="0"/>
              <a:t> </a:t>
            </a:r>
            <a:r>
              <a:rPr lang="en-US" sz="2600" dirty="0" err="1" smtClean="0"/>
              <a:t>besar</a:t>
            </a:r>
            <a:r>
              <a:rPr lang="en-US" sz="2600" dirty="0" smtClean="0"/>
              <a:t> </a:t>
            </a:r>
            <a:r>
              <a:rPr lang="en-US" sz="2600" dirty="0" err="1" smtClean="0"/>
              <a:t>dan</a:t>
            </a:r>
            <a:r>
              <a:rPr lang="en-US" sz="2600" dirty="0" smtClean="0"/>
              <a:t> n</a:t>
            </a:r>
            <a:r>
              <a:rPr lang="id-ID" sz="2600" dirty="0" smtClean="0"/>
              <a:t>egara lain yang s</a:t>
            </a:r>
            <a:r>
              <a:rPr lang="en-US" sz="2600" dirty="0" smtClean="0"/>
              <a:t>e</a:t>
            </a:r>
            <a:r>
              <a:rPr lang="id-ID" sz="2600" dirty="0" smtClean="0"/>
              <a:t>belumnya sudah dilakukan</a:t>
            </a:r>
            <a:r>
              <a:rPr lang="en-US" sz="2600" dirty="0" err="1" smtClean="0"/>
              <a:t>nya</a:t>
            </a:r>
            <a:r>
              <a:rPr lang="id-ID" sz="2600" dirty="0" smtClean="0"/>
              <a:t> dengan Negara Amerika yang  kemudian mampu men</a:t>
            </a:r>
            <a:r>
              <a:rPr lang="en-US" sz="2600" dirty="0" err="1" smtClean="0"/>
              <a:t>datangkan</a:t>
            </a:r>
            <a:r>
              <a:rPr lang="en-US" sz="2600" dirty="0" smtClean="0"/>
              <a:t> </a:t>
            </a:r>
            <a:r>
              <a:rPr lang="en-US" sz="2600" dirty="0" err="1" smtClean="0"/>
              <a:t>pesanan</a:t>
            </a:r>
            <a:r>
              <a:rPr lang="en-US" sz="2600" dirty="0" smtClean="0"/>
              <a:t> </a:t>
            </a:r>
            <a:r>
              <a:rPr lang="en-US" sz="2600" dirty="0" err="1" smtClean="0"/>
              <a:t>sampai</a:t>
            </a:r>
            <a:r>
              <a:rPr lang="en-US" sz="2600" dirty="0" smtClean="0"/>
              <a:t> 1.8 </a:t>
            </a:r>
            <a:r>
              <a:rPr lang="en-US" sz="2600" dirty="0" err="1" smtClean="0"/>
              <a:t>juta</a:t>
            </a:r>
            <a:r>
              <a:rPr lang="en-US" sz="2600" dirty="0" smtClean="0"/>
              <a:t> handsets </a:t>
            </a:r>
            <a:r>
              <a:rPr lang="en-US" sz="2600" dirty="0" err="1" smtClean="0"/>
              <a:t>senilai</a:t>
            </a:r>
            <a:r>
              <a:rPr lang="en-US" sz="2600" dirty="0" smtClean="0"/>
              <a:t> $600 </a:t>
            </a:r>
            <a:r>
              <a:rPr lang="en-US" sz="2600" dirty="0" err="1" smtClean="0"/>
              <a:t>juta</a:t>
            </a:r>
            <a:r>
              <a:rPr lang="en-US" sz="2600" dirty="0" smtClean="0"/>
              <a:t> </a:t>
            </a:r>
            <a:r>
              <a:rPr lang="en-US" sz="2600" dirty="0" err="1" smtClean="0"/>
              <a:t>dari</a:t>
            </a:r>
            <a:r>
              <a:rPr lang="en-US" sz="2600" dirty="0" smtClean="0"/>
              <a:t> Sprint PCS Group.</a:t>
            </a:r>
          </a:p>
          <a:p>
            <a:pPr lvl="1"/>
            <a:r>
              <a:rPr lang="en-US" sz="2600" dirty="0" smtClean="0"/>
              <a:t>Tingkat </a:t>
            </a:r>
            <a:r>
              <a:rPr lang="en-US" sz="2600" dirty="0" err="1" smtClean="0"/>
              <a:t>publisitas</a:t>
            </a:r>
            <a:r>
              <a:rPr lang="en-US" sz="2600" dirty="0" smtClean="0"/>
              <a:t> Samsung </a:t>
            </a:r>
            <a:r>
              <a:rPr lang="en-US" sz="2600" dirty="0" err="1" smtClean="0"/>
              <a:t>Elektronik</a:t>
            </a:r>
            <a:r>
              <a:rPr lang="en-US" sz="2600" dirty="0" smtClean="0"/>
              <a:t> </a:t>
            </a:r>
            <a:r>
              <a:rPr lang="en-US" sz="2600" dirty="0" err="1" smtClean="0"/>
              <a:t>harus</a:t>
            </a:r>
            <a:r>
              <a:rPr lang="en-US" sz="2600" dirty="0" smtClean="0"/>
              <a:t> </a:t>
            </a:r>
            <a:r>
              <a:rPr lang="id-ID" sz="2600" dirty="0" smtClean="0"/>
              <a:t>lebih </a:t>
            </a:r>
            <a:r>
              <a:rPr lang="en-US" sz="2600" dirty="0" err="1" smtClean="0"/>
              <a:t>di</a:t>
            </a:r>
            <a:r>
              <a:rPr lang="id-ID" sz="2600" dirty="0" smtClean="0"/>
              <a:t>intens</a:t>
            </a:r>
            <a:r>
              <a:rPr lang="en-US" sz="2600" dirty="0" err="1" smtClean="0"/>
              <a:t>ifkan</a:t>
            </a:r>
            <a:r>
              <a:rPr lang="en-US" sz="2600" dirty="0" smtClean="0"/>
              <a:t> </a:t>
            </a:r>
            <a:r>
              <a:rPr lang="en-US" sz="2600" dirty="0" err="1" smtClean="0"/>
              <a:t>atau</a:t>
            </a:r>
            <a:r>
              <a:rPr lang="en-US" sz="2600" dirty="0" smtClean="0"/>
              <a:t> </a:t>
            </a:r>
            <a:r>
              <a:rPr lang="en-US" sz="2600" dirty="0" err="1" smtClean="0"/>
              <a:t>digencarkan</a:t>
            </a:r>
            <a:r>
              <a:rPr lang="en-US" sz="2600" dirty="0" smtClean="0"/>
              <a:t> </a:t>
            </a:r>
            <a:r>
              <a:rPr lang="en-US" sz="2600" dirty="0" err="1" smtClean="0"/>
              <a:t>lagi</a:t>
            </a:r>
            <a:r>
              <a:rPr lang="id-ID" sz="2600" dirty="0" smtClean="0"/>
              <a:t> dan</a:t>
            </a:r>
            <a:r>
              <a:rPr lang="en-US" sz="2600" dirty="0" smtClean="0"/>
              <a:t> </a:t>
            </a:r>
            <a:r>
              <a:rPr lang="en-US" sz="2600" dirty="0" err="1" smtClean="0"/>
              <a:t>visualisasinya</a:t>
            </a:r>
            <a:r>
              <a:rPr lang="en-US" sz="2600" dirty="0" smtClean="0"/>
              <a:t> </a:t>
            </a:r>
            <a:r>
              <a:rPr lang="en-US" sz="2600" dirty="0" err="1" smtClean="0"/>
              <a:t>harus</a:t>
            </a:r>
            <a:r>
              <a:rPr lang="en-US" sz="2600" dirty="0" smtClean="0"/>
              <a:t> </a:t>
            </a:r>
            <a:r>
              <a:rPr lang="en-US" sz="2600" dirty="0" err="1" smtClean="0"/>
              <a:t>lebih</a:t>
            </a:r>
            <a:r>
              <a:rPr lang="en-US" sz="2600" dirty="0" smtClean="0"/>
              <a:t> </a:t>
            </a:r>
            <a:r>
              <a:rPr lang="id-ID" sz="2600" i="1" dirty="0" smtClean="0"/>
              <a:t>catchy</a:t>
            </a:r>
            <a:r>
              <a:rPr lang="id-ID" sz="2600" dirty="0" smtClean="0"/>
              <a:t> agar konsumen lebih</a:t>
            </a:r>
            <a:r>
              <a:rPr lang="en-US" sz="2600" dirty="0" smtClean="0"/>
              <a:t> </a:t>
            </a:r>
            <a:r>
              <a:rPr lang="en-US" sz="2600" dirty="0" err="1" smtClean="0"/>
              <a:t>tertarik</a:t>
            </a:r>
            <a:r>
              <a:rPr lang="en-US" sz="2600" dirty="0" smtClean="0"/>
              <a:t> </a:t>
            </a:r>
            <a:r>
              <a:rPr lang="en-US" sz="2600" dirty="0" err="1" smtClean="0"/>
              <a:t>dan</a:t>
            </a:r>
            <a:r>
              <a:rPr lang="id-ID" sz="2600" dirty="0" smtClean="0"/>
              <a:t> mengenal produk Samsung </a:t>
            </a:r>
            <a:r>
              <a:rPr lang="en-US" sz="2600" dirty="0" smtClean="0"/>
              <a:t>E</a:t>
            </a:r>
            <a:r>
              <a:rPr lang="id-ID" sz="2600" dirty="0" smtClean="0"/>
              <a:t>lektronik</a:t>
            </a:r>
            <a:r>
              <a:rPr lang="en-US" sz="2600" dirty="0" smtClean="0"/>
              <a:t> </a:t>
            </a:r>
            <a:r>
              <a:rPr lang="en-US" sz="2600" dirty="0" err="1" smtClean="0"/>
              <a:t>secara</a:t>
            </a:r>
            <a:r>
              <a:rPr lang="en-US" sz="2600" dirty="0" smtClean="0"/>
              <a:t> </a:t>
            </a:r>
            <a:r>
              <a:rPr lang="en-US" sz="2600" dirty="0" err="1" smtClean="0"/>
              <a:t>lebih</a:t>
            </a:r>
            <a:r>
              <a:rPr lang="en-US" sz="2600" dirty="0" smtClean="0"/>
              <a:t> </a:t>
            </a:r>
            <a:r>
              <a:rPr lang="en-US" sz="2600" dirty="0" err="1" smtClean="0"/>
              <a:t>mendalam</a:t>
            </a:r>
            <a:r>
              <a:rPr lang="en-US" sz="2600" dirty="0" smtClean="0"/>
              <a:t> </a:t>
            </a:r>
            <a:r>
              <a:rPr lang="en-US" sz="2600" dirty="0" err="1" smtClean="0"/>
              <a:t>berikut</a:t>
            </a:r>
            <a:r>
              <a:rPr lang="en-US" sz="2600" dirty="0" smtClean="0"/>
              <a:t> </a:t>
            </a:r>
            <a:r>
              <a:rPr lang="en-US" sz="2600" dirty="0" err="1" smtClean="0"/>
              <a:t>keseluruhan</a:t>
            </a:r>
            <a:r>
              <a:rPr lang="en-US" sz="2600" dirty="0" smtClean="0"/>
              <a:t> </a:t>
            </a:r>
            <a:r>
              <a:rPr lang="en-US" sz="2600" dirty="0" err="1" smtClean="0"/>
              <a:t>spesifikasi</a:t>
            </a:r>
            <a:r>
              <a:rPr lang="en-US" sz="2600" dirty="0" smtClean="0"/>
              <a:t> </a:t>
            </a:r>
            <a:r>
              <a:rPr lang="en-US" sz="2600" dirty="0" err="1" smtClean="0"/>
              <a:t>produknya</a:t>
            </a:r>
            <a:r>
              <a:rPr lang="en-US" sz="2600" dirty="0" smtClean="0"/>
              <a:t> yang </a:t>
            </a:r>
            <a:r>
              <a:rPr lang="en-US" sz="2600" dirty="0" err="1" smtClean="0"/>
              <a:t>dikenal</a:t>
            </a:r>
            <a:r>
              <a:rPr lang="en-US" sz="2600" dirty="0" smtClean="0"/>
              <a:t> </a:t>
            </a:r>
            <a:r>
              <a:rPr lang="en-US" sz="2600" i="1" dirty="0" smtClean="0"/>
              <a:t>hi-technology</a:t>
            </a:r>
            <a:r>
              <a:rPr lang="id-ID" sz="2600" dirty="0" smtClean="0"/>
              <a:t>.</a:t>
            </a:r>
            <a:endParaRPr lang="en-US" sz="26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04088"/>
          </a:xfrm>
        </p:spPr>
        <p:txBody>
          <a:bodyPr>
            <a:normAutofit fontScale="90000"/>
          </a:bodyPr>
          <a:lstStyle/>
          <a:p>
            <a:pPr lvl="0"/>
            <a:r>
              <a:rPr lang="id-ID" dirty="0" smtClean="0"/>
              <a:t>PENETRASI </a:t>
            </a:r>
            <a:r>
              <a:rPr lang="id-ID" dirty="0" smtClean="0"/>
              <a:t>PASAR</a:t>
            </a:r>
            <a:endParaRPr lang="ar-EG" dirty="0"/>
          </a:p>
        </p:txBody>
      </p:sp>
      <p:sp>
        <p:nvSpPr>
          <p:cNvPr id="3" name="Content Placeholder 2"/>
          <p:cNvSpPr>
            <a:spLocks noGrp="1"/>
          </p:cNvSpPr>
          <p:nvPr>
            <p:ph idx="1"/>
          </p:nvPr>
        </p:nvSpPr>
        <p:spPr>
          <a:xfrm>
            <a:off x="0" y="990600"/>
            <a:ext cx="9144000" cy="5638800"/>
          </a:xfrm>
        </p:spPr>
        <p:txBody>
          <a:bodyPr>
            <a:normAutofit fontScale="92500" lnSpcReduction="10000"/>
          </a:bodyPr>
          <a:lstStyle/>
          <a:p>
            <a:r>
              <a:rPr lang="id-ID" dirty="0" smtClean="0"/>
              <a:t>Kondisi		:</a:t>
            </a:r>
            <a:endParaRPr lang="en-US" dirty="0" smtClean="0"/>
          </a:p>
          <a:p>
            <a:pPr>
              <a:buNone/>
            </a:pPr>
            <a:r>
              <a:rPr lang="en-US" dirty="0" smtClean="0"/>
              <a:t>		Samsung </a:t>
            </a:r>
            <a:r>
              <a:rPr lang="en-US" dirty="0" err="1" smtClean="0"/>
              <a:t>menguasai</a:t>
            </a:r>
            <a:r>
              <a:rPr lang="en-US" dirty="0" smtClean="0"/>
              <a:t> </a:t>
            </a:r>
            <a:r>
              <a:rPr lang="en-US" dirty="0" err="1" smtClean="0"/>
              <a:t>pasaran</a:t>
            </a:r>
            <a:r>
              <a:rPr lang="en-US" dirty="0" smtClean="0"/>
              <a:t> Asia </a:t>
            </a:r>
            <a:r>
              <a:rPr lang="en-US" dirty="0" err="1" smtClean="0"/>
              <a:t>termasuk</a:t>
            </a:r>
            <a:r>
              <a:rPr lang="en-US" dirty="0" smtClean="0"/>
              <a:t> China, </a:t>
            </a:r>
            <a:r>
              <a:rPr lang="en-US" dirty="0" err="1" smtClean="0"/>
              <a:t>dan</a:t>
            </a:r>
            <a:r>
              <a:rPr lang="en-US" dirty="0" smtClean="0"/>
              <a:t> </a:t>
            </a:r>
            <a:r>
              <a:rPr lang="en-US" dirty="0" err="1" smtClean="0"/>
              <a:t>sebagian</a:t>
            </a:r>
            <a:r>
              <a:rPr lang="en-US" dirty="0" smtClean="0"/>
              <a:t> </a:t>
            </a:r>
            <a:r>
              <a:rPr lang="en-US" dirty="0" err="1" smtClean="0"/>
              <a:t>wilayah</a:t>
            </a:r>
            <a:r>
              <a:rPr lang="en-US" dirty="0" smtClean="0"/>
              <a:t> </a:t>
            </a:r>
            <a:r>
              <a:rPr lang="en-US" dirty="0" err="1" smtClean="0"/>
              <a:t>Amerika</a:t>
            </a:r>
            <a:r>
              <a:rPr lang="en-US" dirty="0" smtClean="0"/>
              <a:t>, </a:t>
            </a:r>
            <a:r>
              <a:rPr lang="en-US" dirty="0" err="1" smtClean="0"/>
              <a:t>dan</a:t>
            </a:r>
            <a:r>
              <a:rPr lang="en-US" dirty="0" smtClean="0"/>
              <a:t> </a:t>
            </a:r>
            <a:r>
              <a:rPr lang="en-US" dirty="0" err="1" smtClean="0"/>
              <a:t>Eropa</a:t>
            </a:r>
            <a:r>
              <a:rPr lang="en-US" dirty="0" smtClean="0"/>
              <a:t>. Samsung </a:t>
            </a:r>
            <a:r>
              <a:rPr lang="en-US" dirty="0" err="1" smtClean="0"/>
              <a:t>mampu</a:t>
            </a:r>
            <a:r>
              <a:rPr lang="en-US" dirty="0" smtClean="0"/>
              <a:t> </a:t>
            </a:r>
            <a:r>
              <a:rPr lang="en-US" dirty="0" err="1" smtClean="0"/>
              <a:t>untuk</a:t>
            </a:r>
            <a:r>
              <a:rPr lang="en-US" dirty="0" smtClean="0"/>
              <a:t> </a:t>
            </a:r>
            <a:r>
              <a:rPr lang="en-US" dirty="0" err="1" smtClean="0"/>
              <a:t>bertumbuh</a:t>
            </a:r>
            <a:r>
              <a:rPr lang="en-US" dirty="0" smtClean="0"/>
              <a:t> </a:t>
            </a:r>
            <a:r>
              <a:rPr lang="en-US" dirty="0" err="1" smtClean="0"/>
              <a:t>dan</a:t>
            </a:r>
            <a:r>
              <a:rPr lang="en-US" dirty="0" smtClean="0"/>
              <a:t> </a:t>
            </a:r>
            <a:r>
              <a:rPr lang="en-US" dirty="0" err="1" smtClean="0"/>
              <a:t>meningkatkan</a:t>
            </a:r>
            <a:r>
              <a:rPr lang="en-US" dirty="0" smtClean="0"/>
              <a:t> </a:t>
            </a:r>
            <a:r>
              <a:rPr lang="en-US" dirty="0" err="1" smtClean="0"/>
              <a:t>skala</a:t>
            </a:r>
            <a:r>
              <a:rPr lang="en-US" dirty="0" smtClean="0"/>
              <a:t> </a:t>
            </a:r>
            <a:r>
              <a:rPr lang="en-US" dirty="0" err="1" smtClean="0"/>
              <a:t>usaha</a:t>
            </a:r>
            <a:r>
              <a:rPr lang="en-US" dirty="0" smtClean="0"/>
              <a:t> </a:t>
            </a:r>
            <a:r>
              <a:rPr lang="en-US" dirty="0" err="1" smtClean="0"/>
              <a:t>dengan</a:t>
            </a:r>
            <a:r>
              <a:rPr lang="en-US" dirty="0" smtClean="0"/>
              <a:t> </a:t>
            </a:r>
            <a:r>
              <a:rPr lang="en-US" dirty="0" err="1" smtClean="0"/>
              <a:t>sangat</a:t>
            </a:r>
            <a:r>
              <a:rPr lang="en-US" dirty="0" smtClean="0"/>
              <a:t> </a:t>
            </a:r>
            <a:r>
              <a:rPr lang="en-US" dirty="0" err="1" smtClean="0"/>
              <a:t>cepat</a:t>
            </a:r>
            <a:r>
              <a:rPr lang="en-US" dirty="0" smtClean="0"/>
              <a:t> </a:t>
            </a:r>
            <a:r>
              <a:rPr lang="en-US" dirty="0" err="1" smtClean="0"/>
              <a:t>pada</a:t>
            </a:r>
            <a:r>
              <a:rPr lang="en-US" dirty="0" smtClean="0"/>
              <a:t> </a:t>
            </a:r>
            <a:r>
              <a:rPr lang="en-US" dirty="0" err="1" smtClean="0"/>
              <a:t>beberapa</a:t>
            </a:r>
            <a:r>
              <a:rPr lang="en-US" dirty="0" smtClean="0"/>
              <a:t> </a:t>
            </a:r>
            <a:r>
              <a:rPr lang="en-US" dirty="0" err="1" smtClean="0"/>
              <a:t>dan</a:t>
            </a:r>
            <a:r>
              <a:rPr lang="en-US" dirty="0" smtClean="0"/>
              <a:t> </a:t>
            </a:r>
            <a:r>
              <a:rPr lang="en-US" dirty="0" err="1" smtClean="0"/>
              <a:t>setiap</a:t>
            </a:r>
            <a:r>
              <a:rPr lang="en-US" dirty="0" smtClean="0"/>
              <a:t> </a:t>
            </a:r>
            <a:r>
              <a:rPr lang="en-US" dirty="0" err="1" smtClean="0"/>
              <a:t>pasar</a:t>
            </a:r>
            <a:r>
              <a:rPr lang="en-US" dirty="0" smtClean="0"/>
              <a:t> yang </a:t>
            </a:r>
            <a:r>
              <a:rPr lang="en-US" dirty="0" err="1" smtClean="0"/>
              <a:t>dimasuki</a:t>
            </a:r>
            <a:r>
              <a:rPr lang="en-US" dirty="0" smtClean="0"/>
              <a:t>, </a:t>
            </a:r>
            <a:r>
              <a:rPr lang="en-US" dirty="0" err="1" smtClean="0"/>
              <a:t>sehingga</a:t>
            </a:r>
            <a:r>
              <a:rPr lang="en-US" dirty="0" smtClean="0"/>
              <a:t> </a:t>
            </a:r>
            <a:r>
              <a:rPr lang="en-US" dirty="0" err="1" smtClean="0"/>
              <a:t>akan</a:t>
            </a:r>
            <a:r>
              <a:rPr lang="en-US" dirty="0" smtClean="0"/>
              <a:t> </a:t>
            </a:r>
            <a:r>
              <a:rPr lang="en-US" dirty="0" err="1" smtClean="0"/>
              <a:t>sangat</a:t>
            </a:r>
            <a:r>
              <a:rPr lang="en-US" dirty="0" smtClean="0"/>
              <a:t> </a:t>
            </a:r>
            <a:r>
              <a:rPr lang="en-US" dirty="0" err="1" smtClean="0"/>
              <a:t>mudah</a:t>
            </a:r>
            <a:r>
              <a:rPr lang="en-US" dirty="0" smtClean="0"/>
              <a:t> </a:t>
            </a:r>
            <a:r>
              <a:rPr lang="en-US" dirty="0" err="1" smtClean="0"/>
              <a:t>bagi</a:t>
            </a:r>
            <a:r>
              <a:rPr lang="en-US" dirty="0" smtClean="0"/>
              <a:t> Samsung </a:t>
            </a:r>
            <a:r>
              <a:rPr lang="en-US" dirty="0" err="1" smtClean="0"/>
              <a:t>untuk</a:t>
            </a:r>
            <a:r>
              <a:rPr lang="en-US" dirty="0" smtClean="0"/>
              <a:t> </a:t>
            </a:r>
            <a:r>
              <a:rPr lang="en-US" dirty="0" err="1" smtClean="0"/>
              <a:t>menguasai</a:t>
            </a:r>
            <a:r>
              <a:rPr lang="en-US" dirty="0" smtClean="0"/>
              <a:t> </a:t>
            </a:r>
            <a:r>
              <a:rPr lang="en-US" dirty="0" err="1" smtClean="0"/>
              <a:t>pasar</a:t>
            </a:r>
            <a:r>
              <a:rPr lang="en-US" dirty="0" smtClean="0"/>
              <a:t> </a:t>
            </a:r>
            <a:r>
              <a:rPr lang="en-US" dirty="0" err="1" smtClean="0"/>
              <a:t>dan</a:t>
            </a:r>
            <a:r>
              <a:rPr lang="en-US" dirty="0" smtClean="0"/>
              <a:t> </a:t>
            </a:r>
            <a:r>
              <a:rPr lang="en-US" dirty="0" err="1" smtClean="0"/>
              <a:t>mempertahankannya</a:t>
            </a:r>
            <a:r>
              <a:rPr lang="en-US" dirty="0" smtClean="0"/>
              <a:t>.</a:t>
            </a:r>
          </a:p>
          <a:p>
            <a:pPr>
              <a:buNone/>
            </a:pPr>
            <a:endParaRPr lang="en-US" dirty="0" smtClean="0"/>
          </a:p>
          <a:p>
            <a:r>
              <a:rPr lang="id-ID" dirty="0" smtClean="0"/>
              <a:t>Strategi		:</a:t>
            </a:r>
            <a:endParaRPr lang="en-US" dirty="0" smtClean="0"/>
          </a:p>
          <a:p>
            <a:pPr lvl="1"/>
            <a:r>
              <a:rPr lang="en-US" dirty="0" smtClean="0"/>
              <a:t>Yang Samsung </a:t>
            </a:r>
            <a:r>
              <a:rPr lang="en-US" dirty="0" err="1" smtClean="0"/>
              <a:t>harus</a:t>
            </a:r>
            <a:r>
              <a:rPr lang="en-US" dirty="0" smtClean="0"/>
              <a:t> </a:t>
            </a:r>
            <a:r>
              <a:rPr lang="en-US" dirty="0" err="1" smtClean="0"/>
              <a:t>lakukan</a:t>
            </a:r>
            <a:r>
              <a:rPr lang="en-US" dirty="0" smtClean="0"/>
              <a:t> </a:t>
            </a:r>
            <a:r>
              <a:rPr lang="en-US" dirty="0" err="1" smtClean="0"/>
              <a:t>adalah</a:t>
            </a:r>
            <a:r>
              <a:rPr lang="en-US" dirty="0" smtClean="0"/>
              <a:t> </a:t>
            </a:r>
            <a:r>
              <a:rPr lang="en-US" dirty="0" err="1" smtClean="0"/>
              <a:t>promosi</a:t>
            </a:r>
            <a:r>
              <a:rPr lang="en-US" dirty="0" smtClean="0"/>
              <a:t> </a:t>
            </a:r>
            <a:r>
              <a:rPr lang="en-US" dirty="0" err="1" smtClean="0"/>
              <a:t>produk</a:t>
            </a:r>
            <a:r>
              <a:rPr lang="en-US" dirty="0" smtClean="0"/>
              <a:t> </a:t>
            </a:r>
            <a:r>
              <a:rPr lang="en-US" dirty="0" err="1" smtClean="0"/>
              <a:t>secara</a:t>
            </a:r>
            <a:r>
              <a:rPr lang="en-US" dirty="0" smtClean="0"/>
              <a:t> </a:t>
            </a:r>
            <a:r>
              <a:rPr lang="en-US" dirty="0" err="1" smtClean="0"/>
              <a:t>gencar</a:t>
            </a:r>
            <a:r>
              <a:rPr lang="en-US" dirty="0" smtClean="0"/>
              <a:t> </a:t>
            </a:r>
            <a:r>
              <a:rPr lang="en-US" dirty="0" err="1" smtClean="0"/>
              <a:t>ataupun</a:t>
            </a:r>
            <a:r>
              <a:rPr lang="en-US" dirty="0" smtClean="0"/>
              <a:t> </a:t>
            </a:r>
            <a:r>
              <a:rPr lang="en-US" dirty="0" err="1" smtClean="0"/>
              <a:t>resposisi</a:t>
            </a:r>
            <a:r>
              <a:rPr lang="en-US" dirty="0" smtClean="0"/>
              <a:t> </a:t>
            </a:r>
            <a:r>
              <a:rPr lang="en-US" i="1" dirty="0" smtClean="0"/>
              <a:t>brand</a:t>
            </a:r>
            <a:r>
              <a:rPr lang="en-US" dirty="0" smtClean="0"/>
              <a:t>. </a:t>
            </a:r>
            <a:r>
              <a:rPr lang="en-US" dirty="0" err="1" smtClean="0"/>
              <a:t>Disini</a:t>
            </a:r>
            <a:r>
              <a:rPr lang="en-US" dirty="0" smtClean="0"/>
              <a:t> </a:t>
            </a:r>
            <a:r>
              <a:rPr lang="en-US" dirty="0" err="1" smtClean="0"/>
              <a:t>produk</a:t>
            </a:r>
            <a:r>
              <a:rPr lang="en-US" dirty="0" smtClean="0"/>
              <a:t> </a:t>
            </a:r>
            <a:r>
              <a:rPr lang="en-US" dirty="0" err="1" smtClean="0"/>
              <a:t>tidak</a:t>
            </a:r>
            <a:r>
              <a:rPr lang="en-US" dirty="0" smtClean="0"/>
              <a:t> </a:t>
            </a:r>
            <a:r>
              <a:rPr lang="en-US" dirty="0" err="1" smtClean="0"/>
              <a:t>diubah</a:t>
            </a:r>
            <a:r>
              <a:rPr lang="en-US" dirty="0" smtClean="0"/>
              <a:t> </a:t>
            </a:r>
            <a:r>
              <a:rPr lang="en-US" dirty="0" err="1" smtClean="0"/>
              <a:t>sama</a:t>
            </a:r>
            <a:r>
              <a:rPr lang="en-US" dirty="0" smtClean="0"/>
              <a:t> </a:t>
            </a:r>
            <a:r>
              <a:rPr lang="en-US" dirty="0" err="1" smtClean="0"/>
              <a:t>sekali</a:t>
            </a:r>
            <a:r>
              <a:rPr lang="en-US" dirty="0" smtClean="0"/>
              <a:t> </a:t>
            </a:r>
            <a:r>
              <a:rPr lang="en-US" dirty="0" err="1" smtClean="0"/>
              <a:t>dan</a:t>
            </a:r>
            <a:r>
              <a:rPr lang="en-US" dirty="0" smtClean="0"/>
              <a:t> </a:t>
            </a:r>
            <a:r>
              <a:rPr lang="en-US" dirty="0" err="1" smtClean="0"/>
              <a:t>juga</a:t>
            </a:r>
            <a:r>
              <a:rPr lang="en-US" dirty="0" smtClean="0"/>
              <a:t> </a:t>
            </a:r>
            <a:r>
              <a:rPr lang="en-US" dirty="0" err="1" smtClean="0"/>
              <a:t>tidak</a:t>
            </a:r>
            <a:r>
              <a:rPr lang="en-US" dirty="0" smtClean="0"/>
              <a:t> </a:t>
            </a:r>
            <a:r>
              <a:rPr lang="en-US" dirty="0" err="1" smtClean="0"/>
              <a:t>mencari</a:t>
            </a:r>
            <a:r>
              <a:rPr lang="en-US" dirty="0" smtClean="0"/>
              <a:t> </a:t>
            </a:r>
            <a:r>
              <a:rPr lang="en-US" dirty="0" err="1" smtClean="0"/>
              <a:t>pelanggan</a:t>
            </a:r>
            <a:r>
              <a:rPr lang="en-US" dirty="0" smtClean="0"/>
              <a:t> </a:t>
            </a:r>
            <a:r>
              <a:rPr lang="en-US" dirty="0" err="1" smtClean="0"/>
              <a:t>baru</a:t>
            </a:r>
            <a:r>
              <a:rPr lang="en-US" dirty="0" smtClean="0"/>
              <a:t>. </a:t>
            </a:r>
            <a:r>
              <a:rPr lang="id-ID" dirty="0" smtClean="0"/>
              <a:t>Artinya produk yang ada tetap dipasarkan di pasar yang telah dimiliki Samsung, namun pasar ini menjadi target penjualan yang terbesar karena produknya sudah dikenal oleh pasar, maka yang perlu dilakukan adalah peningkatan frekuensi publisitas produk-produk Samsung </a:t>
            </a:r>
            <a:r>
              <a:rPr lang="id-ID" dirty="0" smtClean="0"/>
              <a:t>Elektronik</a:t>
            </a:r>
            <a:r>
              <a:rPr lang="en-US"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SEJARAH PERUSAHAAN</a:t>
            </a:r>
            <a:endParaRPr lang="en-US" sz="3600" dirty="0"/>
          </a:p>
        </p:txBody>
      </p:sp>
      <p:sp>
        <p:nvSpPr>
          <p:cNvPr id="3" name="Content Placeholder 2"/>
          <p:cNvSpPr>
            <a:spLocks noGrp="1"/>
          </p:cNvSpPr>
          <p:nvPr>
            <p:ph idx="1"/>
          </p:nvPr>
        </p:nvSpPr>
        <p:spPr/>
        <p:txBody>
          <a:bodyPr>
            <a:normAutofit lnSpcReduction="10000"/>
          </a:bodyPr>
          <a:lstStyle/>
          <a:p>
            <a:pPr algn="just"/>
            <a:r>
              <a:rPr lang="en-US" dirty="0" err="1"/>
              <a:t>Sebelum</a:t>
            </a:r>
            <a:r>
              <a:rPr lang="en-US" dirty="0"/>
              <a:t> </a:t>
            </a:r>
            <a:r>
              <a:rPr lang="en-US" dirty="0" err="1"/>
              <a:t>tahun</a:t>
            </a:r>
            <a:r>
              <a:rPr lang="en-US" dirty="0"/>
              <a:t> 1997, Samsung </a:t>
            </a:r>
            <a:r>
              <a:rPr lang="en-US" dirty="0" err="1"/>
              <a:t>lebih</a:t>
            </a:r>
            <a:r>
              <a:rPr lang="en-US" dirty="0"/>
              <a:t> </a:t>
            </a:r>
            <a:r>
              <a:rPr lang="en-US" dirty="0" err="1"/>
              <a:t>dikenal</a:t>
            </a:r>
            <a:r>
              <a:rPr lang="en-US" dirty="0"/>
              <a:t> </a:t>
            </a:r>
            <a:r>
              <a:rPr lang="en-US" dirty="0" err="1"/>
              <a:t>dengan</a:t>
            </a:r>
            <a:r>
              <a:rPr lang="en-US" dirty="0"/>
              <a:t> </a:t>
            </a:r>
            <a:r>
              <a:rPr lang="en-US" dirty="0" err="1"/>
              <a:t>reputasinya</a:t>
            </a:r>
            <a:r>
              <a:rPr lang="en-US" dirty="0"/>
              <a:t> </a:t>
            </a:r>
            <a:r>
              <a:rPr lang="en-US" dirty="0" err="1"/>
              <a:t>sebagai</a:t>
            </a:r>
            <a:r>
              <a:rPr lang="en-US" dirty="0"/>
              <a:t> </a:t>
            </a:r>
            <a:r>
              <a:rPr lang="en-US" dirty="0" err="1"/>
              <a:t>perusahan</a:t>
            </a:r>
            <a:r>
              <a:rPr lang="en-US" dirty="0"/>
              <a:t> </a:t>
            </a:r>
            <a:r>
              <a:rPr lang="en-US" dirty="0" err="1"/>
              <a:t>pembuat</a:t>
            </a:r>
            <a:r>
              <a:rPr lang="en-US" dirty="0"/>
              <a:t> </a:t>
            </a:r>
            <a:r>
              <a:rPr lang="en-US" dirty="0" err="1"/>
              <a:t>peralatan</a:t>
            </a:r>
            <a:r>
              <a:rPr lang="en-US" dirty="0"/>
              <a:t> </a:t>
            </a:r>
            <a:r>
              <a:rPr lang="en-US" dirty="0" err="1"/>
              <a:t>elektronik</a:t>
            </a:r>
            <a:r>
              <a:rPr lang="en-US" dirty="0"/>
              <a:t> </a:t>
            </a:r>
            <a:r>
              <a:rPr lang="en-US" dirty="0" err="1"/>
              <a:t>dengan</a:t>
            </a:r>
            <a:r>
              <a:rPr lang="en-US" dirty="0"/>
              <a:t> </a:t>
            </a:r>
            <a:r>
              <a:rPr lang="en-US" dirty="0" err="1" smtClean="0"/>
              <a:t>produk-produk</a:t>
            </a:r>
            <a:r>
              <a:rPr lang="en-US" dirty="0" smtClean="0"/>
              <a:t> </a:t>
            </a:r>
            <a:r>
              <a:rPr lang="en-US" i="1" dirty="0" smtClean="0"/>
              <a:t>low-end</a:t>
            </a:r>
            <a:r>
              <a:rPr lang="en-US" dirty="0"/>
              <a:t>. Perusahaan </a:t>
            </a:r>
            <a:r>
              <a:rPr lang="en-US" dirty="0" err="1"/>
              <a:t>tersebut</a:t>
            </a:r>
            <a:r>
              <a:rPr lang="en-US" dirty="0"/>
              <a:t> </a:t>
            </a:r>
            <a:r>
              <a:rPr lang="en-US" dirty="0" err="1"/>
              <a:t>hanya</a:t>
            </a:r>
            <a:r>
              <a:rPr lang="en-US" dirty="0"/>
              <a:t> </a:t>
            </a:r>
            <a:r>
              <a:rPr lang="en-US" dirty="0" err="1"/>
              <a:t>dikenal</a:t>
            </a:r>
            <a:r>
              <a:rPr lang="en-US" dirty="0"/>
              <a:t> </a:t>
            </a:r>
            <a:r>
              <a:rPr lang="en-US" dirty="0" err="1"/>
              <a:t>sebagai</a:t>
            </a:r>
            <a:r>
              <a:rPr lang="en-US" dirty="0"/>
              <a:t> imitator, </a:t>
            </a:r>
            <a:r>
              <a:rPr lang="en-US" dirty="0" err="1"/>
              <a:t>bukan</a:t>
            </a:r>
            <a:r>
              <a:rPr lang="en-US" dirty="0"/>
              <a:t> innovator </a:t>
            </a:r>
            <a:r>
              <a:rPr lang="en-US" dirty="0" err="1"/>
              <a:t>karena</a:t>
            </a:r>
            <a:r>
              <a:rPr lang="en-US" dirty="0"/>
              <a:t> </a:t>
            </a:r>
            <a:r>
              <a:rPr lang="en-US" dirty="0" err="1"/>
              <a:t>memang</a:t>
            </a:r>
            <a:r>
              <a:rPr lang="en-US" dirty="0"/>
              <a:t> </a:t>
            </a:r>
            <a:r>
              <a:rPr lang="en-US" dirty="0" err="1"/>
              <a:t>tidak</a:t>
            </a:r>
            <a:r>
              <a:rPr lang="en-US" dirty="0"/>
              <a:t> </a:t>
            </a:r>
            <a:r>
              <a:rPr lang="en-US" dirty="0" err="1"/>
              <a:t>melakukan</a:t>
            </a:r>
            <a:r>
              <a:rPr lang="en-US" dirty="0"/>
              <a:t> </a:t>
            </a:r>
            <a:r>
              <a:rPr lang="en-US" dirty="0" err="1"/>
              <a:t>inovasi-inovasi</a:t>
            </a:r>
            <a:r>
              <a:rPr lang="en-US" dirty="0"/>
              <a:t> </a:t>
            </a:r>
            <a:r>
              <a:rPr lang="en-US" dirty="0" err="1"/>
              <a:t>produk</a:t>
            </a:r>
            <a:r>
              <a:rPr lang="en-US" dirty="0"/>
              <a:t> </a:t>
            </a:r>
            <a:r>
              <a:rPr lang="en-US" dirty="0" err="1"/>
              <a:t>pada</a:t>
            </a:r>
            <a:r>
              <a:rPr lang="en-US" dirty="0"/>
              <a:t> </a:t>
            </a:r>
            <a:r>
              <a:rPr lang="en-US" dirty="0" err="1"/>
              <a:t>saat</a:t>
            </a:r>
            <a:r>
              <a:rPr lang="en-US" dirty="0"/>
              <a:t> </a:t>
            </a:r>
            <a:r>
              <a:rPr lang="en-US" dirty="0" err="1"/>
              <a:t>itu</a:t>
            </a:r>
            <a:r>
              <a:rPr lang="en-US" dirty="0"/>
              <a:t>. </a:t>
            </a:r>
            <a:r>
              <a:rPr lang="en-US" dirty="0" err="1"/>
              <a:t>Produk-produk</a:t>
            </a:r>
            <a:r>
              <a:rPr lang="en-US" dirty="0"/>
              <a:t> </a:t>
            </a:r>
            <a:r>
              <a:rPr lang="en-US" dirty="0" err="1"/>
              <a:t>kompetitif</a:t>
            </a:r>
            <a:r>
              <a:rPr lang="en-US" dirty="0"/>
              <a:t> </a:t>
            </a:r>
            <a:r>
              <a:rPr lang="en-US" dirty="0" err="1"/>
              <a:t>berdasar</a:t>
            </a:r>
            <a:r>
              <a:rPr lang="en-US" dirty="0"/>
              <a:t> </a:t>
            </a:r>
            <a:r>
              <a:rPr lang="en-US" dirty="0" err="1"/>
              <a:t>pada</a:t>
            </a:r>
            <a:r>
              <a:rPr lang="en-US" dirty="0"/>
              <a:t> </a:t>
            </a:r>
            <a:r>
              <a:rPr lang="en-US" i="1" dirty="0"/>
              <a:t>low cost </a:t>
            </a:r>
            <a:r>
              <a:rPr lang="en-US" dirty="0"/>
              <a:t>yang </a:t>
            </a:r>
            <a:r>
              <a:rPr lang="en-US" dirty="0" err="1"/>
              <a:t>direfleksikan</a:t>
            </a:r>
            <a:r>
              <a:rPr lang="en-US" dirty="0"/>
              <a:t> </a:t>
            </a:r>
            <a:r>
              <a:rPr lang="en-US" dirty="0" err="1"/>
              <a:t>dengan</a:t>
            </a:r>
            <a:r>
              <a:rPr lang="en-US" dirty="0"/>
              <a:t> </a:t>
            </a:r>
            <a:r>
              <a:rPr lang="en-US" dirty="0" err="1"/>
              <a:t>tenaga</a:t>
            </a:r>
            <a:r>
              <a:rPr lang="en-US" dirty="0"/>
              <a:t> </a:t>
            </a:r>
            <a:r>
              <a:rPr lang="en-US" dirty="0" err="1"/>
              <a:t>kerja</a:t>
            </a:r>
            <a:r>
              <a:rPr lang="en-US" dirty="0"/>
              <a:t> yang </a:t>
            </a:r>
            <a:r>
              <a:rPr lang="en-US" dirty="0" err="1"/>
              <a:t>murah</a:t>
            </a:r>
            <a:r>
              <a:rPr lang="en-US" dirty="0"/>
              <a:t>. Samsung </a:t>
            </a:r>
            <a:r>
              <a:rPr lang="en-US" dirty="0" err="1"/>
              <a:t>belum</a:t>
            </a:r>
            <a:r>
              <a:rPr lang="en-US" dirty="0"/>
              <a:t> </a:t>
            </a:r>
            <a:r>
              <a:rPr lang="en-US" dirty="0" err="1"/>
              <a:t>mempunyai</a:t>
            </a:r>
            <a:r>
              <a:rPr lang="en-US" dirty="0"/>
              <a:t> </a:t>
            </a:r>
            <a:r>
              <a:rPr lang="en-US" i="1" dirty="0"/>
              <a:t>brand value </a:t>
            </a:r>
            <a:r>
              <a:rPr lang="en-US" dirty="0" err="1"/>
              <a:t>dan</a:t>
            </a:r>
            <a:r>
              <a:rPr lang="en-US" dirty="0"/>
              <a:t> </a:t>
            </a:r>
            <a:r>
              <a:rPr lang="en-US" dirty="0" err="1"/>
              <a:t>belum</a:t>
            </a:r>
            <a:r>
              <a:rPr lang="en-US" dirty="0"/>
              <a:t> </a:t>
            </a:r>
            <a:r>
              <a:rPr lang="en-US" dirty="0" err="1"/>
              <a:t>memiliki</a:t>
            </a:r>
            <a:r>
              <a:rPr lang="en-US" dirty="0"/>
              <a:t> </a:t>
            </a:r>
            <a:r>
              <a:rPr lang="en-US" dirty="0" err="1"/>
              <a:t>pasar</a:t>
            </a:r>
            <a:r>
              <a:rPr lang="en-US" dirty="0"/>
              <a:t> </a:t>
            </a:r>
            <a:r>
              <a:rPr lang="en-US" dirty="0" err="1"/>
              <a:t>internasional</a:t>
            </a:r>
            <a:r>
              <a:rPr lang="en-US" dirty="0"/>
              <a:t>. </a:t>
            </a:r>
            <a:r>
              <a:rPr lang="en-US" dirty="0" err="1"/>
              <a:t>Strategi</a:t>
            </a:r>
            <a:r>
              <a:rPr lang="en-US" dirty="0"/>
              <a:t> yang </a:t>
            </a:r>
            <a:r>
              <a:rPr lang="en-US" dirty="0" err="1"/>
              <a:t>dilakukannya</a:t>
            </a:r>
            <a:r>
              <a:rPr lang="en-US" dirty="0"/>
              <a:t> </a:t>
            </a:r>
            <a:r>
              <a:rPr lang="en-US" dirty="0" err="1"/>
              <a:t>pada</a:t>
            </a:r>
            <a:r>
              <a:rPr lang="en-US" dirty="0"/>
              <a:t> </a:t>
            </a:r>
            <a:r>
              <a:rPr lang="en-US" dirty="0" err="1"/>
              <a:t>saat</a:t>
            </a:r>
            <a:r>
              <a:rPr lang="en-US" dirty="0"/>
              <a:t> </a:t>
            </a:r>
            <a:r>
              <a:rPr lang="en-US" dirty="0" err="1"/>
              <a:t>itu</a:t>
            </a:r>
            <a:r>
              <a:rPr lang="en-US" dirty="0"/>
              <a:t> </a:t>
            </a:r>
            <a:r>
              <a:rPr lang="en-US" dirty="0" err="1"/>
              <a:t>adalah</a:t>
            </a:r>
            <a:r>
              <a:rPr lang="en-US" dirty="0"/>
              <a:t> </a:t>
            </a:r>
            <a:r>
              <a:rPr lang="en-US" i="1" dirty="0"/>
              <a:t>cost/ price leadership</a:t>
            </a:r>
            <a:r>
              <a:rPr lang="en-US" dirty="0"/>
              <a:t>.</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56488"/>
          </a:xfrm>
        </p:spPr>
        <p:txBody>
          <a:bodyPr/>
          <a:lstStyle/>
          <a:p>
            <a:r>
              <a:rPr lang="en-US" dirty="0" err="1" smtClean="0"/>
              <a:t>Lanjutan</a:t>
            </a:r>
            <a:r>
              <a:rPr lang="en-US" dirty="0" smtClean="0"/>
              <a:t> </a:t>
            </a:r>
            <a:r>
              <a:rPr lang="en-US" dirty="0" err="1" smtClean="0"/>
              <a:t>S</a:t>
            </a:r>
            <a:r>
              <a:rPr lang="en-US" dirty="0" err="1" smtClean="0"/>
              <a:t>trategi</a:t>
            </a:r>
            <a:r>
              <a:rPr lang="en-US" dirty="0" smtClean="0"/>
              <a:t>..</a:t>
            </a:r>
            <a:endParaRPr lang="ar-EG" dirty="0"/>
          </a:p>
        </p:txBody>
      </p:sp>
      <p:sp>
        <p:nvSpPr>
          <p:cNvPr id="3" name="Content Placeholder 2"/>
          <p:cNvSpPr>
            <a:spLocks noGrp="1"/>
          </p:cNvSpPr>
          <p:nvPr>
            <p:ph idx="1"/>
          </p:nvPr>
        </p:nvSpPr>
        <p:spPr>
          <a:xfrm>
            <a:off x="457200" y="1447800"/>
            <a:ext cx="8229600" cy="4876800"/>
          </a:xfrm>
        </p:spPr>
        <p:txBody>
          <a:bodyPr>
            <a:normAutofit fontScale="85000" lnSpcReduction="10000"/>
          </a:bodyPr>
          <a:lstStyle/>
          <a:p>
            <a:pPr lvl="1"/>
            <a:r>
              <a:rPr lang="en-US" dirty="0" smtClean="0"/>
              <a:t>M</a:t>
            </a:r>
            <a:r>
              <a:rPr lang="id-ID" dirty="0" smtClean="0"/>
              <a:t>eningkatkan citra perusahaan sebagai produsen elektronika berkualitas tinggi dengan harga yang lebih terjangkau dari pesaing sekelasnya, meningkatkan kepercayaan dan loyalitas dari pasar yang telah ada. </a:t>
            </a:r>
            <a:r>
              <a:rPr lang="en-US" dirty="0" smtClean="0"/>
              <a:t>P</a:t>
            </a:r>
            <a:r>
              <a:rPr lang="id-ID" dirty="0" smtClean="0"/>
              <a:t>eningkatan </a:t>
            </a:r>
            <a:r>
              <a:rPr lang="id-ID" i="1" dirty="0" smtClean="0"/>
              <a:t>Brand image</a:t>
            </a:r>
            <a:r>
              <a:rPr lang="id-ID" dirty="0" smtClean="0"/>
              <a:t> d</a:t>
            </a:r>
            <a:r>
              <a:rPr lang="en-US" dirty="0" err="1" smtClean="0"/>
              <a:t>apat</a:t>
            </a:r>
            <a:r>
              <a:rPr lang="en-US" dirty="0" smtClean="0"/>
              <a:t> </a:t>
            </a:r>
            <a:r>
              <a:rPr lang="en-US" dirty="0" err="1" smtClean="0"/>
              <a:t>melalui</a:t>
            </a:r>
            <a:r>
              <a:rPr lang="en-US" dirty="0" smtClean="0"/>
              <a:t> </a:t>
            </a:r>
            <a:r>
              <a:rPr lang="id-ID" i="1" dirty="0" smtClean="0"/>
              <a:t>Brandstorming</a:t>
            </a:r>
            <a:r>
              <a:rPr lang="id-ID" dirty="0" smtClean="0"/>
              <a:t>, </a:t>
            </a:r>
            <a:r>
              <a:rPr lang="en-US" dirty="0" err="1" smtClean="0"/>
              <a:t>baik</a:t>
            </a:r>
            <a:r>
              <a:rPr lang="en-US" dirty="0" smtClean="0"/>
              <a:t> </a:t>
            </a:r>
            <a:r>
              <a:rPr lang="id-ID" dirty="0" smtClean="0"/>
              <a:t>melalui </a:t>
            </a:r>
            <a:r>
              <a:rPr lang="id-ID" i="1" dirty="0" smtClean="0"/>
              <a:t>me</a:t>
            </a:r>
            <a:r>
              <a:rPr lang="en-US" i="1" dirty="0" err="1" smtClean="0"/>
              <a:t>dium</a:t>
            </a:r>
            <a:r>
              <a:rPr lang="en-US" i="1" dirty="0" smtClean="0"/>
              <a:t> of promotion</a:t>
            </a:r>
            <a:r>
              <a:rPr lang="en-US" dirty="0" smtClean="0"/>
              <a:t> </a:t>
            </a:r>
            <a:r>
              <a:rPr lang="en-US" dirty="0" err="1" smtClean="0"/>
              <a:t>dan</a:t>
            </a:r>
            <a:r>
              <a:rPr lang="en-US" dirty="0" smtClean="0"/>
              <a:t> </a:t>
            </a:r>
            <a:r>
              <a:rPr lang="en-US" i="1" dirty="0" smtClean="0"/>
              <a:t>direct promotion</a:t>
            </a:r>
            <a:r>
              <a:rPr lang="en-US" dirty="0" smtClean="0"/>
              <a:t> yang </a:t>
            </a:r>
            <a:r>
              <a:rPr lang="en-US" dirty="0" err="1" smtClean="0"/>
              <a:t>lebih</a:t>
            </a:r>
            <a:r>
              <a:rPr lang="en-US" dirty="0" smtClean="0"/>
              <a:t> </a:t>
            </a:r>
            <a:r>
              <a:rPr lang="en-US" dirty="0" err="1" smtClean="0"/>
              <a:t>intensif</a:t>
            </a:r>
            <a:r>
              <a:rPr lang="en-US" dirty="0" smtClean="0"/>
              <a:t>. </a:t>
            </a:r>
          </a:p>
          <a:p>
            <a:pPr lvl="1"/>
            <a:r>
              <a:rPr lang="en-US" dirty="0" err="1" smtClean="0"/>
              <a:t>Memberikan</a:t>
            </a:r>
            <a:r>
              <a:rPr lang="en-US" dirty="0" smtClean="0"/>
              <a:t> </a:t>
            </a:r>
            <a:r>
              <a:rPr lang="en-US" dirty="0" err="1" smtClean="0"/>
              <a:t>layanan</a:t>
            </a:r>
            <a:r>
              <a:rPr lang="en-US" dirty="0" smtClean="0"/>
              <a:t> yang </a:t>
            </a:r>
            <a:r>
              <a:rPr lang="en-US" dirty="0" err="1" smtClean="0"/>
              <a:t>lebih</a:t>
            </a:r>
            <a:r>
              <a:rPr lang="en-US" dirty="0" smtClean="0"/>
              <a:t> </a:t>
            </a:r>
            <a:r>
              <a:rPr lang="en-US" dirty="0" err="1" smtClean="0"/>
              <a:t>baik</a:t>
            </a:r>
            <a:r>
              <a:rPr lang="en-US" dirty="0" smtClean="0"/>
              <a:t>, </a:t>
            </a:r>
            <a:r>
              <a:rPr lang="en-US" dirty="0" err="1" smtClean="0"/>
              <a:t>baik</a:t>
            </a:r>
            <a:r>
              <a:rPr lang="en-US" dirty="0" smtClean="0"/>
              <a:t> </a:t>
            </a:r>
            <a:r>
              <a:rPr lang="en-US" dirty="0" err="1" smtClean="0"/>
              <a:t>dari</a:t>
            </a:r>
            <a:r>
              <a:rPr lang="en-US" dirty="0" smtClean="0"/>
              <a:t> </a:t>
            </a:r>
            <a:r>
              <a:rPr lang="en-US" dirty="0" err="1" smtClean="0"/>
              <a:t>penyediaan</a:t>
            </a:r>
            <a:r>
              <a:rPr lang="en-US" dirty="0" smtClean="0"/>
              <a:t> </a:t>
            </a:r>
            <a:r>
              <a:rPr lang="en-US" dirty="0" err="1" smtClean="0"/>
              <a:t>suku</a:t>
            </a:r>
            <a:r>
              <a:rPr lang="en-US" dirty="0" smtClean="0"/>
              <a:t> </a:t>
            </a:r>
            <a:r>
              <a:rPr lang="en-US" dirty="0" err="1" smtClean="0"/>
              <a:t>cadang</a:t>
            </a:r>
            <a:r>
              <a:rPr lang="en-US" dirty="0" smtClean="0"/>
              <a:t> </a:t>
            </a:r>
            <a:r>
              <a:rPr lang="en-US" dirty="0" err="1" smtClean="0"/>
              <a:t>atau</a:t>
            </a:r>
            <a:r>
              <a:rPr lang="en-US" dirty="0" smtClean="0"/>
              <a:t> </a:t>
            </a:r>
            <a:r>
              <a:rPr lang="en-US" dirty="0" err="1" smtClean="0"/>
              <a:t>komponen</a:t>
            </a:r>
            <a:r>
              <a:rPr lang="en-US" dirty="0" smtClean="0"/>
              <a:t> </a:t>
            </a:r>
            <a:r>
              <a:rPr lang="en-US" dirty="0" err="1" smtClean="0"/>
              <a:t>elektronika</a:t>
            </a:r>
            <a:r>
              <a:rPr lang="en-US" dirty="0" smtClean="0"/>
              <a:t> Samsung, </a:t>
            </a:r>
            <a:r>
              <a:rPr lang="en-US" dirty="0" err="1" smtClean="0"/>
              <a:t>menambah</a:t>
            </a:r>
            <a:r>
              <a:rPr lang="en-US" dirty="0" smtClean="0"/>
              <a:t> </a:t>
            </a:r>
            <a:r>
              <a:rPr lang="en-US" i="1" dirty="0" smtClean="0"/>
              <a:t>counter</a:t>
            </a:r>
            <a:r>
              <a:rPr lang="en-US" dirty="0" smtClean="0"/>
              <a:t> </a:t>
            </a:r>
            <a:r>
              <a:rPr lang="en-US" dirty="0" err="1" smtClean="0"/>
              <a:t>atau</a:t>
            </a:r>
            <a:r>
              <a:rPr lang="en-US" dirty="0" smtClean="0"/>
              <a:t> </a:t>
            </a:r>
            <a:r>
              <a:rPr lang="en-US" dirty="0" err="1" smtClean="0"/>
              <a:t>gerai</a:t>
            </a:r>
            <a:r>
              <a:rPr lang="en-US" dirty="0" smtClean="0"/>
              <a:t> Samsung Electronics </a:t>
            </a:r>
            <a:r>
              <a:rPr lang="en-US" dirty="0" err="1" smtClean="0"/>
              <a:t>untuk</a:t>
            </a:r>
            <a:r>
              <a:rPr lang="en-US" dirty="0" smtClean="0"/>
              <a:t> </a:t>
            </a:r>
            <a:r>
              <a:rPr lang="en-US" i="1" dirty="0" smtClean="0"/>
              <a:t>service</a:t>
            </a:r>
            <a:r>
              <a:rPr lang="en-US" dirty="0" smtClean="0"/>
              <a:t>, </a:t>
            </a:r>
            <a:r>
              <a:rPr lang="en-US" dirty="0" err="1" smtClean="0"/>
              <a:t>memberikan</a:t>
            </a:r>
            <a:r>
              <a:rPr lang="en-US" dirty="0" smtClean="0"/>
              <a:t> </a:t>
            </a:r>
            <a:r>
              <a:rPr lang="en-US" dirty="0" err="1" smtClean="0"/>
              <a:t>durasi</a:t>
            </a:r>
            <a:r>
              <a:rPr lang="en-US" dirty="0" smtClean="0"/>
              <a:t> </a:t>
            </a:r>
            <a:r>
              <a:rPr lang="en-US" dirty="0" err="1" smtClean="0"/>
              <a:t>waktu</a:t>
            </a:r>
            <a:r>
              <a:rPr lang="en-US" dirty="0" smtClean="0"/>
              <a:t> </a:t>
            </a:r>
            <a:r>
              <a:rPr lang="en-US" dirty="0" err="1" smtClean="0"/>
              <a:t>garansi</a:t>
            </a:r>
            <a:r>
              <a:rPr lang="en-US" dirty="0" smtClean="0"/>
              <a:t> yang </a:t>
            </a:r>
            <a:r>
              <a:rPr lang="en-US" dirty="0" err="1" smtClean="0"/>
              <a:t>sedikit</a:t>
            </a:r>
            <a:r>
              <a:rPr lang="en-US" dirty="0" smtClean="0"/>
              <a:t> </a:t>
            </a:r>
            <a:r>
              <a:rPr lang="en-US" dirty="0" err="1" smtClean="0"/>
              <a:t>lebih</a:t>
            </a:r>
            <a:r>
              <a:rPr lang="en-US" dirty="0" smtClean="0"/>
              <a:t> </a:t>
            </a:r>
            <a:r>
              <a:rPr lang="en-US" dirty="0" err="1" smtClean="0"/>
              <a:t>panjang</a:t>
            </a:r>
            <a:r>
              <a:rPr lang="en-US" dirty="0" smtClean="0"/>
              <a:t>, </a:t>
            </a:r>
            <a:r>
              <a:rPr lang="en-US" dirty="0" err="1" smtClean="0"/>
              <a:t>pemberian</a:t>
            </a:r>
            <a:r>
              <a:rPr lang="en-US" dirty="0" smtClean="0"/>
              <a:t> </a:t>
            </a:r>
            <a:r>
              <a:rPr lang="en-US" dirty="0" err="1" smtClean="0"/>
              <a:t>diskon</a:t>
            </a:r>
            <a:r>
              <a:rPr lang="en-US" dirty="0" smtClean="0"/>
              <a:t> </a:t>
            </a:r>
            <a:r>
              <a:rPr lang="en-US" dirty="0" err="1" smtClean="0"/>
              <a:t>dan</a:t>
            </a:r>
            <a:r>
              <a:rPr lang="en-US" dirty="0" smtClean="0"/>
              <a:t>/</a:t>
            </a:r>
            <a:r>
              <a:rPr lang="en-US" dirty="0" err="1" smtClean="0"/>
              <a:t>atau</a:t>
            </a:r>
            <a:r>
              <a:rPr lang="en-US" dirty="0" smtClean="0"/>
              <a:t> </a:t>
            </a:r>
            <a:r>
              <a:rPr lang="en-US" dirty="0" err="1" smtClean="0"/>
              <a:t>membuat</a:t>
            </a:r>
            <a:r>
              <a:rPr lang="en-US" dirty="0" smtClean="0"/>
              <a:t> </a:t>
            </a:r>
            <a:r>
              <a:rPr lang="en-US" dirty="0" err="1" smtClean="0"/>
              <a:t>pameran</a:t>
            </a:r>
            <a:r>
              <a:rPr lang="en-US" dirty="0" smtClean="0"/>
              <a:t> </a:t>
            </a:r>
            <a:r>
              <a:rPr lang="en-US" dirty="0" err="1" smtClean="0"/>
              <a:t>tahunan</a:t>
            </a:r>
            <a:r>
              <a:rPr lang="en-US" dirty="0" smtClean="0"/>
              <a:t> </a:t>
            </a:r>
            <a:r>
              <a:rPr lang="en-US" dirty="0" err="1" smtClean="0"/>
              <a:t>di</a:t>
            </a:r>
            <a:r>
              <a:rPr lang="en-US" dirty="0" smtClean="0"/>
              <a:t> </a:t>
            </a:r>
            <a:r>
              <a:rPr lang="en-US" dirty="0" err="1" smtClean="0"/>
              <a:t>pasar</a:t>
            </a:r>
            <a:r>
              <a:rPr lang="en-US" dirty="0" smtClean="0"/>
              <a:t> lama Samsung </a:t>
            </a:r>
            <a:r>
              <a:rPr lang="en-US" dirty="0" err="1" smtClean="0"/>
              <a:t>dan</a:t>
            </a:r>
            <a:r>
              <a:rPr lang="en-US" dirty="0" smtClean="0"/>
              <a:t> </a:t>
            </a:r>
            <a:r>
              <a:rPr lang="en-US" dirty="0" err="1" smtClean="0"/>
              <a:t>tentunya</a:t>
            </a:r>
            <a:r>
              <a:rPr lang="en-US" dirty="0" smtClean="0"/>
              <a:t> </a:t>
            </a:r>
            <a:r>
              <a:rPr lang="en-US" dirty="0" err="1" smtClean="0"/>
              <a:t>meningkatkan</a:t>
            </a:r>
            <a:r>
              <a:rPr lang="en-US" dirty="0" smtClean="0"/>
              <a:t> </a:t>
            </a:r>
            <a:r>
              <a:rPr lang="en-US" dirty="0" err="1" smtClean="0"/>
              <a:t>layanan</a:t>
            </a:r>
            <a:r>
              <a:rPr lang="en-US" dirty="0" smtClean="0"/>
              <a:t> </a:t>
            </a:r>
            <a:r>
              <a:rPr lang="en-US" dirty="0" err="1" smtClean="0"/>
              <a:t>purna</a:t>
            </a:r>
            <a:r>
              <a:rPr lang="en-US" dirty="0" smtClean="0"/>
              <a:t> </a:t>
            </a:r>
            <a:r>
              <a:rPr lang="en-US" dirty="0" err="1" smtClean="0"/>
              <a:t>jual</a:t>
            </a:r>
            <a:r>
              <a:rPr lang="en-US" dirty="0" smtClean="0"/>
              <a:t>.</a:t>
            </a:r>
          </a:p>
          <a:p>
            <a:pPr lvl="1"/>
            <a:r>
              <a:rPr lang="en-US" dirty="0" smtClean="0"/>
              <a:t>Hal yang </a:t>
            </a:r>
            <a:r>
              <a:rPr lang="en-US" dirty="0" err="1" smtClean="0"/>
              <a:t>tidak</a:t>
            </a:r>
            <a:r>
              <a:rPr lang="en-US" dirty="0" smtClean="0"/>
              <a:t> </a:t>
            </a:r>
            <a:r>
              <a:rPr lang="en-US" dirty="0" err="1" smtClean="0"/>
              <a:t>boleh</a:t>
            </a:r>
            <a:r>
              <a:rPr lang="en-US" dirty="0" smtClean="0"/>
              <a:t> </a:t>
            </a:r>
            <a:r>
              <a:rPr lang="en-US" dirty="0" err="1" smtClean="0"/>
              <a:t>dilupakan</a:t>
            </a:r>
            <a:r>
              <a:rPr lang="en-US" dirty="0" smtClean="0"/>
              <a:t> </a:t>
            </a:r>
            <a:r>
              <a:rPr lang="en-US" dirty="0" err="1" smtClean="0"/>
              <a:t>adalah</a:t>
            </a:r>
            <a:r>
              <a:rPr lang="en-US" dirty="0" smtClean="0"/>
              <a:t>, Samsung </a:t>
            </a:r>
            <a:r>
              <a:rPr lang="en-US" dirty="0" err="1" smtClean="0"/>
              <a:t>harus</a:t>
            </a:r>
            <a:r>
              <a:rPr lang="en-US" dirty="0" smtClean="0"/>
              <a:t> </a:t>
            </a:r>
            <a:r>
              <a:rPr lang="en-US" dirty="0" err="1" smtClean="0"/>
              <a:t>tetap</a:t>
            </a:r>
            <a:r>
              <a:rPr lang="en-US" dirty="0" smtClean="0"/>
              <a:t> m</a:t>
            </a:r>
            <a:r>
              <a:rPr lang="id-ID" dirty="0" smtClean="0"/>
              <a:t>empertahankan </a:t>
            </a:r>
            <a:r>
              <a:rPr lang="en-US" dirty="0" smtClean="0"/>
              <a:t>k</a:t>
            </a:r>
            <a:r>
              <a:rPr lang="id-ID" dirty="0" smtClean="0"/>
              <a:t>u</a:t>
            </a:r>
            <a:r>
              <a:rPr lang="en-US" dirty="0" smtClean="0"/>
              <a:t>a</a:t>
            </a:r>
            <a:r>
              <a:rPr lang="id-ID" dirty="0" smtClean="0"/>
              <a:t>litas produ</a:t>
            </a:r>
            <a:r>
              <a:rPr lang="en-US" dirty="0" smtClean="0"/>
              <a:t>k</a:t>
            </a:r>
            <a:r>
              <a:rPr lang="id-ID" dirty="0" smtClean="0"/>
              <a:t> yang dihasilkan dan mengembangkannya serta menjaga harga produknya agar tetap </a:t>
            </a:r>
            <a:r>
              <a:rPr lang="en-US" dirty="0" smtClean="0"/>
              <a:t>"</a:t>
            </a:r>
            <a:r>
              <a:rPr lang="en-US" dirty="0" err="1" smtClean="0"/>
              <a:t>lebih</a:t>
            </a:r>
            <a:r>
              <a:rPr lang="en-US" dirty="0" smtClean="0"/>
              <a:t>" </a:t>
            </a:r>
            <a:r>
              <a:rPr lang="id-ID" dirty="0" smtClean="0"/>
              <a:t>terjangkau</a:t>
            </a:r>
            <a:r>
              <a:rPr lang="en-US" dirty="0" smtClean="0"/>
              <a:t> </a:t>
            </a:r>
            <a:r>
              <a:rPr lang="en-US" dirty="0" err="1" smtClean="0"/>
              <a:t>dari</a:t>
            </a:r>
            <a:r>
              <a:rPr lang="en-US" dirty="0" smtClean="0"/>
              <a:t> </a:t>
            </a:r>
            <a:r>
              <a:rPr lang="en-US" dirty="0" err="1" smtClean="0"/>
              <a:t>produk</a:t>
            </a:r>
            <a:r>
              <a:rPr lang="en-US" dirty="0" smtClean="0"/>
              <a:t> </a:t>
            </a:r>
            <a:r>
              <a:rPr lang="en-US" dirty="0" err="1" smtClean="0"/>
              <a:t>elektronika</a:t>
            </a:r>
            <a:r>
              <a:rPr lang="en-US" dirty="0" smtClean="0"/>
              <a:t> </a:t>
            </a:r>
            <a:r>
              <a:rPr lang="en-US" dirty="0" err="1" smtClean="0"/>
              <a:t>berkualitas</a:t>
            </a:r>
            <a:r>
              <a:rPr lang="en-US" dirty="0" smtClean="0"/>
              <a:t> </a:t>
            </a:r>
            <a:r>
              <a:rPr lang="en-US" dirty="0" err="1" smtClean="0"/>
              <a:t>sejenis</a:t>
            </a:r>
            <a:r>
              <a:rPr lang="en-US" dirty="0" smtClean="0"/>
              <a:t> </a:t>
            </a:r>
            <a:r>
              <a:rPr lang="en-US" dirty="0" err="1" smtClean="0"/>
              <a:t>dari</a:t>
            </a:r>
            <a:r>
              <a:rPr lang="en-US" dirty="0" smtClean="0"/>
              <a:t> </a:t>
            </a:r>
            <a:r>
              <a:rPr lang="en-US" dirty="0" err="1" smtClean="0"/>
              <a:t>pesaing</a:t>
            </a:r>
            <a:r>
              <a:rPr lang="en-US" dirty="0" smtClean="0"/>
              <a:t> </a:t>
            </a:r>
            <a:r>
              <a:rPr lang="en-US" dirty="0" err="1" smtClean="0"/>
              <a:t>ternama</a:t>
            </a:r>
            <a:r>
              <a:rPr lang="en-US" dirty="0" smtClean="0"/>
              <a:t> </a:t>
            </a:r>
            <a:r>
              <a:rPr lang="en-US" dirty="0" err="1" smtClean="0"/>
              <a:t>lainnya</a:t>
            </a:r>
            <a:r>
              <a:rPr lang="id-ID" dirty="0" smtClean="0"/>
              <a:t>.</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80288"/>
          </a:xfrm>
        </p:spPr>
        <p:txBody>
          <a:bodyPr>
            <a:normAutofit fontScale="90000"/>
          </a:bodyPr>
          <a:lstStyle/>
          <a:p>
            <a:pPr lvl="0"/>
            <a:r>
              <a:rPr lang="id-ID" dirty="0" smtClean="0"/>
              <a:t>PENGEMBANGAN </a:t>
            </a:r>
            <a:r>
              <a:rPr lang="id-ID" dirty="0" smtClean="0"/>
              <a:t>PRODUK</a:t>
            </a:r>
            <a:endParaRPr lang="ar-EG"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r>
              <a:rPr lang="id-ID" dirty="0" smtClean="0"/>
              <a:t>Kondisi		:</a:t>
            </a:r>
            <a:endParaRPr lang="en-US" dirty="0" smtClean="0"/>
          </a:p>
          <a:p>
            <a:pPr>
              <a:buNone/>
            </a:pPr>
            <a:r>
              <a:rPr lang="en-US" dirty="0" smtClean="0"/>
              <a:t>	</a:t>
            </a:r>
            <a:r>
              <a:rPr lang="en-US" dirty="0" err="1" smtClean="0"/>
              <a:t>Strategi</a:t>
            </a:r>
            <a:r>
              <a:rPr lang="en-US" dirty="0" smtClean="0"/>
              <a:t> </a:t>
            </a:r>
            <a:r>
              <a:rPr lang="en-US" dirty="0" err="1" smtClean="0"/>
              <a:t>pengembangan</a:t>
            </a:r>
            <a:r>
              <a:rPr lang="en-US" dirty="0" smtClean="0"/>
              <a:t> </a:t>
            </a:r>
            <a:r>
              <a:rPr lang="en-US" dirty="0" err="1" smtClean="0"/>
              <a:t>produk</a:t>
            </a:r>
            <a:r>
              <a:rPr lang="en-US" dirty="0" smtClean="0"/>
              <a:t> Samsung Electronics co. </a:t>
            </a:r>
            <a:r>
              <a:rPr lang="en-US" dirty="0" err="1" smtClean="0"/>
              <a:t>sudah</a:t>
            </a:r>
            <a:r>
              <a:rPr lang="en-US" dirty="0" smtClean="0"/>
              <a:t> </a:t>
            </a:r>
            <a:r>
              <a:rPr lang="en-US" dirty="0" err="1" smtClean="0"/>
              <a:t>sangat</a:t>
            </a:r>
            <a:r>
              <a:rPr lang="en-US" dirty="0" smtClean="0"/>
              <a:t> </a:t>
            </a:r>
            <a:r>
              <a:rPr lang="en-US" dirty="0" err="1" smtClean="0"/>
              <a:t>kompleks</a:t>
            </a:r>
            <a:r>
              <a:rPr lang="en-US" dirty="0" smtClean="0"/>
              <a:t> </a:t>
            </a:r>
            <a:r>
              <a:rPr lang="en-US" dirty="0" err="1" smtClean="0"/>
              <a:t>dan</a:t>
            </a:r>
            <a:r>
              <a:rPr lang="en-US" dirty="0" smtClean="0"/>
              <a:t> </a:t>
            </a:r>
            <a:r>
              <a:rPr lang="en-US" dirty="0" err="1" smtClean="0"/>
              <a:t>bisa</a:t>
            </a:r>
            <a:r>
              <a:rPr lang="en-US" dirty="0" smtClean="0"/>
              <a:t> </a:t>
            </a:r>
            <a:r>
              <a:rPr lang="en-US" dirty="0" err="1" smtClean="0"/>
              <a:t>dikatakan</a:t>
            </a:r>
            <a:r>
              <a:rPr lang="en-US" dirty="0" smtClean="0"/>
              <a:t> </a:t>
            </a:r>
            <a:r>
              <a:rPr lang="en-US" dirty="0" err="1" smtClean="0"/>
              <a:t>mendekati</a:t>
            </a:r>
            <a:r>
              <a:rPr lang="en-US" dirty="0" smtClean="0"/>
              <a:t> </a:t>
            </a:r>
            <a:r>
              <a:rPr lang="en-US" dirty="0" err="1" smtClean="0"/>
              <a:t>sempurna</a:t>
            </a:r>
            <a:r>
              <a:rPr lang="en-US" dirty="0" smtClean="0"/>
              <a:t>. </a:t>
            </a:r>
            <a:r>
              <a:rPr lang="id-ID" dirty="0" smtClean="0"/>
              <a:t>Samsung </a:t>
            </a:r>
            <a:r>
              <a:rPr lang="id-ID" dirty="0" smtClean="0"/>
              <a:t>Elektronik menetapkan inovasi sebagai suatu hal yang utama untuk menghadapi persaingan, Samsung tetap melakukan usaha pengembangan produk, dapat dilihat dari pengeluaran produk secara bertahap dan dalam waktu cepat, seperti : mengeluarkan Samsung W, diikuti dengan Samsung Y, Ace, S1, S2, S3, dan Samsung selalu mengeluarkan edisi atau revisi dari elektronika yang sebelumnya telah diproduksi.  </a:t>
            </a:r>
            <a:r>
              <a:rPr lang="en-US" dirty="0" smtClean="0"/>
              <a:t>O</a:t>
            </a:r>
            <a:r>
              <a:rPr lang="id-ID" dirty="0" smtClean="0"/>
              <a:t>leh sebab itu, </a:t>
            </a:r>
            <a:r>
              <a:rPr lang="en-US" dirty="0" err="1" smtClean="0"/>
              <a:t>sebagian</a:t>
            </a:r>
            <a:r>
              <a:rPr lang="en-US" dirty="0" smtClean="0"/>
              <a:t> </a:t>
            </a:r>
            <a:r>
              <a:rPr lang="en-US" dirty="0" err="1" smtClean="0"/>
              <a:t>besar</a:t>
            </a:r>
            <a:r>
              <a:rPr lang="en-US" dirty="0" smtClean="0"/>
              <a:t> </a:t>
            </a:r>
            <a:r>
              <a:rPr lang="en-US" dirty="0" err="1" smtClean="0"/>
              <a:t>anggaran</a:t>
            </a:r>
            <a:r>
              <a:rPr lang="en-US" dirty="0" smtClean="0"/>
              <a:t> </a:t>
            </a:r>
            <a:r>
              <a:rPr lang="id-ID" dirty="0" smtClean="0"/>
              <a:t>Samsung Elektronik digunakan untuk melakukan riset dan pengembangan. Kegiatan</a:t>
            </a:r>
            <a:r>
              <a:rPr lang="en-US" dirty="0" smtClean="0"/>
              <a:t> </a:t>
            </a:r>
            <a:r>
              <a:rPr lang="en-US" dirty="0" err="1" smtClean="0"/>
              <a:t>utama</a:t>
            </a:r>
            <a:r>
              <a:rPr lang="en-US" dirty="0" smtClean="0"/>
              <a:t> </a:t>
            </a:r>
            <a:r>
              <a:rPr lang="en-US" dirty="0" err="1" smtClean="0"/>
              <a:t>di</a:t>
            </a:r>
            <a:r>
              <a:rPr lang="en-US" dirty="0" smtClean="0"/>
              <a:t> Samsung </a:t>
            </a:r>
            <a:r>
              <a:rPr lang="en-US" dirty="0" err="1" smtClean="0"/>
              <a:t>Elektronik</a:t>
            </a:r>
            <a:r>
              <a:rPr lang="en-US" dirty="0" smtClean="0"/>
              <a:t> </a:t>
            </a:r>
            <a:r>
              <a:rPr lang="en-US" dirty="0" err="1" smtClean="0"/>
              <a:t>adalah</a:t>
            </a:r>
            <a:r>
              <a:rPr lang="en-US" dirty="0" smtClean="0"/>
              <a:t> </a:t>
            </a:r>
            <a:r>
              <a:rPr lang="en-US" dirty="0" err="1" smtClean="0"/>
              <a:t>di</a:t>
            </a:r>
            <a:r>
              <a:rPr lang="en-US" dirty="0" smtClean="0"/>
              <a:t>  </a:t>
            </a:r>
            <a:r>
              <a:rPr lang="en-US" dirty="0" err="1" smtClean="0"/>
              <a:t>bidang</a:t>
            </a:r>
            <a:r>
              <a:rPr lang="en-US" dirty="0" smtClean="0"/>
              <a:t> Research and </a:t>
            </a:r>
            <a:r>
              <a:rPr lang="en-US" dirty="0" smtClean="0"/>
              <a:t>Development, yang </a:t>
            </a:r>
            <a:r>
              <a:rPr lang="en-US" dirty="0" err="1" smtClean="0"/>
              <a:t>proyeknya</a:t>
            </a:r>
            <a:r>
              <a:rPr lang="en-US" dirty="0" smtClean="0"/>
              <a:t> </a:t>
            </a:r>
            <a:r>
              <a:rPr lang="en-US" dirty="0" err="1" smtClean="0"/>
              <a:t>didominasi</a:t>
            </a:r>
            <a:r>
              <a:rPr lang="en-US" dirty="0" smtClean="0"/>
              <a:t> </a:t>
            </a:r>
            <a:r>
              <a:rPr lang="en-US" dirty="0" err="1" smtClean="0"/>
              <a:t>o</a:t>
            </a:r>
            <a:r>
              <a:rPr lang="en-US" dirty="0" err="1" smtClean="0"/>
              <a:t>leh</a:t>
            </a:r>
            <a:r>
              <a:rPr lang="en-US" dirty="0" smtClean="0"/>
              <a:t> </a:t>
            </a:r>
            <a:r>
              <a:rPr lang="en-US" dirty="0" err="1" smtClean="0"/>
              <a:t>pengembangan</a:t>
            </a:r>
            <a:r>
              <a:rPr lang="en-US" dirty="0" smtClean="0"/>
              <a:t> </a:t>
            </a:r>
            <a:r>
              <a:rPr lang="en-US" dirty="0" err="1" smtClean="0"/>
              <a:t>produk</a:t>
            </a:r>
            <a:r>
              <a:rPr lang="en-US" dirty="0" smtClean="0"/>
              <a:t>.</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Strategi</a:t>
            </a:r>
            <a:r>
              <a:rPr lang="en-US" dirty="0" smtClean="0"/>
              <a:t> </a:t>
            </a:r>
            <a:r>
              <a:rPr lang="en-US" dirty="0" err="1" smtClean="0"/>
              <a:t>Pengembangan</a:t>
            </a:r>
            <a:r>
              <a:rPr lang="en-US" dirty="0" smtClean="0"/>
              <a:t> </a:t>
            </a:r>
            <a:r>
              <a:rPr lang="en-US" dirty="0" err="1" smtClean="0"/>
              <a:t>Produk</a:t>
            </a:r>
            <a:endParaRPr lang="ar-EG" dirty="0"/>
          </a:p>
        </p:txBody>
      </p:sp>
      <p:sp>
        <p:nvSpPr>
          <p:cNvPr id="3" name="Content Placeholder 2"/>
          <p:cNvSpPr>
            <a:spLocks noGrp="1"/>
          </p:cNvSpPr>
          <p:nvPr>
            <p:ph idx="1"/>
          </p:nvPr>
        </p:nvSpPr>
        <p:spPr/>
        <p:txBody>
          <a:bodyPr>
            <a:normAutofit/>
          </a:bodyPr>
          <a:lstStyle/>
          <a:p>
            <a:r>
              <a:rPr lang="id-ID" dirty="0" smtClean="0"/>
              <a:t>Samsung </a:t>
            </a:r>
            <a:r>
              <a:rPr lang="id-ID" dirty="0" smtClean="0"/>
              <a:t>harus mempertahankan dan melanjutkan pengembangan produk yang telah dilakukannya secara agresif selama ini dengan tidak lupa meningkatkan </a:t>
            </a:r>
            <a:r>
              <a:rPr lang="id-ID" dirty="0" smtClean="0"/>
              <a:t>kreativitas</a:t>
            </a:r>
            <a:r>
              <a:rPr lang="en-US" dirty="0" smtClean="0"/>
              <a:t>.</a:t>
            </a:r>
          </a:p>
          <a:p>
            <a:r>
              <a:rPr lang="id-ID" dirty="0" smtClean="0"/>
              <a:t>Samsung </a:t>
            </a:r>
            <a:r>
              <a:rPr lang="id-ID" dirty="0" smtClean="0"/>
              <a:t>harus selalu melakukan inovasi terhadap produknya secara </a:t>
            </a:r>
            <a:r>
              <a:rPr lang="id-ID" dirty="0" smtClean="0"/>
              <a:t>cepat</a:t>
            </a:r>
            <a:r>
              <a:rPr lang="en-US" dirty="0" smtClean="0"/>
              <a:t>,</a:t>
            </a:r>
            <a:r>
              <a:rPr lang="id-ID" dirty="0" smtClean="0"/>
              <a:t> </a:t>
            </a:r>
            <a:r>
              <a:rPr lang="id-ID" dirty="0" smtClean="0"/>
              <a:t>dengan jeli melihat kebutuhan masyarakat baik tingkat pemakai non-optimal sampai pemakai yang berkela</a:t>
            </a:r>
            <a:r>
              <a:rPr lang="en-US" dirty="0" smtClean="0"/>
              <a:t>s </a:t>
            </a:r>
            <a:r>
              <a:rPr lang="id-ID" dirty="0" smtClean="0"/>
              <a:t>eksekutif.</a:t>
            </a:r>
            <a:endParaRPr lang="en-US" dirty="0" smtClean="0"/>
          </a:p>
          <a:p>
            <a:pPr lvl="0"/>
            <a:r>
              <a:rPr lang="en-US" dirty="0" err="1" smtClean="0"/>
              <a:t>Terus</a:t>
            </a:r>
            <a:r>
              <a:rPr lang="en-US" dirty="0" smtClean="0"/>
              <a:t> </a:t>
            </a:r>
            <a:r>
              <a:rPr lang="en-US" dirty="0" err="1" smtClean="0"/>
              <a:t>melakukan</a:t>
            </a:r>
            <a:r>
              <a:rPr lang="en-US" dirty="0" smtClean="0"/>
              <a:t> </a:t>
            </a:r>
            <a:r>
              <a:rPr lang="en-US" dirty="0" err="1" smtClean="0"/>
              <a:t>riset</a:t>
            </a:r>
            <a:r>
              <a:rPr lang="en-US" dirty="0" smtClean="0"/>
              <a:t> </a:t>
            </a:r>
            <a:r>
              <a:rPr lang="en-US" dirty="0" err="1" smtClean="0"/>
              <a:t>ketat</a:t>
            </a:r>
            <a:r>
              <a:rPr lang="en-US" dirty="0" smtClean="0"/>
              <a:t> </a:t>
            </a:r>
            <a:r>
              <a:rPr lang="en-US" dirty="0" err="1" smtClean="0"/>
              <a:t>terhadap</a:t>
            </a:r>
            <a:r>
              <a:rPr lang="en-US" dirty="0" smtClean="0"/>
              <a:t> </a:t>
            </a:r>
            <a:r>
              <a:rPr lang="en-US" dirty="0" err="1" smtClean="0"/>
              <a:t>desain</a:t>
            </a:r>
            <a:r>
              <a:rPr lang="en-US" dirty="0" smtClean="0"/>
              <a:t> </a:t>
            </a:r>
            <a:r>
              <a:rPr lang="en-US" dirty="0" err="1" smtClean="0"/>
              <a:t>produk</a:t>
            </a:r>
            <a:r>
              <a:rPr lang="en-US" dirty="0" smtClean="0"/>
              <a:t>.</a:t>
            </a: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667512"/>
          </a:xfrm>
        </p:spPr>
        <p:txBody>
          <a:bodyPr>
            <a:normAutofit fontScale="90000"/>
          </a:bodyPr>
          <a:lstStyle/>
          <a:p>
            <a:r>
              <a:rPr lang="en-US" dirty="0" err="1" smtClean="0"/>
              <a:t>Lanjutan</a:t>
            </a:r>
            <a:r>
              <a:rPr lang="en-US" dirty="0" smtClean="0"/>
              <a:t> </a:t>
            </a:r>
            <a:r>
              <a:rPr lang="en-US" dirty="0" err="1" smtClean="0"/>
              <a:t>S</a:t>
            </a:r>
            <a:r>
              <a:rPr lang="en-US" dirty="0" err="1" smtClean="0"/>
              <a:t>trategi</a:t>
            </a:r>
            <a:r>
              <a:rPr lang="en-US" dirty="0" smtClean="0"/>
              <a:t>..</a:t>
            </a:r>
            <a:endParaRPr lang="ar-EG" dirty="0"/>
          </a:p>
        </p:txBody>
      </p:sp>
      <p:sp>
        <p:nvSpPr>
          <p:cNvPr id="3" name="Content Placeholder 2"/>
          <p:cNvSpPr>
            <a:spLocks noGrp="1"/>
          </p:cNvSpPr>
          <p:nvPr>
            <p:ph idx="1"/>
          </p:nvPr>
        </p:nvSpPr>
        <p:spPr>
          <a:xfrm>
            <a:off x="457200" y="1371600"/>
            <a:ext cx="8229600" cy="5181600"/>
          </a:xfrm>
        </p:spPr>
        <p:txBody>
          <a:bodyPr>
            <a:normAutofit/>
          </a:bodyPr>
          <a:lstStyle/>
          <a:p>
            <a:pPr lvl="0"/>
            <a:r>
              <a:rPr lang="id-ID" dirty="0" smtClean="0"/>
              <a:t>Memberikan solusi bagi permasalah </a:t>
            </a:r>
            <a:r>
              <a:rPr lang="id-ID" dirty="0" smtClean="0"/>
              <a:t>konsumen.</a:t>
            </a:r>
            <a:endParaRPr lang="en-US" dirty="0" smtClean="0"/>
          </a:p>
          <a:p>
            <a:pPr lvl="0"/>
            <a:r>
              <a:rPr lang="en-US" dirty="0" smtClean="0"/>
              <a:t>M</a:t>
            </a:r>
            <a:r>
              <a:rPr lang="id-ID" dirty="0" smtClean="0"/>
              <a:t>enghadirkan produk yang memiliki kemampuan yang lebih dari produk</a:t>
            </a:r>
            <a:r>
              <a:rPr lang="en-US" dirty="0" smtClean="0"/>
              <a:t> </a:t>
            </a:r>
            <a:r>
              <a:rPr lang="en-US" dirty="0" err="1" smtClean="0"/>
              <a:t>perusahaan</a:t>
            </a:r>
            <a:r>
              <a:rPr lang="en-US" dirty="0" smtClean="0"/>
              <a:t> </a:t>
            </a:r>
            <a:r>
              <a:rPr lang="id-ID" dirty="0" smtClean="0"/>
              <a:t>lain. </a:t>
            </a:r>
            <a:endParaRPr lang="en-US" dirty="0" smtClean="0"/>
          </a:p>
          <a:p>
            <a:pPr lvl="0"/>
            <a:r>
              <a:rPr lang="id-ID" dirty="0" smtClean="0"/>
              <a:t>Samsung menambah akuisisi </a:t>
            </a:r>
            <a:r>
              <a:rPr lang="id-ID" dirty="0" smtClean="0"/>
              <a:t>perusahaan-perusahaan </a:t>
            </a:r>
            <a:r>
              <a:rPr lang="id-ID" dirty="0" smtClean="0"/>
              <a:t>yang berkontribusi pada pengembangan produk, seperti yang sudah dilakukan dengan : Novaled AG, sebuah perusahaan yang melakukan pengembangan pada Hard Disk Drive dan mengembangkan teknologi OLED secara lebih besar, dan </a:t>
            </a:r>
            <a:r>
              <a:rPr lang="id-ID" dirty="0" smtClean="0"/>
              <a:t>contoh</a:t>
            </a:r>
            <a:r>
              <a:rPr lang="en-US" dirty="0" smtClean="0"/>
              <a:t>-</a:t>
            </a:r>
            <a:r>
              <a:rPr lang="en-US" dirty="0" err="1" smtClean="0"/>
              <a:t>contoh</a:t>
            </a:r>
            <a:r>
              <a:rPr lang="id-ID" dirty="0" smtClean="0"/>
              <a:t> </a:t>
            </a:r>
            <a:r>
              <a:rPr lang="en-US" dirty="0" err="1" smtClean="0"/>
              <a:t>peng</a:t>
            </a:r>
            <a:r>
              <a:rPr lang="id-ID" dirty="0" smtClean="0"/>
              <a:t>akuisisi</a:t>
            </a:r>
            <a:r>
              <a:rPr lang="en-US" dirty="0" smtClean="0"/>
              <a:t>an Samsung</a:t>
            </a:r>
            <a:r>
              <a:rPr lang="id-ID" dirty="0" smtClean="0"/>
              <a:t> </a:t>
            </a:r>
            <a:r>
              <a:rPr lang="id-ID" dirty="0" smtClean="0"/>
              <a:t>lainnya</a:t>
            </a:r>
            <a:r>
              <a:rPr lang="id-ID" dirty="0" smtClean="0"/>
              <a:t>.</a:t>
            </a: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43712"/>
          </a:xfrm>
        </p:spPr>
        <p:txBody>
          <a:bodyPr>
            <a:normAutofit fontScale="90000"/>
          </a:bodyPr>
          <a:lstStyle/>
          <a:p>
            <a:pPr lvl="0"/>
            <a:r>
              <a:rPr lang="id-ID" dirty="0" smtClean="0"/>
              <a:t>INTEGRASI </a:t>
            </a:r>
            <a:r>
              <a:rPr lang="id-ID" dirty="0" smtClean="0"/>
              <a:t>KEDEPAN</a:t>
            </a:r>
            <a:endParaRPr lang="ar-EG" dirty="0"/>
          </a:p>
        </p:txBody>
      </p:sp>
      <p:sp>
        <p:nvSpPr>
          <p:cNvPr id="3" name="Content Placeholder 2"/>
          <p:cNvSpPr>
            <a:spLocks noGrp="1"/>
          </p:cNvSpPr>
          <p:nvPr>
            <p:ph idx="1"/>
          </p:nvPr>
        </p:nvSpPr>
        <p:spPr>
          <a:xfrm>
            <a:off x="457200" y="1219200"/>
            <a:ext cx="8229600" cy="5410200"/>
          </a:xfrm>
        </p:spPr>
        <p:txBody>
          <a:bodyPr>
            <a:noAutofit/>
          </a:bodyPr>
          <a:lstStyle/>
          <a:p>
            <a:r>
              <a:rPr lang="id-ID" sz="1800" b="1" dirty="0" smtClean="0"/>
              <a:t>Kondisi</a:t>
            </a:r>
            <a:r>
              <a:rPr lang="id-ID" sz="1800" dirty="0" smtClean="0"/>
              <a:t>		:</a:t>
            </a:r>
            <a:endParaRPr lang="en-US" sz="1800" dirty="0" smtClean="0"/>
          </a:p>
          <a:p>
            <a:pPr>
              <a:buNone/>
            </a:pPr>
            <a:r>
              <a:rPr lang="en-US" sz="1800" dirty="0" smtClean="0"/>
              <a:t>		</a:t>
            </a:r>
            <a:r>
              <a:rPr lang="en-US" sz="1800" dirty="0" err="1" smtClean="0"/>
              <a:t>Saat</a:t>
            </a:r>
            <a:r>
              <a:rPr lang="en-US" sz="1800" dirty="0" smtClean="0"/>
              <a:t> </a:t>
            </a:r>
            <a:r>
              <a:rPr lang="en-US" sz="1800" dirty="0" err="1" smtClean="0"/>
              <a:t>ini</a:t>
            </a:r>
            <a:r>
              <a:rPr lang="en-US" sz="1800" dirty="0" smtClean="0"/>
              <a:t> Samsung </a:t>
            </a:r>
            <a:r>
              <a:rPr lang="en-US" sz="1800" dirty="0" err="1" smtClean="0"/>
              <a:t>sudah</a:t>
            </a:r>
            <a:r>
              <a:rPr lang="en-US" sz="1800" dirty="0" smtClean="0"/>
              <a:t> </a:t>
            </a:r>
            <a:r>
              <a:rPr lang="en-US" sz="1800" dirty="0" err="1" smtClean="0"/>
              <a:t>melakukan</a:t>
            </a:r>
            <a:r>
              <a:rPr lang="en-US" sz="1800" dirty="0" smtClean="0"/>
              <a:t> </a:t>
            </a:r>
            <a:r>
              <a:rPr lang="en-US" sz="1800" dirty="0" err="1" smtClean="0"/>
              <a:t>hal</a:t>
            </a:r>
            <a:r>
              <a:rPr lang="en-US" sz="1800" dirty="0" smtClean="0"/>
              <a:t> </a:t>
            </a:r>
            <a:r>
              <a:rPr lang="en-US" sz="1800" dirty="0" err="1" smtClean="0"/>
              <a:t>tersebut</a:t>
            </a:r>
            <a:r>
              <a:rPr lang="en-US" sz="1800" dirty="0" smtClean="0"/>
              <a:t> </a:t>
            </a:r>
            <a:r>
              <a:rPr lang="en-US" sz="1800" dirty="0" err="1" smtClean="0"/>
              <a:t>dan</a:t>
            </a:r>
            <a:r>
              <a:rPr lang="en-US" sz="1800" dirty="0" smtClean="0"/>
              <a:t> </a:t>
            </a:r>
            <a:r>
              <a:rPr lang="en-US" sz="1800" dirty="0" err="1" smtClean="0"/>
              <a:t>bahkan</a:t>
            </a:r>
            <a:r>
              <a:rPr lang="en-US" sz="1800" dirty="0" smtClean="0"/>
              <a:t> </a:t>
            </a:r>
            <a:r>
              <a:rPr lang="en-US" sz="1800" dirty="0" err="1" smtClean="0"/>
              <a:t>tidak</a:t>
            </a:r>
            <a:r>
              <a:rPr lang="en-US" sz="1800" dirty="0" smtClean="0"/>
              <a:t> </a:t>
            </a:r>
            <a:r>
              <a:rPr lang="en-US" sz="1800" dirty="0" err="1" smtClean="0"/>
              <a:t>sedikit</a:t>
            </a:r>
            <a:r>
              <a:rPr lang="en-US" sz="1800" dirty="0" smtClean="0"/>
              <a:t>. Cara </a:t>
            </a:r>
            <a:r>
              <a:rPr lang="en-US" sz="1800" dirty="0" err="1" smtClean="0"/>
              <a:t>pemasaran</a:t>
            </a:r>
            <a:r>
              <a:rPr lang="en-US" sz="1800" dirty="0" smtClean="0"/>
              <a:t> </a:t>
            </a:r>
            <a:r>
              <a:rPr lang="en-US" sz="1800" dirty="0" err="1" smtClean="0"/>
              <a:t>dan</a:t>
            </a:r>
            <a:r>
              <a:rPr lang="en-US" sz="1800" dirty="0" smtClean="0"/>
              <a:t> </a:t>
            </a:r>
            <a:r>
              <a:rPr lang="en-US" sz="1800" dirty="0" err="1" smtClean="0"/>
              <a:t>perluasan</a:t>
            </a:r>
            <a:r>
              <a:rPr lang="en-US" sz="1800" dirty="0" smtClean="0"/>
              <a:t> </a:t>
            </a:r>
            <a:r>
              <a:rPr lang="en-US" sz="1800" dirty="0" err="1" smtClean="0"/>
              <a:t>jaringannya</a:t>
            </a:r>
            <a:r>
              <a:rPr lang="en-US" sz="1800" dirty="0" smtClean="0"/>
              <a:t> </a:t>
            </a:r>
            <a:r>
              <a:rPr lang="en-US" sz="1800" dirty="0" err="1" smtClean="0"/>
              <a:t>sudah</a:t>
            </a:r>
            <a:r>
              <a:rPr lang="en-US" sz="1800" dirty="0" smtClean="0"/>
              <a:t> </a:t>
            </a:r>
            <a:r>
              <a:rPr lang="en-US" sz="1800" dirty="0" err="1" smtClean="0"/>
              <a:t>sangat</a:t>
            </a:r>
            <a:r>
              <a:rPr lang="en-US" sz="1800" dirty="0" smtClean="0"/>
              <a:t> </a:t>
            </a:r>
            <a:r>
              <a:rPr lang="en-US" sz="1800" dirty="0" err="1" smtClean="0"/>
              <a:t>bagus</a:t>
            </a:r>
            <a:r>
              <a:rPr lang="en-US" sz="1800" dirty="0" smtClean="0"/>
              <a:t>. Samsung </a:t>
            </a:r>
            <a:r>
              <a:rPr lang="en-US" sz="1800" dirty="0" err="1" smtClean="0"/>
              <a:t>sudah</a:t>
            </a:r>
            <a:r>
              <a:rPr lang="en-US" sz="1800" dirty="0" smtClean="0"/>
              <a:t> </a:t>
            </a:r>
            <a:r>
              <a:rPr lang="en-US" sz="1800" dirty="0" err="1" smtClean="0"/>
              <a:t>mengakuisisi</a:t>
            </a:r>
            <a:r>
              <a:rPr lang="en-US" sz="1800" dirty="0" smtClean="0"/>
              <a:t> </a:t>
            </a:r>
            <a:r>
              <a:rPr lang="en-US" sz="1800" dirty="0" err="1" smtClean="0"/>
              <a:t>beberapa</a:t>
            </a:r>
            <a:r>
              <a:rPr lang="en-US" sz="1800" dirty="0" smtClean="0"/>
              <a:t> </a:t>
            </a:r>
            <a:r>
              <a:rPr lang="en-US" sz="1800" dirty="0" err="1" smtClean="0"/>
              <a:t>perusahaan</a:t>
            </a:r>
            <a:r>
              <a:rPr lang="en-US" sz="1800" dirty="0" smtClean="0"/>
              <a:t> yang </a:t>
            </a:r>
            <a:r>
              <a:rPr lang="en-US" sz="1800" dirty="0" err="1" smtClean="0"/>
              <a:t>tidak</a:t>
            </a:r>
            <a:r>
              <a:rPr lang="en-US" sz="1800" dirty="0" smtClean="0"/>
              <a:t> </a:t>
            </a:r>
            <a:r>
              <a:rPr lang="en-US" sz="1800" dirty="0" err="1" smtClean="0"/>
              <a:t>besar</a:t>
            </a:r>
            <a:r>
              <a:rPr lang="en-US" sz="1800" dirty="0" smtClean="0"/>
              <a:t> </a:t>
            </a:r>
            <a:r>
              <a:rPr lang="en-US" sz="1800" dirty="0" err="1" smtClean="0"/>
              <a:t>dan</a:t>
            </a:r>
            <a:r>
              <a:rPr lang="en-US" sz="1800" dirty="0" smtClean="0"/>
              <a:t> </a:t>
            </a:r>
            <a:r>
              <a:rPr lang="en-US" sz="1800" dirty="0" err="1" smtClean="0"/>
              <a:t>kemudian</a:t>
            </a:r>
            <a:r>
              <a:rPr lang="en-US" sz="1800" dirty="0" smtClean="0"/>
              <a:t> </a:t>
            </a:r>
            <a:r>
              <a:rPr lang="en-US" sz="1800" dirty="0" err="1" smtClean="0"/>
              <a:t>menyetarakan</a:t>
            </a:r>
            <a:r>
              <a:rPr lang="en-US" sz="1800" dirty="0" smtClean="0"/>
              <a:t> </a:t>
            </a:r>
            <a:r>
              <a:rPr lang="en-US" sz="1800" dirty="0" err="1" smtClean="0"/>
              <a:t>levelnya</a:t>
            </a:r>
            <a:r>
              <a:rPr lang="en-US" sz="1800" dirty="0" smtClean="0"/>
              <a:t>.</a:t>
            </a:r>
          </a:p>
          <a:p>
            <a:pPr>
              <a:buNone/>
            </a:pPr>
            <a:endParaRPr lang="en-US" sz="1800" dirty="0" smtClean="0"/>
          </a:p>
          <a:p>
            <a:r>
              <a:rPr lang="id-ID" sz="1800" b="1" dirty="0" smtClean="0"/>
              <a:t>Strategi</a:t>
            </a:r>
            <a:r>
              <a:rPr lang="id-ID" sz="1800" dirty="0" smtClean="0"/>
              <a:t>		:</a:t>
            </a:r>
            <a:endParaRPr lang="en-US" sz="1800" dirty="0" smtClean="0"/>
          </a:p>
          <a:p>
            <a:pPr lvl="1"/>
            <a:r>
              <a:rPr lang="id-ID" sz="1800" dirty="0" smtClean="0"/>
              <a:t>Men</a:t>
            </a:r>
            <a:r>
              <a:rPr lang="en-US" sz="1800" dirty="0" err="1" smtClean="0"/>
              <a:t>ambah</a:t>
            </a:r>
            <a:r>
              <a:rPr lang="en-US" sz="1800" dirty="0" smtClean="0"/>
              <a:t> </a:t>
            </a:r>
            <a:r>
              <a:rPr lang="en-US" sz="1800" dirty="0" err="1" smtClean="0"/>
              <a:t>gerai</a:t>
            </a:r>
            <a:r>
              <a:rPr lang="en-US" sz="1800" dirty="0" smtClean="0"/>
              <a:t> </a:t>
            </a:r>
            <a:r>
              <a:rPr lang="id-ID" sz="1800" dirty="0" smtClean="0"/>
              <a:t>distributor</a:t>
            </a:r>
            <a:r>
              <a:rPr lang="en-US" sz="1800" dirty="0" smtClean="0"/>
              <a:t> </a:t>
            </a:r>
            <a:r>
              <a:rPr lang="en-US" sz="1800" dirty="0" err="1" smtClean="0"/>
              <a:t>resmi</a:t>
            </a:r>
            <a:r>
              <a:rPr lang="id-ID" sz="1800" dirty="0" smtClean="0"/>
              <a:t> d</a:t>
            </a:r>
            <a:r>
              <a:rPr lang="en-US" sz="1800" dirty="0" smtClean="0"/>
              <a:t>an </a:t>
            </a:r>
            <a:r>
              <a:rPr lang="en-US" sz="1800" dirty="0" err="1" smtClean="0"/>
              <a:t>menambah</a:t>
            </a:r>
            <a:r>
              <a:rPr lang="en-US" sz="1800" dirty="0" smtClean="0"/>
              <a:t> </a:t>
            </a:r>
            <a:r>
              <a:rPr lang="en-US" sz="1800" dirty="0" err="1" smtClean="0"/>
              <a:t>kerja</a:t>
            </a:r>
            <a:r>
              <a:rPr lang="en-US" sz="1800" dirty="0" smtClean="0"/>
              <a:t> </a:t>
            </a:r>
            <a:r>
              <a:rPr lang="en-US" sz="1800" dirty="0" err="1" smtClean="0"/>
              <a:t>sama</a:t>
            </a:r>
            <a:r>
              <a:rPr lang="en-US" sz="1800" dirty="0" smtClean="0"/>
              <a:t> </a:t>
            </a:r>
            <a:r>
              <a:rPr lang="en-US" sz="1800" dirty="0" err="1" smtClean="0"/>
              <a:t>dengan</a:t>
            </a:r>
            <a:r>
              <a:rPr lang="en-US" sz="1800" dirty="0" smtClean="0"/>
              <a:t> </a:t>
            </a:r>
            <a:r>
              <a:rPr lang="en-US" sz="1800" dirty="0" err="1" smtClean="0"/>
              <a:t>pengecer</a:t>
            </a:r>
            <a:r>
              <a:rPr lang="id-ID" sz="1800" dirty="0" smtClean="0"/>
              <a:t>. </a:t>
            </a:r>
            <a:endParaRPr lang="en-US" sz="1800" dirty="0" err="1" smtClean="0"/>
          </a:p>
          <a:p>
            <a:pPr lvl="1"/>
            <a:r>
              <a:rPr lang="en-US" sz="1800" dirty="0" smtClean="0"/>
              <a:t>Me</a:t>
            </a:r>
            <a:r>
              <a:rPr lang="id-ID" sz="1800" dirty="0" smtClean="0"/>
              <a:t>njalankan </a:t>
            </a:r>
            <a:r>
              <a:rPr lang="id-ID" sz="1800" dirty="0" smtClean="0"/>
              <a:t>fungsi-fungsi manajemen</a:t>
            </a:r>
            <a:r>
              <a:rPr lang="en-US" sz="1800" dirty="0" smtClean="0"/>
              <a:t> </a:t>
            </a:r>
            <a:r>
              <a:rPr lang="en-US" sz="1800" dirty="0" err="1" smtClean="0"/>
              <a:t>terutama</a:t>
            </a:r>
            <a:r>
              <a:rPr lang="en-US" sz="1800" dirty="0" smtClean="0"/>
              <a:t> </a:t>
            </a:r>
            <a:r>
              <a:rPr lang="id-ID" sz="1800" dirty="0" smtClean="0"/>
              <a:t>pengawasan </a:t>
            </a:r>
            <a:r>
              <a:rPr lang="en-US" sz="1800" dirty="0" smtClean="0"/>
              <a:t>(controlling) </a:t>
            </a:r>
            <a:r>
              <a:rPr lang="id-ID" sz="1800" dirty="0" smtClean="0"/>
              <a:t>pada seluruh cabang Samsung dan distributor resmi tersebut agar </a:t>
            </a:r>
            <a:r>
              <a:rPr lang="en-US" sz="1800" dirty="0" err="1" smtClean="0"/>
              <a:t>dapat</a:t>
            </a:r>
            <a:r>
              <a:rPr lang="en-US" sz="1800" dirty="0" smtClean="0"/>
              <a:t> </a:t>
            </a:r>
            <a:r>
              <a:rPr lang="en-US" sz="1800" dirty="0" err="1" smtClean="0"/>
              <a:t>mencapai</a:t>
            </a:r>
            <a:r>
              <a:rPr lang="en-US" sz="1800" dirty="0" smtClean="0"/>
              <a:t> </a:t>
            </a:r>
            <a:r>
              <a:rPr lang="en-US" sz="1800" dirty="0" err="1" smtClean="0"/>
              <a:t>tujuan</a:t>
            </a:r>
            <a:r>
              <a:rPr lang="en-US" sz="1800" dirty="0" smtClean="0"/>
              <a:t> </a:t>
            </a:r>
            <a:r>
              <a:rPr lang="en-US" sz="1800" dirty="0" err="1" smtClean="0"/>
              <a:t>dan</a:t>
            </a:r>
            <a:r>
              <a:rPr lang="en-US" sz="1800" dirty="0" smtClean="0"/>
              <a:t> target</a:t>
            </a:r>
            <a:r>
              <a:rPr lang="id-ID" sz="1800" dirty="0" smtClean="0"/>
              <a:t> </a:t>
            </a:r>
            <a:r>
              <a:rPr lang="id-ID" sz="1800" dirty="0" smtClean="0"/>
              <a:t>penjualan.</a:t>
            </a:r>
            <a:endParaRPr lang="en-US" sz="1800" dirty="0" smtClean="0"/>
          </a:p>
          <a:p>
            <a:pPr lvl="1"/>
            <a:r>
              <a:rPr lang="en-US" sz="1800" dirty="0" err="1" smtClean="0"/>
              <a:t>Selain</a:t>
            </a:r>
            <a:r>
              <a:rPr lang="en-US" sz="1800" dirty="0" smtClean="0"/>
              <a:t> </a:t>
            </a:r>
            <a:r>
              <a:rPr lang="en-US" sz="1800" dirty="0" err="1" smtClean="0"/>
              <a:t>itu</a:t>
            </a:r>
            <a:r>
              <a:rPr lang="en-US" sz="1800" dirty="0" smtClean="0"/>
              <a:t>, </a:t>
            </a:r>
            <a:r>
              <a:rPr lang="en-US" sz="1800" dirty="0" err="1" smtClean="0"/>
              <a:t>publisitas</a:t>
            </a:r>
            <a:r>
              <a:rPr lang="en-US" sz="1800" dirty="0" smtClean="0"/>
              <a:t> </a:t>
            </a:r>
            <a:r>
              <a:rPr lang="en-US" sz="1800" dirty="0" err="1" smtClean="0"/>
              <a:t>secara</a:t>
            </a:r>
            <a:r>
              <a:rPr lang="en-US" sz="1800" dirty="0" smtClean="0"/>
              <a:t> virtual </a:t>
            </a:r>
            <a:r>
              <a:rPr lang="en-US" sz="1800" dirty="0" err="1" smtClean="0"/>
              <a:t>perlu</a:t>
            </a:r>
            <a:r>
              <a:rPr lang="en-US" sz="1800" dirty="0" smtClean="0"/>
              <a:t> </a:t>
            </a:r>
            <a:r>
              <a:rPr lang="en-US" sz="1800" dirty="0" err="1" smtClean="0"/>
              <a:t>ditingkatkan</a:t>
            </a:r>
            <a:r>
              <a:rPr lang="en-US" sz="1800" dirty="0" smtClean="0"/>
              <a:t> </a:t>
            </a:r>
            <a:r>
              <a:rPr lang="en-US" sz="1800" dirty="0" err="1" smtClean="0"/>
              <a:t>intensitasnya</a:t>
            </a:r>
            <a:r>
              <a:rPr lang="en-US" sz="1800" dirty="0" smtClean="0"/>
              <a:t> </a:t>
            </a:r>
            <a:r>
              <a:rPr lang="en-US" sz="1800" dirty="0" err="1" smtClean="0"/>
              <a:t>dan</a:t>
            </a:r>
            <a:r>
              <a:rPr lang="en-US" sz="1800" dirty="0" smtClean="0"/>
              <a:t> </a:t>
            </a:r>
            <a:r>
              <a:rPr lang="en-US" sz="1800" dirty="0" err="1" smtClean="0"/>
              <a:t>pemasaran</a:t>
            </a:r>
            <a:r>
              <a:rPr lang="en-US" sz="1800" dirty="0" smtClean="0"/>
              <a:t> </a:t>
            </a:r>
            <a:r>
              <a:rPr lang="en-US" sz="1800" dirty="0" err="1" smtClean="0"/>
              <a:t>produk</a:t>
            </a:r>
            <a:r>
              <a:rPr lang="en-US" sz="1800" dirty="0" smtClean="0"/>
              <a:t> </a:t>
            </a:r>
            <a:r>
              <a:rPr lang="en-US" sz="1800" dirty="0" err="1" smtClean="0"/>
              <a:t>secara</a:t>
            </a:r>
            <a:r>
              <a:rPr lang="en-US" sz="1800" dirty="0" smtClean="0"/>
              <a:t> </a:t>
            </a:r>
            <a:r>
              <a:rPr lang="en-US" sz="1800" dirty="0" err="1" smtClean="0"/>
              <a:t>langsung</a:t>
            </a:r>
            <a:r>
              <a:rPr lang="en-US" sz="1800" dirty="0" smtClean="0"/>
              <a:t> </a:t>
            </a:r>
            <a:r>
              <a:rPr lang="en-US" sz="1800" dirty="0" err="1" smtClean="0"/>
              <a:t>kepada</a:t>
            </a:r>
            <a:r>
              <a:rPr lang="en-US" sz="1800" dirty="0" smtClean="0"/>
              <a:t> </a:t>
            </a:r>
            <a:r>
              <a:rPr lang="en-US" sz="1800" dirty="0" err="1" smtClean="0"/>
              <a:t>konsumen</a:t>
            </a:r>
            <a:r>
              <a:rPr lang="en-US" sz="1800" dirty="0" smtClean="0"/>
              <a:t> </a:t>
            </a:r>
            <a:r>
              <a:rPr lang="en-US" sz="1800" dirty="0" err="1" smtClean="0"/>
              <a:t>dengan</a:t>
            </a:r>
            <a:r>
              <a:rPr lang="en-US" sz="1800" dirty="0" smtClean="0"/>
              <a:t> </a:t>
            </a:r>
            <a:r>
              <a:rPr lang="en-US" sz="1800" dirty="0" err="1" smtClean="0"/>
              <a:t>mengikuti</a:t>
            </a:r>
            <a:r>
              <a:rPr lang="en-US" sz="1800" dirty="0" smtClean="0"/>
              <a:t> event-event </a:t>
            </a:r>
            <a:r>
              <a:rPr lang="en-US" sz="1800" dirty="0" err="1" smtClean="0"/>
              <a:t>pameran</a:t>
            </a:r>
            <a:r>
              <a:rPr lang="en-US" sz="1800" dirty="0" smtClean="0"/>
              <a:t> </a:t>
            </a:r>
            <a:r>
              <a:rPr lang="en-US" sz="1800" dirty="0" err="1" smtClean="0"/>
              <a:t>atau</a:t>
            </a:r>
            <a:r>
              <a:rPr lang="en-US" sz="1800" dirty="0" smtClean="0"/>
              <a:t> </a:t>
            </a:r>
            <a:r>
              <a:rPr lang="en-US" sz="1800" dirty="0" err="1" smtClean="0"/>
              <a:t>pekan</a:t>
            </a:r>
            <a:r>
              <a:rPr lang="en-US" sz="1800" dirty="0" smtClean="0"/>
              <a:t> </a:t>
            </a:r>
            <a:r>
              <a:rPr lang="en-US" sz="1800" dirty="0" err="1" smtClean="0"/>
              <a:t>raya</a:t>
            </a:r>
            <a:r>
              <a:rPr lang="en-US" sz="1800" dirty="0" smtClean="0"/>
              <a:t> yang </a:t>
            </a:r>
            <a:r>
              <a:rPr lang="en-US" sz="1800" dirty="0" err="1" smtClean="0"/>
              <a:t>menyangkut</a:t>
            </a:r>
            <a:r>
              <a:rPr lang="en-US" sz="1800" dirty="0" smtClean="0"/>
              <a:t> </a:t>
            </a:r>
            <a:r>
              <a:rPr lang="en-US" sz="1800" dirty="0" err="1" smtClean="0"/>
              <a:t>teknologi</a:t>
            </a:r>
            <a:r>
              <a:rPr lang="en-US" sz="1800" dirty="0" smtClean="0"/>
              <a:t> </a:t>
            </a:r>
            <a:r>
              <a:rPr lang="en-US" sz="1800" dirty="0" err="1" smtClean="0"/>
              <a:t>khususnya</a:t>
            </a:r>
            <a:r>
              <a:rPr lang="en-US" sz="1800" dirty="0" smtClean="0"/>
              <a:t> </a:t>
            </a:r>
            <a:r>
              <a:rPr lang="en-US" sz="1800" dirty="0" err="1" smtClean="0"/>
              <a:t>elektronika</a:t>
            </a:r>
            <a:r>
              <a:rPr lang="en-US" sz="1800" dirty="0" smtClean="0"/>
              <a:t> </a:t>
            </a:r>
            <a:r>
              <a:rPr lang="en-US" sz="1800" dirty="0" err="1" smtClean="0"/>
              <a:t>dan</a:t>
            </a:r>
            <a:r>
              <a:rPr lang="en-US" sz="1800" dirty="0" smtClean="0"/>
              <a:t>/</a:t>
            </a:r>
            <a:r>
              <a:rPr lang="en-US" sz="1800" dirty="0" err="1" smtClean="0"/>
              <a:t>atau</a:t>
            </a:r>
            <a:r>
              <a:rPr lang="en-US" sz="1800" dirty="0" smtClean="0"/>
              <a:t> </a:t>
            </a:r>
            <a:r>
              <a:rPr lang="en-US" sz="1800" dirty="0" err="1" smtClean="0"/>
              <a:t>terus</a:t>
            </a:r>
            <a:r>
              <a:rPr lang="en-US" sz="1800" dirty="0" smtClean="0"/>
              <a:t> </a:t>
            </a:r>
            <a:r>
              <a:rPr lang="en-US" sz="1800" dirty="0" err="1" smtClean="0"/>
              <a:t>mengadakan</a:t>
            </a:r>
            <a:r>
              <a:rPr lang="en-US" sz="1800" dirty="0" smtClean="0"/>
              <a:t> </a:t>
            </a:r>
            <a:r>
              <a:rPr lang="en-US" sz="1800" dirty="0" err="1" smtClean="0"/>
              <a:t>pameran</a:t>
            </a:r>
            <a:r>
              <a:rPr lang="en-US" sz="1800" dirty="0" smtClean="0"/>
              <a:t> </a:t>
            </a:r>
            <a:r>
              <a:rPr lang="en-US" sz="1800" dirty="0" err="1" smtClean="0"/>
              <a:t>mandiri</a:t>
            </a:r>
            <a:r>
              <a:rPr lang="en-US" sz="1800" dirty="0" smtClean="0"/>
              <a:t> </a:t>
            </a:r>
            <a:r>
              <a:rPr lang="en-US" sz="1800" dirty="0" err="1" smtClean="0"/>
              <a:t>secara</a:t>
            </a:r>
            <a:r>
              <a:rPr lang="en-US" sz="1800" dirty="0" smtClean="0"/>
              <a:t> </a:t>
            </a:r>
            <a:r>
              <a:rPr lang="en-US" sz="1800" dirty="0" err="1" smtClean="0"/>
              <a:t>kontinu</a:t>
            </a:r>
            <a:r>
              <a:rPr lang="en-US" sz="1800" dirty="0" smtClean="0"/>
              <a:t> </a:t>
            </a:r>
            <a:r>
              <a:rPr lang="en-US" sz="1800" dirty="0" err="1" smtClean="0"/>
              <a:t>untuk</a:t>
            </a:r>
            <a:r>
              <a:rPr lang="en-US" sz="1800" dirty="0" smtClean="0"/>
              <a:t> </a:t>
            </a:r>
            <a:r>
              <a:rPr lang="en-US" sz="1800" dirty="0" err="1" smtClean="0"/>
              <a:t>memperkuat</a:t>
            </a:r>
            <a:r>
              <a:rPr lang="en-US" sz="1800" dirty="0" smtClean="0"/>
              <a:t> </a:t>
            </a:r>
            <a:r>
              <a:rPr lang="en-US" sz="1800" dirty="0" err="1" smtClean="0"/>
              <a:t>pencitraan</a:t>
            </a:r>
            <a:r>
              <a:rPr lang="en-US" sz="1800" dirty="0" smtClean="0"/>
              <a:t> </a:t>
            </a:r>
            <a:r>
              <a:rPr lang="en-US" sz="1800" dirty="0" err="1" smtClean="0"/>
              <a:t>produk</a:t>
            </a:r>
            <a:r>
              <a:rPr lang="en-US" sz="1800" dirty="0" smtClean="0"/>
              <a:t> </a:t>
            </a:r>
            <a:r>
              <a:rPr lang="en-US" sz="1800" dirty="0" err="1" smtClean="0"/>
              <a:t>dan</a:t>
            </a:r>
            <a:r>
              <a:rPr lang="en-US" sz="1800" dirty="0" smtClean="0"/>
              <a:t> </a:t>
            </a:r>
            <a:r>
              <a:rPr lang="en-US" sz="1800" dirty="0" err="1" smtClean="0"/>
              <a:t>meningkatkan</a:t>
            </a:r>
            <a:r>
              <a:rPr lang="en-US" sz="1800" dirty="0" smtClean="0"/>
              <a:t> </a:t>
            </a:r>
            <a:r>
              <a:rPr lang="en-US" sz="1800" i="1" dirty="0" smtClean="0"/>
              <a:t>awareness</a:t>
            </a:r>
            <a:r>
              <a:rPr lang="en-US" sz="1800" dirty="0" smtClean="0"/>
              <a:t> </a:t>
            </a:r>
            <a:r>
              <a:rPr lang="en-US" sz="1800" dirty="0" err="1" smtClean="0"/>
              <a:t>masyarakat</a:t>
            </a:r>
            <a:r>
              <a:rPr lang="en-US" sz="1800" dirty="0" smtClean="0"/>
              <a:t> </a:t>
            </a:r>
            <a:r>
              <a:rPr lang="en-US" sz="1800" dirty="0" err="1" smtClean="0"/>
              <a:t>terhadap</a:t>
            </a:r>
            <a:r>
              <a:rPr lang="en-US" sz="1800" dirty="0" smtClean="0"/>
              <a:t> </a:t>
            </a:r>
            <a:r>
              <a:rPr lang="en-US" sz="1800" dirty="0" err="1" smtClean="0"/>
              <a:t>produk-produk</a:t>
            </a:r>
            <a:r>
              <a:rPr lang="en-US" sz="1800" dirty="0" smtClean="0"/>
              <a:t> Samsung </a:t>
            </a:r>
            <a:r>
              <a:rPr lang="en-US" sz="1800" dirty="0" err="1" smtClean="0"/>
              <a:t>Elektronik</a:t>
            </a:r>
            <a:r>
              <a:rPr lang="en-US" sz="1800" dirty="0" smtClean="0"/>
              <a:t>.</a:t>
            </a:r>
            <a:endParaRPr lang="en-US" sz="1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56488"/>
          </a:xfrm>
        </p:spPr>
        <p:txBody>
          <a:bodyPr>
            <a:normAutofit/>
          </a:bodyPr>
          <a:lstStyle/>
          <a:p>
            <a:pPr lvl="0"/>
            <a:r>
              <a:rPr lang="id-ID" dirty="0" smtClean="0"/>
              <a:t>INTEGRASI </a:t>
            </a:r>
            <a:r>
              <a:rPr lang="id-ID" dirty="0" smtClean="0"/>
              <a:t>KEBELAKANG</a:t>
            </a:r>
            <a:endParaRPr lang="ar-EG" dirty="0"/>
          </a:p>
        </p:txBody>
      </p:sp>
      <p:sp>
        <p:nvSpPr>
          <p:cNvPr id="3" name="Content Placeholder 2"/>
          <p:cNvSpPr>
            <a:spLocks noGrp="1"/>
          </p:cNvSpPr>
          <p:nvPr>
            <p:ph idx="1"/>
          </p:nvPr>
        </p:nvSpPr>
        <p:spPr>
          <a:xfrm>
            <a:off x="457200" y="1371600"/>
            <a:ext cx="8229600" cy="5105400"/>
          </a:xfrm>
        </p:spPr>
        <p:txBody>
          <a:bodyPr>
            <a:normAutofit/>
          </a:bodyPr>
          <a:lstStyle/>
          <a:p>
            <a:r>
              <a:rPr lang="id-ID" dirty="0" smtClean="0"/>
              <a:t>Kondisi		:</a:t>
            </a:r>
            <a:endParaRPr lang="en-US" dirty="0" smtClean="0"/>
          </a:p>
          <a:p>
            <a:pPr>
              <a:buNone/>
            </a:pPr>
            <a:r>
              <a:rPr lang="en-US" dirty="0" smtClean="0"/>
              <a:t>	</a:t>
            </a:r>
            <a:r>
              <a:rPr lang="id-ID" dirty="0" smtClean="0"/>
              <a:t>Samsung</a:t>
            </a:r>
            <a:r>
              <a:rPr lang="en-US" dirty="0" smtClean="0"/>
              <a:t> </a:t>
            </a:r>
            <a:r>
              <a:rPr lang="en-US" dirty="0" err="1" smtClean="0"/>
              <a:t>sedikit</a:t>
            </a:r>
            <a:r>
              <a:rPr lang="en-US" dirty="0" smtClean="0"/>
              <a:t> </a:t>
            </a:r>
            <a:r>
              <a:rPr lang="en-US" dirty="0" err="1" smtClean="0"/>
              <a:t>lagi</a:t>
            </a:r>
            <a:r>
              <a:rPr lang="en-US" dirty="0" smtClean="0"/>
              <a:t> </a:t>
            </a:r>
            <a:r>
              <a:rPr lang="en-US" dirty="0" err="1" smtClean="0"/>
              <a:t>akan</a:t>
            </a:r>
            <a:r>
              <a:rPr lang="en-US" dirty="0" smtClean="0"/>
              <a:t> </a:t>
            </a:r>
            <a:r>
              <a:rPr lang="en-US" dirty="0" err="1" smtClean="0"/>
              <a:t>mencapai</a:t>
            </a:r>
            <a:r>
              <a:rPr lang="en-US" dirty="0" smtClean="0"/>
              <a:t> </a:t>
            </a:r>
            <a:r>
              <a:rPr lang="en-US" dirty="0" err="1" smtClean="0"/>
              <a:t>titik</a:t>
            </a:r>
            <a:r>
              <a:rPr lang="en-US" dirty="0" smtClean="0"/>
              <a:t> </a:t>
            </a:r>
            <a:r>
              <a:rPr lang="en-US" dirty="0" err="1" smtClean="0"/>
              <a:t>sebagai</a:t>
            </a:r>
            <a:r>
              <a:rPr lang="en-US" dirty="0" smtClean="0"/>
              <a:t> market leader.</a:t>
            </a:r>
          </a:p>
          <a:p>
            <a:pPr>
              <a:buNone/>
            </a:pPr>
            <a:r>
              <a:rPr lang="en-US" dirty="0" smtClean="0"/>
              <a:t>	S</a:t>
            </a:r>
            <a:r>
              <a:rPr lang="en-US" dirty="0" smtClean="0"/>
              <a:t>amsung </a:t>
            </a:r>
            <a:r>
              <a:rPr lang="en-US" dirty="0" err="1" smtClean="0"/>
              <a:t>tidak</a:t>
            </a:r>
            <a:r>
              <a:rPr lang="en-US" dirty="0" smtClean="0"/>
              <a:t> </a:t>
            </a:r>
            <a:r>
              <a:rPr lang="en-US" dirty="0" err="1" smtClean="0"/>
              <a:t>hanya</a:t>
            </a:r>
            <a:r>
              <a:rPr lang="en-US" dirty="0" smtClean="0"/>
              <a:t> </a:t>
            </a:r>
            <a:r>
              <a:rPr lang="en-US" dirty="0" err="1" smtClean="0"/>
              <a:t>sebagai</a:t>
            </a:r>
            <a:r>
              <a:rPr lang="en-US" dirty="0" smtClean="0"/>
              <a:t> </a:t>
            </a:r>
            <a:r>
              <a:rPr lang="en-US" dirty="0" err="1" smtClean="0"/>
              <a:t>produsen</a:t>
            </a:r>
            <a:r>
              <a:rPr lang="en-US" dirty="0" smtClean="0"/>
              <a:t> hi-end mobile handset </a:t>
            </a:r>
            <a:r>
              <a:rPr lang="en-US" dirty="0" err="1" smtClean="0"/>
              <a:t>terbesar</a:t>
            </a:r>
            <a:r>
              <a:rPr lang="en-US" dirty="0" smtClean="0"/>
              <a:t>, </a:t>
            </a:r>
            <a:r>
              <a:rPr lang="en-US" dirty="0" err="1" smtClean="0"/>
              <a:t>juga</a:t>
            </a:r>
            <a:r>
              <a:rPr lang="en-US" dirty="0" smtClean="0"/>
              <a:t> </a:t>
            </a:r>
            <a:r>
              <a:rPr lang="en-US" dirty="0" err="1" smtClean="0"/>
              <a:t>bertindak</a:t>
            </a:r>
            <a:r>
              <a:rPr lang="en-US" dirty="0" smtClean="0"/>
              <a:t> </a:t>
            </a:r>
            <a:r>
              <a:rPr lang="en-US" dirty="0" err="1" smtClean="0"/>
              <a:t>sebagai</a:t>
            </a:r>
            <a:r>
              <a:rPr lang="en-US" dirty="0" smtClean="0"/>
              <a:t> </a:t>
            </a:r>
            <a:r>
              <a:rPr lang="en-US" dirty="0" err="1" smtClean="0"/>
              <a:t>pemasok</a:t>
            </a:r>
            <a:r>
              <a:rPr lang="en-US" dirty="0" smtClean="0"/>
              <a:t> </a:t>
            </a:r>
            <a:r>
              <a:rPr lang="id-ID" dirty="0" smtClean="0"/>
              <a:t>beberapa </a:t>
            </a:r>
            <a:r>
              <a:rPr lang="id-ID" dirty="0" smtClean="0"/>
              <a:t>komponen elektronis </a:t>
            </a:r>
            <a:r>
              <a:rPr lang="en-US" dirty="0" err="1" smtClean="0"/>
              <a:t>untuk</a:t>
            </a:r>
            <a:r>
              <a:rPr lang="id-ID" dirty="0" smtClean="0"/>
              <a:t> beberapa perusahaan elektroni</a:t>
            </a:r>
            <a:r>
              <a:rPr lang="en-US" dirty="0" smtClean="0"/>
              <a:t>s </a:t>
            </a:r>
            <a:r>
              <a:rPr lang="en-US" dirty="0" err="1" smtClean="0"/>
              <a:t>ternama</a:t>
            </a:r>
            <a:r>
              <a:rPr lang="en-US" dirty="0" smtClean="0"/>
              <a:t>, </a:t>
            </a:r>
            <a:r>
              <a:rPr lang="en-US" dirty="0" err="1" smtClean="0"/>
              <a:t>seperti</a:t>
            </a:r>
            <a:r>
              <a:rPr lang="en-US" dirty="0" smtClean="0"/>
              <a:t> </a:t>
            </a:r>
            <a:r>
              <a:rPr lang="en-US" dirty="0" smtClean="0"/>
              <a:t>Apple, </a:t>
            </a:r>
            <a:r>
              <a:rPr lang="en-US" dirty="0" err="1" smtClean="0"/>
              <a:t>dsb</a:t>
            </a:r>
            <a:r>
              <a:rPr lang="en-US" dirty="0" smtClean="0"/>
              <a:t>.</a:t>
            </a:r>
          </a:p>
          <a:p>
            <a:pPr>
              <a:buNone/>
            </a:pPr>
            <a:r>
              <a:rPr lang="en-US" dirty="0" smtClean="0"/>
              <a:t>	Samsung </a:t>
            </a:r>
            <a:r>
              <a:rPr lang="en-US" dirty="0" err="1" smtClean="0"/>
              <a:t>memiliki</a:t>
            </a:r>
            <a:r>
              <a:rPr lang="en-US" dirty="0" smtClean="0"/>
              <a:t> </a:t>
            </a:r>
            <a:r>
              <a:rPr lang="en-US" dirty="0" err="1" smtClean="0"/>
              <a:t>pemasok-pemasok</a:t>
            </a:r>
            <a:r>
              <a:rPr lang="en-US" dirty="0" smtClean="0"/>
              <a:t> </a:t>
            </a:r>
            <a:r>
              <a:rPr lang="en-US" dirty="0" err="1" smtClean="0"/>
              <a:t>terpercaya</a:t>
            </a:r>
            <a:r>
              <a:rPr lang="en-US" dirty="0" smtClean="0"/>
              <a:t> </a:t>
            </a:r>
            <a:r>
              <a:rPr lang="en-US" dirty="0" err="1" smtClean="0"/>
              <a:t>dan</a:t>
            </a:r>
            <a:r>
              <a:rPr lang="en-US" dirty="0" smtClean="0"/>
              <a:t> </a:t>
            </a:r>
            <a:r>
              <a:rPr lang="en-US" dirty="0" err="1" smtClean="0"/>
              <a:t>bekerja</a:t>
            </a:r>
            <a:r>
              <a:rPr lang="en-US" dirty="0" smtClean="0"/>
              <a:t> </a:t>
            </a:r>
            <a:r>
              <a:rPr lang="en-US" dirty="0" err="1" smtClean="0"/>
              <a:t>sama</a:t>
            </a:r>
            <a:r>
              <a:rPr lang="en-US" dirty="0" smtClean="0"/>
              <a:t> </a:t>
            </a:r>
            <a:r>
              <a:rPr lang="en-US" dirty="0" err="1" smtClean="0"/>
              <a:t>sudah</a:t>
            </a:r>
            <a:r>
              <a:rPr lang="en-US" dirty="0" smtClean="0"/>
              <a:t> </a:t>
            </a:r>
            <a:r>
              <a:rPr lang="en-US" dirty="0" err="1" smtClean="0"/>
              <a:t>cukup</a:t>
            </a:r>
            <a:r>
              <a:rPr lang="en-US" dirty="0" smtClean="0"/>
              <a:t> lama, </a:t>
            </a:r>
            <a:r>
              <a:rPr lang="en-US" dirty="0" err="1" smtClean="0"/>
              <a:t>dan</a:t>
            </a:r>
            <a:r>
              <a:rPr lang="en-US" dirty="0" smtClean="0"/>
              <a:t> </a:t>
            </a:r>
            <a:r>
              <a:rPr lang="en-US" dirty="0" err="1" smtClean="0"/>
              <a:t>beberapa</a:t>
            </a:r>
            <a:r>
              <a:rPr lang="en-US" dirty="0" smtClean="0"/>
              <a:t> </a:t>
            </a:r>
            <a:r>
              <a:rPr lang="en-US" dirty="0" err="1" smtClean="0"/>
              <a:t>diantaranya</a:t>
            </a:r>
            <a:r>
              <a:rPr lang="en-US" dirty="0" smtClean="0"/>
              <a:t> </a:t>
            </a:r>
            <a:r>
              <a:rPr lang="en-US" dirty="0" err="1" smtClean="0"/>
              <a:t>sudah</a:t>
            </a:r>
            <a:r>
              <a:rPr lang="en-US" dirty="0" smtClean="0"/>
              <a:t> </a:t>
            </a:r>
            <a:r>
              <a:rPr lang="en-US" dirty="0" err="1" smtClean="0"/>
              <a:t>menjadi</a:t>
            </a:r>
            <a:r>
              <a:rPr lang="en-US" dirty="0" smtClean="0"/>
              <a:t> </a:t>
            </a:r>
            <a:r>
              <a:rPr lang="en-US" dirty="0" err="1" smtClean="0"/>
              <a:t>afiliasi</a:t>
            </a:r>
            <a:r>
              <a:rPr lang="en-US" dirty="0" smtClean="0"/>
              <a:t> </a:t>
            </a:r>
            <a:r>
              <a:rPr lang="en-US" dirty="0" err="1" smtClean="0"/>
              <a:t>dan</a:t>
            </a:r>
            <a:r>
              <a:rPr lang="en-US" dirty="0" smtClean="0"/>
              <a:t> </a:t>
            </a:r>
            <a:r>
              <a:rPr lang="en-US" dirty="0" err="1" smtClean="0"/>
              <a:t>di</a:t>
            </a:r>
            <a:r>
              <a:rPr lang="en-US" dirty="0" smtClean="0"/>
              <a:t> </a:t>
            </a:r>
            <a:r>
              <a:rPr lang="en-US" dirty="0" err="1" smtClean="0"/>
              <a:t>akuisisi</a:t>
            </a:r>
            <a:r>
              <a:rPr lang="en-US" dirty="0" smtClean="0"/>
              <a:t>, yang </a:t>
            </a:r>
            <a:r>
              <a:rPr lang="en-US" dirty="0" err="1" smtClean="0"/>
              <a:t>menimbulkan</a:t>
            </a:r>
            <a:r>
              <a:rPr lang="en-US" dirty="0" smtClean="0"/>
              <a:t> </a:t>
            </a:r>
            <a:r>
              <a:rPr lang="en-US" dirty="0" err="1" smtClean="0"/>
              <a:t>banyak</a:t>
            </a:r>
            <a:r>
              <a:rPr lang="en-US" dirty="0" smtClean="0"/>
              <a:t> </a:t>
            </a:r>
            <a:r>
              <a:rPr lang="en-US" dirty="0" err="1" smtClean="0"/>
              <a:t>keuntungan</a:t>
            </a:r>
            <a:r>
              <a:rPr lang="en-US" dirty="0" smtClean="0"/>
              <a:t> </a:t>
            </a:r>
            <a:r>
              <a:rPr lang="en-US" dirty="0" err="1" smtClean="0"/>
              <a:t>bagi</a:t>
            </a:r>
            <a:r>
              <a:rPr lang="en-US" dirty="0" smtClean="0"/>
              <a:t> </a:t>
            </a:r>
            <a:r>
              <a:rPr lang="en-US" dirty="0" err="1" smtClean="0"/>
              <a:t>perusahaan</a:t>
            </a:r>
            <a:r>
              <a:rPr lang="en-US" dirty="0" smtClean="0"/>
              <a:t>.</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US" dirty="0" err="1" smtClean="0"/>
              <a:t>Strategi</a:t>
            </a:r>
            <a:r>
              <a:rPr lang="en-US" dirty="0" smtClean="0"/>
              <a:t>..</a:t>
            </a:r>
            <a:endParaRPr lang="ar-EG" dirty="0"/>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r>
              <a:rPr lang="id-ID" dirty="0" smtClean="0"/>
              <a:t>Samsung </a:t>
            </a:r>
            <a:r>
              <a:rPr lang="id-ID" dirty="0" smtClean="0"/>
              <a:t>dapat menambah lagi </a:t>
            </a:r>
            <a:r>
              <a:rPr lang="id-ID" dirty="0" smtClean="0"/>
              <a:t>akuisisi </a:t>
            </a:r>
            <a:r>
              <a:rPr lang="en-US" dirty="0" err="1" smtClean="0"/>
              <a:t>dan</a:t>
            </a:r>
            <a:r>
              <a:rPr lang="en-US" dirty="0" smtClean="0"/>
              <a:t> </a:t>
            </a:r>
            <a:r>
              <a:rPr lang="en-US" dirty="0" err="1" smtClean="0"/>
              <a:t>aliansi</a:t>
            </a:r>
            <a:r>
              <a:rPr lang="en-US" dirty="0" smtClean="0"/>
              <a:t> </a:t>
            </a:r>
            <a:r>
              <a:rPr lang="id-ID" dirty="0" smtClean="0"/>
              <a:t>terhadap </a:t>
            </a:r>
            <a:r>
              <a:rPr lang="id-ID" dirty="0" smtClean="0"/>
              <a:t>pemasok-pemasok penting bagi produk elektronika Samsung, </a:t>
            </a:r>
            <a:r>
              <a:rPr lang="id-ID" dirty="0" smtClean="0"/>
              <a:t>baik untuk </a:t>
            </a:r>
            <a:r>
              <a:rPr lang="id-ID" dirty="0" smtClean="0"/>
              <a:t>ponsel, LCD/LED TV, dsb., tentunya dengan mendapatkan kesepakatan-kesepakatan yang menguntungkan, seperti misalnya mendapatkan tenaga ahli desain dan/atau memberdayakan kemampuan perusahaan akuisisi, dll. </a:t>
            </a:r>
            <a:r>
              <a:rPr lang="en-US" dirty="0" err="1" smtClean="0"/>
              <a:t>Ini</a:t>
            </a:r>
            <a:r>
              <a:rPr lang="en-US" dirty="0" smtClean="0"/>
              <a:t> </a:t>
            </a:r>
            <a:r>
              <a:rPr lang="en-US" dirty="0" err="1" smtClean="0"/>
              <a:t>bertujuan</a:t>
            </a:r>
            <a:r>
              <a:rPr lang="en-US" dirty="0" smtClean="0"/>
              <a:t> u</a:t>
            </a:r>
            <a:r>
              <a:rPr lang="id-ID" dirty="0" smtClean="0"/>
              <a:t>ntuk </a:t>
            </a:r>
            <a:r>
              <a:rPr lang="id-ID" dirty="0" smtClean="0"/>
              <a:t>meningkatkan </a:t>
            </a:r>
            <a:r>
              <a:rPr lang="id-ID" i="1" dirty="0" smtClean="0"/>
              <a:t>control</a:t>
            </a:r>
            <a:r>
              <a:rPr lang="id-ID" dirty="0" smtClean="0"/>
              <a:t> atas </a:t>
            </a:r>
            <a:r>
              <a:rPr lang="id-ID" dirty="0" smtClean="0"/>
              <a:t>pemasoknya</a:t>
            </a:r>
            <a:r>
              <a:rPr lang="en-US" dirty="0" smtClean="0"/>
              <a:t>.</a:t>
            </a:r>
            <a:endParaRPr lang="en-US" dirty="0" smtClean="0"/>
          </a:p>
          <a:p>
            <a:r>
              <a:rPr lang="id-ID" dirty="0" smtClean="0"/>
              <a:t>Samsung harus waspada terhadap </a:t>
            </a:r>
            <a:r>
              <a:rPr lang="id-ID" i="1" dirty="0" smtClean="0"/>
              <a:t>stocking</a:t>
            </a:r>
            <a:r>
              <a:rPr lang="id-ID" dirty="0" smtClean="0"/>
              <a:t> material yang dibutuhkan untuk produksi, sehingga dapat meminimalisir terjadinya hambatan-hambatan produksi</a:t>
            </a:r>
            <a:r>
              <a:rPr lang="en-US" dirty="0" smtClean="0"/>
              <a:t> </a:t>
            </a:r>
            <a:r>
              <a:rPr lang="en-US" dirty="0" err="1" smtClean="0"/>
              <a:t>dan</a:t>
            </a:r>
            <a:r>
              <a:rPr lang="en-US" dirty="0" smtClean="0"/>
              <a:t> </a:t>
            </a:r>
            <a:r>
              <a:rPr lang="en-US" dirty="0" err="1" smtClean="0"/>
              <a:t>kemungkinan</a:t>
            </a:r>
            <a:r>
              <a:rPr lang="en-US" dirty="0" smtClean="0"/>
              <a:t> </a:t>
            </a:r>
            <a:r>
              <a:rPr lang="en-US" dirty="0" err="1" smtClean="0"/>
              <a:t>degradasi</a:t>
            </a:r>
            <a:r>
              <a:rPr lang="en-US" dirty="0" smtClean="0"/>
              <a:t> </a:t>
            </a:r>
            <a:r>
              <a:rPr lang="en-US" i="1" dirty="0" smtClean="0"/>
              <a:t>output</a:t>
            </a:r>
            <a:r>
              <a:rPr lang="en-US" dirty="0" smtClean="0"/>
              <a:t> </a:t>
            </a:r>
            <a:r>
              <a:rPr lang="en-US" dirty="0" err="1" smtClean="0"/>
              <a:t>produk</a:t>
            </a:r>
            <a:r>
              <a:rPr lang="en-US" dirty="0" smtClean="0"/>
              <a:t> </a:t>
            </a:r>
            <a:r>
              <a:rPr lang="id-ID" dirty="0" smtClean="0"/>
              <a:t>akibat kurangnya </a:t>
            </a:r>
            <a:r>
              <a:rPr lang="en-US" dirty="0" smtClean="0"/>
              <a:t>(</a:t>
            </a:r>
            <a:r>
              <a:rPr lang="en-US" dirty="0" err="1" smtClean="0"/>
              <a:t>baik</a:t>
            </a:r>
            <a:r>
              <a:rPr lang="en-US" dirty="0" smtClean="0"/>
              <a:t> </a:t>
            </a:r>
            <a:r>
              <a:rPr lang="en-US" dirty="0" err="1" smtClean="0"/>
              <a:t>kuota</a:t>
            </a:r>
            <a:r>
              <a:rPr lang="en-US" dirty="0" smtClean="0"/>
              <a:t> </a:t>
            </a:r>
            <a:r>
              <a:rPr lang="en-US" dirty="0" err="1" smtClean="0"/>
              <a:t>maupun</a:t>
            </a:r>
            <a:r>
              <a:rPr lang="en-US" dirty="0" smtClean="0"/>
              <a:t> </a:t>
            </a:r>
            <a:r>
              <a:rPr lang="en-US" dirty="0" err="1" smtClean="0"/>
              <a:t>kualitas</a:t>
            </a:r>
            <a:r>
              <a:rPr lang="en-US" dirty="0" smtClean="0"/>
              <a:t>) </a:t>
            </a:r>
            <a:r>
              <a:rPr lang="id-ID" dirty="0" smtClean="0"/>
              <a:t>material. </a:t>
            </a:r>
            <a:endParaRPr lang="en-US" dirty="0" smtClean="0"/>
          </a:p>
          <a:p>
            <a:r>
              <a:rPr lang="en-US" dirty="0" err="1" smtClean="0"/>
              <a:t>Tetap</a:t>
            </a:r>
            <a:r>
              <a:rPr lang="en-US" dirty="0" smtClean="0"/>
              <a:t> </a:t>
            </a:r>
            <a:r>
              <a:rPr lang="en-US" dirty="0" err="1" smtClean="0"/>
              <a:t>mengontrol</a:t>
            </a:r>
            <a:r>
              <a:rPr lang="en-US" dirty="0" smtClean="0"/>
              <a:t> </a:t>
            </a:r>
            <a:r>
              <a:rPr lang="en-US" i="1" dirty="0" smtClean="0"/>
              <a:t>stock</a:t>
            </a:r>
            <a:r>
              <a:rPr lang="en-US" dirty="0" smtClean="0"/>
              <a:t> </a:t>
            </a:r>
            <a:r>
              <a:rPr lang="en-US" dirty="0" err="1" smtClean="0"/>
              <a:t>dan</a:t>
            </a:r>
            <a:r>
              <a:rPr lang="en-US" dirty="0" smtClean="0"/>
              <a:t> </a:t>
            </a:r>
            <a:r>
              <a:rPr lang="en-US" dirty="0" err="1" smtClean="0"/>
              <a:t>kinerja</a:t>
            </a:r>
            <a:r>
              <a:rPr lang="en-US" dirty="0" smtClean="0"/>
              <a:t> </a:t>
            </a:r>
            <a:r>
              <a:rPr lang="en-US" dirty="0" err="1" smtClean="0"/>
              <a:t>pemasok</a:t>
            </a:r>
            <a:r>
              <a:rPr lang="en-US" dirty="0" smtClean="0"/>
              <a:t> agar </a:t>
            </a:r>
            <a:r>
              <a:rPr lang="en-US" dirty="0" err="1" smtClean="0"/>
              <a:t>hubungan</a:t>
            </a:r>
            <a:r>
              <a:rPr lang="en-US" dirty="0" smtClean="0"/>
              <a:t> </a:t>
            </a:r>
            <a:r>
              <a:rPr lang="en-US" dirty="0" err="1" smtClean="0"/>
              <a:t>bisnis</a:t>
            </a:r>
            <a:r>
              <a:rPr lang="en-US" dirty="0" smtClean="0"/>
              <a:t> yang </a:t>
            </a:r>
            <a:r>
              <a:rPr lang="en-US" dirty="0" err="1" smtClean="0"/>
              <a:t>terjalin</a:t>
            </a:r>
            <a:r>
              <a:rPr lang="en-US" dirty="0" smtClean="0"/>
              <a:t> </a:t>
            </a:r>
            <a:r>
              <a:rPr lang="en-US" dirty="0" err="1" smtClean="0"/>
              <a:t>tetap</a:t>
            </a:r>
            <a:r>
              <a:rPr lang="en-US" dirty="0" smtClean="0"/>
              <a:t> </a:t>
            </a:r>
            <a:r>
              <a:rPr lang="en-US" dirty="0" err="1" smtClean="0"/>
              <a:t>menguntungkan</a:t>
            </a:r>
            <a:r>
              <a:rPr lang="en-US" dirty="0" smtClean="0"/>
              <a:t> </a:t>
            </a:r>
            <a:r>
              <a:rPr lang="en-US" dirty="0" err="1" smtClean="0"/>
              <a:t>bagi</a:t>
            </a:r>
            <a:r>
              <a:rPr lang="en-US" dirty="0" smtClean="0"/>
              <a:t> </a:t>
            </a:r>
            <a:r>
              <a:rPr lang="en-US" dirty="0" err="1" smtClean="0"/>
              <a:t>satu</a:t>
            </a:r>
            <a:r>
              <a:rPr lang="en-US" dirty="0" smtClean="0"/>
              <a:t> </a:t>
            </a:r>
            <a:r>
              <a:rPr lang="en-US" dirty="0" err="1" smtClean="0"/>
              <a:t>sama</a:t>
            </a:r>
            <a:r>
              <a:rPr lang="en-US" dirty="0" smtClean="0"/>
              <a:t> </a:t>
            </a:r>
            <a:r>
              <a:rPr lang="en-US" dirty="0" smtClean="0"/>
              <a:t>lain</a:t>
            </a:r>
            <a:r>
              <a:rPr lang="en-US"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6488"/>
          </a:xfrm>
        </p:spPr>
        <p:txBody>
          <a:bodyPr>
            <a:normAutofit/>
          </a:bodyPr>
          <a:lstStyle/>
          <a:p>
            <a:pPr lvl="0"/>
            <a:r>
              <a:rPr lang="id-ID" dirty="0" smtClean="0"/>
              <a:t>INTEGRASI </a:t>
            </a:r>
            <a:r>
              <a:rPr lang="id-ID" dirty="0" smtClean="0"/>
              <a:t>HORIZONTAL</a:t>
            </a:r>
            <a:endParaRPr lang="ar-EG"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r>
              <a:rPr lang="id-ID" dirty="0" smtClean="0"/>
              <a:t>Kondisi		: </a:t>
            </a:r>
            <a:endParaRPr lang="en-US" dirty="0" smtClean="0"/>
          </a:p>
          <a:p>
            <a:pPr>
              <a:buNone/>
            </a:pPr>
            <a:r>
              <a:rPr lang="en-US" dirty="0" smtClean="0"/>
              <a:t>		</a:t>
            </a:r>
            <a:r>
              <a:rPr lang="en-US" dirty="0" err="1" smtClean="0"/>
              <a:t>Sejauh</a:t>
            </a:r>
            <a:r>
              <a:rPr lang="en-US" dirty="0" smtClean="0"/>
              <a:t> </a:t>
            </a:r>
            <a:r>
              <a:rPr lang="en-US" dirty="0" err="1" smtClean="0"/>
              <a:t>ini</a:t>
            </a:r>
            <a:r>
              <a:rPr lang="en-US" dirty="0" smtClean="0"/>
              <a:t>, </a:t>
            </a:r>
            <a:r>
              <a:rPr lang="en-US" dirty="0" err="1" smtClean="0"/>
              <a:t>samsung</a:t>
            </a:r>
            <a:r>
              <a:rPr lang="en-US" dirty="0" smtClean="0"/>
              <a:t> </a:t>
            </a:r>
            <a:r>
              <a:rPr lang="en-US" dirty="0" err="1" smtClean="0"/>
              <a:t>telah</a:t>
            </a:r>
            <a:r>
              <a:rPr lang="en-US" dirty="0" smtClean="0"/>
              <a:t> </a:t>
            </a:r>
            <a:r>
              <a:rPr lang="en-US" dirty="0" err="1" smtClean="0"/>
              <a:t>beberapa</a:t>
            </a:r>
            <a:r>
              <a:rPr lang="en-US" dirty="0" smtClean="0"/>
              <a:t> kali </a:t>
            </a:r>
            <a:r>
              <a:rPr lang="en-US" dirty="0" err="1" smtClean="0"/>
              <a:t>melakukan</a:t>
            </a:r>
            <a:r>
              <a:rPr lang="en-US" dirty="0" smtClean="0"/>
              <a:t> </a:t>
            </a:r>
            <a:r>
              <a:rPr lang="en-US" dirty="0" err="1" smtClean="0"/>
              <a:t>akuisisi</a:t>
            </a:r>
            <a:r>
              <a:rPr lang="en-US" dirty="0" smtClean="0"/>
              <a:t> </a:t>
            </a:r>
            <a:r>
              <a:rPr lang="en-US" dirty="0" err="1" smtClean="0"/>
              <a:t>pada</a:t>
            </a:r>
            <a:r>
              <a:rPr lang="en-US" dirty="0" smtClean="0"/>
              <a:t> </a:t>
            </a:r>
            <a:r>
              <a:rPr lang="en-US" dirty="0" err="1" smtClean="0"/>
              <a:t>perusahaan</a:t>
            </a:r>
            <a:r>
              <a:rPr lang="en-US" dirty="0" smtClean="0"/>
              <a:t> </a:t>
            </a:r>
            <a:r>
              <a:rPr lang="en-US" dirty="0" err="1" smtClean="0"/>
              <a:t>pesaing</a:t>
            </a:r>
            <a:r>
              <a:rPr lang="en-US" dirty="0" smtClean="0"/>
              <a:t> </a:t>
            </a:r>
            <a:r>
              <a:rPr lang="en-US" dirty="0" err="1" smtClean="0"/>
              <a:t>dan</a:t>
            </a:r>
            <a:r>
              <a:rPr lang="en-US" dirty="0" smtClean="0"/>
              <a:t> yang </a:t>
            </a:r>
            <a:r>
              <a:rPr lang="en-US" dirty="0" err="1" smtClean="0"/>
              <a:t>dipilih</a:t>
            </a:r>
            <a:r>
              <a:rPr lang="en-US" dirty="0" smtClean="0"/>
              <a:t> </a:t>
            </a:r>
            <a:r>
              <a:rPr lang="en-US" dirty="0" err="1" smtClean="0"/>
              <a:t>masih</a:t>
            </a:r>
            <a:r>
              <a:rPr lang="en-US" dirty="0" smtClean="0"/>
              <a:t> </a:t>
            </a:r>
            <a:r>
              <a:rPr lang="en-US" dirty="0" err="1" smtClean="0"/>
              <a:t>berskala</a:t>
            </a:r>
            <a:r>
              <a:rPr lang="en-US" dirty="0" smtClean="0"/>
              <a:t> </a:t>
            </a:r>
            <a:r>
              <a:rPr lang="en-US" dirty="0" err="1" smtClean="0"/>
              <a:t>kecil</a:t>
            </a:r>
            <a:r>
              <a:rPr lang="en-US" dirty="0" smtClean="0"/>
              <a:t>. </a:t>
            </a:r>
            <a:r>
              <a:rPr lang="en-US" dirty="0" err="1" smtClean="0"/>
              <a:t>Dalam</a:t>
            </a:r>
            <a:r>
              <a:rPr lang="en-US" dirty="0" smtClean="0"/>
              <a:t> </a:t>
            </a:r>
            <a:r>
              <a:rPr lang="en-US" dirty="0" err="1" smtClean="0"/>
              <a:t>beberapa</a:t>
            </a:r>
            <a:r>
              <a:rPr lang="en-US" dirty="0" smtClean="0"/>
              <a:t> </a:t>
            </a:r>
            <a:r>
              <a:rPr lang="en-US" dirty="0" err="1" smtClean="0"/>
              <a:t>tahun</a:t>
            </a:r>
            <a:r>
              <a:rPr lang="en-US" dirty="0" smtClean="0"/>
              <a:t> </a:t>
            </a:r>
            <a:r>
              <a:rPr lang="en-US" dirty="0" err="1" smtClean="0"/>
              <a:t>terakhir</a:t>
            </a:r>
            <a:r>
              <a:rPr lang="en-US" dirty="0" smtClean="0"/>
              <a:t>, </a:t>
            </a:r>
            <a:r>
              <a:rPr lang="en-US" dirty="0" err="1" smtClean="0"/>
              <a:t>akuisisi</a:t>
            </a:r>
            <a:r>
              <a:rPr lang="en-US" dirty="0" smtClean="0"/>
              <a:t> Samsung </a:t>
            </a:r>
            <a:r>
              <a:rPr lang="en-US" dirty="0" err="1" smtClean="0"/>
              <a:t>meliputi</a:t>
            </a:r>
            <a:r>
              <a:rPr lang="en-US" dirty="0" smtClean="0"/>
              <a:t> 5% </a:t>
            </a:r>
            <a:r>
              <a:rPr lang="en-US" dirty="0" err="1" smtClean="0"/>
              <a:t>saham</a:t>
            </a:r>
            <a:r>
              <a:rPr lang="en-US" dirty="0" smtClean="0"/>
              <a:t> </a:t>
            </a:r>
            <a:r>
              <a:rPr lang="en-US" dirty="0" err="1" smtClean="0"/>
              <a:t>diprodusen</a:t>
            </a:r>
            <a:r>
              <a:rPr lang="en-US" dirty="0" smtClean="0"/>
              <a:t> stylus </a:t>
            </a:r>
            <a:r>
              <a:rPr lang="en-US" dirty="0" err="1" smtClean="0"/>
              <a:t>Walcom</a:t>
            </a:r>
            <a:r>
              <a:rPr lang="en-US" dirty="0" smtClean="0"/>
              <a:t> co. </a:t>
            </a:r>
            <a:r>
              <a:rPr lang="en-US" dirty="0" err="1" smtClean="0"/>
              <a:t>asal</a:t>
            </a:r>
            <a:r>
              <a:rPr lang="en-US" dirty="0" smtClean="0"/>
              <a:t> </a:t>
            </a:r>
            <a:r>
              <a:rPr lang="en-US" dirty="0" err="1" smtClean="0"/>
              <a:t>Jepang</a:t>
            </a:r>
            <a:r>
              <a:rPr lang="en-US" dirty="0" smtClean="0"/>
              <a:t>, </a:t>
            </a:r>
            <a:r>
              <a:rPr lang="en-US" dirty="0" err="1" smtClean="0"/>
              <a:t>dan</a:t>
            </a:r>
            <a:r>
              <a:rPr lang="en-US" dirty="0" smtClean="0"/>
              <a:t> </a:t>
            </a:r>
            <a:r>
              <a:rPr lang="en-US" dirty="0" err="1" smtClean="0"/>
              <a:t>akuisisi</a:t>
            </a:r>
            <a:r>
              <a:rPr lang="en-US" dirty="0" smtClean="0"/>
              <a:t> </a:t>
            </a:r>
            <a:r>
              <a:rPr lang="en-US" dirty="0" err="1" smtClean="0"/>
              <a:t>pemrakarsa</a:t>
            </a:r>
            <a:r>
              <a:rPr lang="en-US" dirty="0" smtClean="0"/>
              <a:t> </a:t>
            </a:r>
            <a:r>
              <a:rPr lang="en-US" i="1" dirty="0" smtClean="0"/>
              <a:t>software</a:t>
            </a:r>
            <a:r>
              <a:rPr lang="en-US" dirty="0" smtClean="0"/>
              <a:t> </a:t>
            </a:r>
            <a:r>
              <a:rPr lang="en-US" dirty="0" err="1" smtClean="0"/>
              <a:t>penyimpanan</a:t>
            </a:r>
            <a:r>
              <a:rPr lang="en-US" dirty="0" smtClean="0"/>
              <a:t> </a:t>
            </a:r>
            <a:r>
              <a:rPr lang="en-US" dirty="0" err="1" smtClean="0"/>
              <a:t>asal</a:t>
            </a:r>
            <a:r>
              <a:rPr lang="en-US" dirty="0" smtClean="0"/>
              <a:t> California, </a:t>
            </a:r>
            <a:r>
              <a:rPr lang="en-US" dirty="0" smtClean="0"/>
              <a:t>NVELO.</a:t>
            </a:r>
          </a:p>
          <a:p>
            <a:pPr>
              <a:buNone/>
            </a:pPr>
            <a:r>
              <a:rPr lang="en-US" dirty="0" smtClean="0"/>
              <a:t>	</a:t>
            </a:r>
            <a:r>
              <a:rPr lang="en-US" dirty="0" err="1" smtClean="0"/>
              <a:t>Kemudian</a:t>
            </a:r>
            <a:r>
              <a:rPr lang="en-US" dirty="0" smtClean="0"/>
              <a:t> Samsung </a:t>
            </a:r>
            <a:r>
              <a:rPr lang="en-US" dirty="0" err="1" smtClean="0"/>
              <a:t>mengakuisisi</a:t>
            </a:r>
            <a:r>
              <a:rPr lang="en-US" dirty="0" smtClean="0"/>
              <a:t> </a:t>
            </a:r>
            <a:r>
              <a:rPr lang="en-US" dirty="0" err="1" smtClean="0"/>
              <a:t>perusahaan-perusahaan</a:t>
            </a:r>
            <a:r>
              <a:rPr lang="en-US" dirty="0" smtClean="0"/>
              <a:t> </a:t>
            </a:r>
            <a:r>
              <a:rPr lang="en-US" dirty="0" err="1" smtClean="0"/>
              <a:t>pesaing</a:t>
            </a:r>
            <a:r>
              <a:rPr lang="en-US" dirty="0" smtClean="0"/>
              <a:t> </a:t>
            </a:r>
            <a:r>
              <a:rPr lang="en-US" dirty="0" err="1" smtClean="0"/>
              <a:t>besar</a:t>
            </a:r>
            <a:r>
              <a:rPr lang="en-US" dirty="0" smtClean="0"/>
              <a:t>, </a:t>
            </a:r>
            <a:r>
              <a:rPr lang="en-US" dirty="0" err="1" smtClean="0"/>
              <a:t>seperti</a:t>
            </a:r>
            <a:r>
              <a:rPr lang="en-US" dirty="0" smtClean="0"/>
              <a:t> : </a:t>
            </a:r>
            <a:r>
              <a:rPr lang="en-US" dirty="0" err="1" smtClean="0"/>
              <a:t>mengakuisisi</a:t>
            </a:r>
            <a:r>
              <a:rPr lang="en-US" dirty="0" smtClean="0"/>
              <a:t> 3</a:t>
            </a:r>
            <a:r>
              <a:rPr lang="en-US" dirty="0" smtClean="0"/>
              <a:t>% </a:t>
            </a:r>
            <a:r>
              <a:rPr lang="en-US" dirty="0" err="1" smtClean="0"/>
              <a:t>saham</a:t>
            </a:r>
            <a:r>
              <a:rPr lang="en-US" dirty="0" smtClean="0"/>
              <a:t> Sharp LCD yang </a:t>
            </a:r>
            <a:r>
              <a:rPr lang="en-US" dirty="0" err="1" smtClean="0"/>
              <a:t>tengah</a:t>
            </a:r>
            <a:r>
              <a:rPr lang="en-US" dirty="0" smtClean="0"/>
              <a:t> </a:t>
            </a:r>
            <a:r>
              <a:rPr lang="en-US" dirty="0" err="1" smtClean="0"/>
              <a:t>sekarat</a:t>
            </a:r>
            <a:r>
              <a:rPr lang="en-US" dirty="0" smtClean="0"/>
              <a:t>. </a:t>
            </a:r>
            <a:r>
              <a:rPr lang="en-US" dirty="0" smtClean="0"/>
              <a:t>Dan </a:t>
            </a:r>
            <a:r>
              <a:rPr lang="en-US" dirty="0" err="1" smtClean="0"/>
              <a:t>pengakuisisian</a:t>
            </a:r>
            <a:r>
              <a:rPr lang="en-US" dirty="0" smtClean="0"/>
              <a:t> Hard Disk Drive (HDD) Samsung </a:t>
            </a:r>
            <a:r>
              <a:rPr lang="en-US" dirty="0" err="1" smtClean="0"/>
              <a:t>oleh</a:t>
            </a:r>
            <a:r>
              <a:rPr lang="en-US" dirty="0" smtClean="0"/>
              <a:t> Seagate technology, yang </a:t>
            </a:r>
            <a:r>
              <a:rPr lang="en-US" dirty="0" err="1" smtClean="0"/>
              <a:t>dikatakan</a:t>
            </a:r>
            <a:r>
              <a:rPr lang="en-US" dirty="0" smtClean="0"/>
              <a:t> </a:t>
            </a:r>
            <a:r>
              <a:rPr lang="en-US" dirty="0" err="1" smtClean="0"/>
              <a:t>bertujuan</a:t>
            </a:r>
            <a:r>
              <a:rPr lang="en-US" dirty="0" smtClean="0"/>
              <a:t> </a:t>
            </a:r>
            <a:r>
              <a:rPr lang="en-US" dirty="0" err="1" smtClean="0"/>
              <a:t>untuk</a:t>
            </a:r>
            <a:r>
              <a:rPr lang="en-US" dirty="0" smtClean="0"/>
              <a:t> </a:t>
            </a:r>
            <a:r>
              <a:rPr lang="en-US" dirty="0" err="1" smtClean="0"/>
              <a:t>saling</a:t>
            </a:r>
            <a:r>
              <a:rPr lang="en-US" dirty="0" smtClean="0"/>
              <a:t> </a:t>
            </a:r>
            <a:r>
              <a:rPr lang="en-US" dirty="0" err="1" smtClean="0"/>
              <a:t>melengkapi</a:t>
            </a:r>
            <a:r>
              <a:rPr lang="en-US" dirty="0" smtClean="0"/>
              <a:t> </a:t>
            </a:r>
            <a:r>
              <a:rPr lang="en-US" dirty="0" err="1" smtClean="0"/>
              <a:t>teknologi</a:t>
            </a:r>
            <a:r>
              <a:rPr lang="en-US" dirty="0" smtClean="0"/>
              <a:t> yang </a:t>
            </a:r>
            <a:r>
              <a:rPr lang="en-US" dirty="0" err="1" smtClean="0"/>
              <a:t>beragam</a:t>
            </a:r>
            <a:r>
              <a:rPr lang="en-US" dirty="0" smtClean="0"/>
              <a:t>.</a:t>
            </a:r>
          </a:p>
          <a:p>
            <a:pPr>
              <a:buNone/>
            </a:pPr>
            <a:r>
              <a:rPr lang="en-US" dirty="0" smtClean="0"/>
              <a:t>	</a:t>
            </a:r>
            <a:r>
              <a:rPr lang="en-US" dirty="0" err="1" smtClean="0"/>
              <a:t>Kemudian</a:t>
            </a:r>
            <a:r>
              <a:rPr lang="en-US" dirty="0" smtClean="0"/>
              <a:t>, Samsung </a:t>
            </a:r>
            <a:r>
              <a:rPr lang="en-US" dirty="0" err="1" smtClean="0"/>
              <a:t>berhasil</a:t>
            </a:r>
            <a:r>
              <a:rPr lang="en-US" dirty="0" smtClean="0"/>
              <a:t> </a:t>
            </a:r>
            <a:r>
              <a:rPr lang="en-US" dirty="0" err="1" smtClean="0"/>
              <a:t>melakukan</a:t>
            </a:r>
            <a:r>
              <a:rPr lang="en-US" dirty="0" smtClean="0"/>
              <a:t> </a:t>
            </a:r>
            <a:r>
              <a:rPr lang="en-US" dirty="0" err="1" smtClean="0"/>
              <a:t>akuisisi</a:t>
            </a:r>
            <a:r>
              <a:rPr lang="en-US" dirty="0" smtClean="0"/>
              <a:t> </a:t>
            </a:r>
            <a:r>
              <a:rPr lang="en-US" dirty="0" err="1" smtClean="0"/>
              <a:t>terhadap</a:t>
            </a:r>
            <a:r>
              <a:rPr lang="en-US" dirty="0" smtClean="0"/>
              <a:t> </a:t>
            </a:r>
            <a:r>
              <a:rPr lang="en-US" dirty="0" err="1" smtClean="0"/>
              <a:t>Pantech</a:t>
            </a:r>
            <a:r>
              <a:rPr lang="en-US" dirty="0" smtClean="0"/>
              <a:t>, rival </a:t>
            </a:r>
            <a:r>
              <a:rPr lang="en-US" dirty="0" err="1" smtClean="0"/>
              <a:t>keduanya</a:t>
            </a:r>
            <a:r>
              <a:rPr lang="en-US" dirty="0" smtClean="0"/>
              <a:t> </a:t>
            </a:r>
            <a:r>
              <a:rPr lang="en-US" dirty="0" err="1" smtClean="0"/>
              <a:t>setelah</a:t>
            </a:r>
            <a:r>
              <a:rPr lang="en-US" dirty="0" smtClean="0"/>
              <a:t> LG yang </a:t>
            </a:r>
            <a:r>
              <a:rPr lang="en-US" dirty="0" err="1" smtClean="0"/>
              <a:t>merupakan</a:t>
            </a:r>
            <a:r>
              <a:rPr lang="en-US" dirty="0" smtClean="0"/>
              <a:t> </a:t>
            </a:r>
            <a:r>
              <a:rPr lang="en-US" dirty="0" err="1" smtClean="0"/>
              <a:t>produsen</a:t>
            </a:r>
            <a:r>
              <a:rPr lang="en-US" dirty="0" smtClean="0"/>
              <a:t> </a:t>
            </a:r>
            <a:r>
              <a:rPr lang="en-US" dirty="0" err="1" smtClean="0"/>
              <a:t>smartphone</a:t>
            </a:r>
            <a:r>
              <a:rPr lang="en-US" dirty="0" smtClean="0"/>
              <a:t> </a:t>
            </a:r>
            <a:r>
              <a:rPr lang="en-US" dirty="0" err="1" smtClean="0"/>
              <a:t>terbesar</a:t>
            </a:r>
            <a:r>
              <a:rPr lang="en-US" dirty="0" smtClean="0"/>
              <a:t> </a:t>
            </a:r>
            <a:r>
              <a:rPr lang="en-US" dirty="0" err="1" smtClean="0"/>
              <a:t>ketiga</a:t>
            </a:r>
            <a:r>
              <a:rPr lang="en-US" dirty="0" smtClean="0"/>
              <a:t> </a:t>
            </a:r>
            <a:r>
              <a:rPr lang="en-US" dirty="0" err="1" smtClean="0"/>
              <a:t>di</a:t>
            </a:r>
            <a:r>
              <a:rPr lang="en-US" dirty="0" smtClean="0"/>
              <a:t> Korea. Dan Samsung </a:t>
            </a:r>
            <a:r>
              <a:rPr lang="en-US" dirty="0" err="1" smtClean="0"/>
              <a:t>mengakuisisi</a:t>
            </a:r>
            <a:r>
              <a:rPr lang="en-US" dirty="0" smtClean="0"/>
              <a:t> </a:t>
            </a:r>
            <a:r>
              <a:rPr lang="en-US" dirty="0" err="1" smtClean="0"/>
              <a:t>seluruh</a:t>
            </a:r>
            <a:r>
              <a:rPr lang="en-US" dirty="0" smtClean="0"/>
              <a:t> </a:t>
            </a:r>
            <a:r>
              <a:rPr lang="en-US" dirty="0" err="1" smtClean="0"/>
              <a:t>saham</a:t>
            </a:r>
            <a:r>
              <a:rPr lang="en-US" dirty="0" smtClean="0"/>
              <a:t> </a:t>
            </a:r>
            <a:r>
              <a:rPr lang="en-US" dirty="0" err="1" smtClean="0"/>
              <a:t>sony</a:t>
            </a:r>
            <a:r>
              <a:rPr lang="en-US" dirty="0" smtClean="0"/>
              <a:t> LCD. </a:t>
            </a:r>
            <a:r>
              <a:rPr lang="en-US" dirty="0" err="1" smtClean="0"/>
              <a:t>Saham</a:t>
            </a:r>
            <a:r>
              <a:rPr lang="en-US" dirty="0" smtClean="0"/>
              <a:t> yang </a:t>
            </a:r>
            <a:r>
              <a:rPr lang="en-US" dirty="0" err="1" smtClean="0"/>
              <a:t>dibeli</a:t>
            </a:r>
            <a:r>
              <a:rPr lang="en-US" dirty="0" smtClean="0"/>
              <a:t> </a:t>
            </a:r>
            <a:r>
              <a:rPr lang="en-US" dirty="0" err="1" smtClean="0"/>
              <a:t>merupakan</a:t>
            </a:r>
            <a:r>
              <a:rPr lang="en-US" dirty="0" smtClean="0"/>
              <a:t> asset </a:t>
            </a:r>
            <a:r>
              <a:rPr lang="en-US" dirty="0" err="1" smtClean="0"/>
              <a:t>sony</a:t>
            </a:r>
            <a:r>
              <a:rPr lang="en-US" dirty="0" smtClean="0"/>
              <a:t> </a:t>
            </a:r>
            <a:r>
              <a:rPr lang="en-US" dirty="0" err="1" smtClean="0"/>
              <a:t>diperusahaan</a:t>
            </a:r>
            <a:r>
              <a:rPr lang="en-US" dirty="0" smtClean="0"/>
              <a:t> LCD JV yang </a:t>
            </a:r>
            <a:r>
              <a:rPr lang="en-US" dirty="0" err="1" smtClean="0"/>
              <a:t>memproduksi</a:t>
            </a:r>
            <a:r>
              <a:rPr lang="en-US" dirty="0" smtClean="0"/>
              <a:t> </a:t>
            </a:r>
            <a:r>
              <a:rPr lang="en-US" dirty="0" err="1" smtClean="0"/>
              <a:t>layar</a:t>
            </a:r>
            <a:r>
              <a:rPr lang="en-US" dirty="0" smtClean="0"/>
              <a:t> liquid crystal display (LCD</a:t>
            </a:r>
            <a:r>
              <a:rPr lang="en-US" dirty="0" smtClean="0"/>
              <a:t>).</a:t>
            </a:r>
          </a:p>
          <a:p>
            <a:pPr>
              <a:buNone/>
            </a:pPr>
            <a:endParaRPr lang="en-US" dirty="0" err="1" smtClean="0"/>
          </a:p>
          <a:p>
            <a:pPr>
              <a:buNone/>
            </a:pPr>
            <a:r>
              <a:rPr lang="en-US" dirty="0" smtClean="0"/>
              <a:t>	</a:t>
            </a:r>
            <a:r>
              <a:rPr lang="en-US" sz="3100" dirty="0" err="1" smtClean="0"/>
              <a:t>Kekayaan</a:t>
            </a:r>
            <a:r>
              <a:rPr lang="en-US" sz="3100" dirty="0" smtClean="0"/>
              <a:t> Samsung </a:t>
            </a:r>
            <a:r>
              <a:rPr lang="en-US" sz="3100" dirty="0" err="1" smtClean="0"/>
              <a:t>kini</a:t>
            </a:r>
            <a:r>
              <a:rPr lang="en-US" sz="3100" dirty="0" smtClean="0"/>
              <a:t> </a:t>
            </a:r>
            <a:r>
              <a:rPr lang="en-US" sz="3100" dirty="0" err="1" smtClean="0"/>
              <a:t>lebih</a:t>
            </a:r>
            <a:r>
              <a:rPr lang="en-US" sz="3100" dirty="0" smtClean="0"/>
              <a:t> </a:t>
            </a:r>
            <a:r>
              <a:rPr lang="en-US" sz="3100" dirty="0" err="1" smtClean="0"/>
              <a:t>dari</a:t>
            </a:r>
            <a:r>
              <a:rPr lang="en-US" sz="3100" dirty="0" smtClean="0"/>
              <a:t> $30 </a:t>
            </a:r>
            <a:r>
              <a:rPr lang="en-US" sz="3100" dirty="0" err="1" smtClean="0"/>
              <a:t>miliar</a:t>
            </a:r>
            <a:r>
              <a:rPr lang="en-US" sz="3100" dirty="0" smtClean="0"/>
              <a:t> !</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56488"/>
          </a:xfrm>
        </p:spPr>
        <p:txBody>
          <a:bodyPr/>
          <a:lstStyle/>
          <a:p>
            <a:r>
              <a:rPr lang="en-US" dirty="0" err="1" smtClean="0"/>
              <a:t>Strategi</a:t>
            </a:r>
            <a:r>
              <a:rPr lang="en-US" dirty="0" smtClean="0"/>
              <a:t>..</a:t>
            </a:r>
            <a:endParaRPr lang="ar-EG"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dirty="0" err="1" smtClean="0"/>
              <a:t>Dengan</a:t>
            </a:r>
            <a:r>
              <a:rPr lang="en-US" dirty="0" smtClean="0"/>
              <a:t> </a:t>
            </a:r>
            <a:r>
              <a:rPr lang="en-US" dirty="0" err="1" smtClean="0"/>
              <a:t>jumlah</a:t>
            </a:r>
            <a:r>
              <a:rPr lang="en-US" dirty="0" smtClean="0"/>
              <a:t> </a:t>
            </a:r>
            <a:r>
              <a:rPr lang="en-US" dirty="0" err="1" smtClean="0"/>
              <a:t>kekayaannya</a:t>
            </a:r>
            <a:r>
              <a:rPr lang="en-US" dirty="0" smtClean="0"/>
              <a:t> yang </a:t>
            </a:r>
            <a:r>
              <a:rPr lang="en-US" dirty="0" err="1" smtClean="0"/>
              <a:t>fanstastis</a:t>
            </a:r>
            <a:r>
              <a:rPr lang="en-US" dirty="0" smtClean="0"/>
              <a:t>, Samsung </a:t>
            </a:r>
            <a:r>
              <a:rPr lang="en-US" dirty="0" smtClean="0"/>
              <a:t>Electronics </a:t>
            </a:r>
            <a:r>
              <a:rPr lang="en-US" dirty="0" err="1" smtClean="0"/>
              <a:t>harus</a:t>
            </a:r>
            <a:r>
              <a:rPr lang="en-US" dirty="0" smtClean="0"/>
              <a:t> </a:t>
            </a:r>
            <a:r>
              <a:rPr lang="en-US" dirty="0" err="1" smtClean="0"/>
              <a:t>lebih</a:t>
            </a:r>
            <a:r>
              <a:rPr lang="en-US" dirty="0" smtClean="0"/>
              <a:t> </a:t>
            </a:r>
            <a:r>
              <a:rPr lang="en-US" dirty="0" err="1" smtClean="0"/>
              <a:t>giat</a:t>
            </a:r>
            <a:r>
              <a:rPr lang="en-US" dirty="0" smtClean="0"/>
              <a:t> </a:t>
            </a:r>
            <a:r>
              <a:rPr lang="en-US" b="1" dirty="0" err="1" smtClean="0"/>
              <a:t>mengakuisisi</a:t>
            </a:r>
            <a:r>
              <a:rPr lang="en-US" b="1" dirty="0" smtClean="0"/>
              <a:t> </a:t>
            </a:r>
            <a:r>
              <a:rPr lang="en-US" b="1" dirty="0" err="1" smtClean="0"/>
              <a:t>atau</a:t>
            </a:r>
            <a:r>
              <a:rPr lang="en-US" b="1" dirty="0" smtClean="0"/>
              <a:t> </a:t>
            </a:r>
            <a:r>
              <a:rPr lang="en-US" b="1" dirty="0" err="1" smtClean="0"/>
              <a:t>membeli</a:t>
            </a:r>
            <a:r>
              <a:rPr lang="en-US" b="1" dirty="0" smtClean="0"/>
              <a:t> asset </a:t>
            </a:r>
            <a:r>
              <a:rPr lang="en-US" b="1" dirty="0" err="1" smtClean="0"/>
              <a:t>perusahaan</a:t>
            </a:r>
            <a:r>
              <a:rPr lang="en-US" b="1" dirty="0" smtClean="0"/>
              <a:t> rival-</a:t>
            </a:r>
            <a:r>
              <a:rPr lang="en-US" b="1" dirty="0" err="1" smtClean="0"/>
              <a:t>rivalnya</a:t>
            </a:r>
            <a:r>
              <a:rPr lang="en-US" dirty="0" smtClean="0"/>
              <a:t>. Samsung </a:t>
            </a:r>
            <a:r>
              <a:rPr lang="en-US" dirty="0" err="1" smtClean="0"/>
              <a:t>terutama</a:t>
            </a:r>
            <a:r>
              <a:rPr lang="en-US" dirty="0" smtClean="0"/>
              <a:t> </a:t>
            </a:r>
            <a:r>
              <a:rPr lang="en-US" dirty="0" err="1" smtClean="0"/>
              <a:t>mengincar</a:t>
            </a:r>
            <a:r>
              <a:rPr lang="en-US" dirty="0" smtClean="0"/>
              <a:t> </a:t>
            </a:r>
            <a:r>
              <a:rPr lang="en-US" dirty="0" err="1" smtClean="0"/>
              <a:t>hak</a:t>
            </a:r>
            <a:r>
              <a:rPr lang="en-US" dirty="0" smtClean="0"/>
              <a:t> </a:t>
            </a:r>
            <a:r>
              <a:rPr lang="en-US" dirty="0" err="1" smtClean="0"/>
              <a:t>kekayaan</a:t>
            </a:r>
            <a:r>
              <a:rPr lang="en-US" dirty="0" smtClean="0"/>
              <a:t> </a:t>
            </a:r>
            <a:r>
              <a:rPr lang="en-US" dirty="0" err="1" smtClean="0"/>
              <a:t>intelektual</a:t>
            </a:r>
            <a:r>
              <a:rPr lang="en-US" dirty="0" smtClean="0"/>
              <a:t>, </a:t>
            </a:r>
            <a:r>
              <a:rPr lang="en-US" dirty="0" err="1" smtClean="0"/>
              <a:t>teknologi</a:t>
            </a:r>
            <a:r>
              <a:rPr lang="en-US" dirty="0" smtClean="0"/>
              <a:t> </a:t>
            </a:r>
            <a:r>
              <a:rPr lang="en-US" dirty="0" err="1" smtClean="0"/>
              <a:t>maju</a:t>
            </a:r>
            <a:r>
              <a:rPr lang="en-US" dirty="0" smtClean="0"/>
              <a:t>, </a:t>
            </a:r>
            <a:r>
              <a:rPr lang="en-US" dirty="0" err="1" smtClean="0"/>
              <a:t>komponen</a:t>
            </a:r>
            <a:r>
              <a:rPr lang="en-US" dirty="0" smtClean="0"/>
              <a:t>, </a:t>
            </a:r>
            <a:r>
              <a:rPr lang="en-US" dirty="0" err="1" smtClean="0"/>
              <a:t>dan</a:t>
            </a:r>
            <a:r>
              <a:rPr lang="en-US" dirty="0" smtClean="0"/>
              <a:t> </a:t>
            </a:r>
            <a:r>
              <a:rPr lang="en-US" dirty="0" err="1" smtClean="0"/>
              <a:t>bidang</a:t>
            </a:r>
            <a:r>
              <a:rPr lang="en-US" dirty="0" smtClean="0"/>
              <a:t> yang </a:t>
            </a:r>
            <a:r>
              <a:rPr lang="en-US" dirty="0" err="1" smtClean="0"/>
              <a:t>memungkinkan</a:t>
            </a:r>
            <a:r>
              <a:rPr lang="en-US" dirty="0" smtClean="0"/>
              <a:t> Samsung </a:t>
            </a:r>
            <a:r>
              <a:rPr lang="en-US" dirty="0" err="1" smtClean="0"/>
              <a:t>menawarkan</a:t>
            </a:r>
            <a:r>
              <a:rPr lang="en-US" dirty="0" smtClean="0"/>
              <a:t> </a:t>
            </a:r>
            <a:r>
              <a:rPr lang="en-US" dirty="0" err="1" smtClean="0"/>
              <a:t>aplikasi</a:t>
            </a:r>
            <a:r>
              <a:rPr lang="en-US" dirty="0" smtClean="0"/>
              <a:t> yang </a:t>
            </a:r>
            <a:r>
              <a:rPr lang="en-US" dirty="0" err="1" smtClean="0"/>
              <a:t>lebih</a:t>
            </a:r>
            <a:r>
              <a:rPr lang="en-US" dirty="0" smtClean="0"/>
              <a:t> </a:t>
            </a:r>
            <a:r>
              <a:rPr lang="en-US" dirty="0" err="1" smtClean="0"/>
              <a:t>baik</a:t>
            </a:r>
            <a:r>
              <a:rPr lang="en-US" dirty="0" smtClean="0"/>
              <a:t> </a:t>
            </a:r>
            <a:r>
              <a:rPr lang="en-US" dirty="0" err="1" smtClean="0"/>
              <a:t>untuk</a:t>
            </a:r>
            <a:r>
              <a:rPr lang="en-US" dirty="0" smtClean="0"/>
              <a:t> </a:t>
            </a:r>
            <a:r>
              <a:rPr lang="en-US" dirty="0" err="1" smtClean="0"/>
              <a:t>produk</a:t>
            </a:r>
            <a:r>
              <a:rPr lang="en-US" dirty="0" smtClean="0"/>
              <a:t> </a:t>
            </a:r>
            <a:r>
              <a:rPr lang="en-US" dirty="0" err="1" smtClean="0"/>
              <a:t>elektronikanya</a:t>
            </a:r>
            <a:r>
              <a:rPr lang="en-US" dirty="0" smtClean="0"/>
              <a:t>. </a:t>
            </a:r>
            <a:r>
              <a:rPr lang="en-US" dirty="0" err="1" smtClean="0"/>
              <a:t>Ini</a:t>
            </a:r>
            <a:r>
              <a:rPr lang="en-US" dirty="0" smtClean="0"/>
              <a:t> </a:t>
            </a:r>
            <a:r>
              <a:rPr lang="en-US" dirty="0" err="1" smtClean="0"/>
              <a:t>harus</a:t>
            </a:r>
            <a:r>
              <a:rPr lang="en-US" dirty="0" smtClean="0"/>
              <a:t> </a:t>
            </a:r>
            <a:r>
              <a:rPr lang="en-US" dirty="0" err="1" smtClean="0"/>
              <a:t>dipertahankan</a:t>
            </a:r>
            <a:r>
              <a:rPr lang="en-US" dirty="0" smtClean="0"/>
              <a:t> </a:t>
            </a:r>
            <a:r>
              <a:rPr lang="en-US" dirty="0" err="1" smtClean="0"/>
              <a:t>dan</a:t>
            </a:r>
            <a:r>
              <a:rPr lang="en-US" dirty="0" smtClean="0"/>
              <a:t> </a:t>
            </a:r>
            <a:r>
              <a:rPr lang="en-US" dirty="0" err="1" smtClean="0"/>
              <a:t>dikejar</a:t>
            </a:r>
            <a:r>
              <a:rPr lang="en-US" dirty="0" smtClean="0"/>
              <a:t> </a:t>
            </a:r>
            <a:r>
              <a:rPr lang="en-US" dirty="0" err="1" smtClean="0"/>
              <a:t>terus</a:t>
            </a:r>
            <a:r>
              <a:rPr lang="en-US" dirty="0" smtClean="0"/>
              <a:t>.</a:t>
            </a:r>
          </a:p>
          <a:p>
            <a:r>
              <a:rPr lang="en-US" dirty="0" err="1" smtClean="0"/>
              <a:t>B</a:t>
            </a:r>
            <a:r>
              <a:rPr lang="en-US" dirty="0" err="1" smtClean="0"/>
              <a:t>anyak</a:t>
            </a:r>
            <a:r>
              <a:rPr lang="en-US" dirty="0" smtClean="0"/>
              <a:t> </a:t>
            </a:r>
            <a:r>
              <a:rPr lang="en-US" dirty="0" err="1" smtClean="0"/>
              <a:t>cara</a:t>
            </a:r>
            <a:r>
              <a:rPr lang="en-US" dirty="0" smtClean="0"/>
              <a:t> </a:t>
            </a:r>
            <a:r>
              <a:rPr lang="en-US" dirty="0" err="1" smtClean="0"/>
              <a:t>untuk</a:t>
            </a:r>
            <a:r>
              <a:rPr lang="en-US" dirty="0" smtClean="0"/>
              <a:t> </a:t>
            </a:r>
            <a:r>
              <a:rPr lang="en-US" dirty="0" err="1" smtClean="0"/>
              <a:t>mengukuhkan</a:t>
            </a:r>
            <a:r>
              <a:rPr lang="en-US" dirty="0" smtClean="0"/>
              <a:t> </a:t>
            </a:r>
            <a:r>
              <a:rPr lang="en-US" dirty="0" err="1" smtClean="0"/>
              <a:t>posisi</a:t>
            </a:r>
            <a:r>
              <a:rPr lang="en-US" dirty="0" smtClean="0"/>
              <a:t> </a:t>
            </a:r>
            <a:r>
              <a:rPr lang="en-US" dirty="0" smtClean="0"/>
              <a:t>S</a:t>
            </a:r>
            <a:r>
              <a:rPr lang="en-US" dirty="0" smtClean="0"/>
              <a:t>amsung </a:t>
            </a:r>
            <a:r>
              <a:rPr lang="en-US" dirty="0" err="1" smtClean="0"/>
              <a:t>di</a:t>
            </a:r>
            <a:r>
              <a:rPr lang="en-US" dirty="0" smtClean="0"/>
              <a:t> </a:t>
            </a:r>
            <a:r>
              <a:rPr lang="en-US" dirty="0" err="1" smtClean="0"/>
              <a:t>tingkat</a:t>
            </a:r>
            <a:r>
              <a:rPr lang="en-US" dirty="0" smtClean="0"/>
              <a:t> </a:t>
            </a:r>
            <a:r>
              <a:rPr lang="en-US" dirty="0" err="1" smtClean="0"/>
              <a:t>korporasi</a:t>
            </a:r>
            <a:r>
              <a:rPr lang="en-US" dirty="0" smtClean="0"/>
              <a:t> yang </a:t>
            </a:r>
            <a:r>
              <a:rPr lang="en-US" dirty="0" err="1" smtClean="0"/>
              <a:t>menguatkannya</a:t>
            </a:r>
            <a:r>
              <a:rPr lang="en-US" dirty="0" smtClean="0"/>
              <a:t> </a:t>
            </a:r>
            <a:r>
              <a:rPr lang="en-US" dirty="0" err="1" smtClean="0"/>
              <a:t>untuk</a:t>
            </a:r>
            <a:r>
              <a:rPr lang="en-US" dirty="0" smtClean="0"/>
              <a:t> </a:t>
            </a:r>
            <a:r>
              <a:rPr lang="en-US" dirty="0" err="1" smtClean="0"/>
              <a:t>mampu</a:t>
            </a:r>
            <a:r>
              <a:rPr lang="en-US" dirty="0" smtClean="0"/>
              <a:t> </a:t>
            </a:r>
            <a:r>
              <a:rPr lang="en-US" dirty="0" err="1" smtClean="0"/>
              <a:t>mendominasi</a:t>
            </a:r>
            <a:r>
              <a:rPr lang="en-US" dirty="0" smtClean="0"/>
              <a:t> </a:t>
            </a:r>
            <a:r>
              <a:rPr lang="en-US" dirty="0" err="1" smtClean="0"/>
              <a:t>pasar</a:t>
            </a:r>
            <a:r>
              <a:rPr lang="en-US" dirty="0" smtClean="0"/>
              <a:t>, </a:t>
            </a:r>
            <a:r>
              <a:rPr lang="en-US" dirty="0" err="1" smtClean="0"/>
              <a:t>antara</a:t>
            </a:r>
            <a:r>
              <a:rPr lang="en-US" dirty="0" smtClean="0"/>
              <a:t> lain : </a:t>
            </a:r>
            <a:r>
              <a:rPr lang="en-US" dirty="0" smtClean="0"/>
              <a:t>Samsung </a:t>
            </a:r>
            <a:r>
              <a:rPr lang="en-US" dirty="0" err="1" smtClean="0"/>
              <a:t>dapat</a:t>
            </a:r>
            <a:r>
              <a:rPr lang="en-US" dirty="0" smtClean="0"/>
              <a:t> </a:t>
            </a:r>
            <a:r>
              <a:rPr lang="en-US" dirty="0" err="1" smtClean="0"/>
              <a:t>mengakuisisi</a:t>
            </a:r>
            <a:r>
              <a:rPr lang="en-US" dirty="0" smtClean="0"/>
              <a:t> </a:t>
            </a:r>
            <a:r>
              <a:rPr lang="en-US" dirty="0" err="1" smtClean="0"/>
              <a:t>sebuah</a:t>
            </a:r>
            <a:r>
              <a:rPr lang="en-US" dirty="0" smtClean="0"/>
              <a:t> </a:t>
            </a:r>
            <a:r>
              <a:rPr lang="en-US" dirty="0" err="1" smtClean="0"/>
              <a:t>perusahaan</a:t>
            </a:r>
            <a:r>
              <a:rPr lang="en-US" dirty="0" smtClean="0"/>
              <a:t> </a:t>
            </a:r>
            <a:r>
              <a:rPr lang="en-US" dirty="0" err="1" smtClean="0"/>
              <a:t>dengan</a:t>
            </a:r>
            <a:r>
              <a:rPr lang="en-US" dirty="0" smtClean="0"/>
              <a:t> basis </a:t>
            </a:r>
            <a:r>
              <a:rPr lang="en-US" dirty="0" err="1" smtClean="0"/>
              <a:t>klien</a:t>
            </a:r>
            <a:r>
              <a:rPr lang="en-US" dirty="0" smtClean="0"/>
              <a:t> </a:t>
            </a:r>
            <a:r>
              <a:rPr lang="en-US" dirty="0" err="1" smtClean="0"/>
              <a:t>korporasi</a:t>
            </a:r>
            <a:r>
              <a:rPr lang="en-US" dirty="0" smtClean="0"/>
              <a:t> yang </a:t>
            </a:r>
            <a:r>
              <a:rPr lang="en-US" dirty="0" err="1" smtClean="0"/>
              <a:t>kuat</a:t>
            </a:r>
            <a:r>
              <a:rPr lang="en-US" dirty="0" smtClean="0"/>
              <a:t> </a:t>
            </a:r>
            <a:r>
              <a:rPr lang="en-US" dirty="0" err="1" smtClean="0"/>
              <a:t>di</a:t>
            </a:r>
            <a:r>
              <a:rPr lang="en-US" dirty="0" smtClean="0"/>
              <a:t> </a:t>
            </a:r>
            <a:r>
              <a:rPr lang="en-US" dirty="0" err="1" smtClean="0"/>
              <a:t>sektor</a:t>
            </a:r>
            <a:r>
              <a:rPr lang="en-US" dirty="0" smtClean="0"/>
              <a:t> handset. </a:t>
            </a:r>
            <a:r>
              <a:rPr lang="en-US" dirty="0" err="1" smtClean="0"/>
              <a:t>Atau</a:t>
            </a:r>
            <a:r>
              <a:rPr lang="en-US" dirty="0" smtClean="0"/>
              <a:t>, </a:t>
            </a:r>
            <a:r>
              <a:rPr lang="en-US" dirty="0" smtClean="0"/>
              <a:t>Samsung </a:t>
            </a:r>
            <a:r>
              <a:rPr lang="en-US" dirty="0" err="1" smtClean="0"/>
              <a:t>dapat</a:t>
            </a:r>
            <a:r>
              <a:rPr lang="en-US" dirty="0" smtClean="0"/>
              <a:t> </a:t>
            </a:r>
            <a:r>
              <a:rPr lang="en-US" dirty="0" err="1" smtClean="0"/>
              <a:t>memilih</a:t>
            </a:r>
            <a:r>
              <a:rPr lang="en-US" dirty="0" smtClean="0"/>
              <a:t> </a:t>
            </a:r>
            <a:r>
              <a:rPr lang="en-US" dirty="0" err="1" smtClean="0"/>
              <a:t>perusahaan</a:t>
            </a:r>
            <a:r>
              <a:rPr lang="en-US" dirty="0" smtClean="0"/>
              <a:t> yang </a:t>
            </a:r>
            <a:r>
              <a:rPr lang="en-US" dirty="0" err="1" smtClean="0"/>
              <a:t>memiliki</a:t>
            </a:r>
            <a:r>
              <a:rPr lang="en-US" dirty="0" smtClean="0"/>
              <a:t> </a:t>
            </a:r>
            <a:r>
              <a:rPr lang="en-US" dirty="0" err="1" smtClean="0"/>
              <a:t>koneksi</a:t>
            </a:r>
            <a:r>
              <a:rPr lang="en-US" dirty="0" smtClean="0"/>
              <a:t> yang </a:t>
            </a:r>
            <a:r>
              <a:rPr lang="en-US" dirty="0" err="1" smtClean="0"/>
              <a:t>tepat</a:t>
            </a:r>
            <a:r>
              <a:rPr lang="en-US" dirty="0" smtClean="0"/>
              <a:t> </a:t>
            </a:r>
            <a:r>
              <a:rPr lang="en-US" dirty="0" err="1" smtClean="0"/>
              <a:t>untuk</a:t>
            </a:r>
            <a:r>
              <a:rPr lang="en-US" dirty="0" smtClean="0"/>
              <a:t> </a:t>
            </a:r>
            <a:r>
              <a:rPr lang="en-US" dirty="0" err="1" smtClean="0"/>
              <a:t>mencatat</a:t>
            </a:r>
            <a:r>
              <a:rPr lang="en-US" dirty="0" smtClean="0"/>
              <a:t> </a:t>
            </a:r>
            <a:r>
              <a:rPr lang="en-US" dirty="0" err="1" smtClean="0"/>
              <a:t>penjualan</a:t>
            </a:r>
            <a:r>
              <a:rPr lang="en-US" dirty="0" smtClean="0"/>
              <a:t>. Samsung </a:t>
            </a:r>
            <a:r>
              <a:rPr lang="en-US" dirty="0" err="1" smtClean="0"/>
              <a:t>juga</a:t>
            </a:r>
            <a:r>
              <a:rPr lang="en-US" dirty="0" smtClean="0"/>
              <a:t> </a:t>
            </a:r>
            <a:r>
              <a:rPr lang="en-US" dirty="0" err="1" smtClean="0"/>
              <a:t>dapat</a:t>
            </a:r>
            <a:r>
              <a:rPr lang="en-US" dirty="0" smtClean="0"/>
              <a:t> </a:t>
            </a:r>
            <a:r>
              <a:rPr lang="en-US" dirty="0" err="1" smtClean="0"/>
              <a:t>memanfaatkan</a:t>
            </a:r>
            <a:r>
              <a:rPr lang="en-US" dirty="0" smtClean="0"/>
              <a:t> </a:t>
            </a:r>
            <a:r>
              <a:rPr lang="en-US" dirty="0" err="1" smtClean="0"/>
              <a:t>akuisisi</a:t>
            </a:r>
            <a:r>
              <a:rPr lang="en-US" dirty="0" smtClean="0"/>
              <a:t> </a:t>
            </a:r>
            <a:r>
              <a:rPr lang="en-US" dirty="0" err="1" smtClean="0"/>
              <a:t>untuk</a:t>
            </a:r>
            <a:r>
              <a:rPr lang="en-US" dirty="0" smtClean="0"/>
              <a:t> </a:t>
            </a:r>
            <a:r>
              <a:rPr lang="en-US" dirty="0" err="1" smtClean="0"/>
              <a:t>memperkuat</a:t>
            </a:r>
            <a:r>
              <a:rPr lang="en-US" dirty="0" smtClean="0"/>
              <a:t> </a:t>
            </a:r>
            <a:r>
              <a:rPr lang="en-US" dirty="0" err="1" smtClean="0"/>
              <a:t>keamanan</a:t>
            </a:r>
            <a:r>
              <a:rPr lang="en-US" dirty="0" smtClean="0"/>
              <a:t> software-</a:t>
            </a:r>
            <a:r>
              <a:rPr lang="en-US" dirty="0" err="1" smtClean="0"/>
              <a:t>nya</a:t>
            </a:r>
            <a:r>
              <a:rPr lang="en-US" dirty="0" smtClean="0"/>
              <a:t>, </a:t>
            </a:r>
            <a:r>
              <a:rPr lang="en-US" dirty="0" err="1" smtClean="0"/>
              <a:t>sehingga</a:t>
            </a:r>
            <a:r>
              <a:rPr lang="en-US" dirty="0" smtClean="0"/>
              <a:t> </a:t>
            </a:r>
            <a:r>
              <a:rPr lang="en-US" dirty="0" err="1" smtClean="0"/>
              <a:t>dapat</a:t>
            </a:r>
            <a:r>
              <a:rPr lang="en-US" dirty="0" smtClean="0"/>
              <a:t> </a:t>
            </a:r>
            <a:r>
              <a:rPr lang="en-US" dirty="0" err="1" smtClean="0"/>
              <a:t>menarik</a:t>
            </a:r>
            <a:r>
              <a:rPr lang="en-US" dirty="0" smtClean="0"/>
              <a:t> </a:t>
            </a:r>
            <a:r>
              <a:rPr lang="en-US" dirty="0" err="1" smtClean="0"/>
              <a:t>klien</a:t>
            </a:r>
            <a:r>
              <a:rPr lang="en-US" dirty="0" smtClean="0"/>
              <a:t> </a:t>
            </a:r>
            <a:r>
              <a:rPr lang="en-US" dirty="0" err="1" smtClean="0"/>
              <a:t>dari</a:t>
            </a:r>
            <a:r>
              <a:rPr lang="en-US" dirty="0" smtClean="0"/>
              <a:t> </a:t>
            </a:r>
            <a:r>
              <a:rPr lang="en-US" dirty="0" err="1" smtClean="0"/>
              <a:t>korporasi</a:t>
            </a:r>
            <a:r>
              <a:rPr lang="en-US" dirty="0" smtClean="0"/>
              <a:t>.</a:t>
            </a: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6488"/>
          </a:xfrm>
        </p:spPr>
        <p:txBody>
          <a:bodyPr>
            <a:normAutofit/>
          </a:bodyPr>
          <a:lstStyle/>
          <a:p>
            <a:pPr lvl="0"/>
            <a:r>
              <a:rPr lang="id-ID" dirty="0" smtClean="0"/>
              <a:t>DIVERSIFIKASI </a:t>
            </a:r>
            <a:r>
              <a:rPr lang="id-ID" dirty="0" smtClean="0"/>
              <a:t>KONSENTRIK</a:t>
            </a:r>
            <a:endParaRPr lang="ar-EG" dirty="0"/>
          </a:p>
        </p:txBody>
      </p:sp>
      <p:sp>
        <p:nvSpPr>
          <p:cNvPr id="3" name="Content Placeholder 2"/>
          <p:cNvSpPr>
            <a:spLocks noGrp="1"/>
          </p:cNvSpPr>
          <p:nvPr>
            <p:ph idx="1"/>
          </p:nvPr>
        </p:nvSpPr>
        <p:spPr>
          <a:xfrm>
            <a:off x="457200" y="1447800"/>
            <a:ext cx="8229600" cy="4876800"/>
          </a:xfrm>
        </p:spPr>
        <p:txBody>
          <a:bodyPr>
            <a:normAutofit lnSpcReduction="10000"/>
          </a:bodyPr>
          <a:lstStyle/>
          <a:p>
            <a:pPr>
              <a:buNone/>
            </a:pPr>
            <a:r>
              <a:rPr lang="id-ID" dirty="0" smtClean="0"/>
              <a:t>Kondisi		</a:t>
            </a:r>
            <a:r>
              <a:rPr lang="id-ID" dirty="0" smtClean="0"/>
              <a:t>:</a:t>
            </a:r>
            <a:endParaRPr lang="en-US" dirty="0" smtClean="0"/>
          </a:p>
          <a:p>
            <a:pPr>
              <a:buNone/>
            </a:pPr>
            <a:r>
              <a:rPr lang="en-US" dirty="0" smtClean="0"/>
              <a:t>	</a:t>
            </a:r>
            <a:r>
              <a:rPr lang="en-US" dirty="0" smtClean="0"/>
              <a:t>Samsung </a:t>
            </a:r>
            <a:r>
              <a:rPr lang="en-US" dirty="0" err="1" smtClean="0"/>
              <a:t>memiliki</a:t>
            </a:r>
            <a:r>
              <a:rPr lang="en-US" dirty="0" smtClean="0"/>
              <a:t> </a:t>
            </a:r>
            <a:r>
              <a:rPr lang="en-US" dirty="0" err="1" smtClean="0"/>
              <a:t>posisi</a:t>
            </a:r>
            <a:r>
              <a:rPr lang="en-US" dirty="0" smtClean="0"/>
              <a:t> </a:t>
            </a:r>
            <a:r>
              <a:rPr lang="en-US" dirty="0" err="1" smtClean="0"/>
              <a:t>kompetitif</a:t>
            </a:r>
            <a:r>
              <a:rPr lang="en-US" dirty="0" smtClean="0"/>
              <a:t> yang </a:t>
            </a:r>
            <a:r>
              <a:rPr lang="en-US" dirty="0" err="1" smtClean="0"/>
              <a:t>kuat</a:t>
            </a:r>
            <a:r>
              <a:rPr lang="en-US" dirty="0" smtClean="0"/>
              <a:t>, </a:t>
            </a:r>
            <a:r>
              <a:rPr lang="en-US" dirty="0" err="1" smtClean="0"/>
              <a:t>tetapi</a:t>
            </a:r>
            <a:r>
              <a:rPr lang="en-US" dirty="0" smtClean="0"/>
              <a:t> </a:t>
            </a:r>
            <a:r>
              <a:rPr lang="en-US" dirty="0" err="1" smtClean="0"/>
              <a:t>daya</a:t>
            </a:r>
            <a:r>
              <a:rPr lang="en-US" dirty="0" smtClean="0"/>
              <a:t> </a:t>
            </a:r>
            <a:r>
              <a:rPr lang="en-US" dirty="0" err="1" smtClean="0"/>
              <a:t>tarik</a:t>
            </a:r>
            <a:r>
              <a:rPr lang="en-US" dirty="0" smtClean="0"/>
              <a:t> </a:t>
            </a:r>
            <a:r>
              <a:rPr lang="en-US" dirty="0" err="1" smtClean="0"/>
              <a:t>industri</a:t>
            </a:r>
            <a:r>
              <a:rPr lang="en-US" dirty="0" smtClean="0"/>
              <a:t> </a:t>
            </a:r>
            <a:r>
              <a:rPr lang="en-US" dirty="0" err="1" smtClean="0"/>
              <a:t>tidak</a:t>
            </a:r>
            <a:r>
              <a:rPr lang="en-US" dirty="0" smtClean="0"/>
              <a:t> </a:t>
            </a:r>
            <a:r>
              <a:rPr lang="en-US" dirty="0" err="1" smtClean="0"/>
              <a:t>cukup</a:t>
            </a:r>
            <a:r>
              <a:rPr lang="en-US" dirty="0" smtClean="0"/>
              <a:t> </a:t>
            </a:r>
            <a:r>
              <a:rPr lang="en-US" dirty="0" err="1" smtClean="0"/>
              <a:t>tinggi</a:t>
            </a:r>
            <a:r>
              <a:rPr lang="en-US" dirty="0" smtClean="0"/>
              <a:t>. Samsung </a:t>
            </a:r>
            <a:r>
              <a:rPr lang="en-US" dirty="0" err="1" smtClean="0"/>
              <a:t>masih</a:t>
            </a:r>
            <a:r>
              <a:rPr lang="en-US" dirty="0" smtClean="0"/>
              <a:t> </a:t>
            </a:r>
            <a:r>
              <a:rPr lang="en-US" dirty="0" err="1" smtClean="0"/>
              <a:t>mempunyai</a:t>
            </a:r>
            <a:r>
              <a:rPr lang="en-US" dirty="0" smtClean="0"/>
              <a:t> </a:t>
            </a:r>
            <a:r>
              <a:rPr lang="en-US" dirty="0" err="1" smtClean="0"/>
              <a:t>ceruk</a:t>
            </a:r>
            <a:r>
              <a:rPr lang="en-US" dirty="0" smtClean="0"/>
              <a:t> </a:t>
            </a:r>
            <a:r>
              <a:rPr lang="en-US" dirty="0" err="1" smtClean="0"/>
              <a:t>pasar</a:t>
            </a:r>
            <a:r>
              <a:rPr lang="en-US" dirty="0" smtClean="0"/>
              <a:t> </a:t>
            </a:r>
            <a:r>
              <a:rPr lang="en-US" dirty="0" err="1" smtClean="0"/>
              <a:t>dan</a:t>
            </a:r>
            <a:r>
              <a:rPr lang="en-US" dirty="0" smtClean="0"/>
              <a:t> </a:t>
            </a:r>
            <a:r>
              <a:rPr lang="en-US" dirty="0" err="1" smtClean="0"/>
              <a:t>belakangan</a:t>
            </a:r>
            <a:r>
              <a:rPr lang="en-US" dirty="0" smtClean="0"/>
              <a:t> </a:t>
            </a:r>
            <a:r>
              <a:rPr lang="en-US" dirty="0" err="1" smtClean="0"/>
              <a:t>ini</a:t>
            </a:r>
            <a:r>
              <a:rPr lang="en-US" dirty="0" smtClean="0"/>
              <a:t> </a:t>
            </a:r>
            <a:r>
              <a:rPr lang="en-US" dirty="0" err="1" smtClean="0"/>
              <a:t>sedang</a:t>
            </a:r>
            <a:r>
              <a:rPr lang="en-US" dirty="0" smtClean="0"/>
              <a:t> </a:t>
            </a:r>
            <a:r>
              <a:rPr lang="en-US" dirty="0" err="1" smtClean="0"/>
              <a:t>ditekuni</a:t>
            </a:r>
            <a:r>
              <a:rPr lang="en-US" dirty="0" smtClean="0"/>
              <a:t>, </a:t>
            </a:r>
            <a:r>
              <a:rPr lang="en-US" dirty="0" err="1" smtClean="0"/>
              <a:t>yaitu</a:t>
            </a:r>
            <a:r>
              <a:rPr lang="en-US" dirty="0" smtClean="0"/>
              <a:t> </a:t>
            </a:r>
            <a:r>
              <a:rPr lang="en-US" dirty="0" err="1" smtClean="0"/>
              <a:t>bidang</a:t>
            </a:r>
            <a:r>
              <a:rPr lang="en-US" dirty="0" smtClean="0"/>
              <a:t> </a:t>
            </a:r>
            <a:r>
              <a:rPr lang="en-US" dirty="0" err="1" smtClean="0"/>
              <a:t>elektronika</a:t>
            </a:r>
            <a:r>
              <a:rPr lang="en-US" dirty="0" smtClean="0"/>
              <a:t> </a:t>
            </a:r>
            <a:r>
              <a:rPr lang="en-US" dirty="0" err="1" smtClean="0"/>
              <a:t>kesehatan</a:t>
            </a:r>
            <a:r>
              <a:rPr lang="en-US" dirty="0" smtClean="0"/>
              <a:t> </a:t>
            </a:r>
            <a:r>
              <a:rPr lang="en-US" dirty="0" err="1" smtClean="0"/>
              <a:t>dan</a:t>
            </a:r>
            <a:r>
              <a:rPr lang="en-US" dirty="0" smtClean="0"/>
              <a:t> </a:t>
            </a:r>
            <a:r>
              <a:rPr lang="en-US" dirty="0" err="1" smtClean="0"/>
              <a:t>otomobil</a:t>
            </a:r>
            <a:r>
              <a:rPr lang="en-US" dirty="0" smtClean="0"/>
              <a:t>.</a:t>
            </a:r>
          </a:p>
          <a:p>
            <a:pPr>
              <a:buNone/>
            </a:pPr>
            <a:r>
              <a:rPr lang="id-ID" dirty="0" smtClean="0"/>
              <a:t>Strategi		:</a:t>
            </a:r>
            <a:endParaRPr lang="en-US" dirty="0" smtClean="0"/>
          </a:p>
          <a:p>
            <a:r>
              <a:rPr lang="id-ID" dirty="0" smtClean="0"/>
              <a:t>Samsung Elektronik dapat merambah bidang elektronika kesehatan dan melakukan pengembangan riset pada teknologi otomotif, yang mana komponennya akan difasilitasi oleh elektronika Samsung di dalamnya</a:t>
            </a:r>
            <a:r>
              <a:rPr lang="id-ID" dirty="0" smtClean="0"/>
              <a:t>.</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rmAutofit fontScale="90000"/>
          </a:bodyPr>
          <a:lstStyle/>
          <a:p>
            <a:r>
              <a:rPr lang="en-US" sz="4400" dirty="0" smtClean="0"/>
              <a:t>LANJUTAN..</a:t>
            </a:r>
            <a:endParaRPr lang="ar-EG" dirty="0"/>
          </a:p>
        </p:txBody>
      </p:sp>
      <p:sp>
        <p:nvSpPr>
          <p:cNvPr id="3" name="Content Placeholder 2"/>
          <p:cNvSpPr>
            <a:spLocks noGrp="1"/>
          </p:cNvSpPr>
          <p:nvPr>
            <p:ph idx="1"/>
          </p:nvPr>
        </p:nvSpPr>
        <p:spPr>
          <a:xfrm>
            <a:off x="457200" y="1066800"/>
            <a:ext cx="8229600" cy="5486400"/>
          </a:xfrm>
        </p:spPr>
        <p:txBody>
          <a:bodyPr>
            <a:normAutofit fontScale="92500"/>
          </a:bodyPr>
          <a:lstStyle/>
          <a:p>
            <a:r>
              <a:rPr lang="en-US" dirty="0" err="1" smtClean="0"/>
              <a:t>Sekarang</a:t>
            </a:r>
            <a:r>
              <a:rPr lang="en-US" dirty="0" smtClean="0"/>
              <a:t> </a:t>
            </a:r>
            <a:r>
              <a:rPr lang="en-US" dirty="0" err="1" smtClean="0"/>
              <a:t>samsung</a:t>
            </a:r>
            <a:r>
              <a:rPr lang="en-US" dirty="0" smtClean="0"/>
              <a:t> </a:t>
            </a:r>
            <a:r>
              <a:rPr lang="en-US" dirty="0" err="1" smtClean="0"/>
              <a:t>telah</a:t>
            </a:r>
            <a:r>
              <a:rPr lang="en-US" dirty="0" smtClean="0"/>
              <a:t> </a:t>
            </a:r>
            <a:r>
              <a:rPr lang="en-US" dirty="0" err="1" smtClean="0"/>
              <a:t>menjadi</a:t>
            </a:r>
            <a:r>
              <a:rPr lang="en-US" dirty="0" smtClean="0"/>
              <a:t> </a:t>
            </a:r>
            <a:r>
              <a:rPr lang="en-US" dirty="0" err="1" smtClean="0"/>
              <a:t>raksasa</a:t>
            </a:r>
            <a:r>
              <a:rPr lang="en-US" dirty="0" smtClean="0"/>
              <a:t> </a:t>
            </a:r>
            <a:r>
              <a:rPr lang="en-US" dirty="0" err="1" smtClean="0"/>
              <a:t>elektronik</a:t>
            </a:r>
            <a:r>
              <a:rPr lang="en-US" dirty="0" smtClean="0"/>
              <a:t> </a:t>
            </a:r>
            <a:r>
              <a:rPr lang="en-US" dirty="0" err="1" smtClean="0"/>
              <a:t>teknologi</a:t>
            </a:r>
            <a:r>
              <a:rPr lang="en-US" dirty="0" smtClean="0"/>
              <a:t> </a:t>
            </a:r>
            <a:r>
              <a:rPr lang="en-US" dirty="0" err="1" smtClean="0"/>
              <a:t>tinggi</a:t>
            </a:r>
            <a:r>
              <a:rPr lang="en-US" dirty="0" smtClean="0"/>
              <a:t> </a:t>
            </a:r>
            <a:r>
              <a:rPr lang="en-US" dirty="0" err="1" smtClean="0"/>
              <a:t>dan</a:t>
            </a:r>
            <a:r>
              <a:rPr lang="en-US" dirty="0" smtClean="0"/>
              <a:t> media </a:t>
            </a:r>
            <a:r>
              <a:rPr lang="en-US" dirty="0" smtClean="0"/>
              <a:t>digital yang </a:t>
            </a:r>
            <a:r>
              <a:rPr lang="en-US" dirty="0" err="1" smtClean="0"/>
              <a:t>diakui</a:t>
            </a:r>
            <a:r>
              <a:rPr lang="en-US" dirty="0" smtClean="0"/>
              <a:t> </a:t>
            </a:r>
            <a:r>
              <a:rPr lang="en-US" dirty="0" err="1" smtClean="0"/>
              <a:t>dunia</a:t>
            </a:r>
            <a:r>
              <a:rPr lang="en-US" dirty="0" smtClean="0"/>
              <a:t>. </a:t>
            </a:r>
            <a:r>
              <a:rPr lang="en-US" dirty="0" err="1" smtClean="0"/>
              <a:t>Reputasi</a:t>
            </a:r>
            <a:r>
              <a:rPr lang="en-US" dirty="0" smtClean="0"/>
              <a:t> Samsung </a:t>
            </a:r>
            <a:r>
              <a:rPr lang="en-US" dirty="0" err="1" smtClean="0"/>
              <a:t>kini</a:t>
            </a:r>
            <a:r>
              <a:rPr lang="en-US" dirty="0" smtClean="0"/>
              <a:t> </a:t>
            </a:r>
            <a:r>
              <a:rPr lang="en-US" dirty="0" err="1" smtClean="0"/>
              <a:t>sebagai</a:t>
            </a:r>
            <a:r>
              <a:rPr lang="en-US" dirty="0" smtClean="0"/>
              <a:t> </a:t>
            </a:r>
            <a:r>
              <a:rPr lang="en-US" dirty="0" err="1" smtClean="0"/>
              <a:t>produsen</a:t>
            </a:r>
            <a:r>
              <a:rPr lang="en-US" dirty="0" smtClean="0"/>
              <a:t> high-end </a:t>
            </a:r>
            <a:r>
              <a:rPr lang="en-US" dirty="0" smtClean="0"/>
              <a:t>mobile handsets </a:t>
            </a:r>
            <a:r>
              <a:rPr lang="en-US" dirty="0" err="1" smtClean="0"/>
              <a:t>dan</a:t>
            </a:r>
            <a:r>
              <a:rPr lang="en-US" dirty="0" smtClean="0"/>
              <a:t> </a:t>
            </a:r>
            <a:r>
              <a:rPr lang="en-US" dirty="0" err="1" smtClean="0"/>
              <a:t>berkembang</a:t>
            </a:r>
            <a:r>
              <a:rPr lang="en-US" dirty="0" smtClean="0"/>
              <a:t> </a:t>
            </a:r>
            <a:r>
              <a:rPr lang="en-US" dirty="0" err="1" smtClean="0"/>
              <a:t>sebagai</a:t>
            </a:r>
            <a:r>
              <a:rPr lang="en-US" dirty="0" smtClean="0"/>
              <a:t> </a:t>
            </a:r>
            <a:r>
              <a:rPr lang="en-US" dirty="0" smtClean="0"/>
              <a:t>supplier </a:t>
            </a:r>
            <a:r>
              <a:rPr lang="en-US" dirty="0" err="1" smtClean="0"/>
              <a:t>pada</a:t>
            </a:r>
            <a:r>
              <a:rPr lang="en-US" dirty="0" smtClean="0"/>
              <a:t> </a:t>
            </a:r>
            <a:r>
              <a:rPr lang="en-US" dirty="0" err="1" smtClean="0"/>
              <a:t>industri</a:t>
            </a:r>
            <a:r>
              <a:rPr lang="en-US" dirty="0" smtClean="0"/>
              <a:t> </a:t>
            </a:r>
            <a:r>
              <a:rPr lang="en-US" dirty="0" err="1" smtClean="0"/>
              <a:t>ini</a:t>
            </a:r>
            <a:r>
              <a:rPr lang="en-US" dirty="0" smtClean="0"/>
              <a:t>.</a:t>
            </a:r>
          </a:p>
          <a:p>
            <a:pPr>
              <a:buNone/>
            </a:pPr>
            <a:r>
              <a:rPr lang="en-US" dirty="0" smtClean="0"/>
              <a:t>	Samsung </a:t>
            </a:r>
            <a:r>
              <a:rPr lang="en-US" dirty="0" err="1" smtClean="0"/>
              <a:t>berdedikasi</a:t>
            </a:r>
            <a:r>
              <a:rPr lang="en-US" dirty="0" smtClean="0"/>
              <a:t> </a:t>
            </a:r>
            <a:r>
              <a:rPr lang="en-US" dirty="0" err="1" smtClean="0"/>
              <a:t>untuk</a:t>
            </a:r>
            <a:r>
              <a:rPr lang="en-US" dirty="0" smtClean="0"/>
              <a:t> </a:t>
            </a:r>
            <a:r>
              <a:rPr lang="en-US" dirty="0" err="1" smtClean="0"/>
              <a:t>membuat</a:t>
            </a:r>
            <a:r>
              <a:rPr lang="en-US" dirty="0" smtClean="0"/>
              <a:t> </a:t>
            </a:r>
            <a:r>
              <a:rPr lang="en-US" dirty="0" err="1" smtClean="0"/>
              <a:t>dunia</a:t>
            </a:r>
            <a:r>
              <a:rPr lang="en-US" dirty="0" smtClean="0"/>
              <a:t> yang </a:t>
            </a:r>
            <a:r>
              <a:rPr lang="en-US" dirty="0" err="1" smtClean="0"/>
              <a:t>lebih</a:t>
            </a:r>
            <a:r>
              <a:rPr lang="en-US" dirty="0" smtClean="0"/>
              <a:t> </a:t>
            </a:r>
            <a:r>
              <a:rPr lang="en-US" dirty="0" err="1" smtClean="0"/>
              <a:t>baik</a:t>
            </a:r>
            <a:r>
              <a:rPr lang="en-US" dirty="0" smtClean="0"/>
              <a:t> </a:t>
            </a:r>
            <a:r>
              <a:rPr lang="en-US" dirty="0" err="1" smtClean="0"/>
              <a:t>melalui</a:t>
            </a:r>
            <a:r>
              <a:rPr lang="en-US" dirty="0" smtClean="0"/>
              <a:t> </a:t>
            </a:r>
            <a:r>
              <a:rPr lang="en-US" dirty="0" err="1" smtClean="0"/>
              <a:t>berbagai</a:t>
            </a:r>
            <a:r>
              <a:rPr lang="en-US" dirty="0" smtClean="0"/>
              <a:t> </a:t>
            </a:r>
            <a:r>
              <a:rPr lang="en-US" dirty="0" err="1" smtClean="0"/>
              <a:t>bisnis</a:t>
            </a:r>
            <a:r>
              <a:rPr lang="en-US" dirty="0" smtClean="0"/>
              <a:t> yang </a:t>
            </a:r>
            <a:r>
              <a:rPr lang="en-US" dirty="0" err="1" smtClean="0"/>
              <a:t>hari</a:t>
            </a:r>
            <a:r>
              <a:rPr lang="en-US" dirty="0" smtClean="0"/>
              <a:t> </a:t>
            </a:r>
            <a:r>
              <a:rPr lang="en-US" dirty="0" err="1" smtClean="0"/>
              <a:t>ini</a:t>
            </a:r>
            <a:r>
              <a:rPr lang="en-US" dirty="0" smtClean="0"/>
              <a:t> </a:t>
            </a:r>
            <a:r>
              <a:rPr lang="en-US" dirty="0" err="1" smtClean="0"/>
              <a:t>diantaranya</a:t>
            </a:r>
            <a:r>
              <a:rPr lang="en-US" dirty="0" smtClean="0"/>
              <a:t> </a:t>
            </a:r>
            <a:r>
              <a:rPr lang="en-US" dirty="0" err="1" smtClean="0"/>
              <a:t>adalah</a:t>
            </a:r>
            <a:r>
              <a:rPr lang="en-US" dirty="0" smtClean="0"/>
              <a:t> </a:t>
            </a:r>
            <a:r>
              <a:rPr lang="en-US" dirty="0" err="1" smtClean="0"/>
              <a:t>teknologi</a:t>
            </a:r>
            <a:r>
              <a:rPr lang="en-US" dirty="0" smtClean="0"/>
              <a:t> </a:t>
            </a:r>
            <a:r>
              <a:rPr lang="en-US" dirty="0" err="1" smtClean="0"/>
              <a:t>tingkat</a:t>
            </a:r>
            <a:r>
              <a:rPr lang="en-US" dirty="0" smtClean="0"/>
              <a:t> </a:t>
            </a:r>
            <a:r>
              <a:rPr lang="en-US" dirty="0" err="1" smtClean="0"/>
              <a:t>tinggi</a:t>
            </a:r>
            <a:r>
              <a:rPr lang="en-US" dirty="0" smtClean="0"/>
              <a:t>, </a:t>
            </a:r>
            <a:r>
              <a:rPr lang="en-US" dirty="0" err="1" smtClean="0"/>
              <a:t>semikonduktur</a:t>
            </a:r>
            <a:r>
              <a:rPr lang="en-US" dirty="0" smtClean="0"/>
              <a:t>, </a:t>
            </a:r>
            <a:r>
              <a:rPr lang="en-US" dirty="0" err="1" smtClean="0"/>
              <a:t>pencakar</a:t>
            </a:r>
            <a:r>
              <a:rPr lang="en-US" dirty="0" smtClean="0"/>
              <a:t> </a:t>
            </a:r>
            <a:r>
              <a:rPr lang="en-US" dirty="0" err="1" smtClean="0"/>
              <a:t>langit</a:t>
            </a:r>
            <a:r>
              <a:rPr lang="en-US" dirty="0" smtClean="0"/>
              <a:t> </a:t>
            </a:r>
            <a:r>
              <a:rPr lang="en-US" dirty="0" err="1" smtClean="0"/>
              <a:t>dan</a:t>
            </a:r>
            <a:r>
              <a:rPr lang="en-US" dirty="0" smtClean="0"/>
              <a:t> </a:t>
            </a:r>
            <a:r>
              <a:rPr lang="en-US" dirty="0" err="1" smtClean="0"/>
              <a:t>konstruksi</a:t>
            </a:r>
            <a:r>
              <a:rPr lang="en-US" dirty="0" smtClean="0"/>
              <a:t>, </a:t>
            </a:r>
            <a:r>
              <a:rPr lang="en-US" dirty="0" err="1" smtClean="0"/>
              <a:t>petrokimia</a:t>
            </a:r>
            <a:r>
              <a:rPr lang="en-US" dirty="0" smtClean="0"/>
              <a:t>, fashion, </a:t>
            </a:r>
            <a:r>
              <a:rPr lang="en-US" dirty="0" err="1" smtClean="0"/>
              <a:t>obat-obatan</a:t>
            </a:r>
            <a:r>
              <a:rPr lang="en-US" dirty="0" smtClean="0"/>
              <a:t>, </a:t>
            </a:r>
            <a:r>
              <a:rPr lang="en-US" dirty="0" err="1" smtClean="0"/>
              <a:t>finansial</a:t>
            </a:r>
            <a:r>
              <a:rPr lang="en-US" dirty="0" smtClean="0"/>
              <a:t>, hotel </a:t>
            </a:r>
            <a:r>
              <a:rPr lang="en-US" dirty="0" err="1" smtClean="0"/>
              <a:t>dan</a:t>
            </a:r>
            <a:r>
              <a:rPr lang="en-US" dirty="0" smtClean="0"/>
              <a:t> </a:t>
            </a:r>
            <a:r>
              <a:rPr lang="en-US" dirty="0" err="1" smtClean="0"/>
              <a:t>banyak</a:t>
            </a:r>
            <a:r>
              <a:rPr lang="en-US" dirty="0" smtClean="0"/>
              <a:t> </a:t>
            </a:r>
            <a:r>
              <a:rPr lang="en-US" dirty="0" err="1" smtClean="0"/>
              <a:t>lagi</a:t>
            </a:r>
            <a:r>
              <a:rPr lang="en-US" dirty="0" smtClean="0"/>
              <a:t>. </a:t>
            </a:r>
          </a:p>
          <a:p>
            <a:pPr>
              <a:buNone/>
            </a:pPr>
            <a:endParaRPr lang="en-US" dirty="0" smtClean="0"/>
          </a:p>
          <a:p>
            <a:r>
              <a:rPr lang="en-US" dirty="0" err="1" smtClean="0"/>
              <a:t>Komitmen</a:t>
            </a:r>
            <a:r>
              <a:rPr lang="en-US" dirty="0" smtClean="0"/>
              <a:t> Samsung </a:t>
            </a:r>
            <a:r>
              <a:rPr lang="en-US" dirty="0" err="1" smtClean="0"/>
              <a:t>untuk</a:t>
            </a:r>
            <a:r>
              <a:rPr lang="en-US" dirty="0" smtClean="0"/>
              <a:t> </a:t>
            </a:r>
            <a:r>
              <a:rPr lang="en-US" dirty="0" err="1" smtClean="0"/>
              <a:t>menjadi</a:t>
            </a:r>
            <a:r>
              <a:rPr lang="en-US" dirty="0" smtClean="0"/>
              <a:t> yang </a:t>
            </a:r>
            <a:r>
              <a:rPr lang="en-US" dirty="0" err="1" smtClean="0"/>
              <a:t>terbaik</a:t>
            </a:r>
            <a:r>
              <a:rPr lang="en-US" dirty="0" smtClean="0"/>
              <a:t> </a:t>
            </a:r>
            <a:r>
              <a:rPr lang="en-US" dirty="0" err="1" smtClean="0"/>
              <a:t>di</a:t>
            </a:r>
            <a:r>
              <a:rPr lang="en-US" dirty="0" smtClean="0"/>
              <a:t> </a:t>
            </a:r>
            <a:r>
              <a:rPr lang="en-US" dirty="0" err="1" smtClean="0"/>
              <a:t>dunia</a:t>
            </a:r>
            <a:r>
              <a:rPr lang="en-US" dirty="0" smtClean="0"/>
              <a:t> </a:t>
            </a:r>
            <a:r>
              <a:rPr lang="en-US" dirty="0" err="1" smtClean="0"/>
              <a:t>telah</a:t>
            </a:r>
            <a:r>
              <a:rPr lang="en-US" dirty="0" smtClean="0"/>
              <a:t> </a:t>
            </a:r>
            <a:r>
              <a:rPr lang="en-US" dirty="0" err="1" smtClean="0"/>
              <a:t>membuat</a:t>
            </a:r>
            <a:r>
              <a:rPr lang="en-US" dirty="0" smtClean="0"/>
              <a:t> Samsung </a:t>
            </a:r>
            <a:r>
              <a:rPr lang="en-US" dirty="0" err="1" smtClean="0"/>
              <a:t>sebagai</a:t>
            </a:r>
            <a:r>
              <a:rPr lang="en-US" dirty="0" smtClean="0"/>
              <a:t> </a:t>
            </a:r>
            <a:r>
              <a:rPr lang="en-US" dirty="0" err="1" smtClean="0"/>
              <a:t>pemegang</a:t>
            </a:r>
            <a:r>
              <a:rPr lang="en-US" dirty="0" smtClean="0"/>
              <a:t> </a:t>
            </a:r>
            <a:r>
              <a:rPr lang="en-US" dirty="0" err="1" smtClean="0"/>
              <a:t>pangsa</a:t>
            </a:r>
            <a:r>
              <a:rPr lang="en-US" dirty="0" smtClean="0"/>
              <a:t> </a:t>
            </a:r>
            <a:r>
              <a:rPr lang="en-US" dirty="0" err="1" smtClean="0"/>
              <a:t>pasar</a:t>
            </a:r>
            <a:r>
              <a:rPr lang="en-US" dirty="0" smtClean="0"/>
              <a:t> global </a:t>
            </a:r>
            <a:r>
              <a:rPr lang="en-US" dirty="0" err="1" smtClean="0"/>
              <a:t>terbesar</a:t>
            </a:r>
            <a:r>
              <a:rPr lang="en-US" dirty="0" smtClean="0"/>
              <a:t> </a:t>
            </a:r>
            <a:r>
              <a:rPr lang="en-US" dirty="0" err="1" smtClean="0"/>
              <a:t>untuk</a:t>
            </a:r>
            <a:r>
              <a:rPr lang="en-US" dirty="0" smtClean="0"/>
              <a:t> </a:t>
            </a:r>
            <a:r>
              <a:rPr lang="en-US" dirty="0" err="1" smtClean="0"/>
              <a:t>tiga</a:t>
            </a:r>
            <a:r>
              <a:rPr lang="en-US" dirty="0" smtClean="0"/>
              <a:t> </a:t>
            </a:r>
            <a:r>
              <a:rPr lang="en-US" dirty="0" err="1" smtClean="0"/>
              <a:t>belas</a:t>
            </a:r>
            <a:r>
              <a:rPr lang="en-US" dirty="0" smtClean="0"/>
              <a:t> item </a:t>
            </a:r>
            <a:r>
              <a:rPr lang="en-US" dirty="0" err="1" smtClean="0"/>
              <a:t>di</a:t>
            </a:r>
            <a:r>
              <a:rPr lang="en-US" dirty="0" smtClean="0"/>
              <a:t> </a:t>
            </a:r>
            <a:r>
              <a:rPr lang="en-US" dirty="0" err="1" smtClean="0"/>
              <a:t>antara</a:t>
            </a:r>
            <a:r>
              <a:rPr lang="en-US" dirty="0" smtClean="0"/>
              <a:t> </a:t>
            </a:r>
            <a:r>
              <a:rPr lang="en-US" dirty="0" err="1" smtClean="0"/>
              <a:t>produknya</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56488"/>
          </a:xfrm>
        </p:spPr>
        <p:txBody>
          <a:bodyPr/>
          <a:lstStyle/>
          <a:p>
            <a:pPr algn="ctr"/>
            <a:r>
              <a:rPr lang="en-US" dirty="0" smtClean="0"/>
              <a:t>KESIMPULAN AKHIR</a:t>
            </a:r>
            <a:endParaRPr lang="ar-EG" dirty="0"/>
          </a:p>
        </p:txBody>
      </p:sp>
      <p:sp>
        <p:nvSpPr>
          <p:cNvPr id="3" name="Content Placeholder 2"/>
          <p:cNvSpPr>
            <a:spLocks noGrp="1"/>
          </p:cNvSpPr>
          <p:nvPr>
            <p:ph idx="1"/>
          </p:nvPr>
        </p:nvSpPr>
        <p:spPr>
          <a:xfrm>
            <a:off x="457200" y="1371600"/>
            <a:ext cx="8229600" cy="5105400"/>
          </a:xfrm>
        </p:spPr>
        <p:txBody>
          <a:bodyPr>
            <a:normAutofit fontScale="85000" lnSpcReduction="20000"/>
          </a:bodyPr>
          <a:lstStyle/>
          <a:p>
            <a:pPr>
              <a:buNone/>
            </a:pPr>
            <a:r>
              <a:rPr lang="en-US" dirty="0" smtClean="0"/>
              <a:t>	Samsung </a:t>
            </a:r>
            <a:r>
              <a:rPr lang="en-US" dirty="0" err="1" smtClean="0"/>
              <a:t>merupakan</a:t>
            </a:r>
            <a:r>
              <a:rPr lang="en-US" dirty="0" smtClean="0"/>
              <a:t> </a:t>
            </a:r>
            <a:r>
              <a:rPr lang="en-US" dirty="0" err="1" smtClean="0"/>
              <a:t>perusahaan</a:t>
            </a:r>
            <a:r>
              <a:rPr lang="en-US" dirty="0" smtClean="0"/>
              <a:t> </a:t>
            </a:r>
            <a:r>
              <a:rPr lang="en-US" dirty="0" err="1" smtClean="0"/>
              <a:t>multibisnis</a:t>
            </a:r>
            <a:r>
              <a:rPr lang="en-US" dirty="0" smtClean="0"/>
              <a:t> yang </a:t>
            </a:r>
            <a:r>
              <a:rPr lang="en-US" dirty="0" err="1" smtClean="0"/>
              <a:t>merajai</a:t>
            </a:r>
            <a:r>
              <a:rPr lang="en-US" dirty="0" smtClean="0"/>
              <a:t> </a:t>
            </a:r>
            <a:r>
              <a:rPr lang="en-US" dirty="0" err="1" smtClean="0"/>
              <a:t>dunia</a:t>
            </a:r>
            <a:r>
              <a:rPr lang="en-US" dirty="0" smtClean="0"/>
              <a:t> </a:t>
            </a:r>
            <a:r>
              <a:rPr lang="en-US" dirty="0" err="1" smtClean="0"/>
              <a:t>elektronika</a:t>
            </a:r>
            <a:r>
              <a:rPr lang="en-US" dirty="0" smtClean="0"/>
              <a:t>, </a:t>
            </a:r>
            <a:r>
              <a:rPr lang="en-US" dirty="0" err="1" smtClean="0"/>
              <a:t>sebagai</a:t>
            </a:r>
            <a:r>
              <a:rPr lang="en-US" dirty="0" smtClean="0"/>
              <a:t> </a:t>
            </a:r>
            <a:r>
              <a:rPr lang="en-US" dirty="0" err="1" smtClean="0"/>
              <a:t>produsen</a:t>
            </a:r>
            <a:r>
              <a:rPr lang="en-US" dirty="0" smtClean="0"/>
              <a:t> </a:t>
            </a:r>
            <a:r>
              <a:rPr lang="en-US" dirty="0" err="1" smtClean="0"/>
              <a:t>ponsel</a:t>
            </a:r>
            <a:r>
              <a:rPr lang="en-US" dirty="0" smtClean="0"/>
              <a:t> </a:t>
            </a:r>
            <a:r>
              <a:rPr lang="en-US" dirty="0" err="1" smtClean="0"/>
              <a:t>terbesar</a:t>
            </a:r>
            <a:r>
              <a:rPr lang="en-US" dirty="0" smtClean="0"/>
              <a:t> </a:t>
            </a:r>
            <a:r>
              <a:rPr lang="en-US" dirty="0" err="1" smtClean="0"/>
              <a:t>di</a:t>
            </a:r>
            <a:r>
              <a:rPr lang="en-US" dirty="0" smtClean="0"/>
              <a:t> </a:t>
            </a:r>
            <a:r>
              <a:rPr lang="en-US" dirty="0" err="1" smtClean="0"/>
              <a:t>dunia</a:t>
            </a:r>
            <a:r>
              <a:rPr lang="en-US" dirty="0" smtClean="0"/>
              <a:t>, </a:t>
            </a:r>
            <a:r>
              <a:rPr lang="en-US" dirty="0" err="1" smtClean="0"/>
              <a:t>juga</a:t>
            </a:r>
            <a:r>
              <a:rPr lang="en-US" dirty="0" smtClean="0"/>
              <a:t> </a:t>
            </a:r>
            <a:r>
              <a:rPr lang="en-US" dirty="0" err="1" smtClean="0"/>
              <a:t>berhasil</a:t>
            </a:r>
            <a:r>
              <a:rPr lang="en-US" dirty="0" smtClean="0"/>
              <a:t> </a:t>
            </a:r>
            <a:r>
              <a:rPr lang="en-US" dirty="0" err="1" smtClean="0"/>
              <a:t>menyalip</a:t>
            </a:r>
            <a:r>
              <a:rPr lang="en-US" dirty="0" smtClean="0"/>
              <a:t> Apple </a:t>
            </a:r>
            <a:r>
              <a:rPr lang="en-US" dirty="0" err="1" smtClean="0"/>
              <a:t>diposisi</a:t>
            </a:r>
            <a:r>
              <a:rPr lang="en-US" dirty="0" smtClean="0"/>
              <a:t> </a:t>
            </a:r>
            <a:r>
              <a:rPr lang="en-US" dirty="0" err="1" smtClean="0"/>
              <a:t>puncak</a:t>
            </a:r>
            <a:r>
              <a:rPr lang="en-US" dirty="0" smtClean="0"/>
              <a:t> industry </a:t>
            </a:r>
            <a:r>
              <a:rPr lang="en-US" dirty="0" err="1" smtClean="0"/>
              <a:t>smartphone</a:t>
            </a:r>
            <a:r>
              <a:rPr lang="en-US" dirty="0" smtClean="0"/>
              <a:t>. </a:t>
            </a:r>
            <a:r>
              <a:rPr lang="en-US" dirty="0" err="1" smtClean="0"/>
              <a:t>Keadaan</a:t>
            </a:r>
            <a:r>
              <a:rPr lang="en-US" dirty="0" smtClean="0"/>
              <a:t> </a:t>
            </a:r>
            <a:r>
              <a:rPr lang="en-US" dirty="0" err="1" smtClean="0"/>
              <a:t>dan</a:t>
            </a:r>
            <a:r>
              <a:rPr lang="en-US" dirty="0" smtClean="0"/>
              <a:t> </a:t>
            </a:r>
            <a:r>
              <a:rPr lang="en-US" dirty="0" err="1" smtClean="0"/>
              <a:t>kemampuan</a:t>
            </a:r>
            <a:r>
              <a:rPr lang="en-US" dirty="0" smtClean="0"/>
              <a:t> </a:t>
            </a:r>
            <a:r>
              <a:rPr lang="en-US" dirty="0" err="1" smtClean="0"/>
              <a:t>riil</a:t>
            </a:r>
            <a:r>
              <a:rPr lang="en-US" dirty="0" smtClean="0"/>
              <a:t> </a:t>
            </a:r>
            <a:r>
              <a:rPr lang="en-US" dirty="0" err="1" smtClean="0"/>
              <a:t>dari</a:t>
            </a:r>
            <a:r>
              <a:rPr lang="en-US" dirty="0" smtClean="0"/>
              <a:t> Samsung Electronics co.  </a:t>
            </a:r>
            <a:r>
              <a:rPr lang="en-US" dirty="0" err="1" smtClean="0"/>
              <a:t>saat</a:t>
            </a:r>
            <a:r>
              <a:rPr lang="en-US" dirty="0" smtClean="0"/>
              <a:t> </a:t>
            </a:r>
            <a:r>
              <a:rPr lang="en-US" dirty="0" err="1" smtClean="0"/>
              <a:t>ini</a:t>
            </a:r>
            <a:r>
              <a:rPr lang="en-US" dirty="0" smtClean="0"/>
              <a:t> </a:t>
            </a:r>
            <a:r>
              <a:rPr lang="en-US" dirty="0" err="1" smtClean="0"/>
              <a:t>berada</a:t>
            </a:r>
            <a:r>
              <a:rPr lang="en-US" dirty="0" smtClean="0"/>
              <a:t> </a:t>
            </a:r>
            <a:r>
              <a:rPr lang="en-US" dirty="0" err="1" smtClean="0"/>
              <a:t>pada</a:t>
            </a:r>
            <a:r>
              <a:rPr lang="en-US" dirty="0" smtClean="0"/>
              <a:t> </a:t>
            </a:r>
            <a:r>
              <a:rPr lang="en-US" dirty="0" err="1" smtClean="0"/>
              <a:t>posisi</a:t>
            </a:r>
            <a:r>
              <a:rPr lang="en-US" dirty="0" smtClean="0"/>
              <a:t> </a:t>
            </a:r>
            <a:r>
              <a:rPr lang="en-US" dirty="0" err="1" smtClean="0"/>
              <a:t>bersaing</a:t>
            </a:r>
            <a:r>
              <a:rPr lang="en-US" dirty="0" smtClean="0"/>
              <a:t> yang </a:t>
            </a:r>
            <a:r>
              <a:rPr lang="en-US" dirty="0" err="1" smtClean="0"/>
              <a:t>kuat</a:t>
            </a:r>
            <a:r>
              <a:rPr lang="en-US" dirty="0" smtClean="0"/>
              <a:t> </a:t>
            </a:r>
            <a:r>
              <a:rPr lang="en-US" dirty="0" err="1" smtClean="0"/>
              <a:t>dan</a:t>
            </a:r>
            <a:r>
              <a:rPr lang="en-US" dirty="0" smtClean="0"/>
              <a:t> </a:t>
            </a:r>
            <a:r>
              <a:rPr lang="en-US" dirty="0" err="1" smtClean="0"/>
              <a:t>pertumbuhan</a:t>
            </a:r>
            <a:r>
              <a:rPr lang="en-US" dirty="0" smtClean="0"/>
              <a:t> </a:t>
            </a:r>
            <a:r>
              <a:rPr lang="en-US" dirty="0" err="1" smtClean="0"/>
              <a:t>pasar</a:t>
            </a:r>
            <a:r>
              <a:rPr lang="en-US" dirty="0" smtClean="0"/>
              <a:t> yang </a:t>
            </a:r>
            <a:r>
              <a:rPr lang="en-US" dirty="0" err="1" smtClean="0"/>
              <a:t>cepat</a:t>
            </a:r>
            <a:r>
              <a:rPr lang="en-US" dirty="0" smtClean="0"/>
              <a:t> (</a:t>
            </a:r>
            <a:r>
              <a:rPr lang="en-US" dirty="0" err="1" smtClean="0"/>
              <a:t>kuadran</a:t>
            </a:r>
            <a:r>
              <a:rPr lang="en-US" dirty="0" smtClean="0"/>
              <a:t> I).  </a:t>
            </a:r>
            <a:r>
              <a:rPr lang="en-US" dirty="0" err="1" smtClean="0"/>
              <a:t>Maka</a:t>
            </a:r>
            <a:r>
              <a:rPr lang="en-US" dirty="0" smtClean="0"/>
              <a:t> </a:t>
            </a:r>
            <a:r>
              <a:rPr lang="en-US" dirty="0" err="1" smtClean="0"/>
              <a:t>strategi</a:t>
            </a:r>
            <a:r>
              <a:rPr lang="en-US" dirty="0" smtClean="0"/>
              <a:t> yang </a:t>
            </a:r>
            <a:r>
              <a:rPr lang="en-US" dirty="0" err="1" smtClean="0"/>
              <a:t>tepat</a:t>
            </a:r>
            <a:r>
              <a:rPr lang="en-US" dirty="0" smtClean="0"/>
              <a:t> </a:t>
            </a:r>
            <a:r>
              <a:rPr lang="en-US" dirty="0" err="1" smtClean="0"/>
              <a:t>dijalankan</a:t>
            </a:r>
            <a:r>
              <a:rPr lang="en-US" dirty="0" smtClean="0"/>
              <a:t> </a:t>
            </a:r>
            <a:r>
              <a:rPr lang="en-US" dirty="0" err="1" smtClean="0"/>
              <a:t>adalah</a:t>
            </a:r>
            <a:r>
              <a:rPr lang="en-US" dirty="0" smtClean="0"/>
              <a:t> </a:t>
            </a:r>
            <a:r>
              <a:rPr lang="en-US" dirty="0" err="1" smtClean="0"/>
              <a:t>strategi</a:t>
            </a:r>
            <a:r>
              <a:rPr lang="en-US" dirty="0" smtClean="0"/>
              <a:t> </a:t>
            </a:r>
            <a:r>
              <a:rPr lang="en-US" dirty="0" err="1" smtClean="0"/>
              <a:t>ekspansi</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kondisi</a:t>
            </a:r>
            <a:r>
              <a:rPr lang="en-US" dirty="0" smtClean="0"/>
              <a:t> </a:t>
            </a:r>
            <a:r>
              <a:rPr lang="en-US" dirty="0" err="1" smtClean="0"/>
              <a:t>dan</a:t>
            </a:r>
            <a:r>
              <a:rPr lang="en-US" dirty="0" smtClean="0"/>
              <a:t> </a:t>
            </a:r>
            <a:r>
              <a:rPr lang="en-US" dirty="0" err="1" smtClean="0"/>
              <a:t>kemampuan</a:t>
            </a:r>
            <a:r>
              <a:rPr lang="en-US" dirty="0" smtClean="0"/>
              <a:t> </a:t>
            </a:r>
            <a:r>
              <a:rPr lang="en-US" dirty="0" err="1" smtClean="0"/>
              <a:t>riil</a:t>
            </a:r>
            <a:r>
              <a:rPr lang="en-US" dirty="0" smtClean="0"/>
              <a:t> </a:t>
            </a:r>
            <a:r>
              <a:rPr lang="en-US" dirty="0" err="1" smtClean="0"/>
              <a:t>dari</a:t>
            </a:r>
            <a:r>
              <a:rPr lang="en-US" dirty="0" smtClean="0"/>
              <a:t> Samsung co. </a:t>
            </a:r>
            <a:r>
              <a:rPr lang="en-US" dirty="0" err="1" smtClean="0"/>
              <a:t>strategi-strategi</a:t>
            </a:r>
            <a:r>
              <a:rPr lang="en-US" dirty="0" smtClean="0"/>
              <a:t> yang </a:t>
            </a:r>
            <a:r>
              <a:rPr lang="en-US" dirty="0" err="1" smtClean="0"/>
              <a:t>dilaksanakan</a:t>
            </a:r>
            <a:r>
              <a:rPr lang="en-US" dirty="0" smtClean="0"/>
              <a:t> </a:t>
            </a:r>
            <a:r>
              <a:rPr lang="en-US" dirty="0" err="1" smtClean="0"/>
              <a:t>secara</a:t>
            </a:r>
            <a:r>
              <a:rPr lang="en-US" dirty="0" smtClean="0"/>
              <a:t> </a:t>
            </a:r>
            <a:r>
              <a:rPr lang="en-US" dirty="0" err="1" smtClean="0"/>
              <a:t>umum</a:t>
            </a:r>
            <a:r>
              <a:rPr lang="en-US" dirty="0" smtClean="0"/>
              <a:t> </a:t>
            </a:r>
            <a:r>
              <a:rPr lang="en-US" dirty="0" err="1" smtClean="0"/>
              <a:t>menggambarkan</a:t>
            </a:r>
            <a:r>
              <a:rPr lang="en-US" dirty="0" smtClean="0"/>
              <a:t> </a:t>
            </a:r>
            <a:r>
              <a:rPr lang="en-US" dirty="0" err="1" smtClean="0"/>
              <a:t>pengembangan</a:t>
            </a:r>
            <a:r>
              <a:rPr lang="en-US" dirty="0" smtClean="0"/>
              <a:t> </a:t>
            </a:r>
            <a:r>
              <a:rPr lang="en-US" dirty="0" err="1" smtClean="0"/>
              <a:t>dan</a:t>
            </a:r>
            <a:r>
              <a:rPr lang="en-US" dirty="0" smtClean="0"/>
              <a:t> </a:t>
            </a:r>
            <a:r>
              <a:rPr lang="en-US" dirty="0" err="1" smtClean="0"/>
              <a:t>diversifikasi</a:t>
            </a:r>
            <a:r>
              <a:rPr lang="en-US" dirty="0" smtClean="0"/>
              <a:t> </a:t>
            </a:r>
            <a:r>
              <a:rPr lang="en-US" dirty="0" err="1" smtClean="0"/>
              <a:t>melalui</a:t>
            </a:r>
            <a:r>
              <a:rPr lang="en-US" dirty="0" smtClean="0"/>
              <a:t> </a:t>
            </a:r>
            <a:r>
              <a:rPr lang="en-US" dirty="0" err="1" smtClean="0"/>
              <a:t>banyak</a:t>
            </a:r>
            <a:r>
              <a:rPr lang="en-US" dirty="0" smtClean="0"/>
              <a:t> </a:t>
            </a:r>
            <a:r>
              <a:rPr lang="en-US" dirty="0" err="1" smtClean="0"/>
              <a:t>cara</a:t>
            </a:r>
            <a:r>
              <a:rPr lang="en-US" dirty="0" smtClean="0"/>
              <a:t> </a:t>
            </a:r>
            <a:r>
              <a:rPr lang="en-US" dirty="0" err="1" smtClean="0"/>
              <a:t>atau</a:t>
            </a:r>
            <a:r>
              <a:rPr lang="en-US" dirty="0" smtClean="0"/>
              <a:t> </a:t>
            </a:r>
            <a:r>
              <a:rPr lang="en-US" dirty="0" err="1" smtClean="0"/>
              <a:t>inisiasi</a:t>
            </a:r>
            <a:r>
              <a:rPr lang="en-US" dirty="0" smtClean="0"/>
              <a:t> program, </a:t>
            </a:r>
            <a:r>
              <a:rPr lang="en-US" dirty="0" err="1" smtClean="0"/>
              <a:t>dengan</a:t>
            </a:r>
            <a:r>
              <a:rPr lang="en-US" dirty="0" smtClean="0"/>
              <a:t> </a:t>
            </a:r>
            <a:r>
              <a:rPr lang="en-US" dirty="0" err="1" smtClean="0"/>
              <a:t>dua</a:t>
            </a:r>
            <a:r>
              <a:rPr lang="en-US" dirty="0" smtClean="0"/>
              <a:t> </a:t>
            </a:r>
            <a:r>
              <a:rPr lang="en-US" dirty="0" err="1" smtClean="0"/>
              <a:t>poin</a:t>
            </a:r>
            <a:r>
              <a:rPr lang="en-US" dirty="0" smtClean="0"/>
              <a:t> </a:t>
            </a:r>
            <a:r>
              <a:rPr lang="en-US" dirty="0" err="1" smtClean="0"/>
              <a:t>utama</a:t>
            </a:r>
            <a:r>
              <a:rPr lang="en-US" dirty="0" smtClean="0"/>
              <a:t> </a:t>
            </a:r>
            <a:r>
              <a:rPr lang="en-US" dirty="0" err="1" smtClean="0"/>
              <a:t>adalah</a:t>
            </a:r>
            <a:r>
              <a:rPr lang="en-US" dirty="0" smtClean="0"/>
              <a:t> </a:t>
            </a:r>
            <a:r>
              <a:rPr lang="en-US" dirty="0" err="1" smtClean="0"/>
              <a:t>proyek</a:t>
            </a:r>
            <a:r>
              <a:rPr lang="en-US" dirty="0" smtClean="0"/>
              <a:t> </a:t>
            </a:r>
            <a:r>
              <a:rPr lang="en-US" dirty="0" err="1" smtClean="0"/>
              <a:t>ketat</a:t>
            </a:r>
            <a:r>
              <a:rPr lang="en-US" dirty="0" smtClean="0"/>
              <a:t> </a:t>
            </a:r>
            <a:r>
              <a:rPr lang="en-US" dirty="0" err="1" smtClean="0"/>
              <a:t>pada</a:t>
            </a:r>
            <a:r>
              <a:rPr lang="en-US" dirty="0" smtClean="0"/>
              <a:t> Research and Development </a:t>
            </a:r>
            <a:r>
              <a:rPr lang="en-US" dirty="0" err="1" smtClean="0"/>
              <a:t>serta</a:t>
            </a:r>
            <a:r>
              <a:rPr lang="en-US" dirty="0" smtClean="0"/>
              <a:t> </a:t>
            </a:r>
            <a:r>
              <a:rPr lang="en-US" dirty="0" err="1" smtClean="0"/>
              <a:t>gencar</a:t>
            </a:r>
            <a:r>
              <a:rPr lang="en-US" dirty="0" smtClean="0"/>
              <a:t> </a:t>
            </a:r>
            <a:r>
              <a:rPr lang="en-US" dirty="0" err="1" smtClean="0"/>
              <a:t>melakukan</a:t>
            </a:r>
            <a:r>
              <a:rPr lang="en-US" dirty="0" smtClean="0"/>
              <a:t> </a:t>
            </a:r>
            <a:r>
              <a:rPr lang="en-US" dirty="0" err="1" smtClean="0"/>
              <a:t>akuisisi</a:t>
            </a:r>
            <a:r>
              <a:rPr lang="en-US" dirty="0" smtClean="0"/>
              <a:t> </a:t>
            </a:r>
            <a:r>
              <a:rPr lang="en-US" dirty="0" err="1" smtClean="0"/>
              <a:t>perusahaan</a:t>
            </a:r>
            <a:r>
              <a:rPr lang="en-US" dirty="0" smtClean="0"/>
              <a:t> lain, </a:t>
            </a:r>
            <a:r>
              <a:rPr lang="en-US" dirty="0" err="1" smtClean="0"/>
              <a:t>baik</a:t>
            </a:r>
            <a:r>
              <a:rPr lang="en-US" dirty="0" smtClean="0"/>
              <a:t> </a:t>
            </a:r>
            <a:r>
              <a:rPr lang="en-US" dirty="0" err="1" smtClean="0"/>
              <a:t>perusahaan</a:t>
            </a:r>
            <a:r>
              <a:rPr lang="en-US" dirty="0" smtClean="0"/>
              <a:t> </a:t>
            </a:r>
            <a:r>
              <a:rPr lang="en-US" dirty="0" err="1" smtClean="0"/>
              <a:t>pemasok</a:t>
            </a:r>
            <a:r>
              <a:rPr lang="en-US" dirty="0" smtClean="0"/>
              <a:t>, </a:t>
            </a:r>
            <a:r>
              <a:rPr lang="en-US" dirty="0" err="1" smtClean="0"/>
              <a:t>pesaing</a:t>
            </a:r>
            <a:r>
              <a:rPr lang="en-US" dirty="0" smtClean="0"/>
              <a:t>, </a:t>
            </a:r>
            <a:r>
              <a:rPr lang="en-US" dirty="0" err="1" smtClean="0"/>
              <a:t>dll</a:t>
            </a:r>
            <a:r>
              <a:rPr lang="en-US" dirty="0" smtClean="0"/>
              <a:t>.. </a:t>
            </a:r>
            <a:r>
              <a:rPr lang="en-US" dirty="0" err="1" smtClean="0"/>
              <a:t>Seluruh</a:t>
            </a:r>
            <a:r>
              <a:rPr lang="en-US" dirty="0" smtClean="0"/>
              <a:t> </a:t>
            </a:r>
            <a:r>
              <a:rPr lang="en-US" dirty="0" err="1" smtClean="0"/>
              <a:t>strategi</a:t>
            </a:r>
            <a:r>
              <a:rPr lang="en-US" dirty="0" smtClean="0"/>
              <a:t> yang </a:t>
            </a:r>
            <a:r>
              <a:rPr lang="en-US" dirty="0" err="1" smtClean="0"/>
              <a:t>telah</a:t>
            </a:r>
            <a:r>
              <a:rPr lang="en-US" dirty="0" smtClean="0"/>
              <a:t> </a:t>
            </a:r>
            <a:r>
              <a:rPr lang="en-US" dirty="0" err="1" smtClean="0"/>
              <a:t>kami</a:t>
            </a:r>
            <a:r>
              <a:rPr lang="en-US" dirty="0" smtClean="0"/>
              <a:t> </a:t>
            </a:r>
            <a:r>
              <a:rPr lang="en-US" dirty="0" err="1" smtClean="0"/>
              <a:t>jelaskan</a:t>
            </a:r>
            <a:r>
              <a:rPr lang="en-US" dirty="0" smtClean="0"/>
              <a:t> </a:t>
            </a:r>
            <a:r>
              <a:rPr lang="en-US" dirty="0" err="1" smtClean="0"/>
              <a:t>di</a:t>
            </a:r>
            <a:r>
              <a:rPr lang="en-US" dirty="0" smtClean="0"/>
              <a:t> </a:t>
            </a:r>
            <a:r>
              <a:rPr lang="en-US" dirty="0" err="1" smtClean="0"/>
              <a:t>atas</a:t>
            </a:r>
            <a:r>
              <a:rPr lang="en-US" dirty="0" smtClean="0"/>
              <a:t> </a:t>
            </a:r>
            <a:r>
              <a:rPr lang="en-US" dirty="0" err="1" smtClean="0"/>
              <a:t>dapat</a:t>
            </a:r>
            <a:r>
              <a:rPr lang="en-US" dirty="0" smtClean="0"/>
              <a:t> </a:t>
            </a:r>
            <a:r>
              <a:rPr lang="en-US" dirty="0" err="1" smtClean="0"/>
              <a:t>menjadi</a:t>
            </a:r>
            <a:r>
              <a:rPr lang="en-US" dirty="0" smtClean="0"/>
              <a:t> </a:t>
            </a:r>
            <a:r>
              <a:rPr lang="en-US" dirty="0" err="1" smtClean="0"/>
              <a:t>amunisi</a:t>
            </a:r>
            <a:r>
              <a:rPr lang="en-US" dirty="0" smtClean="0"/>
              <a:t> </a:t>
            </a:r>
            <a:r>
              <a:rPr lang="en-US" dirty="0" err="1" smtClean="0"/>
              <a:t>bagi</a:t>
            </a:r>
            <a:r>
              <a:rPr lang="en-US" dirty="0" smtClean="0"/>
              <a:t> Samsung </a:t>
            </a:r>
            <a:r>
              <a:rPr lang="en-US" dirty="0" err="1" smtClean="0"/>
              <a:t>untuk</a:t>
            </a:r>
            <a:r>
              <a:rPr lang="en-US" dirty="0" smtClean="0"/>
              <a:t> </a:t>
            </a:r>
            <a:r>
              <a:rPr lang="en-US" dirty="0" err="1" smtClean="0"/>
              <a:t>mengukuhkan</a:t>
            </a:r>
            <a:r>
              <a:rPr lang="en-US" dirty="0" smtClean="0"/>
              <a:t> </a:t>
            </a:r>
            <a:r>
              <a:rPr lang="en-US" dirty="0" err="1" smtClean="0"/>
              <a:t>posisinya</a:t>
            </a:r>
            <a:r>
              <a:rPr lang="en-US" dirty="0" smtClean="0"/>
              <a:t> </a:t>
            </a:r>
            <a:r>
              <a:rPr lang="en-US" dirty="0" err="1" smtClean="0"/>
              <a:t>di</a:t>
            </a:r>
            <a:r>
              <a:rPr lang="en-US" dirty="0" smtClean="0"/>
              <a:t> </a:t>
            </a:r>
            <a:r>
              <a:rPr lang="en-US" dirty="0" err="1" smtClean="0"/>
              <a:t>pasar</a:t>
            </a:r>
            <a:r>
              <a:rPr lang="en-US" dirty="0" smtClean="0"/>
              <a:t> </a:t>
            </a:r>
            <a:r>
              <a:rPr lang="en-US" dirty="0" err="1" smtClean="0"/>
              <a:t>korporasi</a:t>
            </a:r>
            <a:r>
              <a:rPr lang="en-US" dirty="0" smtClean="0"/>
              <a:t>, yang </a:t>
            </a:r>
            <a:r>
              <a:rPr lang="en-US" dirty="0" err="1" smtClean="0"/>
              <a:t>dapat</a:t>
            </a:r>
            <a:r>
              <a:rPr lang="en-US" dirty="0" smtClean="0"/>
              <a:t> </a:t>
            </a:r>
            <a:r>
              <a:rPr lang="en-US" dirty="0" err="1" smtClean="0"/>
              <a:t>menjadi</a:t>
            </a:r>
            <a:r>
              <a:rPr lang="en-US" dirty="0" smtClean="0"/>
              <a:t> </a:t>
            </a:r>
            <a:r>
              <a:rPr lang="en-US" dirty="0" err="1" smtClean="0"/>
              <a:t>keunggulan</a:t>
            </a:r>
            <a:r>
              <a:rPr lang="en-US" dirty="0" smtClean="0"/>
              <a:t> </a:t>
            </a:r>
            <a:r>
              <a:rPr lang="en-US" dirty="0" err="1" smtClean="0"/>
              <a:t>dalam</a:t>
            </a:r>
            <a:r>
              <a:rPr lang="en-US" dirty="0" smtClean="0"/>
              <a:t> </a:t>
            </a:r>
            <a:r>
              <a:rPr lang="en-US" dirty="0" err="1" smtClean="0"/>
              <a:t>upayanya</a:t>
            </a:r>
            <a:r>
              <a:rPr lang="en-US" dirty="0" smtClean="0"/>
              <a:t> </a:t>
            </a:r>
            <a:r>
              <a:rPr lang="en-US" dirty="0" err="1" smtClean="0"/>
              <a:t>merebut</a:t>
            </a:r>
            <a:r>
              <a:rPr lang="en-US" dirty="0" smtClean="0"/>
              <a:t> </a:t>
            </a:r>
            <a:r>
              <a:rPr lang="en-US" dirty="0" err="1" smtClean="0"/>
              <a:t>dominasi</a:t>
            </a:r>
            <a:r>
              <a:rPr lang="en-US" dirty="0" smtClean="0"/>
              <a:t> </a:t>
            </a:r>
            <a:r>
              <a:rPr lang="en-US" dirty="0" err="1" smtClean="0"/>
              <a:t>pasar</a:t>
            </a:r>
            <a:r>
              <a:rPr lang="en-US" dirty="0" smtClean="0"/>
              <a:t> </a:t>
            </a:r>
            <a:r>
              <a:rPr lang="en-US" dirty="0" err="1" smtClean="0"/>
              <a:t>atau</a:t>
            </a:r>
            <a:r>
              <a:rPr lang="en-US" dirty="0" smtClean="0"/>
              <a:t> </a:t>
            </a:r>
            <a:r>
              <a:rPr lang="en-US" dirty="0" err="1" smtClean="0"/>
              <a:t>dengan</a:t>
            </a:r>
            <a:r>
              <a:rPr lang="en-US" dirty="0" smtClean="0"/>
              <a:t> </a:t>
            </a:r>
            <a:r>
              <a:rPr lang="en-US" dirty="0" err="1" smtClean="0"/>
              <a:t>kata</a:t>
            </a:r>
            <a:r>
              <a:rPr lang="en-US" dirty="0" smtClean="0"/>
              <a:t> lain </a:t>
            </a:r>
            <a:r>
              <a:rPr lang="en-US" dirty="0" err="1" smtClean="0"/>
              <a:t>memenangkan</a:t>
            </a:r>
            <a:r>
              <a:rPr lang="en-US" dirty="0" smtClean="0"/>
              <a:t> </a:t>
            </a:r>
            <a:r>
              <a:rPr lang="en-US" dirty="0" err="1" smtClean="0"/>
              <a:t>pasar</a:t>
            </a:r>
            <a:r>
              <a:rPr lang="en-US" dirty="0" smtClean="0"/>
              <a:t>.</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solidFill>
                  <a:schemeClr val="accent1">
                    <a:lumMod val="50000"/>
                  </a:schemeClr>
                </a:solidFill>
                <a:latin typeface="Berlin Sans FB Demi" pitchFamily="34" charset="0"/>
              </a:rPr>
              <a:t>SEKIAN DAN</a:t>
            </a:r>
            <a:endParaRPr lang="ar-EG" sz="3200" dirty="0">
              <a:solidFill>
                <a:schemeClr val="accent1">
                  <a:lumMod val="50000"/>
                </a:schemeClr>
              </a:solidFill>
              <a:latin typeface="Berlin Sans FB Demi" pitchFamily="34" charset="0"/>
            </a:endParaRPr>
          </a:p>
        </p:txBody>
      </p:sp>
      <p:sp>
        <p:nvSpPr>
          <p:cNvPr id="6" name="Text Placeholder 5"/>
          <p:cNvSpPr>
            <a:spLocks noGrp="1"/>
          </p:cNvSpPr>
          <p:nvPr>
            <p:ph type="body" sz="half" idx="2"/>
          </p:nvPr>
        </p:nvSpPr>
        <p:spPr/>
        <p:txBody>
          <a:bodyPr>
            <a:normAutofit/>
          </a:bodyPr>
          <a:lstStyle/>
          <a:p>
            <a:r>
              <a:rPr lang="en-US" sz="3200" dirty="0" smtClean="0">
                <a:latin typeface="Berlin Sans FB Demi" pitchFamily="34" charset="0"/>
              </a:rPr>
              <a:t>TERIMA KASIH</a:t>
            </a:r>
            <a:endParaRPr lang="ar-EG" sz="3200" dirty="0">
              <a:latin typeface="Berlin Sans FB Demi" pitchFamily="34" charset="0"/>
            </a:endParaRPr>
          </a:p>
        </p:txBody>
      </p:sp>
      <p:sp>
        <p:nvSpPr>
          <p:cNvPr id="8" name="Picture Placeholder 7"/>
          <p:cNvSpPr>
            <a:spLocks noGrp="1"/>
          </p:cNvSpPr>
          <p:nvPr>
            <p:ph type="pic" idx="1"/>
          </p:nvPr>
        </p:nvSpPr>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fontScale="90000"/>
          </a:bodyPr>
          <a:lstStyle/>
          <a:p>
            <a:r>
              <a:rPr lang="en-US" dirty="0" err="1" smtClean="0"/>
              <a:t>Visi</a:t>
            </a:r>
            <a:r>
              <a:rPr lang="en-US" dirty="0" smtClean="0"/>
              <a:t>, </a:t>
            </a:r>
            <a:r>
              <a:rPr lang="en-US" dirty="0" err="1"/>
              <a:t>M</a:t>
            </a:r>
            <a:r>
              <a:rPr lang="en-US" dirty="0" err="1" smtClean="0"/>
              <a:t>isi</a:t>
            </a:r>
            <a:r>
              <a:rPr lang="en-US" dirty="0" smtClean="0"/>
              <a:t>, </a:t>
            </a:r>
            <a:r>
              <a:rPr lang="en-US" dirty="0" err="1" smtClean="0"/>
              <a:t>dan</a:t>
            </a:r>
            <a:r>
              <a:rPr lang="en-US" dirty="0"/>
              <a:t> </a:t>
            </a:r>
            <a:r>
              <a:rPr lang="en-US" dirty="0" err="1" smtClean="0"/>
              <a:t>Tujuan</a:t>
            </a:r>
            <a:r>
              <a:rPr lang="en-US" dirty="0" smtClean="0"/>
              <a:t> Perusahaan</a:t>
            </a:r>
            <a:endParaRPr lang="en-US" dirty="0"/>
          </a:p>
        </p:txBody>
      </p:sp>
      <p:sp>
        <p:nvSpPr>
          <p:cNvPr id="3" name="Content Placeholder 2"/>
          <p:cNvSpPr>
            <a:spLocks noGrp="1"/>
          </p:cNvSpPr>
          <p:nvPr>
            <p:ph idx="1"/>
          </p:nvPr>
        </p:nvSpPr>
        <p:spPr/>
        <p:txBody>
          <a:bodyPr>
            <a:normAutofit/>
          </a:bodyPr>
          <a:lstStyle/>
          <a:p>
            <a:pPr>
              <a:buNone/>
            </a:pPr>
            <a:r>
              <a:rPr lang="en-US" dirty="0" smtClean="0"/>
              <a:t> 1. </a:t>
            </a:r>
            <a:r>
              <a:rPr lang="en-US" b="1" dirty="0" err="1" smtClean="0"/>
              <a:t>Visi</a:t>
            </a:r>
            <a:r>
              <a:rPr lang="en-US" b="1" dirty="0" smtClean="0"/>
              <a:t> </a:t>
            </a:r>
            <a:endParaRPr lang="en-US" b="1" dirty="0"/>
          </a:p>
          <a:p>
            <a:pPr>
              <a:buNone/>
            </a:pPr>
            <a:r>
              <a:rPr lang="en-US" dirty="0" smtClean="0"/>
              <a:t>		</a:t>
            </a:r>
          </a:p>
          <a:p>
            <a:pPr>
              <a:buNone/>
            </a:pPr>
            <a:r>
              <a:rPr lang="en-US" dirty="0" smtClean="0"/>
              <a:t>	</a:t>
            </a:r>
            <a:r>
              <a:rPr lang="en-US" dirty="0" smtClean="0"/>
              <a:t> </a:t>
            </a:r>
            <a:r>
              <a:rPr lang="en-US" dirty="0" err="1" smtClean="0"/>
              <a:t>Visi</a:t>
            </a:r>
            <a:r>
              <a:rPr lang="en-US" dirty="0" smtClean="0"/>
              <a:t> Samsung Electronics co. </a:t>
            </a:r>
            <a:r>
              <a:rPr lang="en-US" dirty="0" err="1" smtClean="0"/>
              <a:t>untuk</a:t>
            </a:r>
            <a:r>
              <a:rPr lang="en-US" dirty="0" smtClean="0"/>
              <a:t> </a:t>
            </a:r>
            <a:r>
              <a:rPr lang="en-US" dirty="0" err="1" smtClean="0"/>
              <a:t>dekade</a:t>
            </a:r>
            <a:r>
              <a:rPr lang="en-US" dirty="0" smtClean="0"/>
              <a:t> </a:t>
            </a:r>
            <a:r>
              <a:rPr lang="en-US" dirty="0" err="1" smtClean="0"/>
              <a:t>terkini</a:t>
            </a:r>
            <a:r>
              <a:rPr lang="en-US" dirty="0" smtClean="0"/>
              <a:t> </a:t>
            </a:r>
            <a:r>
              <a:rPr lang="en-US" dirty="0" err="1" smtClean="0"/>
              <a:t>adalah</a:t>
            </a:r>
            <a:r>
              <a:rPr lang="en-US" dirty="0" smtClean="0"/>
              <a:t> </a:t>
            </a:r>
            <a:r>
              <a:rPr lang="en-US" b="1" dirty="0" smtClean="0"/>
              <a:t>"Inspire the World, Create the Future</a:t>
            </a:r>
            <a:r>
              <a:rPr lang="en-US" b="1" dirty="0" smtClean="0"/>
              <a:t>.“</a:t>
            </a:r>
            <a:endParaRPr lang="en-US"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990600"/>
          </a:xfrm>
        </p:spPr>
        <p:txBody>
          <a:bodyPr>
            <a:normAutofit/>
          </a:bodyPr>
          <a:lstStyle/>
          <a:p>
            <a:r>
              <a:rPr lang="en-US" dirty="0" err="1" smtClean="0"/>
              <a:t>Misi</a:t>
            </a:r>
            <a:endParaRPr lang="ar-EG" dirty="0"/>
          </a:p>
        </p:txBody>
      </p:sp>
      <p:sp>
        <p:nvSpPr>
          <p:cNvPr id="3" name="Content Placeholder 2"/>
          <p:cNvSpPr>
            <a:spLocks noGrp="1"/>
          </p:cNvSpPr>
          <p:nvPr>
            <p:ph idx="1"/>
          </p:nvPr>
        </p:nvSpPr>
        <p:spPr>
          <a:xfrm>
            <a:off x="457200" y="1676400"/>
            <a:ext cx="8229600" cy="4389120"/>
          </a:xfrm>
        </p:spPr>
        <p:txBody>
          <a:bodyPr>
            <a:normAutofit fontScale="85000" lnSpcReduction="20000"/>
          </a:bodyPr>
          <a:lstStyle/>
          <a:p>
            <a:pPr lvl="0"/>
            <a:r>
              <a:rPr lang="en-US" dirty="0" err="1" smtClean="0"/>
              <a:t>Mencapai</a:t>
            </a:r>
            <a:r>
              <a:rPr lang="en-US" dirty="0" smtClean="0"/>
              <a:t> </a:t>
            </a:r>
            <a:r>
              <a:rPr lang="en-US" dirty="0" err="1" smtClean="0"/>
              <a:t>pendapatan</a:t>
            </a:r>
            <a:r>
              <a:rPr lang="en-US" dirty="0" smtClean="0"/>
              <a:t> </a:t>
            </a:r>
            <a:r>
              <a:rPr lang="en-US" dirty="0" err="1" smtClean="0"/>
              <a:t>sebesar</a:t>
            </a:r>
            <a:r>
              <a:rPr lang="en-US" dirty="0" smtClean="0"/>
              <a:t> $400 </a:t>
            </a:r>
            <a:r>
              <a:rPr lang="en-US" dirty="0" err="1" smtClean="0"/>
              <a:t>miliar</a:t>
            </a:r>
            <a:endParaRPr lang="en-US" dirty="0" smtClean="0"/>
          </a:p>
          <a:p>
            <a:pPr lvl="0"/>
            <a:r>
              <a:rPr lang="en-US" dirty="0" err="1" smtClean="0"/>
              <a:t>Menjadi</a:t>
            </a:r>
            <a:r>
              <a:rPr lang="en-US" dirty="0" smtClean="0"/>
              <a:t> </a:t>
            </a:r>
            <a:r>
              <a:rPr lang="en-US" dirty="0" err="1" smtClean="0"/>
              <a:t>salah</a:t>
            </a:r>
            <a:r>
              <a:rPr lang="en-US" dirty="0" smtClean="0"/>
              <a:t> </a:t>
            </a:r>
            <a:r>
              <a:rPr lang="en-US" dirty="0" err="1" smtClean="0"/>
              <a:t>satu</a:t>
            </a:r>
            <a:r>
              <a:rPr lang="en-US" dirty="0" smtClean="0"/>
              <a:t> </a:t>
            </a:r>
            <a:r>
              <a:rPr lang="en-US" dirty="0" err="1" smtClean="0"/>
              <a:t>dari</a:t>
            </a:r>
            <a:r>
              <a:rPr lang="en-US" dirty="0" smtClean="0"/>
              <a:t> lima </a:t>
            </a:r>
            <a:r>
              <a:rPr lang="en-US" dirty="0" err="1" smtClean="0"/>
              <a:t>merek</a:t>
            </a:r>
            <a:r>
              <a:rPr lang="en-US" dirty="0" smtClean="0"/>
              <a:t> </a:t>
            </a:r>
            <a:r>
              <a:rPr lang="en-US" dirty="0" err="1" smtClean="0"/>
              <a:t>ternama</a:t>
            </a:r>
            <a:r>
              <a:rPr lang="en-US" dirty="0" smtClean="0"/>
              <a:t> </a:t>
            </a:r>
            <a:r>
              <a:rPr lang="en-US" dirty="0" err="1" smtClean="0"/>
              <a:t>di</a:t>
            </a:r>
            <a:r>
              <a:rPr lang="en-US" dirty="0" smtClean="0"/>
              <a:t> </a:t>
            </a:r>
            <a:r>
              <a:rPr lang="en-US" dirty="0" err="1" smtClean="0"/>
              <a:t>dunia</a:t>
            </a:r>
            <a:r>
              <a:rPr lang="en-US" dirty="0" smtClean="0"/>
              <a:t> </a:t>
            </a:r>
            <a:r>
              <a:rPr lang="en-US" dirty="0" err="1" smtClean="0"/>
              <a:t>pada</a:t>
            </a:r>
            <a:r>
              <a:rPr lang="en-US" dirty="0" smtClean="0"/>
              <a:t> </a:t>
            </a:r>
            <a:r>
              <a:rPr lang="en-US" dirty="0" err="1" smtClean="0"/>
              <a:t>tahun</a:t>
            </a:r>
            <a:r>
              <a:rPr lang="en-US" dirty="0" smtClean="0"/>
              <a:t> 2020</a:t>
            </a:r>
          </a:p>
          <a:p>
            <a:pPr lvl="0"/>
            <a:r>
              <a:rPr lang="en-US" dirty="0" err="1" smtClean="0"/>
              <a:t>Menjelajahi</a:t>
            </a:r>
            <a:r>
              <a:rPr lang="en-US" dirty="0" smtClean="0"/>
              <a:t> </a:t>
            </a:r>
            <a:r>
              <a:rPr lang="en-US" dirty="0" err="1" smtClean="0"/>
              <a:t>wilayah</a:t>
            </a:r>
            <a:r>
              <a:rPr lang="en-US" dirty="0" smtClean="0"/>
              <a:t> </a:t>
            </a:r>
            <a:r>
              <a:rPr lang="en-US" dirty="0" err="1" smtClean="0"/>
              <a:t>baru</a:t>
            </a:r>
            <a:r>
              <a:rPr lang="en-US" dirty="0" smtClean="0"/>
              <a:t>, </a:t>
            </a:r>
            <a:r>
              <a:rPr lang="en-US" dirty="0" err="1" smtClean="0"/>
              <a:t>termasuk</a:t>
            </a:r>
            <a:r>
              <a:rPr lang="en-US" dirty="0" smtClean="0"/>
              <a:t> </a:t>
            </a:r>
            <a:r>
              <a:rPr lang="en-US" dirty="0" err="1" smtClean="0"/>
              <a:t>kesehatan</a:t>
            </a:r>
            <a:r>
              <a:rPr lang="en-US" dirty="0" smtClean="0"/>
              <a:t>, </a:t>
            </a:r>
            <a:r>
              <a:rPr lang="en-US" dirty="0" err="1" smtClean="0"/>
              <a:t>kedokteran</a:t>
            </a:r>
            <a:r>
              <a:rPr lang="en-US" dirty="0" smtClean="0"/>
              <a:t>, </a:t>
            </a:r>
            <a:r>
              <a:rPr lang="en-US" dirty="0" err="1" smtClean="0"/>
              <a:t>dan</a:t>
            </a:r>
            <a:r>
              <a:rPr lang="en-US" dirty="0" smtClean="0"/>
              <a:t> </a:t>
            </a:r>
            <a:r>
              <a:rPr lang="en-US" dirty="0" err="1" smtClean="0"/>
              <a:t>bioteknologi</a:t>
            </a:r>
            <a:endParaRPr lang="en-US" dirty="0" smtClean="0"/>
          </a:p>
          <a:p>
            <a:pPr lvl="0"/>
            <a:r>
              <a:rPr lang="en-US" dirty="0" err="1" smtClean="0"/>
              <a:t>Menjadi</a:t>
            </a:r>
            <a:r>
              <a:rPr lang="en-US" dirty="0" smtClean="0"/>
              <a:t> </a:t>
            </a:r>
            <a:r>
              <a:rPr lang="en-US" dirty="0" err="1" smtClean="0"/>
              <a:t>pemimpin</a:t>
            </a:r>
            <a:r>
              <a:rPr lang="en-US" dirty="0" smtClean="0"/>
              <a:t> yang </a:t>
            </a:r>
            <a:r>
              <a:rPr lang="en-US" dirty="0" err="1" smtClean="0"/>
              <a:t>kreatif</a:t>
            </a:r>
            <a:r>
              <a:rPr lang="en-US" dirty="0" smtClean="0"/>
              <a:t> </a:t>
            </a:r>
            <a:r>
              <a:rPr lang="en-US" dirty="0" err="1" smtClean="0"/>
              <a:t>di</a:t>
            </a:r>
            <a:r>
              <a:rPr lang="en-US" dirty="0" smtClean="0"/>
              <a:t> </a:t>
            </a:r>
            <a:r>
              <a:rPr lang="en-US" dirty="0" err="1" smtClean="0"/>
              <a:t>pasar</a:t>
            </a:r>
            <a:r>
              <a:rPr lang="en-US" dirty="0" smtClean="0"/>
              <a:t> </a:t>
            </a:r>
            <a:r>
              <a:rPr lang="en-US" dirty="0" err="1" smtClean="0"/>
              <a:t>baru</a:t>
            </a:r>
            <a:endParaRPr lang="en-US" dirty="0" smtClean="0"/>
          </a:p>
          <a:p>
            <a:pPr lvl="0"/>
            <a:r>
              <a:rPr lang="en-US" dirty="0" err="1" smtClean="0"/>
              <a:t>Menjadi</a:t>
            </a:r>
            <a:r>
              <a:rPr lang="en-US" dirty="0" smtClean="0"/>
              <a:t> </a:t>
            </a:r>
            <a:r>
              <a:rPr lang="en-US" dirty="0" err="1" smtClean="0"/>
              <a:t>nomor</a:t>
            </a:r>
            <a:r>
              <a:rPr lang="en-US" dirty="0" smtClean="0"/>
              <a:t> 1 </a:t>
            </a:r>
            <a:r>
              <a:rPr lang="en-US" dirty="0" err="1" smtClean="0"/>
              <a:t>dalam</a:t>
            </a:r>
            <a:r>
              <a:rPr lang="en-US" dirty="0" smtClean="0"/>
              <a:t> </a:t>
            </a:r>
            <a:r>
              <a:rPr lang="en-US" dirty="0" err="1" smtClean="0"/>
              <a:t>bisnis</a:t>
            </a:r>
            <a:r>
              <a:rPr lang="en-US" dirty="0" smtClean="0"/>
              <a:t> yang </a:t>
            </a:r>
            <a:r>
              <a:rPr lang="en-US" dirty="0" err="1" smtClean="0"/>
              <a:t>berkembang</a:t>
            </a:r>
            <a:r>
              <a:rPr lang="en-US" dirty="0" smtClean="0"/>
              <a:t> </a:t>
            </a:r>
            <a:r>
              <a:rPr lang="en-US" dirty="0" err="1" smtClean="0"/>
              <a:t>pesat</a:t>
            </a:r>
            <a:endParaRPr lang="en-US" dirty="0" smtClean="0"/>
          </a:p>
          <a:p>
            <a:pPr lvl="0"/>
            <a:r>
              <a:rPr lang="en-US" dirty="0" err="1" smtClean="0"/>
              <a:t>Menciptakan</a:t>
            </a:r>
            <a:r>
              <a:rPr lang="en-US" dirty="0" smtClean="0"/>
              <a:t> </a:t>
            </a:r>
            <a:r>
              <a:rPr lang="en-US" dirty="0" err="1" smtClean="0"/>
              <a:t>produk</a:t>
            </a:r>
            <a:r>
              <a:rPr lang="en-US" dirty="0" smtClean="0"/>
              <a:t> </a:t>
            </a:r>
            <a:r>
              <a:rPr lang="en-US" dirty="0" err="1" smtClean="0"/>
              <a:t>dan</a:t>
            </a:r>
            <a:r>
              <a:rPr lang="en-US" dirty="0" smtClean="0"/>
              <a:t> </a:t>
            </a:r>
            <a:r>
              <a:rPr lang="en-US" dirty="0" err="1" smtClean="0"/>
              <a:t>layanan</a:t>
            </a:r>
            <a:r>
              <a:rPr lang="en-US" dirty="0" smtClean="0"/>
              <a:t> </a:t>
            </a:r>
            <a:r>
              <a:rPr lang="en-US" dirty="0" err="1" smtClean="0"/>
              <a:t>teknologi</a:t>
            </a:r>
            <a:r>
              <a:rPr lang="en-US" dirty="0" smtClean="0"/>
              <a:t> yang </a:t>
            </a:r>
            <a:r>
              <a:rPr lang="en-US" dirty="0" err="1" smtClean="0"/>
              <a:t>memimpin</a:t>
            </a:r>
            <a:r>
              <a:rPr lang="en-US" dirty="0" smtClean="0"/>
              <a:t> </a:t>
            </a:r>
            <a:r>
              <a:rPr lang="en-US" dirty="0" err="1" smtClean="0"/>
              <a:t>industri</a:t>
            </a:r>
            <a:endParaRPr lang="en-US" dirty="0" smtClean="0"/>
          </a:p>
          <a:p>
            <a:pPr lvl="0"/>
            <a:r>
              <a:rPr lang="en-US" dirty="0" err="1" smtClean="0"/>
              <a:t>Menempatkan</a:t>
            </a:r>
            <a:r>
              <a:rPr lang="en-US" dirty="0" smtClean="0"/>
              <a:t> </a:t>
            </a:r>
            <a:r>
              <a:rPr lang="en-US" dirty="0" err="1" smtClean="0"/>
              <a:t>manajemen</a:t>
            </a:r>
            <a:r>
              <a:rPr lang="en-US" dirty="0" smtClean="0"/>
              <a:t> </a:t>
            </a:r>
            <a:r>
              <a:rPr lang="en-US" dirty="0" err="1" smtClean="0"/>
              <a:t>dan</a:t>
            </a:r>
            <a:r>
              <a:rPr lang="en-US" dirty="0" smtClean="0"/>
              <a:t> </a:t>
            </a:r>
            <a:r>
              <a:rPr lang="en-US" dirty="0" err="1" smtClean="0"/>
              <a:t>proses</a:t>
            </a:r>
            <a:r>
              <a:rPr lang="en-US" dirty="0" smtClean="0"/>
              <a:t> </a:t>
            </a:r>
            <a:r>
              <a:rPr lang="en-US" dirty="0" err="1" smtClean="0"/>
              <a:t>produksi</a:t>
            </a:r>
            <a:r>
              <a:rPr lang="en-US" dirty="0" smtClean="0"/>
              <a:t> yang paling </a:t>
            </a:r>
            <a:r>
              <a:rPr lang="en-US" dirty="0" err="1" smtClean="0"/>
              <a:t>efisien</a:t>
            </a:r>
            <a:endParaRPr lang="en-US" dirty="0" smtClean="0"/>
          </a:p>
          <a:p>
            <a:pPr lvl="0"/>
            <a:r>
              <a:rPr lang="id-ID" dirty="0" smtClean="0"/>
              <a:t>Diversifikasi ke industri mobil dan meningkatkan R&amp;D untuk automobil</a:t>
            </a:r>
            <a:endParaRPr lang="en-US" dirty="0" smtClean="0"/>
          </a:p>
          <a:p>
            <a:r>
              <a:rPr lang="en-US" dirty="0" err="1" smtClean="0"/>
              <a:t>Mendominasi</a:t>
            </a:r>
            <a:r>
              <a:rPr lang="en-US" dirty="0" smtClean="0"/>
              <a:t> </a:t>
            </a:r>
            <a:r>
              <a:rPr lang="en-US" dirty="0" err="1" smtClean="0"/>
              <a:t>pasar</a:t>
            </a:r>
            <a:r>
              <a:rPr lang="en-US" dirty="0" smtClean="0"/>
              <a:t> </a:t>
            </a:r>
            <a:r>
              <a:rPr lang="en-US" dirty="0" err="1" smtClean="0"/>
              <a:t>elektronika</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229600" cy="932688"/>
          </a:xfrm>
        </p:spPr>
        <p:txBody>
          <a:bodyPr/>
          <a:lstStyle/>
          <a:p>
            <a:pPr algn="ctr"/>
            <a:r>
              <a:rPr lang="en-US" dirty="0" err="1" smtClean="0"/>
              <a:t>Tujuan</a:t>
            </a:r>
            <a:endParaRPr lang="ar-EG" dirty="0"/>
          </a:p>
        </p:txBody>
      </p:sp>
      <p:sp>
        <p:nvSpPr>
          <p:cNvPr id="3" name="Content Placeholder 2"/>
          <p:cNvSpPr>
            <a:spLocks noGrp="1"/>
          </p:cNvSpPr>
          <p:nvPr>
            <p:ph idx="1"/>
          </p:nvPr>
        </p:nvSpPr>
        <p:spPr>
          <a:xfrm>
            <a:off x="457200" y="1935480"/>
            <a:ext cx="8229600" cy="3398520"/>
          </a:xfrm>
        </p:spPr>
        <p:txBody>
          <a:bodyPr/>
          <a:lstStyle/>
          <a:p>
            <a:pPr algn="just">
              <a:buNone/>
            </a:pPr>
            <a:r>
              <a:rPr lang="en-US" dirty="0" err="1" smtClean="0"/>
              <a:t>Tujuan</a:t>
            </a:r>
            <a:r>
              <a:rPr lang="en-US" dirty="0" smtClean="0"/>
              <a:t> </a:t>
            </a:r>
            <a:r>
              <a:rPr lang="en-US" dirty="0" err="1"/>
              <a:t>dari</a:t>
            </a:r>
            <a:r>
              <a:rPr lang="en-US" dirty="0"/>
              <a:t> Samsung Electronics </a:t>
            </a:r>
            <a:r>
              <a:rPr lang="en-US" dirty="0" err="1" smtClean="0"/>
              <a:t>adalah</a:t>
            </a:r>
            <a:endParaRPr lang="en-US" dirty="0" smtClean="0"/>
          </a:p>
          <a:p>
            <a:pPr algn="just">
              <a:buNone/>
            </a:pPr>
            <a:r>
              <a:rPr lang="en-US" dirty="0" err="1" smtClean="0"/>
              <a:t>mengembangkan</a:t>
            </a:r>
            <a:r>
              <a:rPr lang="en-US" dirty="0" smtClean="0"/>
              <a:t> </a:t>
            </a:r>
            <a:r>
              <a:rPr lang="en-US" dirty="0" err="1"/>
              <a:t>teknologi</a:t>
            </a:r>
            <a:r>
              <a:rPr lang="en-US" dirty="0"/>
              <a:t> yang </a:t>
            </a:r>
            <a:r>
              <a:rPr lang="en-US" dirty="0" err="1"/>
              <a:t>inovatif</a:t>
            </a:r>
            <a:r>
              <a:rPr lang="en-US" dirty="0"/>
              <a:t> </a:t>
            </a:r>
            <a:r>
              <a:rPr lang="en-US" dirty="0" err="1" smtClean="0"/>
              <a:t>dan</a:t>
            </a:r>
            <a:endParaRPr lang="en-US" dirty="0" smtClean="0"/>
          </a:p>
          <a:p>
            <a:pPr algn="just">
              <a:buNone/>
            </a:pPr>
            <a:r>
              <a:rPr lang="en-US" dirty="0" err="1" smtClean="0"/>
              <a:t>proses</a:t>
            </a:r>
            <a:r>
              <a:rPr lang="en-US" dirty="0" smtClean="0"/>
              <a:t> </a:t>
            </a:r>
            <a:r>
              <a:rPr lang="en-US" dirty="0" err="1"/>
              <a:t>efisien</a:t>
            </a:r>
            <a:r>
              <a:rPr lang="en-US" dirty="0"/>
              <a:t> yang </a:t>
            </a:r>
            <a:r>
              <a:rPr lang="en-US" dirty="0" err="1"/>
              <a:t>menciptakan</a:t>
            </a:r>
            <a:r>
              <a:rPr lang="en-US" dirty="0"/>
              <a:t> </a:t>
            </a:r>
            <a:r>
              <a:rPr lang="en-US" dirty="0" err="1"/>
              <a:t>pasar</a:t>
            </a:r>
            <a:r>
              <a:rPr lang="en-US" dirty="0"/>
              <a:t> </a:t>
            </a:r>
            <a:r>
              <a:rPr lang="en-US" dirty="0" err="1" smtClean="0"/>
              <a:t>baru</a:t>
            </a:r>
            <a:r>
              <a:rPr lang="en-US" dirty="0" smtClean="0"/>
              <a:t>,</a:t>
            </a:r>
          </a:p>
          <a:p>
            <a:pPr algn="just">
              <a:buNone/>
            </a:pPr>
            <a:r>
              <a:rPr lang="en-US" dirty="0" err="1" smtClean="0"/>
              <a:t>memperkaya</a:t>
            </a:r>
            <a:r>
              <a:rPr lang="en-US" dirty="0" smtClean="0"/>
              <a:t> </a:t>
            </a:r>
            <a:r>
              <a:rPr lang="en-US" dirty="0" err="1"/>
              <a:t>hidup</a:t>
            </a:r>
            <a:r>
              <a:rPr lang="en-US" dirty="0"/>
              <a:t> </a:t>
            </a:r>
            <a:r>
              <a:rPr lang="en-US" dirty="0" err="1"/>
              <a:t>semua</a:t>
            </a:r>
            <a:r>
              <a:rPr lang="en-US" dirty="0"/>
              <a:t> </a:t>
            </a:r>
            <a:r>
              <a:rPr lang="en-US" dirty="0" err="1"/>
              <a:t>orang</a:t>
            </a:r>
            <a:r>
              <a:rPr lang="en-US" dirty="0"/>
              <a:t>, </a:t>
            </a:r>
            <a:r>
              <a:rPr lang="en-US" dirty="0" err="1"/>
              <a:t>dan</a:t>
            </a:r>
            <a:r>
              <a:rPr lang="en-US" dirty="0"/>
              <a:t> </a:t>
            </a:r>
            <a:r>
              <a:rPr lang="en-US" dirty="0" err="1" smtClean="0"/>
              <a:t>terus</a:t>
            </a:r>
            <a:endParaRPr lang="en-US" dirty="0" smtClean="0"/>
          </a:p>
          <a:p>
            <a:pPr algn="just">
              <a:buNone/>
            </a:pPr>
            <a:r>
              <a:rPr lang="en-US" dirty="0" err="1" smtClean="0"/>
              <a:t>menjadikan</a:t>
            </a:r>
            <a:r>
              <a:rPr lang="en-US" dirty="0" smtClean="0"/>
              <a:t> </a:t>
            </a:r>
            <a:r>
              <a:rPr lang="en-US" dirty="0"/>
              <a:t>Samsung </a:t>
            </a:r>
            <a:r>
              <a:rPr lang="en-US" dirty="0" err="1"/>
              <a:t>sebagai</a:t>
            </a:r>
            <a:r>
              <a:rPr lang="en-US" dirty="0"/>
              <a:t> </a:t>
            </a:r>
            <a:r>
              <a:rPr lang="en-US" dirty="0" err="1"/>
              <a:t>pemimpin</a:t>
            </a:r>
            <a:r>
              <a:rPr lang="en-US" dirty="0"/>
              <a:t> </a:t>
            </a:r>
            <a:r>
              <a:rPr lang="en-US" dirty="0" smtClean="0"/>
              <a:t>digital</a:t>
            </a:r>
          </a:p>
          <a:p>
            <a:pPr algn="just">
              <a:buNone/>
            </a:pPr>
            <a:r>
              <a:rPr lang="en-US" dirty="0" smtClean="0"/>
              <a:t>yang </a:t>
            </a:r>
            <a:r>
              <a:rPr lang="en-US" dirty="0" err="1"/>
              <a:t>terpercaya</a:t>
            </a:r>
            <a:r>
              <a:rPr lang="en-US" dirty="0"/>
              <a:t>. </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08888"/>
          </a:xfrm>
        </p:spPr>
        <p:txBody>
          <a:bodyPr>
            <a:normAutofit/>
          </a:bodyPr>
          <a:lstStyle/>
          <a:p>
            <a:r>
              <a:rPr lang="en-US" dirty="0" smtClean="0"/>
              <a:t>IDENTIFIKASI SWOT</a:t>
            </a:r>
            <a:endParaRPr lang="en-US" dirty="0"/>
          </a:p>
        </p:txBody>
      </p:sp>
      <p:sp>
        <p:nvSpPr>
          <p:cNvPr id="3" name="Content Placeholder 2"/>
          <p:cNvSpPr>
            <a:spLocks noGrp="1"/>
          </p:cNvSpPr>
          <p:nvPr>
            <p:ph idx="1"/>
          </p:nvPr>
        </p:nvSpPr>
        <p:spPr>
          <a:xfrm>
            <a:off x="457200" y="1752600"/>
            <a:ext cx="8229600" cy="4572000"/>
          </a:xfrm>
        </p:spPr>
        <p:txBody>
          <a:bodyPr>
            <a:normAutofit fontScale="85000" lnSpcReduction="20000"/>
          </a:bodyPr>
          <a:lstStyle/>
          <a:p>
            <a:pPr algn="ctr">
              <a:buNone/>
            </a:pPr>
            <a:r>
              <a:rPr lang="en-US" sz="3400" dirty="0" smtClean="0"/>
              <a:t>STRENGTH (KEKUATAN)</a:t>
            </a:r>
          </a:p>
          <a:p>
            <a:pPr lvl="0"/>
            <a:r>
              <a:rPr lang="en-US" dirty="0" smtClean="0"/>
              <a:t>Samsung </a:t>
            </a:r>
            <a:r>
              <a:rPr lang="en-US" dirty="0" err="1" smtClean="0"/>
              <a:t>memiliki</a:t>
            </a:r>
            <a:r>
              <a:rPr lang="en-US" dirty="0" smtClean="0"/>
              <a:t> brand-image yang </a:t>
            </a:r>
            <a:r>
              <a:rPr lang="en-US" dirty="0" err="1" smtClean="0"/>
              <a:t>melekat</a:t>
            </a:r>
            <a:r>
              <a:rPr lang="en-US" dirty="0" smtClean="0"/>
              <a:t> </a:t>
            </a:r>
            <a:r>
              <a:rPr lang="en-US" dirty="0" err="1" smtClean="0"/>
              <a:t>di</a:t>
            </a:r>
            <a:r>
              <a:rPr lang="en-US" dirty="0" smtClean="0"/>
              <a:t> </a:t>
            </a:r>
            <a:r>
              <a:rPr lang="en-US" dirty="0" err="1" smtClean="0"/>
              <a:t>masyarakat</a:t>
            </a:r>
            <a:r>
              <a:rPr lang="en-US" dirty="0" smtClean="0"/>
              <a:t>.</a:t>
            </a:r>
          </a:p>
          <a:p>
            <a:pPr lvl="0"/>
            <a:r>
              <a:rPr lang="id-ID" dirty="0" smtClean="0"/>
              <a:t>Samsung electronics menjadi salah satu dari tiga perusahaan manufaktur elektronik terbesar dalam dekade ini (selain apple electronics)</a:t>
            </a:r>
            <a:endParaRPr lang="en-US" dirty="0" smtClean="0"/>
          </a:p>
          <a:p>
            <a:pPr lvl="0"/>
            <a:r>
              <a:rPr lang="en-US" dirty="0" smtClean="0"/>
              <a:t>Samsung </a:t>
            </a:r>
            <a:r>
              <a:rPr lang="en-US" dirty="0" err="1" smtClean="0"/>
              <a:t>menawarkan</a:t>
            </a:r>
            <a:r>
              <a:rPr lang="en-US" dirty="0" smtClean="0"/>
              <a:t> </a:t>
            </a:r>
            <a:r>
              <a:rPr lang="en-US" dirty="0" err="1" smtClean="0"/>
              <a:t>produk-produk</a:t>
            </a:r>
            <a:r>
              <a:rPr lang="en-US" dirty="0" smtClean="0"/>
              <a:t> yang </a:t>
            </a:r>
            <a:r>
              <a:rPr lang="en-US" dirty="0" err="1" smtClean="0"/>
              <a:t>berkualitas</a:t>
            </a:r>
            <a:endParaRPr lang="en-US" dirty="0" smtClean="0"/>
          </a:p>
          <a:p>
            <a:pPr lvl="0"/>
            <a:r>
              <a:rPr lang="en-US" dirty="0" smtClean="0"/>
              <a:t>Samsung </a:t>
            </a:r>
            <a:r>
              <a:rPr lang="en-US" dirty="0" err="1" smtClean="0"/>
              <a:t>senantiasa</a:t>
            </a:r>
            <a:r>
              <a:rPr lang="en-US" dirty="0" smtClean="0"/>
              <a:t> </a:t>
            </a:r>
            <a:r>
              <a:rPr lang="en-US" dirty="0" err="1" smtClean="0"/>
              <a:t>melakukan</a:t>
            </a:r>
            <a:r>
              <a:rPr lang="en-US" dirty="0" smtClean="0"/>
              <a:t> </a:t>
            </a:r>
            <a:r>
              <a:rPr lang="en-US" dirty="0" err="1" smtClean="0"/>
              <a:t>inovasi-inovasi</a:t>
            </a:r>
            <a:r>
              <a:rPr lang="en-US" dirty="0" smtClean="0"/>
              <a:t> </a:t>
            </a:r>
            <a:r>
              <a:rPr lang="en-US" dirty="0" err="1" smtClean="0"/>
              <a:t>pada</a:t>
            </a:r>
            <a:r>
              <a:rPr lang="en-US" dirty="0" smtClean="0"/>
              <a:t> </a:t>
            </a:r>
            <a:r>
              <a:rPr lang="en-US" dirty="0" err="1" smtClean="0"/>
              <a:t>perkembangan</a:t>
            </a:r>
            <a:r>
              <a:rPr lang="en-US" dirty="0" smtClean="0"/>
              <a:t> </a:t>
            </a:r>
            <a:r>
              <a:rPr lang="en-US" dirty="0" err="1" smtClean="0"/>
              <a:t>produknya</a:t>
            </a:r>
            <a:endParaRPr lang="en-US" dirty="0" smtClean="0"/>
          </a:p>
          <a:p>
            <a:pPr lvl="0"/>
            <a:r>
              <a:rPr lang="en-US" dirty="0" err="1" smtClean="0"/>
              <a:t>Teknologi</a:t>
            </a:r>
            <a:r>
              <a:rPr lang="en-US" dirty="0" smtClean="0"/>
              <a:t> yang </a:t>
            </a:r>
            <a:r>
              <a:rPr lang="en-US" dirty="0" err="1" smtClean="0"/>
              <a:t>diciptakannya</a:t>
            </a:r>
            <a:r>
              <a:rPr lang="en-US" dirty="0" smtClean="0"/>
              <a:t> </a:t>
            </a:r>
            <a:r>
              <a:rPr lang="en-US" dirty="0" err="1" smtClean="0"/>
              <a:t>mengikuti</a:t>
            </a:r>
            <a:r>
              <a:rPr lang="en-US" dirty="0" smtClean="0"/>
              <a:t> </a:t>
            </a:r>
            <a:r>
              <a:rPr lang="en-US" dirty="0" err="1" smtClean="0"/>
              <a:t>perkembangan</a:t>
            </a:r>
            <a:r>
              <a:rPr lang="en-US" dirty="0" smtClean="0"/>
              <a:t> </a:t>
            </a:r>
            <a:r>
              <a:rPr lang="en-US" dirty="0" err="1" smtClean="0"/>
              <a:t>jaman</a:t>
            </a:r>
            <a:r>
              <a:rPr lang="en-US" dirty="0" smtClean="0"/>
              <a:t>. </a:t>
            </a:r>
          </a:p>
          <a:p>
            <a:pPr lvl="0"/>
            <a:r>
              <a:rPr lang="en-US" dirty="0" err="1" smtClean="0"/>
              <a:t>Desain</a:t>
            </a:r>
            <a:r>
              <a:rPr lang="en-US" dirty="0" smtClean="0"/>
              <a:t> </a:t>
            </a:r>
            <a:r>
              <a:rPr lang="en-US" dirty="0" err="1" smtClean="0"/>
              <a:t>produk-produk</a:t>
            </a:r>
            <a:r>
              <a:rPr lang="en-US" dirty="0" smtClean="0"/>
              <a:t> Samsung </a:t>
            </a:r>
            <a:r>
              <a:rPr lang="en-US" dirty="0" err="1" smtClean="0"/>
              <a:t>sangat</a:t>
            </a:r>
            <a:r>
              <a:rPr lang="en-US" dirty="0" smtClean="0"/>
              <a:t> </a:t>
            </a:r>
            <a:r>
              <a:rPr lang="en-US" dirty="0" err="1" smtClean="0"/>
              <a:t>baik</a:t>
            </a:r>
            <a:r>
              <a:rPr lang="en-US" dirty="0" smtClean="0"/>
              <a:t> </a:t>
            </a:r>
            <a:r>
              <a:rPr lang="en-US" dirty="0" err="1" smtClean="0"/>
              <a:t>dan</a:t>
            </a:r>
            <a:r>
              <a:rPr lang="en-US" dirty="0" smtClean="0"/>
              <a:t> </a:t>
            </a:r>
            <a:r>
              <a:rPr lang="en-US" dirty="0" err="1" smtClean="0"/>
              <a:t>diunggulkan</a:t>
            </a:r>
            <a:r>
              <a:rPr lang="en-US" dirty="0" smtClean="0"/>
              <a:t>. </a:t>
            </a:r>
          </a:p>
          <a:p>
            <a:pPr lvl="0"/>
            <a:r>
              <a:rPr lang="en-US" dirty="0" err="1" smtClean="0"/>
              <a:t>Harga</a:t>
            </a:r>
            <a:r>
              <a:rPr lang="en-US" dirty="0" smtClean="0"/>
              <a:t> </a:t>
            </a:r>
            <a:r>
              <a:rPr lang="en-US" dirty="0" err="1" smtClean="0"/>
              <a:t>produk-produk</a:t>
            </a:r>
            <a:r>
              <a:rPr lang="en-US" dirty="0" smtClean="0"/>
              <a:t> Samsung </a:t>
            </a:r>
            <a:r>
              <a:rPr lang="en-US" dirty="0" err="1" smtClean="0"/>
              <a:t>bervariasi</a:t>
            </a:r>
            <a:r>
              <a:rPr lang="en-US" dirty="0" smtClean="0"/>
              <a:t> </a:t>
            </a:r>
            <a:r>
              <a:rPr lang="id-ID" dirty="0" smtClean="0"/>
              <a:t>(menyesuaikan kualitas) dan harga lebih terjangkau dibanding dengan produk dan kualitas sejenis dari perusahaan lain.</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80288"/>
          </a:xfrm>
        </p:spPr>
        <p:txBody>
          <a:bodyPr>
            <a:normAutofit/>
          </a:bodyPr>
          <a:lstStyle/>
          <a:p>
            <a:r>
              <a:rPr lang="en-US" sz="4000" dirty="0" err="1" smtClean="0"/>
              <a:t>Lanjutan</a:t>
            </a:r>
            <a:r>
              <a:rPr lang="en-US" sz="4000" dirty="0" smtClean="0"/>
              <a:t>..</a:t>
            </a:r>
            <a:endParaRPr lang="ar-EG" sz="4000"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lvl="0"/>
            <a:r>
              <a:rPr lang="id-ID" dirty="0" smtClean="0"/>
              <a:t>D</a:t>
            </a:r>
            <a:r>
              <a:rPr lang="en-US" dirty="0" err="1" smtClean="0"/>
              <a:t>iversifikasi</a:t>
            </a:r>
            <a:r>
              <a:rPr lang="en-US" dirty="0" smtClean="0"/>
              <a:t> </a:t>
            </a:r>
            <a:r>
              <a:rPr lang="en-US" dirty="0" err="1" smtClean="0"/>
              <a:t>produk</a:t>
            </a:r>
            <a:r>
              <a:rPr lang="id-ID" dirty="0" smtClean="0"/>
              <a:t> yang semakin luas</a:t>
            </a:r>
            <a:endParaRPr lang="en-US" dirty="0" smtClean="0"/>
          </a:p>
          <a:p>
            <a:pPr lvl="0"/>
            <a:r>
              <a:rPr lang="en-US" dirty="0" err="1" smtClean="0"/>
              <a:t>Salah</a:t>
            </a:r>
            <a:r>
              <a:rPr lang="en-US" dirty="0" smtClean="0"/>
              <a:t> </a:t>
            </a:r>
            <a:r>
              <a:rPr lang="en-US" dirty="0" err="1" smtClean="0"/>
              <a:t>satu</a:t>
            </a:r>
            <a:r>
              <a:rPr lang="en-US" dirty="0" smtClean="0"/>
              <a:t> </a:t>
            </a:r>
            <a:r>
              <a:rPr lang="en-US" dirty="0" err="1" smtClean="0"/>
              <a:t>aset</a:t>
            </a:r>
            <a:r>
              <a:rPr lang="en-US" dirty="0" smtClean="0"/>
              <a:t> </a:t>
            </a:r>
            <a:r>
              <a:rPr lang="en-US" dirty="0" err="1" smtClean="0"/>
              <a:t>terkuat</a:t>
            </a:r>
            <a:r>
              <a:rPr lang="en-US" dirty="0" smtClean="0"/>
              <a:t> </a:t>
            </a:r>
            <a:r>
              <a:rPr lang="en-US" dirty="0" err="1" smtClean="0"/>
              <a:t>dari</a:t>
            </a:r>
            <a:r>
              <a:rPr lang="en-US" dirty="0" smtClean="0"/>
              <a:t> Samsung </a:t>
            </a:r>
            <a:r>
              <a:rPr lang="en-US" dirty="0" err="1" smtClean="0"/>
              <a:t>adalah</a:t>
            </a:r>
            <a:r>
              <a:rPr lang="en-US" dirty="0" smtClean="0"/>
              <a:t> </a:t>
            </a:r>
            <a:r>
              <a:rPr lang="en-US" dirty="0" err="1" smtClean="0"/>
              <a:t>timyang</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para</a:t>
            </a:r>
            <a:r>
              <a:rPr lang="en-US" dirty="0" smtClean="0"/>
              <a:t> </a:t>
            </a:r>
            <a:r>
              <a:rPr lang="id-ID" dirty="0" smtClean="0"/>
              <a:t>desainer, </a:t>
            </a:r>
            <a:r>
              <a:rPr lang="en-US" dirty="0" err="1" smtClean="0"/>
              <a:t>peneliti</a:t>
            </a:r>
            <a:r>
              <a:rPr lang="en-US" dirty="0" smtClean="0"/>
              <a:t> </a:t>
            </a:r>
            <a:r>
              <a:rPr lang="en-US" dirty="0" err="1" smtClean="0"/>
              <a:t>dan</a:t>
            </a:r>
            <a:r>
              <a:rPr lang="en-US" dirty="0" smtClean="0"/>
              <a:t> </a:t>
            </a:r>
            <a:r>
              <a:rPr lang="en-US" dirty="0" err="1" smtClean="0"/>
              <a:t>teknis</a:t>
            </a:r>
            <a:r>
              <a:rPr lang="id-ID" dirty="0" smtClean="0"/>
              <a:t>i</a:t>
            </a:r>
            <a:r>
              <a:rPr lang="en-US" dirty="0" smtClean="0"/>
              <a:t> yang </a:t>
            </a:r>
            <a:r>
              <a:rPr lang="en-US" dirty="0" err="1" smtClean="0"/>
              <a:t>berbakat</a:t>
            </a:r>
            <a:r>
              <a:rPr lang="en-US" dirty="0" smtClean="0"/>
              <a:t> </a:t>
            </a:r>
            <a:r>
              <a:rPr lang="en-US" dirty="0" err="1" smtClean="0"/>
              <a:t>dan</a:t>
            </a:r>
            <a:r>
              <a:rPr lang="en-US" dirty="0" smtClean="0"/>
              <a:t> </a:t>
            </a:r>
            <a:r>
              <a:rPr lang="en-US" dirty="0" err="1" smtClean="0"/>
              <a:t>handal</a:t>
            </a:r>
            <a:r>
              <a:rPr lang="id-ID" dirty="0" smtClean="0"/>
              <a:t> dari berbagai negara</a:t>
            </a:r>
            <a:r>
              <a:rPr lang="en-US" dirty="0" smtClean="0"/>
              <a:t>.</a:t>
            </a:r>
          </a:p>
          <a:p>
            <a:pPr lvl="0"/>
            <a:r>
              <a:rPr lang="en-US" dirty="0" smtClean="0"/>
              <a:t>Samsung </a:t>
            </a:r>
            <a:r>
              <a:rPr lang="en-US" dirty="0" err="1" smtClean="0"/>
              <a:t>merupakan</a:t>
            </a:r>
            <a:r>
              <a:rPr lang="en-US" dirty="0" smtClean="0"/>
              <a:t> supplier high-end mobile handsets</a:t>
            </a:r>
            <a:r>
              <a:rPr lang="id-ID" dirty="0" smtClean="0"/>
              <a:t> terbesar</a:t>
            </a:r>
            <a:r>
              <a:rPr lang="en-US" dirty="0" smtClean="0"/>
              <a:t>.</a:t>
            </a:r>
          </a:p>
          <a:p>
            <a:pPr lvl="0"/>
            <a:r>
              <a:rPr lang="en-US" dirty="0" smtClean="0"/>
              <a:t>Samsung </a:t>
            </a:r>
            <a:r>
              <a:rPr lang="en-US" dirty="0" err="1" smtClean="0"/>
              <a:t>merupakan</a:t>
            </a:r>
            <a:r>
              <a:rPr lang="en-US" dirty="0" smtClean="0"/>
              <a:t> </a:t>
            </a:r>
            <a:r>
              <a:rPr lang="en-US" dirty="0" err="1" smtClean="0"/>
              <a:t>pemegang</a:t>
            </a:r>
            <a:r>
              <a:rPr lang="en-US" dirty="0" smtClean="0"/>
              <a:t> </a:t>
            </a:r>
            <a:r>
              <a:rPr lang="en-US" dirty="0" err="1" smtClean="0"/>
              <a:t>pangsa</a:t>
            </a:r>
            <a:r>
              <a:rPr lang="en-US" dirty="0" smtClean="0"/>
              <a:t> </a:t>
            </a:r>
            <a:r>
              <a:rPr lang="en-US" dirty="0" err="1" smtClean="0"/>
              <a:t>pasar</a:t>
            </a:r>
            <a:r>
              <a:rPr lang="en-US" dirty="0" smtClean="0"/>
              <a:t> global </a:t>
            </a:r>
            <a:r>
              <a:rPr lang="en-US" dirty="0" err="1" smtClean="0"/>
              <a:t>terbesar</a:t>
            </a:r>
            <a:r>
              <a:rPr lang="en-US" dirty="0" smtClean="0"/>
              <a:t> </a:t>
            </a:r>
            <a:r>
              <a:rPr lang="en-US" dirty="0" err="1" smtClean="0"/>
              <a:t>untuk</a:t>
            </a:r>
            <a:r>
              <a:rPr lang="en-US" dirty="0" smtClean="0"/>
              <a:t> </a:t>
            </a:r>
            <a:r>
              <a:rPr lang="en-US" dirty="0" err="1" smtClean="0"/>
              <a:t>tiga</a:t>
            </a:r>
            <a:r>
              <a:rPr lang="en-US" dirty="0" smtClean="0"/>
              <a:t> </a:t>
            </a:r>
            <a:r>
              <a:rPr lang="en-US" dirty="0" err="1" smtClean="0"/>
              <a:t>belas</a:t>
            </a:r>
            <a:r>
              <a:rPr lang="en-US" dirty="0" smtClean="0"/>
              <a:t> item </a:t>
            </a:r>
            <a:r>
              <a:rPr lang="en-US" dirty="0" err="1" smtClean="0"/>
              <a:t>di</a:t>
            </a:r>
            <a:r>
              <a:rPr lang="en-US" dirty="0" smtClean="0"/>
              <a:t> </a:t>
            </a:r>
            <a:r>
              <a:rPr lang="en-US" dirty="0" err="1" smtClean="0"/>
              <a:t>antara</a:t>
            </a:r>
            <a:r>
              <a:rPr lang="en-US" dirty="0" smtClean="0"/>
              <a:t> </a:t>
            </a:r>
            <a:r>
              <a:rPr lang="en-US" dirty="0" err="1" smtClean="0"/>
              <a:t>produk</a:t>
            </a:r>
            <a:r>
              <a:rPr lang="en-US" dirty="0" smtClean="0"/>
              <a:t> Samsung, </a:t>
            </a:r>
            <a:r>
              <a:rPr lang="en-US" dirty="0" err="1" smtClean="0"/>
              <a:t>termasuk</a:t>
            </a:r>
            <a:r>
              <a:rPr lang="en-US" dirty="0" smtClean="0"/>
              <a:t> </a:t>
            </a:r>
            <a:r>
              <a:rPr lang="en-US" dirty="0" err="1" smtClean="0"/>
              <a:t>semikonduktor</a:t>
            </a:r>
            <a:r>
              <a:rPr lang="en-US" dirty="0" smtClean="0"/>
              <a:t>, TFT-LCD, monitor </a:t>
            </a:r>
            <a:r>
              <a:rPr lang="en-US" dirty="0" err="1" smtClean="0"/>
              <a:t>dan</a:t>
            </a:r>
            <a:r>
              <a:rPr lang="id-ID" dirty="0" smtClean="0"/>
              <a:t> telepon seluler</a:t>
            </a:r>
            <a:r>
              <a:rPr lang="en-US" dirty="0" smtClean="0"/>
              <a:t>. </a:t>
            </a:r>
          </a:p>
          <a:p>
            <a:pPr lvl="0"/>
            <a:r>
              <a:rPr lang="en-US" dirty="0" err="1" smtClean="0"/>
              <a:t>Pada</a:t>
            </a:r>
            <a:r>
              <a:rPr lang="en-US" dirty="0" smtClean="0"/>
              <a:t> </a:t>
            </a:r>
            <a:r>
              <a:rPr lang="en-US" dirty="0" err="1" smtClean="0"/>
              <a:t>tahun</a:t>
            </a:r>
            <a:r>
              <a:rPr lang="en-US" dirty="0" smtClean="0"/>
              <a:t> 2008 Samsung </a:t>
            </a:r>
            <a:r>
              <a:rPr lang="en-US" dirty="0" err="1" smtClean="0"/>
              <a:t>menduduki</a:t>
            </a:r>
            <a:r>
              <a:rPr lang="en-US" dirty="0" smtClean="0"/>
              <a:t> </a:t>
            </a:r>
            <a:r>
              <a:rPr lang="en-US" dirty="0" err="1" smtClean="0"/>
              <a:t>posisi</a:t>
            </a:r>
            <a:r>
              <a:rPr lang="en-US" dirty="0" smtClean="0"/>
              <a:t> </a:t>
            </a:r>
            <a:r>
              <a:rPr lang="en-US" dirty="0" err="1" smtClean="0"/>
              <a:t>pertama</a:t>
            </a:r>
            <a:r>
              <a:rPr lang="en-US" dirty="0" smtClean="0"/>
              <a:t> </a:t>
            </a:r>
            <a:r>
              <a:rPr lang="en-US" dirty="0" err="1" smtClean="0"/>
              <a:t>dalam</a:t>
            </a:r>
            <a:r>
              <a:rPr lang="en-US" dirty="0" smtClean="0"/>
              <a:t> </a:t>
            </a:r>
            <a:r>
              <a:rPr lang="en-US" dirty="0" err="1" smtClean="0"/>
              <a:t>pasar</a:t>
            </a:r>
            <a:r>
              <a:rPr lang="en-US" dirty="0" smtClean="0"/>
              <a:t> </a:t>
            </a:r>
            <a:r>
              <a:rPr lang="en-US" dirty="0" err="1" smtClean="0"/>
              <a:t>ponsel</a:t>
            </a:r>
            <a:r>
              <a:rPr lang="en-US" dirty="0" smtClean="0"/>
              <a:t> AS, </a:t>
            </a:r>
            <a:r>
              <a:rPr lang="en-US" dirty="0" err="1" smtClean="0"/>
              <a:t>Menduduki</a:t>
            </a:r>
            <a:r>
              <a:rPr lang="en-US" dirty="0" smtClean="0"/>
              <a:t> </a:t>
            </a:r>
            <a:r>
              <a:rPr lang="en-US" dirty="0" err="1" smtClean="0"/>
              <a:t>posisi</a:t>
            </a:r>
            <a:r>
              <a:rPr lang="en-US" dirty="0" smtClean="0"/>
              <a:t> No.1 </a:t>
            </a:r>
            <a:r>
              <a:rPr lang="en-US" dirty="0" err="1" smtClean="0"/>
              <a:t>pangsa</a:t>
            </a:r>
            <a:r>
              <a:rPr lang="en-US" dirty="0" smtClean="0"/>
              <a:t> </a:t>
            </a:r>
            <a:r>
              <a:rPr lang="en-US" dirty="0" err="1" smtClean="0"/>
              <a:t>pasar</a:t>
            </a:r>
            <a:r>
              <a:rPr lang="en-US" dirty="0" smtClean="0"/>
              <a:t> TV </a:t>
            </a:r>
            <a:r>
              <a:rPr lang="en-US" dirty="0" err="1" smtClean="0"/>
              <a:t>dunia</a:t>
            </a:r>
            <a:r>
              <a:rPr lang="en-US" dirty="0" smtClean="0"/>
              <a:t> </a:t>
            </a:r>
            <a:r>
              <a:rPr lang="en-US" dirty="0" err="1" smtClean="0"/>
              <a:t>selama</a:t>
            </a:r>
            <a:r>
              <a:rPr lang="en-US" dirty="0" smtClean="0"/>
              <a:t> </a:t>
            </a:r>
            <a:r>
              <a:rPr lang="en-US" dirty="0" err="1" smtClean="0"/>
              <a:t>sembilan</a:t>
            </a:r>
            <a:r>
              <a:rPr lang="en-US" dirty="0" smtClean="0"/>
              <a:t> kali </a:t>
            </a:r>
            <a:r>
              <a:rPr lang="en-US" dirty="0" err="1" smtClean="0"/>
              <a:t>secara</a:t>
            </a:r>
            <a:r>
              <a:rPr lang="en-US" dirty="0" smtClean="0"/>
              <a:t> </a:t>
            </a:r>
            <a:r>
              <a:rPr lang="en-US" dirty="0" err="1" smtClean="0"/>
              <a:t>berturut-turut</a:t>
            </a:r>
            <a:endParaRPr lang="en-US" dirty="0" smtClean="0"/>
          </a:p>
          <a:p>
            <a:pPr lvl="0"/>
            <a:r>
              <a:rPr lang="en-US" dirty="0" smtClean="0"/>
              <a:t>Samsung </a:t>
            </a:r>
            <a:r>
              <a:rPr lang="en-US" dirty="0" err="1" smtClean="0"/>
              <a:t>mengadakan</a:t>
            </a:r>
            <a:r>
              <a:rPr lang="en-US" dirty="0" smtClean="0"/>
              <a:t> partnership </a:t>
            </a:r>
            <a:r>
              <a:rPr lang="en-US" dirty="0" err="1" smtClean="0"/>
              <a:t>dengan</a:t>
            </a:r>
            <a:r>
              <a:rPr lang="en-US" dirty="0" smtClean="0"/>
              <a:t> </a:t>
            </a:r>
            <a:r>
              <a:rPr lang="en-US" dirty="0" err="1" smtClean="0"/>
              <a:t>Amerika</a:t>
            </a:r>
            <a:r>
              <a:rPr lang="en-US" dirty="0" smtClean="0"/>
              <a:t> </a:t>
            </a:r>
            <a:r>
              <a:rPr lang="en-US" dirty="0" err="1" smtClean="0"/>
              <a:t>dan</a:t>
            </a:r>
            <a:r>
              <a:rPr lang="en-US" dirty="0" smtClean="0"/>
              <a:t> </a:t>
            </a:r>
            <a:r>
              <a:rPr lang="en-US" dirty="0" err="1" smtClean="0"/>
              <a:t>perusahaan-perusahaan</a:t>
            </a:r>
            <a:r>
              <a:rPr lang="en-US" dirty="0" smtClean="0"/>
              <a:t> </a:t>
            </a:r>
            <a:r>
              <a:rPr lang="en-US" dirty="0" err="1" smtClean="0"/>
              <a:t>ternama</a:t>
            </a:r>
            <a:r>
              <a:rPr lang="en-US" dirty="0" smtClean="0"/>
              <a:t>.</a:t>
            </a:r>
          </a:p>
          <a:p>
            <a:pPr lvl="0"/>
            <a:r>
              <a:rPr lang="id-ID" dirty="0" smtClean="0"/>
              <a:t>B</a:t>
            </a:r>
            <a:r>
              <a:rPr lang="en-US" dirty="0" err="1" smtClean="0"/>
              <a:t>ermain</a:t>
            </a:r>
            <a:r>
              <a:rPr lang="en-US" dirty="0" smtClean="0"/>
              <a:t> </a:t>
            </a:r>
            <a:r>
              <a:rPr lang="en-US" dirty="0" err="1" smtClean="0"/>
              <a:t>di</a:t>
            </a:r>
            <a:r>
              <a:rPr lang="en-US" dirty="0" smtClean="0"/>
              <a:t> </a:t>
            </a:r>
            <a:r>
              <a:rPr lang="en-US" dirty="0" err="1" smtClean="0"/>
              <a:t>siklus</a:t>
            </a:r>
            <a:r>
              <a:rPr lang="en-US" dirty="0" smtClean="0"/>
              <a:t> chip </a:t>
            </a:r>
            <a:r>
              <a:rPr lang="id-ID" dirty="0" smtClean="0"/>
              <a:t>dan menjadi supplier </a:t>
            </a:r>
            <a:r>
              <a:rPr lang="en-US" dirty="0" err="1" smtClean="0"/>
              <a:t>beberapa</a:t>
            </a:r>
            <a:r>
              <a:rPr lang="en-US" dirty="0" smtClean="0"/>
              <a:t> </a:t>
            </a:r>
            <a:r>
              <a:rPr lang="en-US" dirty="0" err="1" smtClean="0"/>
              <a:t>produsen</a:t>
            </a:r>
            <a:r>
              <a:rPr lang="en-US" dirty="0" smtClean="0"/>
              <a:t> </a:t>
            </a:r>
            <a:r>
              <a:rPr lang="en-US" dirty="0" err="1" smtClean="0"/>
              <a:t>elektronik</a:t>
            </a:r>
            <a:r>
              <a:rPr lang="en-US" dirty="0" smtClean="0"/>
              <a:t> </a:t>
            </a:r>
            <a:r>
              <a:rPr lang="en-US" dirty="0" err="1" smtClean="0"/>
              <a:t>lainnya</a:t>
            </a:r>
            <a:r>
              <a:rPr lang="id-ID" dirty="0" smtClean="0"/>
              <a:t>, salah satunya Apple</a:t>
            </a:r>
            <a:endParaRPr lang="en-US" dirty="0" smtClean="0"/>
          </a:p>
          <a:p>
            <a:endParaRPr lang="ar-EG"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308</TotalTime>
  <Words>2204</Words>
  <Application>Microsoft Office PowerPoint</Application>
  <PresentationFormat>On-screen Show (4:3)</PresentationFormat>
  <Paragraphs>243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GRAND STRATEGY</vt:lpstr>
      <vt:lpstr>Slide 2</vt:lpstr>
      <vt:lpstr>SEJARAH PERUSAHAAN</vt:lpstr>
      <vt:lpstr>LANJUTAN..</vt:lpstr>
      <vt:lpstr>Visi, Misi, dan Tujuan Perusahaan</vt:lpstr>
      <vt:lpstr>Misi</vt:lpstr>
      <vt:lpstr>Tujuan</vt:lpstr>
      <vt:lpstr>IDENTIFIKASI SWOT</vt:lpstr>
      <vt:lpstr>Lanjutan..</vt:lpstr>
      <vt:lpstr>Weakness (Kelemahan)</vt:lpstr>
      <vt:lpstr>OPPORTUNITIES (KESEMPATAN)</vt:lpstr>
      <vt:lpstr>Lanjutan..</vt:lpstr>
      <vt:lpstr>THREAT (ANCAMAN)</vt:lpstr>
      <vt:lpstr>STRATEGI SO </vt:lpstr>
      <vt:lpstr>STRATEGI WO</vt:lpstr>
      <vt:lpstr>STRATEGI ST</vt:lpstr>
      <vt:lpstr>STRATEGI WT</vt:lpstr>
      <vt:lpstr>MATRIKS IFAS</vt:lpstr>
      <vt:lpstr>MATRIKS EFAS</vt:lpstr>
      <vt:lpstr>ANALISIS (MATRIKS) SWOT</vt:lpstr>
      <vt:lpstr>ANALISIS MATRIKS SWOT</vt:lpstr>
      <vt:lpstr>GAMBAR MATRIKS SWOT</vt:lpstr>
      <vt:lpstr>KESIMPULAN</vt:lpstr>
      <vt:lpstr>LANJUTAN..</vt:lpstr>
      <vt:lpstr>Kesimpulan Matriks</vt:lpstr>
      <vt:lpstr>GRAND STRATEGY</vt:lpstr>
      <vt:lpstr>PENGEMBANGAN PASAR</vt:lpstr>
      <vt:lpstr>Lanjutan..</vt:lpstr>
      <vt:lpstr>PENETRASI PASAR</vt:lpstr>
      <vt:lpstr>Lanjutan Strategi..</vt:lpstr>
      <vt:lpstr>PENGEMBANGAN PRODUK</vt:lpstr>
      <vt:lpstr>Strategi Pengembangan Produk</vt:lpstr>
      <vt:lpstr>Lanjutan Strategi..</vt:lpstr>
      <vt:lpstr>INTEGRASI KEDEPAN</vt:lpstr>
      <vt:lpstr>INTEGRASI KEBELAKANG</vt:lpstr>
      <vt:lpstr>Strategi..</vt:lpstr>
      <vt:lpstr>INTEGRASI HORIZONTAL</vt:lpstr>
      <vt:lpstr>Strategi..</vt:lpstr>
      <vt:lpstr>DIVERSIFIKASI KONSENTRIK</vt:lpstr>
      <vt:lpstr>KESIMPULAN AKHIR</vt:lpstr>
      <vt:lpstr>SEKIAN DAN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ECIQ</dc:creator>
  <cp:lastModifiedBy>Mohamed Elmasry</cp:lastModifiedBy>
  <cp:revision>49</cp:revision>
  <dcterms:created xsi:type="dcterms:W3CDTF">2013-04-15T06:00:08Z</dcterms:created>
  <dcterms:modified xsi:type="dcterms:W3CDTF">2013-06-10T03:38:53Z</dcterms:modified>
</cp:coreProperties>
</file>