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96" r:id="rId3"/>
    <p:sldId id="303" r:id="rId4"/>
    <p:sldId id="294" r:id="rId5"/>
    <p:sldId id="259" r:id="rId6"/>
    <p:sldId id="298" r:id="rId7"/>
    <p:sldId id="297" r:id="rId8"/>
    <p:sldId id="299" r:id="rId9"/>
    <p:sldId id="300" r:id="rId10"/>
    <p:sldId id="302" r:id="rId11"/>
    <p:sldId id="307" r:id="rId12"/>
    <p:sldId id="304" r:id="rId13"/>
    <p:sldId id="30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D1B251-5A95-4D82-AF51-B10EE7943BE3}">
  <a:tblStyle styleId="{51D1B251-5A95-4D82-AF51-B10EE7943BE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C2FCE4-6483-49DE-A9AC-C7F87A3B6330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B28299-9F3B-4255-90BA-DBB886CF9996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543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16" name="Shape 8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0" y="794729"/>
            <a:ext cx="9144000" cy="5333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0" y="1547880"/>
            <a:ext cx="9144000" cy="3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rgbClr val="1ED4D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rgbClr val="F4BD2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pic" idx="2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pic" idx="3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pic" idx="4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pic" idx="5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bg>
      <p:bgPr>
        <a:solidFill>
          <a:srgbClr val="EAF1DD">
            <a:alpha val="49803"/>
          </a:srgbClr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rot="10800000">
            <a:off x="3746892" y="0"/>
            <a:ext cx="1650216" cy="81226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F0762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 rot="10800000">
            <a:off x="4041648" y="99959"/>
            <a:ext cx="1060704" cy="554360"/>
          </a:xfrm>
          <a:prstGeom prst="triangle">
            <a:avLst>
              <a:gd name="adj" fmla="val 50000"/>
            </a:avLst>
          </a:prstGeom>
          <a:solidFill>
            <a:srgbClr val="F0762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3746892" y="4331240"/>
            <a:ext cx="1650300" cy="8124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F0762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041648" y="4493810"/>
            <a:ext cx="1060800" cy="554400"/>
          </a:xfrm>
          <a:prstGeom prst="triangle">
            <a:avLst>
              <a:gd name="adj" fmla="val 50000"/>
            </a:avLst>
          </a:prstGeom>
          <a:solidFill>
            <a:srgbClr val="F0762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62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794729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36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APLIKASI LOAK ONLINE</a:t>
            </a:r>
            <a:r>
              <a:rPr lang="en" sz="3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3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36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 rot="20566282">
            <a:off x="3268852" y="1571392"/>
            <a:ext cx="1539494" cy="1209993"/>
            <a:chOff x="3429000" y="1518826"/>
            <a:chExt cx="1373453" cy="11291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00"/>
            <a:stretch/>
          </p:blipFill>
          <p:spPr>
            <a:xfrm>
              <a:off x="3429000" y="1518826"/>
              <a:ext cx="685800" cy="112912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1656842"/>
              <a:ext cx="687653" cy="807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C7DE1"/>
              </a:buClr>
              <a:buFont typeface="Arial"/>
              <a:buNone/>
            </a:pPr>
            <a:r>
              <a:rPr lang="en" sz="4400" b="0" i="0" u="none" strike="noStrike" cap="none" dirty="0" smtClean="0">
                <a:solidFill>
                  <a:srgbClr val="1C7DE1"/>
                </a:solidFill>
                <a:latin typeface="Arial"/>
                <a:ea typeface="Arial"/>
                <a:cs typeface="Arial"/>
                <a:sym typeface="Arial"/>
              </a:rPr>
              <a:t>Skema</a:t>
            </a:r>
            <a:r>
              <a:rPr lang="en" sz="4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Tabel</a:t>
            </a:r>
            <a:endParaRPr lang="en" sz="4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55"/>
            <a:ext cx="9372600" cy="38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1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C7DE1"/>
              </a:buClr>
              <a:buFont typeface="Arial"/>
              <a:buNone/>
            </a:pPr>
            <a:r>
              <a:rPr lang="en" sz="4400" b="0" i="0" u="none" strike="noStrike" cap="none" dirty="0" smtClean="0">
                <a:solidFill>
                  <a:srgbClr val="1C7DE1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" sz="4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Sistem</a:t>
            </a:r>
            <a:endParaRPr lang="en" sz="4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1806406" y="1168566"/>
            <a:ext cx="5661194" cy="1552788"/>
            <a:chOff x="2982561" y="1168566"/>
            <a:chExt cx="5661194" cy="1552788"/>
          </a:xfrm>
        </p:grpSpPr>
        <p:sp>
          <p:nvSpPr>
            <p:cNvPr id="207" name="Shape 207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rgbClr val="1ED4DE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03145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rgbClr val="F4BD2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rgbClr val="F0762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3855"/>
                  </a:moveTo>
                  <a:lnTo>
                    <a:pt x="59999" y="0"/>
                  </a:lnTo>
                  <a:lnTo>
                    <a:pt x="119999" y="43855"/>
                  </a:lnTo>
                  <a:lnTo>
                    <a:pt x="90000" y="43855"/>
                  </a:lnTo>
                  <a:lnTo>
                    <a:pt x="90000" y="120000"/>
                  </a:lnTo>
                  <a:lnTo>
                    <a:pt x="89842" y="120000"/>
                  </a:lnTo>
                  <a:lnTo>
                    <a:pt x="59999" y="99376"/>
                  </a:lnTo>
                  <a:lnTo>
                    <a:pt x="30157" y="120000"/>
                  </a:lnTo>
                  <a:lnTo>
                    <a:pt x="29999" y="120000"/>
                  </a:lnTo>
                  <a:lnTo>
                    <a:pt x="29999" y="43855"/>
                  </a:lnTo>
                  <a:close/>
                </a:path>
              </a:pathLst>
            </a:custGeom>
            <a:solidFill>
              <a:srgbClr val="E6294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Shape 217"/>
          <p:cNvSpPr txBox="1"/>
          <p:nvPr/>
        </p:nvSpPr>
        <p:spPr>
          <a:xfrm>
            <a:off x="5480798" y="2860092"/>
            <a:ext cx="1529602" cy="549857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E62949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Implementasi</a:t>
            </a:r>
            <a:endParaRPr lang="en" b="1" dirty="0">
              <a:solidFill>
                <a:srgbClr val="E62949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343400" y="2921648"/>
            <a:ext cx="1177143" cy="412101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07624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Design perancangan</a:t>
            </a:r>
            <a:endParaRPr lang="en" b="1" dirty="0">
              <a:solidFill>
                <a:srgbClr val="F07624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3104973" y="2921649"/>
            <a:ext cx="1238427" cy="564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4BD2D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Analisis sistem</a:t>
            </a:r>
            <a:endParaRPr lang="en" b="1" dirty="0">
              <a:solidFill>
                <a:srgbClr val="F4BD2D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809573" y="2921649"/>
            <a:ext cx="1238427" cy="564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ED4DE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Perancangan sistem</a:t>
            </a:r>
            <a:endParaRPr lang="en" sz="1800" b="1" dirty="0">
              <a:solidFill>
                <a:srgbClr val="1ED4DE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>
            <a:off x="2438400" y="2465424"/>
            <a:ext cx="0" cy="322350"/>
          </a:xfrm>
          <a:prstGeom prst="straightConnector1">
            <a:avLst/>
          </a:prstGeom>
          <a:noFill/>
          <a:ln w="38100" cap="flat" cmpd="sng">
            <a:solidFill>
              <a:srgbClr val="1ED4D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>
            <a:off x="3657600" y="2465424"/>
            <a:ext cx="0" cy="322350"/>
          </a:xfrm>
          <a:prstGeom prst="straightConnector1">
            <a:avLst/>
          </a:prstGeom>
          <a:noFill/>
          <a:ln w="38100" cap="flat" cmpd="sng">
            <a:solidFill>
              <a:srgbClr val="F4BD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>
            <a:off x="4876800" y="2465424"/>
            <a:ext cx="0" cy="322350"/>
          </a:xfrm>
          <a:prstGeom prst="straightConnector1">
            <a:avLst/>
          </a:prstGeom>
          <a:noFill/>
          <a:ln w="38100" cap="flat" cmpd="sng">
            <a:solidFill>
              <a:srgbClr val="F0762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Shape 228"/>
          <p:cNvCxnSpPr/>
          <p:nvPr/>
        </p:nvCxnSpPr>
        <p:spPr>
          <a:xfrm>
            <a:off x="6172200" y="2465424"/>
            <a:ext cx="0" cy="322350"/>
          </a:xfrm>
          <a:prstGeom prst="straightConnector1">
            <a:avLst/>
          </a:prstGeom>
          <a:noFill/>
          <a:ln w="38100" cap="flat" cmpd="sng">
            <a:solidFill>
              <a:srgbClr val="E6294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48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267744" y="2253636"/>
            <a:ext cx="4666456" cy="1087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" sz="36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Hasil Implementasi</a:t>
            </a:r>
            <a:endParaRPr lang="en"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230213" y="1398899"/>
            <a:ext cx="683574" cy="730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99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Shape 818"/>
          <p:cNvGrpSpPr/>
          <p:nvPr/>
        </p:nvGrpSpPr>
        <p:grpSpPr>
          <a:xfrm>
            <a:off x="1907704" y="1985806"/>
            <a:ext cx="5472608" cy="826255"/>
            <a:chOff x="1828381" y="3313206"/>
            <a:chExt cx="5472608" cy="826255"/>
          </a:xfrm>
        </p:grpSpPr>
        <p:sp>
          <p:nvSpPr>
            <p:cNvPr id="819" name="Shape 819"/>
            <p:cNvSpPr txBox="1"/>
            <p:nvPr/>
          </p:nvSpPr>
          <p:spPr>
            <a:xfrm>
              <a:off x="1828381" y="3313206"/>
              <a:ext cx="5472608" cy="54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1C7DE1"/>
                </a:buClr>
                <a:buFont typeface="Arial"/>
                <a:buNone/>
              </a:pPr>
              <a:r>
                <a:rPr lang="en" sz="3600" b="1" dirty="0" smtClean="0">
                  <a:solidFill>
                    <a:srgbClr val="1C7DE1"/>
                  </a:solidFill>
                  <a:latin typeface="Arial"/>
                  <a:ea typeface="Arial"/>
                  <a:cs typeface="Arial"/>
                  <a:sym typeface="Arial"/>
                </a:rPr>
                <a:t>Terima Kasih </a:t>
              </a:r>
              <a:r>
                <a:rPr lang="en" sz="3600" b="1" dirty="0" smtClean="0">
                  <a:solidFill>
                    <a:srgbClr val="1C7DE1"/>
                  </a:solidFill>
                  <a:latin typeface="Arial"/>
                  <a:ea typeface="Arial"/>
                  <a:cs typeface="Arial"/>
                  <a:sym typeface="Wingdings" pitchFamily="2" charset="2"/>
                </a:rPr>
                <a:t></a:t>
              </a:r>
              <a:endParaRPr lang="en" sz="3600" b="1" dirty="0">
                <a:solidFill>
                  <a:srgbClr val="1C7DE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 txBox="1"/>
            <p:nvPr/>
          </p:nvSpPr>
          <p:spPr>
            <a:xfrm>
              <a:off x="1828381" y="3862774"/>
              <a:ext cx="5472608" cy="276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595959"/>
                </a:buClr>
                <a:buFont typeface="Arial"/>
                <a:buNone/>
              </a:pPr>
              <a:r>
                <a:rPr lang="en" sz="1400" dirty="0" smtClean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Pertanyaan-pertanyaan, kritik, dan saran</a:t>
              </a:r>
              <a:endParaRPr lang="en" sz="1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2" name="Shape 822"/>
          <p:cNvSpPr/>
          <p:nvPr/>
        </p:nvSpPr>
        <p:spPr>
          <a:xfrm rot="-5400000">
            <a:off x="4236458" y="3185444"/>
            <a:ext cx="671100" cy="67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1ED4D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47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3F3F3F"/>
              </a:buClr>
              <a:buFont typeface="Arial"/>
              <a:buNone/>
            </a:pPr>
            <a:r>
              <a:rPr lang="en" sz="4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Developer Aplikasi Loak Online</a:t>
            </a:r>
            <a:endParaRPr lang="en" sz="4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Shape 183"/>
          <p:cNvGrpSpPr/>
          <p:nvPr/>
        </p:nvGrpSpPr>
        <p:grpSpPr>
          <a:xfrm>
            <a:off x="585682" y="1581150"/>
            <a:ext cx="1833846" cy="1948504"/>
            <a:chOff x="3779911" y="2157970"/>
            <a:chExt cx="1584177" cy="2025774"/>
          </a:xfrm>
        </p:grpSpPr>
        <p:sp>
          <p:nvSpPr>
            <p:cNvPr id="184" name="Shape 184"/>
            <p:cNvSpPr txBox="1"/>
            <p:nvPr/>
          </p:nvSpPr>
          <p:spPr>
            <a:xfrm>
              <a:off x="3779911" y="2157970"/>
              <a:ext cx="1584177" cy="538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rPr lang="en" b="1" dirty="0" smtClean="0">
                  <a:solidFill>
                    <a:schemeClr val="lt1"/>
                  </a:solidFill>
                </a:rPr>
                <a:t>Anni Lasria Lumbanraja</a:t>
              </a:r>
              <a:endParaRPr lang="en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3779911" y="3537413"/>
              <a:ext cx="158417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" sz="12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G64164026</a:t>
              </a:r>
              <a:endParaRPr lang="e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2627818" y="1674851"/>
            <a:ext cx="1833846" cy="1832408"/>
            <a:chOff x="3779911" y="2107729"/>
            <a:chExt cx="1584177" cy="1832408"/>
          </a:xfrm>
        </p:grpSpPr>
        <p:sp>
          <p:nvSpPr>
            <p:cNvPr id="188" name="Shape 188"/>
            <p:cNvSpPr txBox="1"/>
            <p:nvPr/>
          </p:nvSpPr>
          <p:spPr>
            <a:xfrm>
              <a:off x="3779911" y="2107729"/>
              <a:ext cx="1584177" cy="3922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rPr lang="en" b="1" dirty="0" smtClean="0">
                  <a:solidFill>
                    <a:schemeClr val="lt1"/>
                  </a:solidFill>
                </a:rPr>
                <a:t>Kholida Nurul Azizah</a:t>
              </a:r>
              <a:endParaRPr lang="en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3779911" y="3293806"/>
              <a:ext cx="158417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" sz="12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G64164046</a:t>
              </a:r>
              <a:endParaRPr lang="e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4669954" y="1581150"/>
            <a:ext cx="1833846" cy="1916778"/>
            <a:chOff x="3779911" y="3327771"/>
            <a:chExt cx="1584177" cy="1916778"/>
          </a:xfrm>
        </p:grpSpPr>
        <p:sp>
          <p:nvSpPr>
            <p:cNvPr id="192" name="Shape 192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rPr lang="en" sz="14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Dyah Nur Islami</a:t>
              </a:r>
              <a:endParaRPr lang="en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3779911" y="4598218"/>
              <a:ext cx="158417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" sz="12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G64164049.  </a:t>
              </a:r>
              <a:endParaRPr lang="e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6712090" y="1568644"/>
            <a:ext cx="1833846" cy="1957805"/>
            <a:chOff x="3779911" y="1995029"/>
            <a:chExt cx="1584177" cy="1957805"/>
          </a:xfrm>
        </p:grpSpPr>
        <p:sp>
          <p:nvSpPr>
            <p:cNvPr id="196" name="Shape 196"/>
            <p:cNvSpPr txBox="1"/>
            <p:nvPr/>
          </p:nvSpPr>
          <p:spPr>
            <a:xfrm>
              <a:off x="3779911" y="1995029"/>
              <a:ext cx="1584177" cy="485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rPr lang="en" sz="14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Bagus Prasetya Hutomo</a:t>
              </a:r>
              <a:endParaRPr lang="en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3779911" y="3306503"/>
              <a:ext cx="158417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" sz="12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G64164064.  </a:t>
              </a:r>
              <a:endParaRPr lang="e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1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267744" y="2253636"/>
            <a:ext cx="4666456" cy="1087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" sz="36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Pendahuluan</a:t>
            </a:r>
            <a:endParaRPr lang="en"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230213" y="1398899"/>
            <a:ext cx="683574" cy="730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99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>
            <a:spLocks noGrp="1"/>
          </p:cNvSpPr>
          <p:nvPr>
            <p:ph type="title"/>
          </p:nvPr>
        </p:nvSpPr>
        <p:spPr>
          <a:xfrm>
            <a:off x="76200" y="-29396"/>
            <a:ext cx="7596336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C7DE1"/>
              </a:buClr>
              <a:buFont typeface="Arial"/>
              <a:buNone/>
            </a:pPr>
            <a:r>
              <a:rPr lang="en" sz="4400" b="0" i="0" u="none" strike="noStrike" cap="none" dirty="0" smtClean="0">
                <a:solidFill>
                  <a:srgbClr val="1C7DE1"/>
                </a:solidFill>
                <a:latin typeface="Arial"/>
                <a:ea typeface="Arial"/>
                <a:cs typeface="Arial"/>
                <a:sym typeface="Arial"/>
              </a:rPr>
              <a:t>Pendahuluan</a:t>
            </a:r>
            <a:endParaRPr lang="en" sz="4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Shape 793"/>
          <p:cNvGrpSpPr/>
          <p:nvPr/>
        </p:nvGrpSpPr>
        <p:grpSpPr>
          <a:xfrm>
            <a:off x="332792" y="855070"/>
            <a:ext cx="3810000" cy="3314733"/>
            <a:chOff x="2051720" y="1635646"/>
            <a:chExt cx="2088000" cy="2952328"/>
          </a:xfrm>
        </p:grpSpPr>
        <p:sp>
          <p:nvSpPr>
            <p:cNvPr id="794" name="Shape 794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rgbClr val="F0762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rgbClr val="F0762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6" name="Shape 796"/>
            <p:cNvGrpSpPr/>
            <p:nvPr/>
          </p:nvGrpSpPr>
          <p:grpSpPr>
            <a:xfrm>
              <a:off x="2130854" y="1805082"/>
              <a:ext cx="2008866" cy="2627140"/>
              <a:chOff x="2227884" y="1330362"/>
              <a:chExt cx="2835932" cy="2627140"/>
            </a:xfrm>
          </p:grpSpPr>
          <p:sp>
            <p:nvSpPr>
              <p:cNvPr id="797" name="Shape 797"/>
              <p:cNvSpPr txBox="1"/>
              <p:nvPr/>
            </p:nvSpPr>
            <p:spPr>
              <a:xfrm>
                <a:off x="2227884" y="1649178"/>
                <a:ext cx="2835932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171450" lvl="0" indent="-171450">
                  <a:buFont typeface="Arial" pitchFamily="34" charset="0"/>
                  <a:buChar char="•"/>
                </a:pP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bekas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atau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loak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merupakan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yang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sudah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tidak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digunakan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oleh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seseorang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171450" lvl="0" indent="-171450">
                  <a:buFont typeface="Arial" pitchFamily="34" charset="0"/>
                  <a:buChar char="•"/>
                </a:pP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Beberapa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bekas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masih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memiliki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nilai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ekonomis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jika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tersebut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dijual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kepada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pengepul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loak</a:t>
                </a:r>
                <a:r>
                  <a:rPr lang="en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  <a:sym typeface="Arial"/>
                  </a:rPr>
                  <a:t>.</a:t>
                </a:r>
              </a:p>
              <a:p>
                <a:pPr marL="171450" lvl="0" indent="-171450">
                  <a:buFont typeface="Arial" pitchFamily="34" charset="0"/>
                  <a:buChar char="•"/>
                </a:pP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loak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dapat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menguntungkan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pihak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penjual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maupun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pembelinya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  <a:sym typeface="Arial"/>
                  </a:rPr>
                  <a:t> </a:t>
                </a:r>
              </a:p>
              <a:p>
                <a:pPr marL="171450" lvl="0" indent="-171450">
                  <a:buFont typeface="Arial" pitchFamily="34" charset="0"/>
                  <a:buChar char="•"/>
                </a:pPr>
                <a:r>
                  <a:rPr lang="en-US" sz="1200" b="1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Namun</a:t>
                </a:r>
                <a:r>
                  <a:rPr lang="en-US" sz="1200" b="1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200" b="1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terkadang</a:t>
                </a:r>
                <a:r>
                  <a:rPr lang="en-US" sz="1200" b="1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pembeli</a:t>
                </a:r>
                <a:r>
                  <a:rPr lang="en-US" sz="1200" b="1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1200" b="1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penjual</a:t>
                </a:r>
                <a:r>
                  <a:rPr lang="en-US" sz="1200" b="1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tidak</a:t>
                </a:r>
                <a:r>
                  <a:rPr lang="en-US" sz="1200" b="1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sempat</a:t>
                </a:r>
                <a:r>
                  <a:rPr lang="en-US" sz="1200" b="1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bertemu</a:t>
                </a:r>
                <a:r>
                  <a:rPr lang="en-US" sz="1200" b="1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langsung</a:t>
                </a:r>
                <a:r>
                  <a:rPr lang="en-US" sz="1200" b="1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karena</a:t>
                </a:r>
                <a:r>
                  <a:rPr lang="en-US" sz="1200" b="1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kesibukan</a:t>
                </a:r>
                <a:r>
                  <a:rPr lang="en-US" sz="1200" b="1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masing-masing</a:t>
                </a:r>
                <a:r>
                  <a:rPr lang="en-US" sz="1200" b="1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en-US" sz="1200" b="1" dirty="0" smtClean="0">
                  <a:solidFill>
                    <a:srgbClr val="3F3F3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71450" lvl="0" indent="-171450">
                  <a:buFont typeface="Arial" pitchFamily="34" charset="0"/>
                  <a:buChar char="•"/>
                </a:pP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Loak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online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merupakan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aplikasi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online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berbasis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mobile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dengan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sistem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operasi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android yang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menjembatani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antara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penjual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pengepul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loak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untuk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proses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jual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beli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bekas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" sz="1200" dirty="0" smtClean="0">
                  <a:solidFill>
                    <a:srgbClr val="3F3F3F"/>
                  </a:solidFill>
                  <a:latin typeface="Times New Roman" pitchFamily="18" charset="0"/>
                  <a:cs typeface="Times New Roman" pitchFamily="18" charset="0"/>
                  <a:sym typeface="Arial"/>
                </a:endParaRPr>
              </a:p>
            </p:txBody>
          </p:sp>
          <p:sp>
            <p:nvSpPr>
              <p:cNvPr id="798" name="Shape 798"/>
              <p:cNvSpPr txBox="1"/>
              <p:nvPr/>
            </p:nvSpPr>
            <p:spPr>
              <a:xfrm>
                <a:off x="2227884" y="1330362"/>
                <a:ext cx="28359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en" sz="1200" b="1" dirty="0" smtClean="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Ide dan Latar Belakang</a:t>
                </a:r>
                <a:endParaRPr lang="en" sz="1200" b="1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0" name="Shape 800"/>
          <p:cNvGrpSpPr/>
          <p:nvPr/>
        </p:nvGrpSpPr>
        <p:grpSpPr>
          <a:xfrm>
            <a:off x="4289780" y="815475"/>
            <a:ext cx="4701820" cy="1070475"/>
            <a:chOff x="2051720" y="1635646"/>
            <a:chExt cx="2088000" cy="2952328"/>
          </a:xfrm>
        </p:grpSpPr>
        <p:sp>
          <p:nvSpPr>
            <p:cNvPr id="801" name="Shape 801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rgbClr val="1ED4DE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rgbClr val="1ED4DE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3" name="Shape 803"/>
            <p:cNvGrpSpPr/>
            <p:nvPr/>
          </p:nvGrpSpPr>
          <p:grpSpPr>
            <a:xfrm>
              <a:off x="2130854" y="1805082"/>
              <a:ext cx="2008866" cy="2627138"/>
              <a:chOff x="2227884" y="1330362"/>
              <a:chExt cx="2835932" cy="2627138"/>
            </a:xfrm>
          </p:grpSpPr>
          <p:sp>
            <p:nvSpPr>
              <p:cNvPr id="804" name="Shape 804"/>
              <p:cNvSpPr txBox="1"/>
              <p:nvPr/>
            </p:nvSpPr>
            <p:spPr>
              <a:xfrm>
                <a:off x="2227884" y="1844193"/>
                <a:ext cx="2835932" cy="2113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lvl="0"/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Bagaimana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penjual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pengepul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loak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keliling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dapat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bertemu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pada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waktu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yang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telah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ditentukan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untuk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melakukan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jual-beli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bekas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yang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dimilikinya</a:t>
                </a:r>
                <a:r>
                  <a:rPr lang="en-US" sz="11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" sz="1100" dirty="0">
                  <a:solidFill>
                    <a:srgbClr val="3F3F3F"/>
                  </a:solidFill>
                  <a:latin typeface="Times New Roman" pitchFamily="18" charset="0"/>
                  <a:cs typeface="Times New Roman" pitchFamily="18" charset="0"/>
                  <a:sym typeface="Arial"/>
                </a:endParaRPr>
              </a:p>
            </p:txBody>
          </p:sp>
          <p:sp>
            <p:nvSpPr>
              <p:cNvPr id="805" name="Shape 805"/>
              <p:cNvSpPr txBox="1"/>
              <p:nvPr/>
            </p:nvSpPr>
            <p:spPr>
              <a:xfrm>
                <a:off x="2227884" y="1330362"/>
                <a:ext cx="2835932" cy="437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en" sz="1200" b="1" dirty="0" smtClean="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Rumusan Masalah</a:t>
                </a:r>
                <a:endParaRPr lang="en" sz="1200" b="1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6" name="Shape 806"/>
          <p:cNvGrpSpPr/>
          <p:nvPr/>
        </p:nvGrpSpPr>
        <p:grpSpPr>
          <a:xfrm>
            <a:off x="4289780" y="1927227"/>
            <a:ext cx="4701820" cy="1330323"/>
            <a:chOff x="2051720" y="1635646"/>
            <a:chExt cx="2088000" cy="2952328"/>
          </a:xfrm>
        </p:grpSpPr>
        <p:sp>
          <p:nvSpPr>
            <p:cNvPr id="807" name="Shape 807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rgbClr val="F4BD2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rgbClr val="F4BD2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Shape 809"/>
            <p:cNvGrpSpPr/>
            <p:nvPr/>
          </p:nvGrpSpPr>
          <p:grpSpPr>
            <a:xfrm>
              <a:off x="2130854" y="1805082"/>
              <a:ext cx="2008866" cy="2627140"/>
              <a:chOff x="2227884" y="1330362"/>
              <a:chExt cx="2835932" cy="2627140"/>
            </a:xfrm>
          </p:grpSpPr>
          <p:sp>
            <p:nvSpPr>
              <p:cNvPr id="810" name="Shape 810"/>
              <p:cNvSpPr txBox="1"/>
              <p:nvPr/>
            </p:nvSpPr>
            <p:spPr>
              <a:xfrm>
                <a:off x="2227884" y="1925090"/>
                <a:ext cx="2835932" cy="2032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171450" lvl="0" indent="-171450">
                  <a:buFont typeface="Arial" pitchFamily="34" charset="0"/>
                  <a:buChar char="•"/>
                </a:pP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Membuat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aplikasi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loak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online yang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dapat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memudahkan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penjual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mencari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pengepul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loak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secara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cepat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171450" lvl="0" indent="-171450">
                  <a:buFont typeface="Arial" pitchFamily="34" charset="0"/>
                  <a:buChar char="•"/>
                </a:pP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Menjadi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media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transaksi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antara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penjual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pengepul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loak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kemudian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antara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pengepul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loak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pengusaha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" sz="1100" dirty="0">
                  <a:solidFill>
                    <a:srgbClr val="3F3F3F"/>
                  </a:solidFill>
                  <a:latin typeface="Times New Roman" pitchFamily="18" charset="0"/>
                  <a:cs typeface="Times New Roman" pitchFamily="18" charset="0"/>
                  <a:sym typeface="Arial"/>
                </a:endParaRPr>
              </a:p>
            </p:txBody>
          </p:sp>
          <p:sp>
            <p:nvSpPr>
              <p:cNvPr id="811" name="Shape 811"/>
              <p:cNvSpPr txBox="1"/>
              <p:nvPr/>
            </p:nvSpPr>
            <p:spPr>
              <a:xfrm>
                <a:off x="2227884" y="1330362"/>
                <a:ext cx="2835932" cy="5947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en" sz="1200" b="1" dirty="0" smtClean="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Tujuan</a:t>
                </a:r>
                <a:endParaRPr lang="en" sz="1200" b="1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" name="Shape 800"/>
          <p:cNvGrpSpPr/>
          <p:nvPr/>
        </p:nvGrpSpPr>
        <p:grpSpPr>
          <a:xfrm>
            <a:off x="4289780" y="3302766"/>
            <a:ext cx="4701820" cy="1706407"/>
            <a:chOff x="2051720" y="1635646"/>
            <a:chExt cx="2088000" cy="2952328"/>
          </a:xfrm>
        </p:grpSpPr>
        <p:sp>
          <p:nvSpPr>
            <p:cNvPr id="29" name="Shape 801"/>
            <p:cNvSpPr/>
            <p:nvPr/>
          </p:nvSpPr>
          <p:spPr>
            <a:xfrm>
              <a:off x="2051720" y="1635646"/>
              <a:ext cx="2088000" cy="72008"/>
            </a:xfrm>
            <a:prstGeom prst="rect">
              <a:avLst/>
            </a:prstGeom>
            <a:solidFill>
              <a:srgbClr val="1ED4DE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802"/>
            <p:cNvSpPr/>
            <p:nvPr/>
          </p:nvSpPr>
          <p:spPr>
            <a:xfrm>
              <a:off x="2051720" y="4515966"/>
              <a:ext cx="2088000" cy="72008"/>
            </a:xfrm>
            <a:prstGeom prst="rect">
              <a:avLst/>
            </a:prstGeom>
            <a:solidFill>
              <a:srgbClr val="1ED4DE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" name="Shape 803"/>
            <p:cNvGrpSpPr/>
            <p:nvPr/>
          </p:nvGrpSpPr>
          <p:grpSpPr>
            <a:xfrm>
              <a:off x="2130854" y="1689252"/>
              <a:ext cx="2008866" cy="2693410"/>
              <a:chOff x="2227884" y="1214532"/>
              <a:chExt cx="2835932" cy="2693410"/>
            </a:xfrm>
          </p:grpSpPr>
          <p:sp>
            <p:nvSpPr>
              <p:cNvPr id="32" name="Shape 804"/>
              <p:cNvSpPr txBox="1"/>
              <p:nvPr/>
            </p:nvSpPr>
            <p:spPr>
              <a:xfrm>
                <a:off x="2227884" y="1610043"/>
                <a:ext cx="2835932" cy="2297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171450" lvl="0" indent="-171450">
                  <a:buFont typeface="Arial" pitchFamily="34" charset="0"/>
                  <a:buChar char="•"/>
                </a:pP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Pengepul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hanya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perseorangan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artinya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pengepul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tidak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memiliki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karyawan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171450" lvl="0" indent="-171450">
                  <a:buFont typeface="Arial" pitchFamily="34" charset="0"/>
                  <a:buChar char="•"/>
                </a:pP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Aplikasi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ini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hanya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menghitung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jumlah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total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pengepul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menginputkan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berat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tidak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dapat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mengetahui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secara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otomatis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berat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barang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bekas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yang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dijual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171450" lvl="0" indent="-171450">
                  <a:buFont typeface="Arial" pitchFamily="34" charset="0"/>
                  <a:buChar char="•"/>
                </a:pPr>
                <a:r>
                  <a:rPr lang="en-US" sz="1200" dirty="0" err="1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Aplikasi</a:t>
                </a:r>
                <a:r>
                  <a:rPr lang="en-US" sz="1200" dirty="0" smtClean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ini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tidak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melayani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sistem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pembayaran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hanya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menghitung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total yang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harus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dibayarkan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 err="1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secara</a:t>
                </a:r>
                <a:r>
                  <a:rPr lang="en-US" sz="1200" dirty="0">
                    <a:solidFill>
                      <a:srgbClr val="3F3F3F"/>
                    </a:solidFill>
                    <a:latin typeface="Times New Roman" pitchFamily="18" charset="0"/>
                    <a:cs typeface="Times New Roman" pitchFamily="18" charset="0"/>
                  </a:rPr>
                  <a:t> cash.</a:t>
                </a:r>
                <a:endParaRPr lang="en-US" sz="1200" dirty="0" smtClean="0">
                  <a:solidFill>
                    <a:srgbClr val="3F3F3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Shape 805"/>
              <p:cNvSpPr txBox="1"/>
              <p:nvPr/>
            </p:nvSpPr>
            <p:spPr>
              <a:xfrm>
                <a:off x="2227884" y="1214532"/>
                <a:ext cx="2835932" cy="575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en" sz="1200" b="1" dirty="0" smtClean="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Batasan masalah</a:t>
                </a:r>
                <a:endParaRPr lang="en" sz="1200" b="1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79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267744" y="2253636"/>
            <a:ext cx="4666456" cy="1087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" sz="36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Proses Implementasi</a:t>
            </a:r>
            <a:endParaRPr lang="en"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230213" y="1398899"/>
            <a:ext cx="683574" cy="730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1C7DE1"/>
              </a:buClr>
              <a:buFont typeface="Arial"/>
              <a:buNone/>
            </a:pPr>
            <a:r>
              <a:rPr lang="en" sz="4400" b="0" i="0" u="none" strike="noStrike" cap="none" dirty="0" smtClean="0">
                <a:solidFill>
                  <a:srgbClr val="1C7DE1"/>
                </a:solidFill>
                <a:latin typeface="Arial"/>
                <a:ea typeface="Arial"/>
                <a:cs typeface="Arial"/>
                <a:sym typeface="Arial"/>
              </a:rPr>
              <a:t>Proses</a:t>
            </a:r>
            <a:r>
              <a:rPr lang="en" sz="4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Implementasi</a:t>
            </a:r>
            <a:endParaRPr lang="en" sz="4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905000" y="1504950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E6294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800414" y="1504950"/>
            <a:ext cx="5629158" cy="5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7355" y="6000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rgbClr val="E6294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986673" y="1583946"/>
            <a:ext cx="604639" cy="430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296670" y="1660889"/>
            <a:ext cx="4845318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Pengumpulan data</a:t>
            </a:r>
            <a:endParaRPr lang="en"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905000" y="2202826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F0762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800414" y="2202826"/>
            <a:ext cx="5629158" cy="5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7355" y="6000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rgbClr val="F0762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986673" y="2281822"/>
            <a:ext cx="604639" cy="430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296670" y="2352326"/>
            <a:ext cx="4845318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Perancangan basis data</a:t>
            </a:r>
            <a:endParaRPr lang="en"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905000" y="2900702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F4BD2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2800414" y="2900702"/>
            <a:ext cx="5629158" cy="5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7355" y="6000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rgbClr val="F4BD2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1986673" y="2979698"/>
            <a:ext cx="604639" cy="430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296670" y="3056641"/>
            <a:ext cx="4845318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Pengembangan sistem</a:t>
            </a:r>
            <a:endParaRPr lang="en"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70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C7DE1"/>
              </a:buClr>
              <a:buFont typeface="Arial"/>
              <a:buNone/>
            </a:pPr>
            <a:r>
              <a:rPr lang="en" sz="4400" b="0" i="0" u="none" strike="noStrike" cap="none" dirty="0" smtClean="0">
                <a:solidFill>
                  <a:srgbClr val="1C7DE1"/>
                </a:solidFill>
                <a:latin typeface="Arial"/>
                <a:ea typeface="Arial"/>
                <a:cs typeface="Arial"/>
                <a:sym typeface="Arial"/>
              </a:rPr>
              <a:t>Pengumpulan</a:t>
            </a:r>
            <a:r>
              <a:rPr lang="en" sz="4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  <a:endParaRPr lang="en" sz="4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2647374" y="1200150"/>
            <a:ext cx="3220026" cy="1552788"/>
            <a:chOff x="5423729" y="1168566"/>
            <a:chExt cx="3220026" cy="1552788"/>
          </a:xfrm>
        </p:grpSpPr>
        <p:sp>
          <p:nvSpPr>
            <p:cNvPr id="209" name="Shape 209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rgbClr val="F0762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3855"/>
                  </a:moveTo>
                  <a:lnTo>
                    <a:pt x="59999" y="0"/>
                  </a:lnTo>
                  <a:lnTo>
                    <a:pt x="119999" y="43855"/>
                  </a:lnTo>
                  <a:lnTo>
                    <a:pt x="90000" y="43855"/>
                  </a:lnTo>
                  <a:lnTo>
                    <a:pt x="90000" y="120000"/>
                  </a:lnTo>
                  <a:lnTo>
                    <a:pt x="89842" y="120000"/>
                  </a:lnTo>
                  <a:lnTo>
                    <a:pt x="59999" y="99376"/>
                  </a:lnTo>
                  <a:lnTo>
                    <a:pt x="30157" y="120000"/>
                  </a:lnTo>
                  <a:lnTo>
                    <a:pt x="29999" y="120000"/>
                  </a:lnTo>
                  <a:lnTo>
                    <a:pt x="29999" y="43855"/>
                  </a:lnTo>
                  <a:close/>
                </a:path>
              </a:pathLst>
            </a:custGeom>
            <a:solidFill>
              <a:srgbClr val="E6294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Shape 217"/>
          <p:cNvSpPr txBox="1"/>
          <p:nvPr/>
        </p:nvSpPr>
        <p:spPr>
          <a:xfrm>
            <a:off x="3965196" y="2888218"/>
            <a:ext cx="124494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E62949"/>
                </a:solidFill>
              </a:rPr>
              <a:t>Observasi</a:t>
            </a:r>
            <a:endParaRPr lang="en" sz="1600" b="1" dirty="0">
              <a:solidFill>
                <a:srgbClr val="E62949"/>
              </a:solidFill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2590800" y="2921649"/>
            <a:ext cx="1323940" cy="290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F07624"/>
                </a:solidFill>
                <a:latin typeface="Arial"/>
                <a:ea typeface="Arial"/>
                <a:cs typeface="Arial"/>
                <a:sym typeface="Arial"/>
              </a:rPr>
              <a:t>Wawancara</a:t>
            </a:r>
            <a:endParaRPr lang="en" sz="1600" b="1" dirty="0">
              <a:solidFill>
                <a:srgbClr val="F076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Shape 227"/>
          <p:cNvCxnSpPr/>
          <p:nvPr/>
        </p:nvCxnSpPr>
        <p:spPr>
          <a:xfrm>
            <a:off x="3276600" y="2465424"/>
            <a:ext cx="0" cy="322350"/>
          </a:xfrm>
          <a:prstGeom prst="straightConnector1">
            <a:avLst/>
          </a:prstGeom>
          <a:noFill/>
          <a:ln w="38100" cap="flat" cmpd="sng">
            <a:solidFill>
              <a:srgbClr val="F0762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Shape 228"/>
          <p:cNvCxnSpPr/>
          <p:nvPr/>
        </p:nvCxnSpPr>
        <p:spPr>
          <a:xfrm>
            <a:off x="4572000" y="2465424"/>
            <a:ext cx="0" cy="322350"/>
          </a:xfrm>
          <a:prstGeom prst="straightConnector1">
            <a:avLst/>
          </a:prstGeom>
          <a:noFill/>
          <a:ln w="38100" cap="flat" cmpd="sng">
            <a:solidFill>
              <a:srgbClr val="E6294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7571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C7DE1"/>
              </a:buClr>
              <a:buFont typeface="Arial"/>
              <a:buNone/>
            </a:pPr>
            <a:r>
              <a:rPr lang="en" sz="4400" b="0" i="0" u="none" strike="noStrike" cap="none" dirty="0" smtClean="0">
                <a:solidFill>
                  <a:srgbClr val="1C7DE1"/>
                </a:solidFill>
                <a:latin typeface="Arial"/>
                <a:ea typeface="Arial"/>
                <a:cs typeface="Arial"/>
                <a:sym typeface="Arial"/>
              </a:rPr>
              <a:t>Perancangan</a:t>
            </a:r>
            <a:r>
              <a:rPr lang="en" sz="4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Basis Data</a:t>
            </a:r>
            <a:endParaRPr lang="en" sz="4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1806406" y="1168566"/>
            <a:ext cx="5661194" cy="1552788"/>
            <a:chOff x="2982561" y="1168566"/>
            <a:chExt cx="5661194" cy="1552788"/>
          </a:xfrm>
        </p:grpSpPr>
        <p:sp>
          <p:nvSpPr>
            <p:cNvPr id="207" name="Shape 207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rgbClr val="1ED4DE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03145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rgbClr val="F4BD2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rgbClr val="F0762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3855"/>
                  </a:moveTo>
                  <a:lnTo>
                    <a:pt x="59999" y="0"/>
                  </a:lnTo>
                  <a:lnTo>
                    <a:pt x="119999" y="43855"/>
                  </a:lnTo>
                  <a:lnTo>
                    <a:pt x="90000" y="43855"/>
                  </a:lnTo>
                  <a:lnTo>
                    <a:pt x="90000" y="120000"/>
                  </a:lnTo>
                  <a:lnTo>
                    <a:pt x="89842" y="120000"/>
                  </a:lnTo>
                  <a:lnTo>
                    <a:pt x="59999" y="99376"/>
                  </a:lnTo>
                  <a:lnTo>
                    <a:pt x="30157" y="120000"/>
                  </a:lnTo>
                  <a:lnTo>
                    <a:pt x="29999" y="120000"/>
                  </a:lnTo>
                  <a:lnTo>
                    <a:pt x="29999" y="43855"/>
                  </a:lnTo>
                  <a:close/>
                </a:path>
              </a:pathLst>
            </a:custGeom>
            <a:solidFill>
              <a:srgbClr val="E6294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Shape 217"/>
          <p:cNvSpPr txBox="1"/>
          <p:nvPr/>
        </p:nvSpPr>
        <p:spPr>
          <a:xfrm>
            <a:off x="5480798" y="2860092"/>
            <a:ext cx="1529602" cy="549857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E62949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Implementasi sistem basis data</a:t>
            </a:r>
            <a:endParaRPr lang="en" b="1" dirty="0">
              <a:solidFill>
                <a:srgbClr val="E62949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343400" y="2921648"/>
            <a:ext cx="1177143" cy="412101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07624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Pemilihan DBMS</a:t>
            </a:r>
            <a:endParaRPr lang="en" b="1" dirty="0">
              <a:solidFill>
                <a:srgbClr val="F07624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3104973" y="2921649"/>
            <a:ext cx="1238427" cy="564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4BD2D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Perancangan basis data konseptual</a:t>
            </a:r>
            <a:endParaRPr lang="en" b="1" dirty="0">
              <a:solidFill>
                <a:srgbClr val="F4BD2D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809573" y="2921649"/>
            <a:ext cx="1238427" cy="564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ED4DE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Pengumpulan data dan analisisis</a:t>
            </a:r>
            <a:endParaRPr lang="en" sz="1800" b="1" dirty="0">
              <a:solidFill>
                <a:srgbClr val="1ED4DE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>
            <a:off x="2438400" y="2465424"/>
            <a:ext cx="0" cy="322350"/>
          </a:xfrm>
          <a:prstGeom prst="straightConnector1">
            <a:avLst/>
          </a:prstGeom>
          <a:noFill/>
          <a:ln w="38100" cap="flat" cmpd="sng">
            <a:solidFill>
              <a:srgbClr val="1ED4D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>
            <a:off x="3657600" y="2465424"/>
            <a:ext cx="0" cy="322350"/>
          </a:xfrm>
          <a:prstGeom prst="straightConnector1">
            <a:avLst/>
          </a:prstGeom>
          <a:noFill/>
          <a:ln w="38100" cap="flat" cmpd="sng">
            <a:solidFill>
              <a:srgbClr val="F4BD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>
            <a:off x="4876800" y="2465424"/>
            <a:ext cx="0" cy="322350"/>
          </a:xfrm>
          <a:prstGeom prst="straightConnector1">
            <a:avLst/>
          </a:prstGeom>
          <a:noFill/>
          <a:ln w="38100" cap="flat" cmpd="sng">
            <a:solidFill>
              <a:srgbClr val="F0762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Shape 228"/>
          <p:cNvCxnSpPr/>
          <p:nvPr/>
        </p:nvCxnSpPr>
        <p:spPr>
          <a:xfrm>
            <a:off x="6172200" y="2465424"/>
            <a:ext cx="0" cy="322350"/>
          </a:xfrm>
          <a:prstGeom prst="straightConnector1">
            <a:avLst/>
          </a:prstGeom>
          <a:noFill/>
          <a:ln w="38100" cap="flat" cmpd="sng">
            <a:solidFill>
              <a:srgbClr val="E6294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Shape 234"/>
          <p:cNvSpPr txBox="1"/>
          <p:nvPr/>
        </p:nvSpPr>
        <p:spPr>
          <a:xfrm>
            <a:off x="3104973" y="3694650"/>
            <a:ext cx="1483047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marR="0" lvl="0" indent="-17145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200" dirty="0" smtClean="0">
                <a:solidFill>
                  <a:srgbClr val="595959"/>
                </a:solidFill>
              </a:rPr>
              <a:t>Perancangan s</a:t>
            </a:r>
            <a:r>
              <a:rPr lang="en" sz="12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kema konseptual</a:t>
            </a:r>
          </a:p>
          <a:p>
            <a:pPr marL="171450" marR="0" lvl="0" indent="-1714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595959"/>
                </a:solidFill>
              </a:rPr>
              <a:t>P</a:t>
            </a:r>
            <a:r>
              <a:rPr lang="en" sz="1200" dirty="0" smtClean="0">
                <a:solidFill>
                  <a:srgbClr val="595959"/>
                </a:solidFill>
              </a:rPr>
              <a:t>erancangan transaksi</a:t>
            </a:r>
            <a:endParaRPr lang="en" sz="12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234"/>
          <p:cNvSpPr txBox="1"/>
          <p:nvPr/>
        </p:nvSpPr>
        <p:spPr>
          <a:xfrm>
            <a:off x="4343400" y="3703320"/>
            <a:ext cx="1483047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marR="0" lvl="0" indent="-1714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595959"/>
                </a:solidFill>
              </a:rPr>
              <a:t>MySQL</a:t>
            </a:r>
            <a:endParaRPr lang="en" sz="12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234"/>
          <p:cNvSpPr txBox="1"/>
          <p:nvPr/>
        </p:nvSpPr>
        <p:spPr>
          <a:xfrm>
            <a:off x="5527353" y="3703320"/>
            <a:ext cx="1483047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marR="0" lvl="0" indent="-1714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200" dirty="0" err="1" smtClean="0">
                <a:solidFill>
                  <a:srgbClr val="595959"/>
                </a:solidFill>
              </a:rPr>
              <a:t>Tahap</a:t>
            </a:r>
            <a:r>
              <a:rPr lang="en-US" sz="1200" dirty="0" smtClean="0">
                <a:solidFill>
                  <a:srgbClr val="595959"/>
                </a:solidFill>
              </a:rPr>
              <a:t> 1</a:t>
            </a:r>
          </a:p>
          <a:p>
            <a:pPr marL="171450" marR="0" lvl="0" indent="-1714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2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Tahap</a:t>
            </a:r>
            <a:r>
              <a:rPr lang="en-US" sz="12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</a:p>
          <a:p>
            <a:pPr marL="171450" marR="0" lvl="0" indent="-1714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200" dirty="0" err="1" smtClean="0">
                <a:solidFill>
                  <a:srgbClr val="595959"/>
                </a:solidFill>
              </a:rPr>
              <a:t>Tahap</a:t>
            </a:r>
            <a:r>
              <a:rPr lang="en-US" sz="1200" dirty="0" smtClean="0">
                <a:solidFill>
                  <a:srgbClr val="595959"/>
                </a:solidFill>
              </a:rPr>
              <a:t> 3</a:t>
            </a:r>
          </a:p>
          <a:p>
            <a:pPr marL="171450" marR="0" lvl="0" indent="-1714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2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Tahap</a:t>
            </a:r>
            <a:r>
              <a:rPr lang="en-US" sz="12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</a:p>
          <a:p>
            <a:pPr marL="171450" marR="0" lvl="0" indent="-1714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200" dirty="0" err="1" smtClean="0">
                <a:solidFill>
                  <a:srgbClr val="595959"/>
                </a:solidFill>
              </a:rPr>
              <a:t>Tahap</a:t>
            </a:r>
            <a:r>
              <a:rPr lang="en-US" sz="1200" dirty="0" smtClean="0">
                <a:solidFill>
                  <a:srgbClr val="595959"/>
                </a:solidFill>
              </a:rPr>
              <a:t> 5 </a:t>
            </a:r>
            <a:endParaRPr lang="en" sz="12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98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5715000" y="57150"/>
            <a:ext cx="33528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C7DE1"/>
              </a:buClr>
              <a:buFont typeface="Arial"/>
              <a:buNone/>
            </a:pPr>
            <a:r>
              <a:rPr lang="en" sz="4400" b="0" i="0" u="none" strike="noStrike" cap="none" dirty="0" smtClean="0">
                <a:solidFill>
                  <a:srgbClr val="1C7DE1"/>
                </a:solidFill>
                <a:latin typeface="Arial"/>
                <a:ea typeface="Arial"/>
                <a:cs typeface="Arial"/>
                <a:sym typeface="Arial"/>
              </a:rPr>
              <a:t>Skema</a:t>
            </a:r>
            <a:r>
              <a:rPr lang="en" sz="4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Basis Data</a:t>
            </a:r>
            <a:endParaRPr lang="en" sz="4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924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259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290</Words>
  <Application>Microsoft Office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Contents Slide Master</vt:lpstr>
      <vt:lpstr>APLIKASI LOAK ONLINE </vt:lpstr>
      <vt:lpstr>Developer Aplikasi Loak Online</vt:lpstr>
      <vt:lpstr>PowerPoint Presentation</vt:lpstr>
      <vt:lpstr>Pendahuluan</vt:lpstr>
      <vt:lpstr>PowerPoint Presentation</vt:lpstr>
      <vt:lpstr>Proses Implementasi</vt:lpstr>
      <vt:lpstr>Pengumpulan Data</vt:lpstr>
      <vt:lpstr>Perancangan Basis Data</vt:lpstr>
      <vt:lpstr>Skema Basis Data</vt:lpstr>
      <vt:lpstr>Skema Tabel</vt:lpstr>
      <vt:lpstr>Pengembangan Sistem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LOAK ONLINE</dc:title>
  <dc:creator>Dyah Islami</dc:creator>
  <cp:lastModifiedBy>DIAH</cp:lastModifiedBy>
  <cp:revision>21</cp:revision>
  <dcterms:modified xsi:type="dcterms:W3CDTF">2018-01-03T12:30:56Z</dcterms:modified>
</cp:coreProperties>
</file>