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6" r:id="rId4"/>
  </p:sldMasterIdLst>
  <p:notesMasterIdLst>
    <p:notesMasterId r:id="rId25"/>
  </p:notesMasterIdLst>
  <p:sldIdLst>
    <p:sldId id="260" r:id="rId5"/>
    <p:sldId id="257" r:id="rId6"/>
    <p:sldId id="262" r:id="rId7"/>
    <p:sldId id="261"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8"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7" d="100"/>
          <a:sy n="57" d="100"/>
        </p:scale>
        <p:origin x="35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7/28/2023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67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24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2122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355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91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54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82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094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18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71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48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81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69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6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7/28/2023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18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2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92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7/28/2023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7364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lektronikpraxis.vogel.de/die-9-cybersecurity-trends-2017-a-623001/"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auer-power.net/2019/02/5-cybersecurity-risks-most-companies.html" TargetMode="External"/><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guru99.com/sql.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cherlund.blogspot.com/2020/01/the-role-of-ai-and-machine-learning-in.html"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netgovernance.org/2020/04/05/brazils-first-national-cybersecurity-strategy-an-analysis-of-its-past-present-and-future/"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allaboutworldpolitics.com/conflict-and-security/cybersecurity/"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blnews.org/the-catholic-polytechnic-university-issues-its-first-course-cybersecurity-fundamentals/"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roaringelephant.org/2019/03/26/episode-133-big-data-in-cybersecurity-with-saad-ayad-featuring-apache-metron-part-1/"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wallpaperflare.com/anime-boys-water-underwater-sweets-foam-yaoi-bubble-necklace-wallpaper-uisgg"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auer-power.net/2018/12/brace-yourselves-for-upcoming.html"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olicyoptions.irpp.org/magazines/july-2019/the-critical-shortage-of-cybersecurity-expertise/"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s://creativecommons.org/licenses/by-nd/3.0/" TargetMode="Externa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hyperlink" Target="https://incubator.org/training-documentation/item/what-you-need-to-know-about-cybersecurity"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techtarget.com/searchsecurity/definition/ethical-hacker" TargetMode="External"/><Relationship Id="rId13" Type="http://schemas.openxmlformats.org/officeDocument/2006/relationships/hyperlink" Target="https://feexit.blogspot.com/2014/07/sufro-como-java.html" TargetMode="External"/><Relationship Id="rId3" Type="http://schemas.openxmlformats.org/officeDocument/2006/relationships/image" Target="../media/image3.jpg"/><Relationship Id="rId7" Type="http://schemas.openxmlformats.org/officeDocument/2006/relationships/hyperlink" Target="https://www.techtarget.com/searchsecurity/definition/malware" TargetMode="External"/><Relationship Id="rId12"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chtarget.com/searchsecurity/definition/cyber-espionage" TargetMode="External"/><Relationship Id="rId11" Type="http://schemas.openxmlformats.org/officeDocument/2006/relationships/hyperlink" Target="https://www.techtarget.com/searchsecurity/definition/zero-day-vulnerability" TargetMode="External"/><Relationship Id="rId5" Type="http://schemas.openxmlformats.org/officeDocument/2006/relationships/hyperlink" Target="https://www.techtarget.com/searchsecurity/definition/cybercrime" TargetMode="External"/><Relationship Id="rId10" Type="http://schemas.openxmlformats.org/officeDocument/2006/relationships/hyperlink" Target="https://www.techtarget.com/searchsecurity/definition/vulnerability-assessment-vulnerability-analysis" TargetMode="External"/><Relationship Id="rId4" Type="http://schemas.openxmlformats.org/officeDocument/2006/relationships/hyperlink" Target="https://www.wallpaperflare.com/anonymous-computer-hacker-legion-mask-quote-wallpaper-ufnjt" TargetMode="External"/><Relationship Id="rId9" Type="http://schemas.openxmlformats.org/officeDocument/2006/relationships/hyperlink" Target="https://www.techtarget.com/searchsecurity/definition/penetration-testin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publicdomainpictures.net/view-image.php?image=380701&amp;picture=any-questions"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licyoptions.irpp.org/magazines/july-2019/the-critical-shortage-of-cybersecurity-expertise/"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purplesec.us/prevent-cyber-attack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ontrainfo.com/24489/los-hackers-de-sombrero-blanco/"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hedailymba.com/2017/12/21/cybersecurity-checklist-what-every-small-business-should-know/"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ogressive-charlestown.com/2018/05/langevin-pushes-back-against-white.html"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ired.it/economia/finanza/2020/10/17/cybersecurity-italia-borsa/"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ncubator.org/training-documentation/item/what-you-need-to-know-about-cybersecurity"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eoplemattersglobal.com/article/talent-management/ensuring-remote-worker-cybersecurity-25371"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a:t>Title Lorem Ipsum</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Sit Dolor Amet</a:t>
            </a:r>
          </a:p>
        </p:txBody>
      </p:sp>
      <p:pic>
        <p:nvPicPr>
          <p:cNvPr id="5" name="Picture 4">
            <a:extLst>
              <a:ext uri="{FF2B5EF4-FFF2-40B4-BE49-F238E27FC236}">
                <a16:creationId xmlns:a16="http://schemas.microsoft.com/office/drawing/2014/main" id="{CB1214EC-F955-4A68-B691-959CC2D1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148" y="0"/>
            <a:ext cx="12191999" cy="6857999"/>
          </a:xfrm>
          <a:prstGeom prst="rect">
            <a:avLst/>
          </a:prstGeom>
        </p:spPr>
      </p:pic>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E9189-DC08-4846-824B-CC7D135E7ABC}"/>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3014" b="2717"/>
          <a:stretch/>
        </p:blipFill>
        <p:spPr>
          <a:xfrm>
            <a:off x="20" y="10"/>
            <a:ext cx="12191980" cy="6857990"/>
          </a:xfrm>
          <a:prstGeom prst="rect">
            <a:avLst/>
          </a:prstGeom>
        </p:spPr>
      </p:pic>
      <p:sp>
        <p:nvSpPr>
          <p:cNvPr id="2" name="Title 1">
            <a:extLst>
              <a:ext uri="{FF2B5EF4-FFF2-40B4-BE49-F238E27FC236}">
                <a16:creationId xmlns:a16="http://schemas.microsoft.com/office/drawing/2014/main" id="{F4D75296-B5CC-4CA3-8085-286458AFEC1F}"/>
              </a:ext>
            </a:extLst>
          </p:cNvPr>
          <p:cNvSpPr>
            <a:spLocks noGrp="1"/>
          </p:cNvSpPr>
          <p:nvPr>
            <p:ph type="title"/>
          </p:nvPr>
        </p:nvSpPr>
        <p:spPr/>
        <p:txBody>
          <a:bodyPr anchor="b">
            <a:normAutofit/>
          </a:bodyPr>
          <a:lstStyle/>
          <a:p>
            <a:r>
              <a:rPr lang="en-US" sz="4800" b="1" dirty="0"/>
              <a:t>Into Our Project</a:t>
            </a:r>
            <a:br>
              <a:rPr lang="en-US" sz="4800" b="1" dirty="0"/>
            </a:br>
            <a:r>
              <a:rPr lang="en-US" sz="4800" b="1" dirty="0"/>
              <a:t>Elaborating SQL Injection</a:t>
            </a:r>
          </a:p>
        </p:txBody>
      </p:sp>
      <p:sp>
        <p:nvSpPr>
          <p:cNvPr id="3" name="Content Placeholder 2">
            <a:extLst>
              <a:ext uri="{FF2B5EF4-FFF2-40B4-BE49-F238E27FC236}">
                <a16:creationId xmlns:a16="http://schemas.microsoft.com/office/drawing/2014/main" id="{AA05FDDA-FAC1-4111-BE4D-04F04F8F2777}"/>
              </a:ext>
            </a:extLst>
          </p:cNvPr>
          <p:cNvSpPr>
            <a:spLocks noGrp="1"/>
          </p:cNvSpPr>
          <p:nvPr>
            <p:ph idx="1"/>
          </p:nvPr>
        </p:nvSpPr>
        <p:spPr>
          <a:xfrm>
            <a:off x="1269402" y="2666999"/>
            <a:ext cx="10233621" cy="3124201"/>
          </a:xfrm>
        </p:spPr>
        <p:txBody>
          <a:bodyPr anchor="t">
            <a:normAutofit/>
          </a:bodyPr>
          <a:lstStyle/>
          <a:p>
            <a:r>
              <a:rPr lang="en-US" dirty="0"/>
              <a:t>Injection is a security vulnerability that allows an attacker to alter backend</a:t>
            </a:r>
            <a:r>
              <a:rPr lang="en-US" dirty="0">
                <a:hlinkClick r:id="rId4"/>
              </a:rPr>
              <a:t> SQL </a:t>
            </a:r>
            <a:r>
              <a:rPr lang="en-US" dirty="0"/>
              <a:t>statements by manipulating the user supplied data.</a:t>
            </a:r>
          </a:p>
          <a:p>
            <a:r>
              <a:rPr lang="en-US" dirty="0"/>
              <a:t>Injection occurs when the user input is sent to an interpreter as part of command or query and trick the interpreter into executing unintended commands and gives access to unauthorized data.</a:t>
            </a:r>
          </a:p>
          <a:p>
            <a:r>
              <a:rPr lang="en-US" dirty="0"/>
              <a:t>The SQL command which when executed by web application can also expose the back-end database.</a:t>
            </a:r>
          </a:p>
          <a:p>
            <a:endParaRPr lang="en-US" dirty="0"/>
          </a:p>
        </p:txBody>
      </p:sp>
      <p:sp>
        <p:nvSpPr>
          <p:cNvPr id="6" name="TextBox 5">
            <a:extLst>
              <a:ext uri="{FF2B5EF4-FFF2-40B4-BE49-F238E27FC236}">
                <a16:creationId xmlns:a16="http://schemas.microsoft.com/office/drawing/2014/main" id="{761EC058-3581-4ACB-B775-C0A7E5A3E257}"/>
              </a:ext>
            </a:extLst>
          </p:cNvPr>
          <p:cNvSpPr txBox="1"/>
          <p:nvPr/>
        </p:nvSpPr>
        <p:spPr>
          <a:xfrm>
            <a:off x="9678171" y="6657945"/>
            <a:ext cx="251382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bauer-power.net/2019/02/5-cybersecurity-risks-most-companie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8271306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DD5019-E0C5-4698-8544-70C2F6A2F78A}"/>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3ABF8EA-1342-423A-9DEB-0976357D92AB}"/>
              </a:ext>
            </a:extLst>
          </p:cNvPr>
          <p:cNvSpPr>
            <a:spLocks noGrp="1"/>
          </p:cNvSpPr>
          <p:nvPr>
            <p:ph type="title"/>
          </p:nvPr>
        </p:nvSpPr>
        <p:spPr/>
        <p:txBody>
          <a:bodyPr anchor="b">
            <a:normAutofit/>
          </a:bodyPr>
          <a:lstStyle/>
          <a:p>
            <a:r>
              <a:rPr lang="en-US" sz="4800" b="1" dirty="0"/>
              <a:t>Vulnerable Objects in an SQL Injection</a:t>
            </a:r>
          </a:p>
        </p:txBody>
      </p:sp>
      <p:sp>
        <p:nvSpPr>
          <p:cNvPr id="3" name="Content Placeholder 2">
            <a:extLst>
              <a:ext uri="{FF2B5EF4-FFF2-40B4-BE49-F238E27FC236}">
                <a16:creationId xmlns:a16="http://schemas.microsoft.com/office/drawing/2014/main" id="{BDD6809B-03F4-4991-A222-B5F8CDD9373F}"/>
              </a:ext>
            </a:extLst>
          </p:cNvPr>
          <p:cNvSpPr>
            <a:spLocks noGrp="1"/>
          </p:cNvSpPr>
          <p:nvPr>
            <p:ph idx="1"/>
          </p:nvPr>
        </p:nvSpPr>
        <p:spPr>
          <a:xfrm>
            <a:off x="1269402" y="2666999"/>
            <a:ext cx="10233621" cy="3124201"/>
          </a:xfrm>
        </p:spPr>
        <p:txBody>
          <a:bodyPr anchor="t">
            <a:normAutofit/>
          </a:bodyPr>
          <a:lstStyle/>
          <a:p>
            <a:r>
              <a:rPr lang="en-US" sz="3600" dirty="0"/>
              <a:t>Input Fields where we have different forms</a:t>
            </a:r>
          </a:p>
          <a:p>
            <a:r>
              <a:rPr lang="en-US" sz="3600" dirty="0"/>
              <a:t>URLs interacting with the database.</a:t>
            </a:r>
          </a:p>
          <a:p>
            <a:endParaRPr lang="en-US" dirty="0"/>
          </a:p>
        </p:txBody>
      </p:sp>
      <p:sp>
        <p:nvSpPr>
          <p:cNvPr id="6" name="TextBox 5">
            <a:extLst>
              <a:ext uri="{FF2B5EF4-FFF2-40B4-BE49-F238E27FC236}">
                <a16:creationId xmlns:a16="http://schemas.microsoft.com/office/drawing/2014/main" id="{2A7ADE13-D6C0-4DDB-A750-637E02468A40}"/>
              </a:ext>
            </a:extLst>
          </p:cNvPr>
          <p:cNvSpPr txBox="1"/>
          <p:nvPr/>
        </p:nvSpPr>
        <p:spPr>
          <a:xfrm>
            <a:off x="9961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cherlund.blogspot.com/2020/01/the-role-of-ai-and-machine-learning-in.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2052394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42A28-509B-408F-9474-F95EFFA7415B}"/>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263" b="22466"/>
          <a:stretch/>
        </p:blipFill>
        <p:spPr>
          <a:xfrm>
            <a:off x="20" y="10"/>
            <a:ext cx="12191980" cy="6857990"/>
          </a:xfrm>
          <a:prstGeom prst="rect">
            <a:avLst/>
          </a:prstGeom>
        </p:spPr>
      </p:pic>
      <p:sp>
        <p:nvSpPr>
          <p:cNvPr id="2" name="Title 1">
            <a:extLst>
              <a:ext uri="{FF2B5EF4-FFF2-40B4-BE49-F238E27FC236}">
                <a16:creationId xmlns:a16="http://schemas.microsoft.com/office/drawing/2014/main" id="{C4C44755-64ED-4C24-9B63-B38D7E509516}"/>
              </a:ext>
            </a:extLst>
          </p:cNvPr>
          <p:cNvSpPr>
            <a:spLocks noGrp="1"/>
          </p:cNvSpPr>
          <p:nvPr>
            <p:ph type="title"/>
          </p:nvPr>
        </p:nvSpPr>
        <p:spPr/>
        <p:txBody>
          <a:bodyPr anchor="b">
            <a:normAutofit/>
          </a:bodyPr>
          <a:lstStyle/>
          <a:p>
            <a:r>
              <a:rPr lang="en-US" sz="4800" b="1" dirty="0"/>
              <a:t>How It Is Done</a:t>
            </a:r>
          </a:p>
        </p:txBody>
      </p:sp>
      <p:sp>
        <p:nvSpPr>
          <p:cNvPr id="3" name="Content Placeholder 2">
            <a:extLst>
              <a:ext uri="{FF2B5EF4-FFF2-40B4-BE49-F238E27FC236}">
                <a16:creationId xmlns:a16="http://schemas.microsoft.com/office/drawing/2014/main" id="{2BD270E5-0A31-4088-B1D7-594F521A6B2D}"/>
              </a:ext>
            </a:extLst>
          </p:cNvPr>
          <p:cNvSpPr>
            <a:spLocks noGrp="1"/>
          </p:cNvSpPr>
          <p:nvPr>
            <p:ph idx="1"/>
          </p:nvPr>
        </p:nvSpPr>
        <p:spPr>
          <a:xfrm>
            <a:off x="1269402" y="2666999"/>
            <a:ext cx="10233621" cy="3124201"/>
          </a:xfrm>
        </p:spPr>
        <p:txBody>
          <a:bodyPr anchor="t">
            <a:normAutofit/>
          </a:bodyPr>
          <a:lstStyle/>
          <a:p>
            <a:pPr>
              <a:lnSpc>
                <a:spcPct val="90000"/>
              </a:lnSpc>
            </a:pPr>
            <a:r>
              <a:rPr lang="en-US" sz="2000"/>
              <a:t>First when you put in the input form a SQL character such as ' and  an internal server error takes place this means that something happened in the backend with the database so this will be hint of and SQL vulnerability as the entered data is not being well filtered in the software.</a:t>
            </a:r>
          </a:p>
          <a:p>
            <a:pPr>
              <a:lnSpc>
                <a:spcPct val="90000"/>
              </a:lnSpc>
            </a:pPr>
            <a:r>
              <a:rPr lang="en-US" sz="2000"/>
              <a:t>Second, a hacker executes an SQL injection with an SQL statement that is always true in the password field. For instance, 1=1; and thus this will make unfiltered query to be accepted by the software and access the admin account specified in the username field.</a:t>
            </a:r>
          </a:p>
          <a:p>
            <a:pPr>
              <a:lnSpc>
                <a:spcPct val="90000"/>
              </a:lnSpc>
            </a:pPr>
            <a:r>
              <a:rPr lang="en-US" sz="2000"/>
              <a:t>Third, WE Have The BINGO where a hacker can start executing any SQL queries in the unfiltered password field that allows data related to the SQL tables to be exposed such as the credential columns in the user table. </a:t>
            </a:r>
          </a:p>
        </p:txBody>
      </p:sp>
      <p:sp>
        <p:nvSpPr>
          <p:cNvPr id="6" name="TextBox 5">
            <a:extLst>
              <a:ext uri="{FF2B5EF4-FFF2-40B4-BE49-F238E27FC236}">
                <a16:creationId xmlns:a16="http://schemas.microsoft.com/office/drawing/2014/main" id="{020708E8-DC7F-42B5-AC49-782301F446DB}"/>
              </a:ext>
            </a:extLst>
          </p:cNvPr>
          <p:cNvSpPr txBox="1"/>
          <p:nvPr/>
        </p:nvSpPr>
        <p:spPr>
          <a:xfrm>
            <a:off x="9662141" y="6657945"/>
            <a:ext cx="252985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internetgovernance.org/2020/04/05/brazils-first-national-cybersecurity-strategy-an-analysis-of-its-past-present-and-futu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5614557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49825-BC8D-4E4E-AB6D-858908A32E9E}"/>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1633" b="13367"/>
          <a:stretch/>
        </p:blipFill>
        <p:spPr>
          <a:xfrm>
            <a:off x="20" y="10"/>
            <a:ext cx="12191980" cy="6857990"/>
          </a:xfrm>
          <a:prstGeom prst="rect">
            <a:avLst/>
          </a:prstGeom>
        </p:spPr>
      </p:pic>
      <p:sp>
        <p:nvSpPr>
          <p:cNvPr id="2" name="Title 1">
            <a:extLst>
              <a:ext uri="{FF2B5EF4-FFF2-40B4-BE49-F238E27FC236}">
                <a16:creationId xmlns:a16="http://schemas.microsoft.com/office/drawing/2014/main" id="{51DADFA8-921C-457E-9234-37B52A1F6B99}"/>
              </a:ext>
            </a:extLst>
          </p:cNvPr>
          <p:cNvSpPr>
            <a:spLocks noGrp="1"/>
          </p:cNvSpPr>
          <p:nvPr>
            <p:ph type="title"/>
          </p:nvPr>
        </p:nvSpPr>
        <p:spPr/>
        <p:txBody>
          <a:bodyPr anchor="b">
            <a:normAutofit/>
          </a:bodyPr>
          <a:lstStyle/>
          <a:p>
            <a:r>
              <a:rPr lang="en-US" sz="4800" b="1" dirty="0"/>
              <a:t>Implication of an SQL Injection</a:t>
            </a:r>
          </a:p>
        </p:txBody>
      </p:sp>
      <p:sp>
        <p:nvSpPr>
          <p:cNvPr id="3" name="Content Placeholder 2">
            <a:extLst>
              <a:ext uri="{FF2B5EF4-FFF2-40B4-BE49-F238E27FC236}">
                <a16:creationId xmlns:a16="http://schemas.microsoft.com/office/drawing/2014/main" id="{CB7413F7-1332-4D31-9878-7096D8625504}"/>
              </a:ext>
            </a:extLst>
          </p:cNvPr>
          <p:cNvSpPr>
            <a:spLocks noGrp="1"/>
          </p:cNvSpPr>
          <p:nvPr>
            <p:ph idx="1"/>
          </p:nvPr>
        </p:nvSpPr>
        <p:spPr>
          <a:xfrm>
            <a:off x="1269402" y="2666999"/>
            <a:ext cx="10233621" cy="3124201"/>
          </a:xfrm>
        </p:spPr>
        <p:txBody>
          <a:bodyPr anchor="t">
            <a:normAutofit/>
          </a:bodyPr>
          <a:lstStyle/>
          <a:p>
            <a:r>
              <a:rPr lang="en-US" dirty="0"/>
              <a:t>An attacker can inject malicious content into the vulnerable fields.</a:t>
            </a:r>
          </a:p>
          <a:p>
            <a:r>
              <a:rPr lang="en-US" dirty="0"/>
              <a:t>Sensitive data like User Names, Passwords, etc. can be read from the database.</a:t>
            </a:r>
          </a:p>
          <a:p>
            <a:r>
              <a:rPr lang="en-US" dirty="0"/>
              <a:t>Database data can be modified (Insert/Update/ Delete).</a:t>
            </a:r>
          </a:p>
          <a:p>
            <a:r>
              <a:rPr lang="en-US" dirty="0"/>
              <a:t>Administration Operations can be executed on the database</a:t>
            </a:r>
          </a:p>
          <a:p>
            <a:endParaRPr lang="en-US" dirty="0"/>
          </a:p>
        </p:txBody>
      </p:sp>
      <p:sp>
        <p:nvSpPr>
          <p:cNvPr id="6" name="TextBox 5">
            <a:extLst>
              <a:ext uri="{FF2B5EF4-FFF2-40B4-BE49-F238E27FC236}">
                <a16:creationId xmlns:a16="http://schemas.microsoft.com/office/drawing/2014/main" id="{D841BD79-5686-47E4-8486-B79FC70A15B8}"/>
              </a:ext>
            </a:extLst>
          </p:cNvPr>
          <p:cNvSpPr txBox="1"/>
          <p:nvPr/>
        </p:nvSpPr>
        <p:spPr>
          <a:xfrm>
            <a:off x="9824044" y="6657945"/>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allaboutworldpolitics.com/conflict-and-security/cybersecu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817272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348588-E942-42BE-8DE0-745ABAC92BA7}"/>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1778"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0D2C453-7510-413A-A708-1D821A507A32}"/>
              </a:ext>
            </a:extLst>
          </p:cNvPr>
          <p:cNvSpPr>
            <a:spLocks noGrp="1"/>
          </p:cNvSpPr>
          <p:nvPr>
            <p:ph type="title"/>
          </p:nvPr>
        </p:nvSpPr>
        <p:spPr/>
        <p:txBody>
          <a:bodyPr anchor="b">
            <a:normAutofit/>
          </a:bodyPr>
          <a:lstStyle/>
          <a:p>
            <a:r>
              <a:rPr lang="en-US" sz="4800" b="1" dirty="0"/>
              <a:t>Deeper In Our Project</a:t>
            </a:r>
          </a:p>
        </p:txBody>
      </p:sp>
      <p:sp>
        <p:nvSpPr>
          <p:cNvPr id="3" name="Content Placeholder 2">
            <a:extLst>
              <a:ext uri="{FF2B5EF4-FFF2-40B4-BE49-F238E27FC236}">
                <a16:creationId xmlns:a16="http://schemas.microsoft.com/office/drawing/2014/main" id="{A3CE6E2C-50F5-42B4-86DF-B631388AA516}"/>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a:t>Importing modules that we are going to use </a:t>
            </a:r>
          </a:p>
          <a:p>
            <a:pPr>
              <a:lnSpc>
                <a:spcPct val="90000"/>
              </a:lnSpc>
            </a:pPr>
            <a:r>
              <a:rPr lang="en-US" sz="2200"/>
              <a:t>Initialize an HTTP session and set the browser </a:t>
            </a:r>
          </a:p>
          <a:p>
            <a:pPr>
              <a:lnSpc>
                <a:spcPct val="90000"/>
              </a:lnSpc>
            </a:pPr>
            <a:r>
              <a:rPr lang="en-US" sz="2200"/>
              <a:t>As SQL injection is all about web forms, we will create our interesting function (get_all_forms) that uses a library we imported  to get all the web forms in a list format</a:t>
            </a:r>
          </a:p>
          <a:p>
            <a:pPr>
              <a:lnSpc>
                <a:spcPct val="90000"/>
              </a:lnSpc>
            </a:pPr>
            <a:r>
              <a:rPr lang="en-US" sz="2200"/>
              <a:t>Another hands on target function (get_form_details) that get a single form and then give us useful information such as the action (target URL), the method used (get, post) and all input fields</a:t>
            </a:r>
          </a:p>
          <a:p>
            <a:pPr>
              <a:lnSpc>
                <a:spcPct val="90000"/>
              </a:lnSpc>
            </a:pPr>
            <a:endParaRPr lang="en-US" sz="2200"/>
          </a:p>
        </p:txBody>
      </p:sp>
      <p:sp>
        <p:nvSpPr>
          <p:cNvPr id="6" name="TextBox 5">
            <a:extLst>
              <a:ext uri="{FF2B5EF4-FFF2-40B4-BE49-F238E27FC236}">
                <a16:creationId xmlns:a16="http://schemas.microsoft.com/office/drawing/2014/main" id="{9446F465-4DD7-4107-ACF2-34BFD2BD1BA4}"/>
              </a:ext>
            </a:extLst>
          </p:cNvPr>
          <p:cNvSpPr txBox="1"/>
          <p:nvPr/>
        </p:nvSpPr>
        <p:spPr>
          <a:xfrm>
            <a:off x="9961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blnews.org/the-catholic-polytechnic-university-issues-its-first-course-cybersecurity-fundamental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67429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56E48D-DC26-4D96-B536-F53AAC0059C9}"/>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14955" r="5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47D1D1DB-1303-4F67-9FB7-3801868164E4}"/>
              </a:ext>
            </a:extLst>
          </p:cNvPr>
          <p:cNvSpPr>
            <a:spLocks noGrp="1"/>
          </p:cNvSpPr>
          <p:nvPr>
            <p:ph type="title"/>
          </p:nvPr>
        </p:nvSpPr>
        <p:spPr/>
        <p:txBody>
          <a:bodyPr anchor="b">
            <a:normAutofit/>
          </a:bodyPr>
          <a:lstStyle/>
          <a:p>
            <a:r>
              <a:rPr lang="en-US" sz="4800" b="1" dirty="0"/>
              <a:t>A Bit More Deeper</a:t>
            </a:r>
          </a:p>
        </p:txBody>
      </p:sp>
      <p:sp>
        <p:nvSpPr>
          <p:cNvPr id="3" name="Content Placeholder 2">
            <a:extLst>
              <a:ext uri="{FF2B5EF4-FFF2-40B4-BE49-F238E27FC236}">
                <a16:creationId xmlns:a16="http://schemas.microsoft.com/office/drawing/2014/main" id="{FE51F550-F9A9-44E9-A531-B3AF47F74F41}"/>
              </a:ext>
            </a:extLst>
          </p:cNvPr>
          <p:cNvSpPr>
            <a:spLocks noGrp="1"/>
          </p:cNvSpPr>
          <p:nvPr>
            <p:ph idx="1"/>
          </p:nvPr>
        </p:nvSpPr>
        <p:spPr>
          <a:xfrm>
            <a:off x="1269403" y="3047999"/>
            <a:ext cx="10233621" cy="3124201"/>
          </a:xfrm>
        </p:spPr>
        <p:txBody>
          <a:bodyPr anchor="t">
            <a:normAutofit/>
          </a:bodyPr>
          <a:lstStyle/>
          <a:p>
            <a:r>
              <a:rPr lang="en-US" dirty="0"/>
              <a:t> A Boolean function (is_vulnerable) that tells us whether a web page has SQL errors in it or no and here we are going to deal with MYSQL, SQL Server, and Oracle databases as we are using web pages that uses these databases and we are going to check for vulnerabilities in them.</a:t>
            </a:r>
          </a:p>
        </p:txBody>
      </p:sp>
      <p:sp>
        <p:nvSpPr>
          <p:cNvPr id="6" name="TextBox 5">
            <a:extLst>
              <a:ext uri="{FF2B5EF4-FFF2-40B4-BE49-F238E27FC236}">
                <a16:creationId xmlns:a16="http://schemas.microsoft.com/office/drawing/2014/main" id="{1AF4E35E-7156-4BCB-B433-2BE6EDF8DEB5}"/>
              </a:ext>
            </a:extLst>
          </p:cNvPr>
          <p:cNvSpPr txBox="1"/>
          <p:nvPr/>
        </p:nvSpPr>
        <p:spPr>
          <a:xfrm>
            <a:off x="9808014" y="6657945"/>
            <a:ext cx="238398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roaringelephant.org/2019/03/26/episode-133-big-data-in-cybersecurity-with-saad-ayad-featuring-apache-metron-part-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6359565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B52787-322A-4FCC-894F-D48F634E969F}"/>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8AEEBAA-B023-4FFF-8916-8B11CB0CCA2E}"/>
              </a:ext>
            </a:extLst>
          </p:cNvPr>
          <p:cNvSpPr>
            <a:spLocks noGrp="1"/>
          </p:cNvSpPr>
          <p:nvPr>
            <p:ph type="title"/>
          </p:nvPr>
        </p:nvSpPr>
        <p:spPr>
          <a:xfrm>
            <a:off x="1376855" y="190500"/>
            <a:ext cx="10018713" cy="1752599"/>
          </a:xfrm>
        </p:spPr>
        <p:txBody>
          <a:bodyPr anchor="b">
            <a:normAutofit/>
          </a:bodyPr>
          <a:lstStyle/>
          <a:p>
            <a:r>
              <a:rPr lang="en-US" sz="4800" b="1" dirty="0"/>
              <a:t>The Deepest Point in Our Project</a:t>
            </a:r>
          </a:p>
        </p:txBody>
      </p:sp>
      <p:sp>
        <p:nvSpPr>
          <p:cNvPr id="3" name="Content Placeholder 2">
            <a:extLst>
              <a:ext uri="{FF2B5EF4-FFF2-40B4-BE49-F238E27FC236}">
                <a16:creationId xmlns:a16="http://schemas.microsoft.com/office/drawing/2014/main" id="{D63B329E-98A1-40EE-93B4-8C934E8622C1}"/>
              </a:ext>
            </a:extLst>
          </p:cNvPr>
          <p:cNvSpPr>
            <a:spLocks noGrp="1"/>
          </p:cNvSpPr>
          <p:nvPr>
            <p:ph idx="1"/>
          </p:nvPr>
        </p:nvSpPr>
        <p:spPr>
          <a:xfrm>
            <a:off x="1269402" y="2666999"/>
            <a:ext cx="10233621" cy="3124201"/>
          </a:xfrm>
        </p:spPr>
        <p:txBody>
          <a:bodyPr anchor="t">
            <a:normAutofit/>
          </a:bodyPr>
          <a:lstStyle/>
          <a:p>
            <a:r>
              <a:rPr lang="en-US" dirty="0"/>
              <a:t>Our Powerful Function (scan_sql_injection) that searches for all forms in the web page and tries to place (quote and double quote characters) which are the weakest points in databases </a:t>
            </a:r>
          </a:p>
          <a:p>
            <a:r>
              <a:rPr lang="en-US" dirty="0"/>
              <a:t>First, in the URL to detect if the URL is vulnerable or no </a:t>
            </a:r>
          </a:p>
          <a:p>
            <a:r>
              <a:rPr lang="en-US" dirty="0"/>
              <a:t>Then, in every input field in any web page in the given URL to detect vulnerability and specify in which form is it found.</a:t>
            </a:r>
          </a:p>
        </p:txBody>
      </p:sp>
    </p:spTree>
    <p:extLst>
      <p:ext uri="{BB962C8B-B14F-4D97-AF65-F5344CB8AC3E}">
        <p14:creationId xmlns:p14="http://schemas.microsoft.com/office/powerpoint/2010/main" val="113125595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B53D9B-5D49-4FBF-B7FF-7CA6F25C4FE5}"/>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r="88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292D6253-D09F-49A4-ABFE-8A19CADA075C}"/>
              </a:ext>
            </a:extLst>
          </p:cNvPr>
          <p:cNvSpPr>
            <a:spLocks noGrp="1"/>
          </p:cNvSpPr>
          <p:nvPr>
            <p:ph type="title"/>
          </p:nvPr>
        </p:nvSpPr>
        <p:spPr>
          <a:xfrm>
            <a:off x="1484310" y="190500"/>
            <a:ext cx="10018713" cy="1752599"/>
          </a:xfrm>
        </p:spPr>
        <p:txBody>
          <a:bodyPr anchor="b">
            <a:normAutofit/>
          </a:bodyPr>
          <a:lstStyle/>
          <a:p>
            <a:r>
              <a:rPr lang="en-US" sz="4800" b="1" dirty="0"/>
              <a:t>BINGO</a:t>
            </a:r>
            <a:r>
              <a:rPr lang="en-US" sz="4800" dirty="0"/>
              <a:t> </a:t>
            </a:r>
          </a:p>
        </p:txBody>
      </p:sp>
      <p:sp>
        <p:nvSpPr>
          <p:cNvPr id="3" name="Content Placeholder 2">
            <a:extLst>
              <a:ext uri="{FF2B5EF4-FFF2-40B4-BE49-F238E27FC236}">
                <a16:creationId xmlns:a16="http://schemas.microsoft.com/office/drawing/2014/main" id="{A71A8049-8592-4B17-B935-304F7A4CF5CA}"/>
              </a:ext>
            </a:extLst>
          </p:cNvPr>
          <p:cNvSpPr>
            <a:spLocks noGrp="1"/>
          </p:cNvSpPr>
          <p:nvPr>
            <p:ph idx="1"/>
          </p:nvPr>
        </p:nvSpPr>
        <p:spPr>
          <a:xfrm>
            <a:off x="1269402" y="2666999"/>
            <a:ext cx="10233621" cy="3124201"/>
          </a:xfrm>
        </p:spPr>
        <p:txBody>
          <a:bodyPr anchor="t">
            <a:normAutofit/>
          </a:bodyPr>
          <a:lstStyle/>
          <a:p>
            <a:endParaRPr lang="en-US" dirty="0"/>
          </a:p>
          <a:p>
            <a:r>
              <a:rPr lang="en-US" dirty="0"/>
              <a:t>The main function that we will give it the URL and then we issue our attacking scan to determine if the databases in it and which is used by a specific form is vulnerable to SQL injection or no</a:t>
            </a:r>
          </a:p>
        </p:txBody>
      </p:sp>
      <p:sp>
        <p:nvSpPr>
          <p:cNvPr id="6" name="TextBox 5">
            <a:extLst>
              <a:ext uri="{FF2B5EF4-FFF2-40B4-BE49-F238E27FC236}">
                <a16:creationId xmlns:a16="http://schemas.microsoft.com/office/drawing/2014/main" id="{507F27DD-6D79-4CEA-8EAE-AEE8A3246C83}"/>
              </a:ext>
            </a:extLst>
          </p:cNvPr>
          <p:cNvSpPr txBox="1"/>
          <p:nvPr/>
        </p:nvSpPr>
        <p:spPr>
          <a:xfrm>
            <a:off x="9678171" y="6657945"/>
            <a:ext cx="251382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bauer-power.net/2018/12/brace-yourselves-for-upcoming.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95774958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C953FEE-AA2F-4D2C-A57D-4CBF23D8843F}"/>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7111" r="-1" b="-1"/>
          <a:stretch/>
        </p:blipFill>
        <p:spPr>
          <a:xfrm>
            <a:off x="7047" y="10"/>
            <a:ext cx="12182455" cy="6857990"/>
          </a:xfrm>
          <a:prstGeom prst="rect">
            <a:avLst/>
          </a:prstGeom>
        </p:spPr>
      </p:pic>
      <p:sp>
        <p:nvSpPr>
          <p:cNvPr id="2" name="Title 1">
            <a:extLst>
              <a:ext uri="{FF2B5EF4-FFF2-40B4-BE49-F238E27FC236}">
                <a16:creationId xmlns:a16="http://schemas.microsoft.com/office/drawing/2014/main" id="{69B4A49E-6A50-4C3D-9C43-80751A3B7697}"/>
              </a:ext>
            </a:extLst>
          </p:cNvPr>
          <p:cNvSpPr>
            <a:spLocks noGrp="1"/>
          </p:cNvSpPr>
          <p:nvPr>
            <p:ph type="title"/>
          </p:nvPr>
        </p:nvSpPr>
        <p:spPr>
          <a:xfrm>
            <a:off x="1672576" y="942981"/>
            <a:ext cx="9161111" cy="781756"/>
          </a:xfrm>
        </p:spPr>
        <p:txBody>
          <a:bodyPr anchor="b">
            <a:noAutofit/>
          </a:bodyPr>
          <a:lstStyle/>
          <a:p>
            <a:r>
              <a:rPr lang="en-US" sz="4800" b="1" dirty="0"/>
              <a:t>Pr00f of Success</a:t>
            </a:r>
          </a:p>
        </p:txBody>
      </p:sp>
      <p:pic>
        <p:nvPicPr>
          <p:cNvPr id="8" name="Content Placeholder 7">
            <a:extLst>
              <a:ext uri="{FF2B5EF4-FFF2-40B4-BE49-F238E27FC236}">
                <a16:creationId xmlns:a16="http://schemas.microsoft.com/office/drawing/2014/main" id="{F21D4FBE-3358-4A5D-81FB-2A609944F497}"/>
              </a:ext>
            </a:extLst>
          </p:cNvPr>
          <p:cNvPicPr>
            <a:picLocks noGrp="1" noChangeAspect="1"/>
          </p:cNvPicPr>
          <p:nvPr>
            <p:ph idx="1"/>
          </p:nvPr>
        </p:nvPicPr>
        <p:blipFill>
          <a:blip r:embed="rId4"/>
          <a:stretch>
            <a:fillRect/>
          </a:stretch>
        </p:blipFill>
        <p:spPr>
          <a:xfrm>
            <a:off x="0" y="2458125"/>
            <a:ext cx="5924582" cy="4199820"/>
          </a:xfrm>
        </p:spPr>
      </p:pic>
      <p:sp>
        <p:nvSpPr>
          <p:cNvPr id="6" name="TextBox 5">
            <a:extLst>
              <a:ext uri="{FF2B5EF4-FFF2-40B4-BE49-F238E27FC236}">
                <a16:creationId xmlns:a16="http://schemas.microsoft.com/office/drawing/2014/main" id="{1E7B33D0-B3AE-4A7D-850E-DE18325F3246}"/>
              </a:ext>
            </a:extLst>
          </p:cNvPr>
          <p:cNvSpPr txBox="1"/>
          <p:nvPr/>
        </p:nvSpPr>
        <p:spPr>
          <a:xfrm>
            <a:off x="9808014" y="6657945"/>
            <a:ext cx="238398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olicyoptions.irpp.org/magazines/july-2019/the-critical-shortage-of-cybersecurity-experti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pic>
        <p:nvPicPr>
          <p:cNvPr id="22" name="Picture 21">
            <a:extLst>
              <a:ext uri="{FF2B5EF4-FFF2-40B4-BE49-F238E27FC236}">
                <a16:creationId xmlns:a16="http://schemas.microsoft.com/office/drawing/2014/main" id="{78AD8476-5200-48ED-9288-E891A4FE1BF7}"/>
              </a:ext>
            </a:extLst>
          </p:cNvPr>
          <p:cNvPicPr>
            <a:picLocks noChangeAspect="1"/>
          </p:cNvPicPr>
          <p:nvPr/>
        </p:nvPicPr>
        <p:blipFill>
          <a:blip r:embed="rId6"/>
          <a:stretch>
            <a:fillRect/>
          </a:stretch>
        </p:blipFill>
        <p:spPr>
          <a:xfrm>
            <a:off x="6096000" y="2458124"/>
            <a:ext cx="5917532" cy="4199819"/>
          </a:xfrm>
          <a:prstGeom prst="rect">
            <a:avLst/>
          </a:prstGeom>
        </p:spPr>
      </p:pic>
    </p:spTree>
    <p:extLst>
      <p:ext uri="{BB962C8B-B14F-4D97-AF65-F5344CB8AC3E}">
        <p14:creationId xmlns:p14="http://schemas.microsoft.com/office/powerpoint/2010/main" val="291340703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A98619-DF85-4234-B304-838F294EA4B7}"/>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629" b="14101"/>
          <a:stretch/>
        </p:blipFill>
        <p:spPr>
          <a:xfrm>
            <a:off x="0" y="0"/>
            <a:ext cx="12192000" cy="6858000"/>
          </a:xfrm>
          <a:prstGeom prst="rect">
            <a:avLst/>
          </a:prstGeom>
        </p:spPr>
      </p:pic>
      <p:sp>
        <p:nvSpPr>
          <p:cNvPr id="2" name="Title 1">
            <a:extLst>
              <a:ext uri="{FF2B5EF4-FFF2-40B4-BE49-F238E27FC236}">
                <a16:creationId xmlns:a16="http://schemas.microsoft.com/office/drawing/2014/main" id="{ECB17BE6-6367-4BBB-9A1C-3A21B32C1585}"/>
              </a:ext>
            </a:extLst>
          </p:cNvPr>
          <p:cNvSpPr>
            <a:spLocks noGrp="1"/>
          </p:cNvSpPr>
          <p:nvPr>
            <p:ph type="title"/>
          </p:nvPr>
        </p:nvSpPr>
        <p:spPr>
          <a:xfrm>
            <a:off x="1376855" y="0"/>
            <a:ext cx="10018713" cy="1752599"/>
          </a:xfrm>
        </p:spPr>
        <p:txBody>
          <a:bodyPr anchor="b">
            <a:normAutofit/>
          </a:bodyPr>
          <a:lstStyle/>
          <a:p>
            <a:r>
              <a:rPr lang="en-US" sz="4800" b="1" dirty="0"/>
              <a:t>Conclusion</a:t>
            </a:r>
          </a:p>
        </p:txBody>
      </p:sp>
      <p:sp>
        <p:nvSpPr>
          <p:cNvPr id="3" name="Content Placeholder 2">
            <a:extLst>
              <a:ext uri="{FF2B5EF4-FFF2-40B4-BE49-F238E27FC236}">
                <a16:creationId xmlns:a16="http://schemas.microsoft.com/office/drawing/2014/main" id="{0220C359-0692-4004-9256-ACD2383C1A9C}"/>
              </a:ext>
            </a:extLst>
          </p:cNvPr>
          <p:cNvSpPr>
            <a:spLocks noGrp="1"/>
          </p:cNvSpPr>
          <p:nvPr>
            <p:ph idx="1"/>
          </p:nvPr>
        </p:nvSpPr>
        <p:spPr>
          <a:xfrm>
            <a:off x="1269400" y="3084688"/>
            <a:ext cx="10233621" cy="3124201"/>
          </a:xfrm>
        </p:spPr>
        <p:txBody>
          <a:bodyPr anchor="t">
            <a:normAutofit/>
          </a:bodyPr>
          <a:lstStyle/>
          <a:p>
            <a:r>
              <a:rPr lang="en-US" dirty="0"/>
              <a:t>Cyber Security is a major critical threat that can cause catastrophic issues on organizations making them down.</a:t>
            </a:r>
          </a:p>
          <a:p>
            <a:r>
              <a:rPr lang="en-US" dirty="0"/>
              <a:t>This field should be treated responsibly and organizations and governments should follow the rules of Cyber Security for maintaining their security and building a better future</a:t>
            </a:r>
          </a:p>
        </p:txBody>
      </p:sp>
      <p:sp>
        <p:nvSpPr>
          <p:cNvPr id="6" name="TextBox 5">
            <a:extLst>
              <a:ext uri="{FF2B5EF4-FFF2-40B4-BE49-F238E27FC236}">
                <a16:creationId xmlns:a16="http://schemas.microsoft.com/office/drawing/2014/main" id="{42167C82-50F8-4582-85FC-B0875E3DC385}"/>
              </a:ext>
            </a:extLst>
          </p:cNvPr>
          <p:cNvSpPr txBox="1"/>
          <p:nvPr/>
        </p:nvSpPr>
        <p:spPr>
          <a:xfrm>
            <a:off x="9816030" y="6657945"/>
            <a:ext cx="23759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ncubator.org/training-documentation/item/what-you-need-to-know-about-cybersecu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8715352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3EDDE3-4885-408C-B2C4-5C35D69F136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4062392" y="884473"/>
            <a:ext cx="7535333" cy="1413933"/>
          </a:xfrm>
        </p:spPr>
        <p:txBody>
          <a:bodyPr>
            <a:noAutofit/>
          </a:bodyPr>
          <a:lstStyle/>
          <a:p>
            <a:r>
              <a:rPr lang="en-US" sz="4400" b="1" dirty="0">
                <a:solidFill>
                  <a:schemeClr val="bg1"/>
                </a:solidFill>
              </a:rPr>
              <a:t>Hackers Coming To Our Minds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4162425" y="2252134"/>
            <a:ext cx="7532156" cy="4277782"/>
          </a:xfrm>
        </p:spPr>
        <p:txBody>
          <a:bodyPr>
            <a:normAutofit/>
          </a:bodyPr>
          <a:lstStyle/>
          <a:p>
            <a:pPr>
              <a:lnSpc>
                <a:spcPct val="90000"/>
              </a:lnSpc>
            </a:pPr>
            <a:r>
              <a:rPr lang="en-US" sz="1600">
                <a:solidFill>
                  <a:schemeClr val="bg1"/>
                </a:solidFill>
              </a:rPr>
              <a:t>A black hat hacker is typically one that engages in </a:t>
            </a:r>
            <a:r>
              <a:rPr lang="en-US" sz="1600" u="sng">
                <a:solidFill>
                  <a:schemeClr val="bg1"/>
                </a:solidFill>
                <a:hlinkClick r:id="rId5"/>
              </a:rPr>
              <a:t>cybercrime</a:t>
            </a:r>
            <a:r>
              <a:rPr lang="en-US" sz="1600">
                <a:solidFill>
                  <a:schemeClr val="bg1"/>
                </a:solidFill>
              </a:rPr>
              <a:t> operations and uses hacking for financial gain, </a:t>
            </a:r>
            <a:r>
              <a:rPr lang="en-US" sz="1600" u="sng">
                <a:solidFill>
                  <a:schemeClr val="bg1"/>
                </a:solidFill>
                <a:hlinkClick r:id="rId6"/>
              </a:rPr>
              <a:t>cyber espionage</a:t>
            </a:r>
            <a:r>
              <a:rPr lang="en-US" sz="1600">
                <a:solidFill>
                  <a:schemeClr val="bg1"/>
                </a:solidFill>
              </a:rPr>
              <a:t> purposes or other malicious motives, like implanting </a:t>
            </a:r>
            <a:r>
              <a:rPr lang="en-US" sz="1600" u="sng">
                <a:solidFill>
                  <a:schemeClr val="bg1"/>
                </a:solidFill>
                <a:hlinkClick r:id="rId7"/>
              </a:rPr>
              <a:t>malware</a:t>
            </a:r>
            <a:r>
              <a:rPr lang="en-US" sz="1600">
                <a:solidFill>
                  <a:schemeClr val="bg1"/>
                </a:solidFill>
              </a:rPr>
              <a:t> into computer systems.</a:t>
            </a:r>
          </a:p>
          <a:p>
            <a:pPr>
              <a:lnSpc>
                <a:spcPct val="90000"/>
              </a:lnSpc>
            </a:pPr>
            <a:r>
              <a:rPr lang="en-US" sz="1600">
                <a:solidFill>
                  <a:schemeClr val="bg1"/>
                </a:solidFill>
              </a:rPr>
              <a:t>A white hat hacker, also called an </a:t>
            </a:r>
            <a:r>
              <a:rPr lang="en-US" sz="1600" i="1" u="sng">
                <a:solidFill>
                  <a:schemeClr val="bg1"/>
                </a:solidFill>
                <a:hlinkClick r:id="rId8"/>
              </a:rPr>
              <a:t>ethical hacker</a:t>
            </a:r>
            <a:r>
              <a:rPr lang="en-US" sz="1600">
                <a:solidFill>
                  <a:schemeClr val="bg1"/>
                </a:solidFill>
              </a:rPr>
              <a:t>, is the antithesis of a black hat hacker. White hat hackers are not cybercriminals, rather they are security specialists hired by organizations to conduct tasks such as </a:t>
            </a:r>
            <a:r>
              <a:rPr lang="en-US" sz="1600" u="sng">
                <a:solidFill>
                  <a:schemeClr val="bg1"/>
                </a:solidFill>
                <a:hlinkClick r:id="rId9"/>
              </a:rPr>
              <a:t>penetration tests</a:t>
            </a:r>
            <a:r>
              <a:rPr lang="en-US" sz="1600">
                <a:solidFill>
                  <a:schemeClr val="bg1"/>
                </a:solidFill>
              </a:rPr>
              <a:t> and </a:t>
            </a:r>
            <a:r>
              <a:rPr lang="en-US" sz="1600" u="sng">
                <a:solidFill>
                  <a:schemeClr val="bg1"/>
                </a:solidFill>
                <a:hlinkClick r:id="rId10"/>
              </a:rPr>
              <a:t>vulnerability assessments</a:t>
            </a:r>
            <a:r>
              <a:rPr lang="en-US" sz="1600">
                <a:solidFill>
                  <a:schemeClr val="bg1"/>
                </a:solidFill>
              </a:rPr>
              <a:t> on their systems to improve their security defenses.</a:t>
            </a:r>
          </a:p>
          <a:p>
            <a:pPr>
              <a:lnSpc>
                <a:spcPct val="90000"/>
              </a:lnSpc>
            </a:pPr>
            <a:r>
              <a:rPr lang="en-US" sz="1600">
                <a:solidFill>
                  <a:schemeClr val="bg1"/>
                </a:solidFill>
              </a:rPr>
              <a:t>Gray hat hackers operate with more ethical ambiguity. While they do not hack into systems with the malicious goal of stealing data, they don't participate in true ethical hacking either. For example, they may be willing to use illegal methods to find flaws. They might then expose vulnerabilities to the public or sell </a:t>
            </a:r>
            <a:r>
              <a:rPr lang="en-US" sz="1600" u="sng">
                <a:solidFill>
                  <a:schemeClr val="bg1"/>
                </a:solidFill>
                <a:hlinkClick r:id="rId11"/>
              </a:rPr>
              <a:t>zero-day</a:t>
            </a:r>
            <a:r>
              <a:rPr lang="en-US" sz="1600">
                <a:solidFill>
                  <a:schemeClr val="bg1"/>
                </a:solidFill>
              </a:rPr>
              <a:t> exploits to government and intelligence agencies.</a:t>
            </a:r>
          </a:p>
          <a:p>
            <a:pPr>
              <a:lnSpc>
                <a:spcPct val="90000"/>
              </a:lnSpc>
            </a:pPr>
            <a:endParaRPr lang="en-US" sz="1500">
              <a:solidFill>
                <a:schemeClr val="bg1"/>
              </a:solidFill>
              <a:latin typeface="Calibri" panose="020F0502020204030204" pitchFamily="34" charset="0"/>
              <a:cs typeface="Calibri" panose="020F0502020204030204" pitchFamily="34" charset="0"/>
            </a:endParaRPr>
          </a:p>
          <a:p>
            <a:pPr marL="0" indent="0">
              <a:lnSpc>
                <a:spcPct val="90000"/>
              </a:lnSpc>
              <a:buNone/>
            </a:pPr>
            <a:r>
              <a:rPr lang="en-US" sz="1500">
                <a:solidFill>
                  <a:schemeClr val="bg1"/>
                </a:solidFill>
              </a:rPr>
              <a:t> </a:t>
            </a:r>
          </a:p>
          <a:p>
            <a:pPr>
              <a:lnSpc>
                <a:spcPct val="90000"/>
              </a:lnSpc>
            </a:pPr>
            <a:endParaRPr lang="en-US" sz="1500">
              <a:solidFill>
                <a:schemeClr val="bg1"/>
              </a:solidFill>
            </a:endParaRPr>
          </a:p>
          <a:p>
            <a:pPr>
              <a:lnSpc>
                <a:spcPct val="90000"/>
              </a:lnSpc>
            </a:pPr>
            <a:endParaRPr lang="en-US" sz="1500" dirty="0">
              <a:solidFill>
                <a:schemeClr val="bg1"/>
              </a:solidFill>
            </a:endParaRPr>
          </a:p>
        </p:txBody>
      </p:sp>
      <p:pic>
        <p:nvPicPr>
          <p:cNvPr id="7" name="Picture 6">
            <a:extLst>
              <a:ext uri="{FF2B5EF4-FFF2-40B4-BE49-F238E27FC236}">
                <a16:creationId xmlns:a16="http://schemas.microsoft.com/office/drawing/2014/main" id="{1CA764F0-E092-48C1-ACD5-3E443CEE268D}"/>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98428" y="19110"/>
            <a:ext cx="2998786" cy="865363"/>
          </a:xfrm>
          <a:prstGeom prst="rect">
            <a:avLst/>
          </a:prstGeom>
        </p:spPr>
      </p:pic>
    </p:spTree>
    <p:extLst>
      <p:ext uri="{BB962C8B-B14F-4D97-AF65-F5344CB8AC3E}">
        <p14:creationId xmlns:p14="http://schemas.microsoft.com/office/powerpoint/2010/main" val="990684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964A5C-ACC7-4476-9C98-249EC6A28B62}"/>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EF41D4BA-CAC7-4D5B-A36E-41661FF0809A}"/>
              </a:ext>
            </a:extLst>
          </p:cNvPr>
          <p:cNvSpPr>
            <a:spLocks noGrp="1"/>
          </p:cNvSpPr>
          <p:nvPr>
            <p:ph idx="1"/>
          </p:nvPr>
        </p:nvSpPr>
        <p:spPr>
          <a:xfrm>
            <a:off x="1382292" y="2746021"/>
            <a:ext cx="10233621" cy="3124201"/>
          </a:xfrm>
        </p:spPr>
        <p:txBody>
          <a:bodyPr anchor="t">
            <a:normAutofit/>
          </a:bodyPr>
          <a:lstStyle/>
          <a:p>
            <a:r>
              <a:rPr lang="en-US" sz="3600" dirty="0"/>
              <a:t>Hope you enjoyed the Project</a:t>
            </a:r>
          </a:p>
          <a:p>
            <a:r>
              <a:rPr lang="en-US" sz="3600" dirty="0"/>
              <a:t>Ready for any of your Questions</a:t>
            </a:r>
          </a:p>
        </p:txBody>
      </p:sp>
    </p:spTree>
    <p:extLst>
      <p:ext uri="{BB962C8B-B14F-4D97-AF65-F5344CB8AC3E}">
        <p14:creationId xmlns:p14="http://schemas.microsoft.com/office/powerpoint/2010/main" val="37199610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1E7B3-783B-4B6C-B561-F42E3D03765D}"/>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7111"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F5BB55F0-7EBF-4E74-9AE1-C5F14F3A97FB}"/>
              </a:ext>
            </a:extLst>
          </p:cNvPr>
          <p:cNvSpPr>
            <a:spLocks noGrp="1"/>
          </p:cNvSpPr>
          <p:nvPr>
            <p:ph type="title"/>
          </p:nvPr>
        </p:nvSpPr>
        <p:spPr/>
        <p:txBody>
          <a:bodyPr anchor="b">
            <a:normAutofit/>
          </a:bodyPr>
          <a:lstStyle/>
          <a:p>
            <a:r>
              <a:rPr lang="en-US" sz="4800" b="1" dirty="0"/>
              <a:t>Cybersecurity Technically Speaking</a:t>
            </a:r>
          </a:p>
        </p:txBody>
      </p:sp>
      <p:sp>
        <p:nvSpPr>
          <p:cNvPr id="3" name="Content Placeholder 2">
            <a:extLst>
              <a:ext uri="{FF2B5EF4-FFF2-40B4-BE49-F238E27FC236}">
                <a16:creationId xmlns:a16="http://schemas.microsoft.com/office/drawing/2014/main" id="{9F11CE83-8C99-4FE2-A076-11A9083A4705}"/>
              </a:ext>
            </a:extLst>
          </p:cNvPr>
          <p:cNvSpPr>
            <a:spLocks noGrp="1"/>
          </p:cNvSpPr>
          <p:nvPr>
            <p:ph idx="1"/>
          </p:nvPr>
        </p:nvSpPr>
        <p:spPr>
          <a:xfrm>
            <a:off x="1269402" y="2666999"/>
            <a:ext cx="10233621" cy="3124201"/>
          </a:xfrm>
        </p:spPr>
        <p:txBody>
          <a:bodyPr anchor="t">
            <a:normAutofit/>
          </a:bodyPr>
          <a:lstStyle/>
          <a:p>
            <a:pPr>
              <a:lnSpc>
                <a:spcPct val="90000"/>
              </a:lnSpc>
            </a:pPr>
            <a:r>
              <a:rPr lang="en-US" sz="2000" dirty="0"/>
              <a:t>Offensive Team and also know By The Red Teams are offensive security professionals who are experts in attacking systems and breaking into defenses.</a:t>
            </a:r>
          </a:p>
          <a:p>
            <a:pPr>
              <a:lnSpc>
                <a:spcPct val="90000"/>
              </a:lnSpc>
            </a:pPr>
            <a:r>
              <a:rPr lang="en-US" sz="2000" dirty="0"/>
              <a:t> Defensive Teams or also known by Blue Teams are defensive security professionals responsible for maintaining internal network defenses against </a:t>
            </a:r>
            <a:r>
              <a:rPr lang="en-US" sz="2000" dirty="0">
                <a:hlinkClick r:id="rId4">
                  <a:extLst>
                    <a:ext uri="{A12FA001-AC4F-418D-AE19-62706E023703}">
                      <ahyp:hlinkClr xmlns:ahyp="http://schemas.microsoft.com/office/drawing/2018/hyperlinkcolor" val="tx"/>
                    </a:ext>
                  </a:extLst>
                </a:hlinkClick>
              </a:rPr>
              <a:t>all cyber attacks and threats</a:t>
            </a:r>
            <a:r>
              <a:rPr lang="en-US" sz="2000" dirty="0"/>
              <a:t>. </a:t>
            </a:r>
          </a:p>
          <a:p>
            <a:pPr>
              <a:lnSpc>
                <a:spcPct val="90000"/>
              </a:lnSpc>
            </a:pPr>
            <a:r>
              <a:rPr lang="en-US" sz="2000" dirty="0"/>
              <a:t>Red teams simulate attacks against blue teams to test the effectiveness of the network’s security. These red and blue team exercises provide a holistic security solution ensuring strong defenses while keeping in view evolving threats.</a:t>
            </a:r>
          </a:p>
          <a:p>
            <a:pPr>
              <a:lnSpc>
                <a:spcPct val="90000"/>
              </a:lnSpc>
            </a:pPr>
            <a:r>
              <a:rPr lang="en-US" sz="2000" dirty="0"/>
              <a:t>Purple Teams are nothing other than personnel who plays the role of both the ethical attacker and the defender </a:t>
            </a:r>
          </a:p>
          <a:p>
            <a:pPr>
              <a:lnSpc>
                <a:spcPct val="90000"/>
              </a:lnSpc>
            </a:pPr>
            <a:endParaRPr lang="en-US" sz="2000" dirty="0"/>
          </a:p>
        </p:txBody>
      </p:sp>
    </p:spTree>
    <p:extLst>
      <p:ext uri="{BB962C8B-B14F-4D97-AF65-F5344CB8AC3E}">
        <p14:creationId xmlns:p14="http://schemas.microsoft.com/office/powerpoint/2010/main" val="3215962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4CC958-D74A-4B72-8AFF-B4B4BBC65896}"/>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15554" r="8890"/>
          <a:stretch/>
        </p:blipFill>
        <p:spPr>
          <a:xfrm>
            <a:off x="-90291" y="10"/>
            <a:ext cx="12191980" cy="6857990"/>
          </a:xfrm>
          <a:prstGeom prst="rect">
            <a:avLst/>
          </a:prstGeom>
        </p:spPr>
      </p:pic>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p:txBody>
          <a:bodyPr anchor="b">
            <a:normAutofit/>
          </a:bodyPr>
          <a:lstStyle/>
          <a:p>
            <a:r>
              <a:rPr lang="en-US" sz="4800" b="1" dirty="0"/>
              <a:t>Offensive Security</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269402" y="2666999"/>
            <a:ext cx="10233621" cy="3124201"/>
          </a:xfrm>
        </p:spPr>
        <p:txBody>
          <a:bodyPr anchor="t">
            <a:normAutofit lnSpcReduction="10000"/>
          </a:bodyPr>
          <a:lstStyle/>
          <a:p>
            <a:r>
              <a:rPr lang="en-US" dirty="0"/>
              <a:t>Offensive security is the proactive approach to securing networks and systems from attacks by actively seeking out vulnerabilities and weaknesses.</a:t>
            </a:r>
          </a:p>
          <a:p>
            <a:r>
              <a:rPr lang="en-US" dirty="0">
                <a:latin typeface="Calibri" panose="020F0502020204030204" pitchFamily="34" charset="0"/>
                <a:cs typeface="Calibri" panose="020F0502020204030204" pitchFamily="34" charset="0"/>
              </a:rPr>
              <a:t>It involves simulating real-world attacks and attempting to penetrate systems, networks, and web applications to identify security flaws.</a:t>
            </a:r>
          </a:p>
          <a:p>
            <a:r>
              <a:rPr lang="en-US" dirty="0">
                <a:latin typeface="Calibri" panose="020F0502020204030204" pitchFamily="34" charset="0"/>
                <a:cs typeface="Calibri" panose="020F0502020204030204" pitchFamily="34" charset="0"/>
              </a:rPr>
              <a:t>This act is only done by the Ethical Hackers and they are considered the Red Team in the Cybersecurity Field</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9978133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D058BC-AD43-4B15-A9A0-C50F5B806713}"/>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8771" r="2247"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3E7F11DA-55D8-4FBE-880B-ADA46AFDF421}"/>
              </a:ext>
            </a:extLst>
          </p:cNvPr>
          <p:cNvSpPr>
            <a:spLocks noGrp="1"/>
          </p:cNvSpPr>
          <p:nvPr>
            <p:ph type="title"/>
          </p:nvPr>
        </p:nvSpPr>
        <p:spPr/>
        <p:txBody>
          <a:bodyPr anchor="b">
            <a:normAutofit/>
          </a:bodyPr>
          <a:lstStyle/>
          <a:p>
            <a:r>
              <a:rPr lang="en-US" sz="4800" b="1" dirty="0"/>
              <a:t>Penetration Testing</a:t>
            </a:r>
          </a:p>
        </p:txBody>
      </p:sp>
      <p:sp>
        <p:nvSpPr>
          <p:cNvPr id="3" name="Content Placeholder 2">
            <a:extLst>
              <a:ext uri="{FF2B5EF4-FFF2-40B4-BE49-F238E27FC236}">
                <a16:creationId xmlns:a16="http://schemas.microsoft.com/office/drawing/2014/main" id="{B7A812B3-F284-43AF-9346-9188C8308B7C}"/>
              </a:ext>
            </a:extLst>
          </p:cNvPr>
          <p:cNvSpPr>
            <a:spLocks noGrp="1"/>
          </p:cNvSpPr>
          <p:nvPr>
            <p:ph idx="1"/>
          </p:nvPr>
        </p:nvSpPr>
        <p:spPr>
          <a:xfrm>
            <a:off x="1269402" y="2666999"/>
            <a:ext cx="10233621" cy="3124201"/>
          </a:xfrm>
        </p:spPr>
        <p:txBody>
          <a:bodyPr anchor="t">
            <a:normAutofit/>
          </a:bodyPr>
          <a:lstStyle/>
          <a:p>
            <a:r>
              <a:rPr lang="en-US" dirty="0"/>
              <a:t>A penetration test (pen test) is an authorized simulated attack performed on a computer system to evaluate its security. Penetration testers use the same tools, techniques, and processes as attackers to find and demonstrate the business impacts of weaknesses in a system.</a:t>
            </a:r>
          </a:p>
          <a:p>
            <a:r>
              <a:rPr lang="en-US" dirty="0"/>
              <a:t>Penetration testing in action is divided into white box penetration testing, black box penetration testing and the grey box penetration testing </a:t>
            </a:r>
          </a:p>
        </p:txBody>
      </p:sp>
    </p:spTree>
    <p:extLst>
      <p:ext uri="{BB962C8B-B14F-4D97-AF65-F5344CB8AC3E}">
        <p14:creationId xmlns:p14="http://schemas.microsoft.com/office/powerpoint/2010/main" val="9511820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B658B4-59FD-466C-B82E-DAC936B39145}"/>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5573" b="10157"/>
          <a:stretch/>
        </p:blipFill>
        <p:spPr>
          <a:xfrm>
            <a:off x="20" y="10"/>
            <a:ext cx="12191980" cy="6857990"/>
          </a:xfrm>
          <a:prstGeom prst="rect">
            <a:avLst/>
          </a:prstGeom>
        </p:spPr>
      </p:pic>
      <p:sp>
        <p:nvSpPr>
          <p:cNvPr id="2" name="Title 1">
            <a:extLst>
              <a:ext uri="{FF2B5EF4-FFF2-40B4-BE49-F238E27FC236}">
                <a16:creationId xmlns:a16="http://schemas.microsoft.com/office/drawing/2014/main" id="{170BCFBB-3F19-4977-A612-90EBC42C17DD}"/>
              </a:ext>
            </a:extLst>
          </p:cNvPr>
          <p:cNvSpPr>
            <a:spLocks noGrp="1"/>
          </p:cNvSpPr>
          <p:nvPr>
            <p:ph type="title"/>
          </p:nvPr>
        </p:nvSpPr>
        <p:spPr/>
        <p:txBody>
          <a:bodyPr anchor="b">
            <a:normAutofit fontScale="90000"/>
          </a:bodyPr>
          <a:lstStyle/>
          <a:p>
            <a:pPr>
              <a:lnSpc>
                <a:spcPct val="90000"/>
              </a:lnSpc>
            </a:pPr>
            <a:r>
              <a:rPr lang="en-US" sz="4800" b="1" dirty="0"/>
              <a:t>Types of Penetration Testing</a:t>
            </a:r>
            <a:br>
              <a:rPr lang="en-US" sz="2800" b="1" dirty="0"/>
            </a:br>
            <a:br>
              <a:rPr lang="en-US" sz="2800" b="1" dirty="0"/>
            </a:br>
            <a:r>
              <a:rPr lang="en-US" sz="2800" b="1" dirty="0"/>
              <a:t>Before taking action Penetration Testing is divided into </a:t>
            </a:r>
            <a:br>
              <a:rPr lang="en-US" sz="2800" dirty="0"/>
            </a:br>
            <a:endParaRPr lang="en-US" sz="2800" b="1" dirty="0"/>
          </a:p>
        </p:txBody>
      </p:sp>
      <p:sp>
        <p:nvSpPr>
          <p:cNvPr id="3" name="Content Placeholder 2">
            <a:extLst>
              <a:ext uri="{FF2B5EF4-FFF2-40B4-BE49-F238E27FC236}">
                <a16:creationId xmlns:a16="http://schemas.microsoft.com/office/drawing/2014/main" id="{FEE8309B-F60A-4265-8071-9FFE50EB0B0B}"/>
              </a:ext>
            </a:extLst>
          </p:cNvPr>
          <p:cNvSpPr>
            <a:spLocks noGrp="1"/>
          </p:cNvSpPr>
          <p:nvPr>
            <p:ph idx="1"/>
          </p:nvPr>
        </p:nvSpPr>
        <p:spPr>
          <a:xfrm>
            <a:off x="1269402" y="2666999"/>
            <a:ext cx="10233621" cy="3124201"/>
          </a:xfrm>
        </p:spPr>
        <p:txBody>
          <a:bodyPr anchor="t">
            <a:normAutofit/>
          </a:bodyPr>
          <a:lstStyle/>
          <a:p>
            <a:r>
              <a:rPr lang="en-US"/>
              <a:t>Internal/External Infrastructure Penetration Testing </a:t>
            </a:r>
          </a:p>
          <a:p>
            <a:r>
              <a:rPr lang="en-US"/>
              <a:t>Wireless Penetration Testing</a:t>
            </a:r>
          </a:p>
          <a:p>
            <a:r>
              <a:rPr lang="en-US"/>
              <a:t>Network Penetration Testing </a:t>
            </a:r>
          </a:p>
          <a:p>
            <a:r>
              <a:rPr lang="en-US"/>
              <a:t>Social Engineering Penetration Testing </a:t>
            </a:r>
          </a:p>
          <a:p>
            <a:r>
              <a:rPr lang="en-US"/>
              <a:t>Mobile Penetration Testing </a:t>
            </a:r>
          </a:p>
          <a:p>
            <a:r>
              <a:rPr lang="en-US"/>
              <a:t>Web Application Penetration Testing </a:t>
            </a:r>
            <a:endParaRPr lang="en-US" dirty="0"/>
          </a:p>
        </p:txBody>
      </p:sp>
      <p:sp>
        <p:nvSpPr>
          <p:cNvPr id="12" name="TextBox 11">
            <a:extLst>
              <a:ext uri="{FF2B5EF4-FFF2-40B4-BE49-F238E27FC236}">
                <a16:creationId xmlns:a16="http://schemas.microsoft.com/office/drawing/2014/main" id="{39A95871-8C7A-4C7D-B770-6E794AA1A755}"/>
              </a:ext>
            </a:extLst>
          </p:cNvPr>
          <p:cNvSpPr txBox="1"/>
          <p:nvPr/>
        </p:nvSpPr>
        <p:spPr>
          <a:xfrm>
            <a:off x="9824044" y="6657945"/>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rogressive-charlestown.com/2018/05/langevin-pushes-back-against-whit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492358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2CFDF5-A59F-415B-A1A8-77645BF0DF5B}"/>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4900CC5-0F35-41C9-945A-309B411564FA}"/>
              </a:ext>
            </a:extLst>
          </p:cNvPr>
          <p:cNvSpPr>
            <a:spLocks noGrp="1"/>
          </p:cNvSpPr>
          <p:nvPr>
            <p:ph type="title"/>
          </p:nvPr>
        </p:nvSpPr>
        <p:spPr/>
        <p:txBody>
          <a:bodyPr anchor="b">
            <a:normAutofit/>
          </a:bodyPr>
          <a:lstStyle/>
          <a:p>
            <a:r>
              <a:rPr lang="en-US" sz="4800" b="1" dirty="0"/>
              <a:t>Web Penetration Testing</a:t>
            </a:r>
          </a:p>
        </p:txBody>
      </p:sp>
      <p:sp>
        <p:nvSpPr>
          <p:cNvPr id="3" name="Content Placeholder 2">
            <a:extLst>
              <a:ext uri="{FF2B5EF4-FFF2-40B4-BE49-F238E27FC236}">
                <a16:creationId xmlns:a16="http://schemas.microsoft.com/office/drawing/2014/main" id="{3BED5461-A45A-4D9F-9C8C-BFBE68124292}"/>
              </a:ext>
            </a:extLst>
          </p:cNvPr>
          <p:cNvSpPr>
            <a:spLocks noGrp="1"/>
          </p:cNvSpPr>
          <p:nvPr>
            <p:ph idx="1"/>
          </p:nvPr>
        </p:nvSpPr>
        <p:spPr>
          <a:xfrm>
            <a:off x="1269402" y="2666999"/>
            <a:ext cx="10233621" cy="3124201"/>
          </a:xfrm>
        </p:spPr>
        <p:txBody>
          <a:bodyPr anchor="t">
            <a:normAutofit/>
          </a:bodyPr>
          <a:lstStyle/>
          <a:p>
            <a:r>
              <a:rPr lang="en-US" dirty="0"/>
              <a:t>Web application penetration testing is the practice of simulating attacks on a system in an attempt to gain access to sensitive data, with the purpose of determining whether a system is secure. </a:t>
            </a:r>
          </a:p>
          <a:p>
            <a:r>
              <a:rPr lang="en-US" dirty="0"/>
              <a:t>These attacks are performed either internally or externally on a system, and they help provide information about the target system.</a:t>
            </a:r>
          </a:p>
          <a:p>
            <a:r>
              <a:rPr lang="en-US" dirty="0"/>
              <a:t>They can identify vulnerabilities within them, and uncover exploits that could actually compromise the system</a:t>
            </a:r>
          </a:p>
        </p:txBody>
      </p:sp>
      <p:sp>
        <p:nvSpPr>
          <p:cNvPr id="9" name="TextBox 8">
            <a:extLst>
              <a:ext uri="{FF2B5EF4-FFF2-40B4-BE49-F238E27FC236}">
                <a16:creationId xmlns:a16="http://schemas.microsoft.com/office/drawing/2014/main" id="{AB0CF371-4CC7-4872-9F9C-55042993FA7E}"/>
              </a:ext>
            </a:extLst>
          </p:cNvPr>
          <p:cNvSpPr txBox="1"/>
          <p:nvPr/>
        </p:nvSpPr>
        <p:spPr>
          <a:xfrm>
            <a:off x="9662141" y="6657945"/>
            <a:ext cx="252985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wired.it/economia/finanza/2020/10/17/cybersecurity-italia-bors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7599082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7907C1-04B7-4033-A185-D2DDCDAA859C}"/>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629" b="14101"/>
          <a:stretch/>
        </p:blipFill>
        <p:spPr>
          <a:xfrm>
            <a:off x="20" y="10"/>
            <a:ext cx="12191980" cy="6857990"/>
          </a:xfrm>
          <a:prstGeom prst="rect">
            <a:avLst/>
          </a:prstGeom>
        </p:spPr>
      </p:pic>
      <p:sp>
        <p:nvSpPr>
          <p:cNvPr id="2" name="Title 1">
            <a:extLst>
              <a:ext uri="{FF2B5EF4-FFF2-40B4-BE49-F238E27FC236}">
                <a16:creationId xmlns:a16="http://schemas.microsoft.com/office/drawing/2014/main" id="{75774AC3-8F0D-47BB-AA79-B2F715CA2E05}"/>
              </a:ext>
            </a:extLst>
          </p:cNvPr>
          <p:cNvSpPr>
            <a:spLocks noGrp="1"/>
          </p:cNvSpPr>
          <p:nvPr>
            <p:ph type="title"/>
          </p:nvPr>
        </p:nvSpPr>
        <p:spPr/>
        <p:txBody>
          <a:bodyPr anchor="b">
            <a:normAutofit/>
          </a:bodyPr>
          <a:lstStyle/>
          <a:p>
            <a:r>
              <a:rPr lang="en-US" sz="4800" b="1" dirty="0"/>
              <a:t>OWASP Top 10 Web Pentest</a:t>
            </a:r>
          </a:p>
        </p:txBody>
      </p:sp>
      <p:sp>
        <p:nvSpPr>
          <p:cNvPr id="3" name="Content Placeholder 2">
            <a:extLst>
              <a:ext uri="{FF2B5EF4-FFF2-40B4-BE49-F238E27FC236}">
                <a16:creationId xmlns:a16="http://schemas.microsoft.com/office/drawing/2014/main" id="{8583201E-DC0B-439E-9221-0AFE1982E1C1}"/>
              </a:ext>
            </a:extLst>
          </p:cNvPr>
          <p:cNvSpPr>
            <a:spLocks noGrp="1"/>
          </p:cNvSpPr>
          <p:nvPr>
            <p:ph idx="1"/>
          </p:nvPr>
        </p:nvSpPr>
        <p:spPr>
          <a:xfrm>
            <a:off x="1269402" y="2666999"/>
            <a:ext cx="10233621" cy="3124201"/>
          </a:xfrm>
        </p:spPr>
        <p:txBody>
          <a:bodyPr anchor="t">
            <a:normAutofit/>
          </a:bodyPr>
          <a:lstStyle/>
          <a:p>
            <a:pPr>
              <a:lnSpc>
                <a:spcPct val="90000"/>
              </a:lnSpc>
            </a:pPr>
            <a:endParaRPr lang="en-US" sz="1500"/>
          </a:p>
          <a:p>
            <a:pPr>
              <a:lnSpc>
                <a:spcPct val="90000"/>
              </a:lnSpc>
            </a:pPr>
            <a:r>
              <a:rPr lang="en-US" sz="1500"/>
              <a:t>Broken Access Control. ...</a:t>
            </a:r>
          </a:p>
          <a:p>
            <a:pPr>
              <a:lnSpc>
                <a:spcPct val="90000"/>
              </a:lnSpc>
            </a:pPr>
            <a:r>
              <a:rPr lang="en-US" sz="1500"/>
              <a:t>Cryptographic Failures. ...</a:t>
            </a:r>
          </a:p>
          <a:p>
            <a:pPr>
              <a:lnSpc>
                <a:spcPct val="90000"/>
              </a:lnSpc>
            </a:pPr>
            <a:r>
              <a:rPr lang="en-US" sz="1500"/>
              <a:t>Injection. ...</a:t>
            </a:r>
          </a:p>
          <a:p>
            <a:pPr>
              <a:lnSpc>
                <a:spcPct val="90000"/>
              </a:lnSpc>
            </a:pPr>
            <a:r>
              <a:rPr lang="en-US" sz="1500"/>
              <a:t>Insecure Design. ...</a:t>
            </a:r>
          </a:p>
          <a:p>
            <a:pPr>
              <a:lnSpc>
                <a:spcPct val="90000"/>
              </a:lnSpc>
            </a:pPr>
            <a:r>
              <a:rPr lang="en-US" sz="1500"/>
              <a:t>Security Misconfiguration. ...</a:t>
            </a:r>
          </a:p>
          <a:p>
            <a:pPr>
              <a:lnSpc>
                <a:spcPct val="90000"/>
              </a:lnSpc>
            </a:pPr>
            <a:r>
              <a:rPr lang="en-US" sz="1500"/>
              <a:t>Vulnerable and Outdated Components. ...</a:t>
            </a:r>
          </a:p>
          <a:p>
            <a:pPr>
              <a:lnSpc>
                <a:spcPct val="90000"/>
              </a:lnSpc>
            </a:pPr>
            <a:r>
              <a:rPr lang="en-US" sz="1500"/>
              <a:t>Identification and Authentication Failures. ...</a:t>
            </a:r>
          </a:p>
          <a:p>
            <a:pPr>
              <a:lnSpc>
                <a:spcPct val="90000"/>
              </a:lnSpc>
            </a:pPr>
            <a:r>
              <a:rPr lang="en-US" sz="1500"/>
              <a:t>Software and Data Integrity Failures.</a:t>
            </a:r>
          </a:p>
          <a:p>
            <a:pPr>
              <a:lnSpc>
                <a:spcPct val="90000"/>
              </a:lnSpc>
            </a:pPr>
            <a:endParaRPr lang="en-US" sz="1500"/>
          </a:p>
        </p:txBody>
      </p:sp>
      <p:sp>
        <p:nvSpPr>
          <p:cNvPr id="6" name="TextBox 5">
            <a:extLst>
              <a:ext uri="{FF2B5EF4-FFF2-40B4-BE49-F238E27FC236}">
                <a16:creationId xmlns:a16="http://schemas.microsoft.com/office/drawing/2014/main" id="{9145B2BB-3BDA-4A77-A3C7-11A1E10251B1}"/>
              </a:ext>
            </a:extLst>
          </p:cNvPr>
          <p:cNvSpPr txBox="1"/>
          <p:nvPr/>
        </p:nvSpPr>
        <p:spPr>
          <a:xfrm>
            <a:off x="9816030" y="6657945"/>
            <a:ext cx="23759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ncubator.org/training-documentation/item/what-you-need-to-know-about-cybersecu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47793602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09CF02-6964-45DC-AEB3-6281C2B045A3}"/>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B92B033-667C-4411-92AB-9206C501BF60}"/>
              </a:ext>
            </a:extLst>
          </p:cNvPr>
          <p:cNvSpPr>
            <a:spLocks noGrp="1"/>
          </p:cNvSpPr>
          <p:nvPr>
            <p:ph type="title"/>
          </p:nvPr>
        </p:nvSpPr>
        <p:spPr/>
        <p:txBody>
          <a:bodyPr anchor="b">
            <a:normAutofit/>
          </a:bodyPr>
          <a:lstStyle/>
          <a:p>
            <a:r>
              <a:rPr lang="en-US" sz="4800" b="1" dirty="0"/>
              <a:t>Most Common Web Vulnerabilities</a:t>
            </a:r>
          </a:p>
        </p:txBody>
      </p:sp>
      <p:sp>
        <p:nvSpPr>
          <p:cNvPr id="3" name="Content Placeholder 2">
            <a:extLst>
              <a:ext uri="{FF2B5EF4-FFF2-40B4-BE49-F238E27FC236}">
                <a16:creationId xmlns:a16="http://schemas.microsoft.com/office/drawing/2014/main" id="{33A7E148-6974-44B3-BF9A-51C8983F3465}"/>
              </a:ext>
            </a:extLst>
          </p:cNvPr>
          <p:cNvSpPr>
            <a:spLocks noGrp="1"/>
          </p:cNvSpPr>
          <p:nvPr>
            <p:ph idx="1"/>
          </p:nvPr>
        </p:nvSpPr>
        <p:spPr>
          <a:xfrm>
            <a:off x="1269402" y="2666999"/>
            <a:ext cx="10233621" cy="3124201"/>
          </a:xfrm>
        </p:spPr>
        <p:txBody>
          <a:bodyPr anchor="t">
            <a:normAutofit/>
          </a:bodyPr>
          <a:lstStyle/>
          <a:p>
            <a:pPr>
              <a:lnSpc>
                <a:spcPct val="90000"/>
              </a:lnSpc>
            </a:pPr>
            <a:r>
              <a:rPr lang="en-US" sz="1700"/>
              <a:t>Cross-Site Scripting also Known as XSS attacks enable attackers to inject client-side malware scripts into web pages viewed by other users. XSS can be divided into Stored XSS or Reflected XSS </a:t>
            </a:r>
          </a:p>
          <a:p>
            <a:pPr>
              <a:lnSpc>
                <a:spcPct val="90000"/>
              </a:lnSpc>
            </a:pPr>
            <a:r>
              <a:rPr lang="en-US" sz="1700"/>
              <a:t>Cross-site request forgery also known as one-click attack or session riding CSRF is a type of malicious exploit of  web application where unauthorized commands are submitted from a user that the web application trusts.</a:t>
            </a:r>
          </a:p>
          <a:p>
            <a:pPr>
              <a:lnSpc>
                <a:spcPct val="90000"/>
              </a:lnSpc>
            </a:pPr>
            <a:r>
              <a:rPr lang="en-US" sz="1700"/>
              <a:t>Server-side request forgery is a type of computer security exploit where an attacker abuses the functionality of a server causing it to access or manipulate information at that server that would otherwise not be directly accessible to the attacker</a:t>
            </a:r>
          </a:p>
          <a:p>
            <a:pPr>
              <a:lnSpc>
                <a:spcPct val="90000"/>
              </a:lnSpc>
            </a:pPr>
            <a:r>
              <a:rPr lang="en-US" sz="1700"/>
              <a:t>SQL injection is a code injection technique used to attack data-driven applications, in which malicious SQL statements are inserted into an entry field for execution.</a:t>
            </a:r>
          </a:p>
          <a:p>
            <a:pPr>
              <a:lnSpc>
                <a:spcPct val="90000"/>
              </a:lnSpc>
            </a:pPr>
            <a:endParaRPr lang="en-US" sz="1700"/>
          </a:p>
        </p:txBody>
      </p:sp>
      <p:sp>
        <p:nvSpPr>
          <p:cNvPr id="9" name="TextBox 8">
            <a:extLst>
              <a:ext uri="{FF2B5EF4-FFF2-40B4-BE49-F238E27FC236}">
                <a16:creationId xmlns:a16="http://schemas.microsoft.com/office/drawing/2014/main" id="{4C585E0F-6AD2-4521-A29E-073C62706D81}"/>
              </a:ext>
            </a:extLst>
          </p:cNvPr>
          <p:cNvSpPr txBox="1"/>
          <p:nvPr/>
        </p:nvSpPr>
        <p:spPr>
          <a:xfrm>
            <a:off x="9678171" y="6657945"/>
            <a:ext cx="251382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eoplemattersglobal.com/article/talent-management/ensuring-remote-worker-cybersecurity-2537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73706569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Parallax</vt:lpstr>
      <vt:lpstr>Title Lorem Ipsum</vt:lpstr>
      <vt:lpstr>Hackers Coming To Our Minds</vt:lpstr>
      <vt:lpstr>Cybersecurity Technically Speaking</vt:lpstr>
      <vt:lpstr>Offensive Security</vt:lpstr>
      <vt:lpstr>Penetration Testing</vt:lpstr>
      <vt:lpstr>Types of Penetration Testing  Before taking action Penetration Testing is divided into  </vt:lpstr>
      <vt:lpstr>Web Penetration Testing</vt:lpstr>
      <vt:lpstr>OWASP Top 10 Web Pentest</vt:lpstr>
      <vt:lpstr>Most Common Web Vulnerabilities</vt:lpstr>
      <vt:lpstr>Into Our Project Elaborating SQL Injection</vt:lpstr>
      <vt:lpstr>Vulnerable Objects in an SQL Injection</vt:lpstr>
      <vt:lpstr>How It Is Done</vt:lpstr>
      <vt:lpstr>Implication of an SQL Injection</vt:lpstr>
      <vt:lpstr>Deeper In Our Project</vt:lpstr>
      <vt:lpstr>A Bit More Deeper</vt:lpstr>
      <vt:lpstr>The Deepest Point in Our Project</vt:lpstr>
      <vt:lpstr>BINGO </vt:lpstr>
      <vt:lpstr>Pr00f of Success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2023-07-11T12:09:41Z</dcterms:created>
  <dcterms:modified xsi:type="dcterms:W3CDTF">2023-07-28T15:58:42Z</dcterms:modified>
</cp:coreProperties>
</file>