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1" r:id="rId15"/>
    <p:sldId id="267" r:id="rId16"/>
    <p:sldId id="272" r:id="rId17"/>
    <p:sldId id="273" r:id="rId18"/>
    <p:sldId id="268" r:id="rId19"/>
    <p:sldId id="274" r:id="rId20"/>
    <p:sldId id="275" r:id="rId21"/>
    <p:sldId id="276" r:id="rId22"/>
    <p:sldId id="278" r:id="rId23"/>
    <p:sldId id="279" r:id="rId24"/>
    <p:sldId id="277" r:id="rId25"/>
    <p:sldId id="280" r:id="rId26"/>
    <p:sldId id="281" r:id="rId27"/>
    <p:sldId id="282" r:id="rId28"/>
    <p:sldId id="283" r:id="rId29"/>
    <p:sldId id="284" r:id="rId30"/>
    <p:sldId id="285" r:id="rId31"/>
    <p:sldId id="286" r:id="rId32"/>
    <p:sldId id="287" r:id="rId33"/>
    <p:sldId id="288" r:id="rId34"/>
    <p:sldId id="290" r:id="rId35"/>
    <p:sldId id="289" r:id="rId3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439FB2CC-5B55-4ECD-9C24-622F83784951}" type="datetimeFigureOut">
              <a:rPr lang="ru-RU" smtClean="0"/>
              <a:t>20.12.2021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38DCE7C-00F4-4841-BDEE-BD81AC3BFA6F}" type="slidenum">
              <a:rPr lang="ru-RU" smtClean="0"/>
              <a:t>‹#›</a:t>
            </a:fld>
            <a:endParaRPr lang="ru-RU"/>
          </a:p>
        </p:txBody>
      </p:sp>
    </p:spTree>
    <p:extLst>
      <p:ext uri="{BB962C8B-B14F-4D97-AF65-F5344CB8AC3E}">
        <p14:creationId xmlns:p14="http://schemas.microsoft.com/office/powerpoint/2010/main" val="1046989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39FB2CC-5B55-4ECD-9C24-622F83784951}" type="datetimeFigureOut">
              <a:rPr lang="ru-RU" smtClean="0"/>
              <a:t>20.12.2021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38DCE7C-00F4-4841-BDEE-BD81AC3BFA6F}" type="slidenum">
              <a:rPr lang="ru-RU" smtClean="0"/>
              <a:t>‹#›</a:t>
            </a:fld>
            <a:endParaRPr lang="ru-RU"/>
          </a:p>
        </p:txBody>
      </p:sp>
    </p:spTree>
    <p:extLst>
      <p:ext uri="{BB962C8B-B14F-4D97-AF65-F5344CB8AC3E}">
        <p14:creationId xmlns:p14="http://schemas.microsoft.com/office/powerpoint/2010/main" val="182247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39FB2CC-5B55-4ECD-9C24-622F83784951}" type="datetimeFigureOut">
              <a:rPr lang="ru-RU" smtClean="0"/>
              <a:t>20.12.2021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38DCE7C-00F4-4841-BDEE-BD81AC3BFA6F}" type="slidenum">
              <a:rPr lang="ru-RU" smtClean="0"/>
              <a:t>‹#›</a:t>
            </a:fld>
            <a:endParaRPr lang="ru-RU"/>
          </a:p>
        </p:txBody>
      </p:sp>
    </p:spTree>
    <p:extLst>
      <p:ext uri="{BB962C8B-B14F-4D97-AF65-F5344CB8AC3E}">
        <p14:creationId xmlns:p14="http://schemas.microsoft.com/office/powerpoint/2010/main" val="2629210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39FB2CC-5B55-4ECD-9C24-622F83784951}" type="datetimeFigureOut">
              <a:rPr lang="ru-RU" smtClean="0"/>
              <a:t>20.12.2021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38DCE7C-00F4-4841-BDEE-BD81AC3BFA6F}" type="slidenum">
              <a:rPr lang="ru-RU" smtClean="0"/>
              <a:t>‹#›</a:t>
            </a:fld>
            <a:endParaRPr lang="ru-RU"/>
          </a:p>
        </p:txBody>
      </p:sp>
    </p:spTree>
    <p:extLst>
      <p:ext uri="{BB962C8B-B14F-4D97-AF65-F5344CB8AC3E}">
        <p14:creationId xmlns:p14="http://schemas.microsoft.com/office/powerpoint/2010/main" val="1581833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439FB2CC-5B55-4ECD-9C24-622F83784951}" type="datetimeFigureOut">
              <a:rPr lang="ru-RU" smtClean="0"/>
              <a:t>20.12.2021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38DCE7C-00F4-4841-BDEE-BD81AC3BFA6F}" type="slidenum">
              <a:rPr lang="ru-RU" smtClean="0"/>
              <a:t>‹#›</a:t>
            </a:fld>
            <a:endParaRPr lang="ru-RU"/>
          </a:p>
        </p:txBody>
      </p:sp>
    </p:spTree>
    <p:extLst>
      <p:ext uri="{BB962C8B-B14F-4D97-AF65-F5344CB8AC3E}">
        <p14:creationId xmlns:p14="http://schemas.microsoft.com/office/powerpoint/2010/main" val="3011686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439FB2CC-5B55-4ECD-9C24-622F83784951}" type="datetimeFigureOut">
              <a:rPr lang="ru-RU" smtClean="0"/>
              <a:t>20.12.2021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38DCE7C-00F4-4841-BDEE-BD81AC3BFA6F}" type="slidenum">
              <a:rPr lang="ru-RU" smtClean="0"/>
              <a:t>‹#›</a:t>
            </a:fld>
            <a:endParaRPr lang="ru-RU"/>
          </a:p>
        </p:txBody>
      </p:sp>
    </p:spTree>
    <p:extLst>
      <p:ext uri="{BB962C8B-B14F-4D97-AF65-F5344CB8AC3E}">
        <p14:creationId xmlns:p14="http://schemas.microsoft.com/office/powerpoint/2010/main" val="2431078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439FB2CC-5B55-4ECD-9C24-622F83784951}" type="datetimeFigureOut">
              <a:rPr lang="ru-RU" smtClean="0"/>
              <a:t>20.12.2021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538DCE7C-00F4-4841-BDEE-BD81AC3BFA6F}" type="slidenum">
              <a:rPr lang="ru-RU" smtClean="0"/>
              <a:t>‹#›</a:t>
            </a:fld>
            <a:endParaRPr lang="ru-RU"/>
          </a:p>
        </p:txBody>
      </p:sp>
    </p:spTree>
    <p:extLst>
      <p:ext uri="{BB962C8B-B14F-4D97-AF65-F5344CB8AC3E}">
        <p14:creationId xmlns:p14="http://schemas.microsoft.com/office/powerpoint/2010/main" val="919227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439FB2CC-5B55-4ECD-9C24-622F83784951}" type="datetimeFigureOut">
              <a:rPr lang="ru-RU" smtClean="0"/>
              <a:t>20.12.2021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538DCE7C-00F4-4841-BDEE-BD81AC3BFA6F}" type="slidenum">
              <a:rPr lang="ru-RU" smtClean="0"/>
              <a:t>‹#›</a:t>
            </a:fld>
            <a:endParaRPr lang="ru-RU"/>
          </a:p>
        </p:txBody>
      </p:sp>
    </p:spTree>
    <p:extLst>
      <p:ext uri="{BB962C8B-B14F-4D97-AF65-F5344CB8AC3E}">
        <p14:creationId xmlns:p14="http://schemas.microsoft.com/office/powerpoint/2010/main" val="3455613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39FB2CC-5B55-4ECD-9C24-622F83784951}" type="datetimeFigureOut">
              <a:rPr lang="ru-RU" smtClean="0"/>
              <a:t>20.12.2021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538DCE7C-00F4-4841-BDEE-BD81AC3BFA6F}" type="slidenum">
              <a:rPr lang="ru-RU" smtClean="0"/>
              <a:t>‹#›</a:t>
            </a:fld>
            <a:endParaRPr lang="ru-RU"/>
          </a:p>
        </p:txBody>
      </p:sp>
    </p:spTree>
    <p:extLst>
      <p:ext uri="{BB962C8B-B14F-4D97-AF65-F5344CB8AC3E}">
        <p14:creationId xmlns:p14="http://schemas.microsoft.com/office/powerpoint/2010/main" val="3490909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439FB2CC-5B55-4ECD-9C24-622F83784951}" type="datetimeFigureOut">
              <a:rPr lang="ru-RU" smtClean="0"/>
              <a:t>20.12.2021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38DCE7C-00F4-4841-BDEE-BD81AC3BFA6F}" type="slidenum">
              <a:rPr lang="ru-RU" smtClean="0"/>
              <a:t>‹#›</a:t>
            </a:fld>
            <a:endParaRPr lang="ru-RU"/>
          </a:p>
        </p:txBody>
      </p:sp>
    </p:spTree>
    <p:extLst>
      <p:ext uri="{BB962C8B-B14F-4D97-AF65-F5344CB8AC3E}">
        <p14:creationId xmlns:p14="http://schemas.microsoft.com/office/powerpoint/2010/main" val="345585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439FB2CC-5B55-4ECD-9C24-622F83784951}" type="datetimeFigureOut">
              <a:rPr lang="ru-RU" smtClean="0"/>
              <a:t>20.12.2021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38DCE7C-00F4-4841-BDEE-BD81AC3BFA6F}" type="slidenum">
              <a:rPr lang="ru-RU" smtClean="0"/>
              <a:t>‹#›</a:t>
            </a:fld>
            <a:endParaRPr lang="ru-RU"/>
          </a:p>
        </p:txBody>
      </p:sp>
    </p:spTree>
    <p:extLst>
      <p:ext uri="{BB962C8B-B14F-4D97-AF65-F5344CB8AC3E}">
        <p14:creationId xmlns:p14="http://schemas.microsoft.com/office/powerpoint/2010/main" val="1411512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9FB2CC-5B55-4ECD-9C24-622F83784951}" type="datetimeFigureOut">
              <a:rPr lang="ru-RU" smtClean="0"/>
              <a:t>20.12.2021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8DCE7C-00F4-4841-BDEE-BD81AC3BFA6F}" type="slidenum">
              <a:rPr lang="ru-RU" smtClean="0"/>
              <a:t>‹#›</a:t>
            </a:fld>
            <a:endParaRPr lang="ru-RU"/>
          </a:p>
        </p:txBody>
      </p:sp>
    </p:spTree>
    <p:extLst>
      <p:ext uri="{BB962C8B-B14F-4D97-AF65-F5344CB8AC3E}">
        <p14:creationId xmlns:p14="http://schemas.microsoft.com/office/powerpoint/2010/main" val="3848718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838200" y="365125"/>
            <a:ext cx="10515600" cy="5967436"/>
          </a:xfrm>
        </p:spPr>
        <p:txBody>
          <a:bodyPr/>
          <a:lstStyle/>
          <a:p>
            <a:pPr algn="ctr"/>
            <a:r>
              <a:rPr lang="ky-KG" b="1" dirty="0" smtClean="0"/>
              <a:t>Түндүк Американын ачылышы жана европалыктар тарабынан колонияга айланышы. Колониялык саясат.</a:t>
            </a:r>
            <a:endParaRPr lang="ru-RU" b="1" dirty="0"/>
          </a:p>
        </p:txBody>
      </p:sp>
    </p:spTree>
    <p:extLst>
      <p:ext uri="{BB962C8B-B14F-4D97-AF65-F5344CB8AC3E}">
        <p14:creationId xmlns:p14="http://schemas.microsoft.com/office/powerpoint/2010/main" val="126585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144857"/>
          </a:xfrm>
        </p:spPr>
        <p:txBody>
          <a:bodyPr>
            <a:normAutofit fontScale="90000"/>
          </a:bodyPr>
          <a:lstStyle/>
          <a:p>
            <a:r>
              <a:rPr lang="en-US" dirty="0" smtClean="0"/>
              <a:t>XVIII </a:t>
            </a:r>
            <a:r>
              <a:rPr lang="ky-KG" dirty="0" smtClean="0"/>
              <a:t>к. англиялык деңизде сүзүүчүлөр Александр Маккензи, Джордж Ванкувер Түндүк Муз океанына чыгуучу жолду издеп материктин түндүк жагында маанилүү ачылыш жасашкан. 1756-1763-жж. Жети жылдык согуш Америкадагы аглиялыктардын атаандаштарынын абалын начарлаткан. Испания Флоридадан айрылган. Франция болсо Квебек менен Канаданы берүүгө мажбур болгон (АКШ Флориданы 1819-ж. Испаниядан сатып алган). </a:t>
            </a:r>
            <a:endParaRPr lang="ru-RU" dirty="0"/>
          </a:p>
        </p:txBody>
      </p:sp>
    </p:spTree>
    <p:extLst>
      <p:ext uri="{BB962C8B-B14F-4D97-AF65-F5344CB8AC3E}">
        <p14:creationId xmlns:p14="http://schemas.microsoft.com/office/powerpoint/2010/main" val="3895925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144857"/>
          </a:xfrm>
        </p:spPr>
        <p:txBody>
          <a:bodyPr>
            <a:normAutofit fontScale="90000"/>
          </a:bodyPr>
          <a:lstStyle/>
          <a:p>
            <a:r>
              <a:rPr lang="ru-RU" i="1" dirty="0" smtClean="0"/>
              <a:t>Т</a:t>
            </a:r>
            <a:r>
              <a:rPr lang="ky-KG" i="1" dirty="0" smtClean="0"/>
              <a:t>үндүк Америкадагы англиялык колониялардын саясий түзүлүшүнүн өзгөчөлүктөрү. </a:t>
            </a:r>
            <a:r>
              <a:rPr lang="ky-KG" dirty="0" smtClean="0"/>
              <a:t>Англиялык колониялардын негизги типтерин тарыхый этаптарга жараша ажыратышат. Баштапкы мезгил же </a:t>
            </a:r>
            <a:r>
              <a:rPr lang="en-US" dirty="0" smtClean="0"/>
              <a:t>XVII </a:t>
            </a:r>
            <a:r>
              <a:rPr lang="ky-KG" dirty="0" smtClean="0"/>
              <a:t>к. ортосуна чейин колониялаштыруу тиби боюнча классификациялоо мүнөздүү. Үч группадан турган британиялык колонияларды көрсөтүшөт: акционердик, корпоративдик (диний общиналар түзгөн), жеке ээликтеги.</a:t>
            </a:r>
            <a:endParaRPr lang="ru-RU" dirty="0"/>
          </a:p>
        </p:txBody>
      </p:sp>
    </p:spTree>
    <p:extLst>
      <p:ext uri="{BB962C8B-B14F-4D97-AF65-F5344CB8AC3E}">
        <p14:creationId xmlns:p14="http://schemas.microsoft.com/office/powerpoint/2010/main" val="450378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144857"/>
          </a:xfrm>
        </p:spPr>
        <p:txBody>
          <a:bodyPr>
            <a:normAutofit/>
          </a:bodyPr>
          <a:lstStyle/>
          <a:p>
            <a:r>
              <a:rPr lang="ky-KG" sz="3600" dirty="0" smtClean="0"/>
              <a:t>Биринчи топ, колониялдык соодадан монополдук пайда табууга умтулган ишкер акционердик компаниялар тарабынан түзүлгөн. Бул максатка жетүү үчүн инвестициялык капитал салып, америкалык жерлерди колониялаштырууну колдошкон. Агрардык революциянын натыйжасында дыйкандардын жерден ажырашы, дыйканчылыктан кой чарбасына өтүүдө көп фермерлердин жакырланышы, чабалдарга каршы мыйзамдын катаалдашы ашык боло баштаган айыл калкынын массалык миграциясына түрткү берген.  </a:t>
            </a:r>
            <a:endParaRPr lang="ru-RU" sz="3600" dirty="0"/>
          </a:p>
        </p:txBody>
      </p:sp>
    </p:spTree>
    <p:extLst>
      <p:ext uri="{BB962C8B-B14F-4D97-AF65-F5344CB8AC3E}">
        <p14:creationId xmlns:p14="http://schemas.microsoft.com/office/powerpoint/2010/main" val="1262435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131209"/>
          </a:xfrm>
        </p:spPr>
        <p:txBody>
          <a:bodyPr>
            <a:normAutofit fontScale="90000"/>
          </a:bodyPr>
          <a:lstStyle/>
          <a:p>
            <a:r>
              <a:rPr lang="ky-KG" dirty="0" smtClean="0"/>
              <a:t>Экинчи топтогу колониялар Англиядагы диний карама-каршылыктардын курчушунан качкан бир ишенимдеги келгиндер тарабынан негизделген. Англиялык пуритандар 1620-ж. түндүк-чыгышта Жаңы Плимутту түптөгөн. Алар 1607-1608-жж. диний араздашуудагы кысымдан качып, адегенде испандыктардан бошотулган Голландияга, кийин король Яковдон уруксат алып Виргинияга келишкен. </a:t>
            </a:r>
            <a:endParaRPr lang="ru-RU" dirty="0"/>
          </a:p>
        </p:txBody>
      </p:sp>
    </p:spTree>
    <p:extLst>
      <p:ext uri="{BB962C8B-B14F-4D97-AF65-F5344CB8AC3E}">
        <p14:creationId xmlns:p14="http://schemas.microsoft.com/office/powerpoint/2010/main" val="695312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5994732"/>
          </a:xfrm>
        </p:spPr>
        <p:txBody>
          <a:bodyPr>
            <a:normAutofit/>
          </a:bodyPr>
          <a:lstStyle/>
          <a:p>
            <a:r>
              <a:rPr lang="ky-KG" sz="3600" dirty="0" smtClean="0"/>
              <a:t>Келечектеги губернатор Джон Уинтроп башында турган бай пуритандар 1630-ж. Массачусетс </a:t>
            </a:r>
            <a:r>
              <a:rPr lang="ky-KG" sz="3600" dirty="0" smtClean="0"/>
              <a:t>булуңунун </a:t>
            </a:r>
            <a:r>
              <a:rPr lang="ky-KG" sz="3600" dirty="0" smtClean="0"/>
              <a:t>жээгинде Бостонду негиздеген. Шаардын айланасында бир ишенимдегилердин колдоосун алуу менен курулган айыл-кыштактардын саны тез көбөйө баштайт (1640-ж. карата Жаңы Англиянын калкы Виргиниянын калкынан бир нече эсе арткан). Массачусетстин кальвинисттери катаал тартиптерди киргизген: жергиликтүү кызыл терилүү язычниктерди аёсуз кырып, </a:t>
            </a:r>
            <a:r>
              <a:rPr lang="ky-KG" sz="3600" dirty="0" smtClean="0"/>
              <a:t>колдун</a:t>
            </a:r>
            <a:r>
              <a:rPr lang="ky-KG" sz="3600" dirty="0" smtClean="0"/>
              <a:t>дарды</a:t>
            </a:r>
            <a:r>
              <a:rPr lang="ky-KG" sz="3600" dirty="0" smtClean="0"/>
              <a:t> </a:t>
            </a:r>
            <a:r>
              <a:rPr lang="ky-KG" sz="3600" dirty="0" smtClean="0"/>
              <a:t>жазалашкан.  </a:t>
            </a:r>
            <a:endParaRPr lang="ru-RU" sz="3600" dirty="0"/>
          </a:p>
        </p:txBody>
      </p:sp>
    </p:spTree>
    <p:extLst>
      <p:ext uri="{BB962C8B-B14F-4D97-AF65-F5344CB8AC3E}">
        <p14:creationId xmlns:p14="http://schemas.microsoft.com/office/powerpoint/2010/main" val="3123838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090266"/>
          </a:xfrm>
        </p:spPr>
        <p:txBody>
          <a:bodyPr>
            <a:normAutofit/>
          </a:bodyPr>
          <a:lstStyle/>
          <a:p>
            <a:r>
              <a:rPr lang="ky-KG" sz="3600" dirty="0" smtClean="0"/>
              <a:t>Ошол эле мезгилде, </a:t>
            </a:r>
            <a:r>
              <a:rPr lang="ky-KG" sz="3600" dirty="0" smtClean="0"/>
              <a:t>катаал </a:t>
            </a:r>
            <a:r>
              <a:rPr lang="ky-KG" sz="3600" dirty="0" smtClean="0"/>
              <a:t>диний тартиптерге карабастан Жаңы Англияда америкалыктардын аң сезими, маданий жана саясий маданият калыптана баштаган. Кембриджде келгиндердин балдары үчүн алгачкы мектеп курулуп, үч жылдан кийин 1639-ж. Гарвард колледжине айланган. Алгачкы типографиялар түзүлгөн. Дал ушул Жаңы Англияда америкалык агартуу идеясы пайда болгон. Ушундай багыттагы аракеттердин таасири менен </a:t>
            </a:r>
            <a:r>
              <a:rPr lang="en-US" sz="3600" dirty="0" smtClean="0"/>
              <a:t>XVIII </a:t>
            </a:r>
            <a:r>
              <a:rPr lang="ky-KG" sz="3600" dirty="0" smtClean="0"/>
              <a:t>к. башында Массачусетсте теократиялык башкаруу токтотулган. </a:t>
            </a:r>
            <a:endParaRPr lang="ru-RU" sz="3600" dirty="0"/>
          </a:p>
        </p:txBody>
      </p:sp>
    </p:spTree>
    <p:extLst>
      <p:ext uri="{BB962C8B-B14F-4D97-AF65-F5344CB8AC3E}">
        <p14:creationId xmlns:p14="http://schemas.microsoft.com/office/powerpoint/2010/main" val="3295108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103914"/>
          </a:xfrm>
        </p:spPr>
        <p:txBody>
          <a:bodyPr>
            <a:normAutofit fontScale="90000"/>
          </a:bodyPr>
          <a:lstStyle/>
          <a:p>
            <a:r>
              <a:rPr lang="ky-KG" sz="3600" dirty="0" smtClean="0"/>
              <a:t>Экинчи типтеги колонияларга Род-Айленс, Провиденс кирип, аны динге ишенүүгө сабырдуу мамиле кылган, чиркөөнү мамлекеттен ажыратууну жактаган Роджер Уилямс негиздеген. Аларга пуритандардын катуу таасириндеги Коннектикут, Нью Гемпшир жана Мэн кирген. Бул типтеги колонияларда майда жана орто менчик тез өнүккөндүгү менен айырмаланган. Алар социалдык-экономикалык жактан абдан жакшы өнүккөн. Кийинчерээк социалдык жиктелүү, диний общинага кирбеген сервенттерге, иммигранттарга жердин берилбеши  фермер тибиндеги майда жана орто чарбалардын жаралышына алып келген. Алар жерсиз дыйкандардын эмгегин пайдаланган. Пуритандык колонияларда кулчулук өнүккөн эмес. </a:t>
            </a:r>
            <a:endParaRPr lang="ru-RU" sz="3600" dirty="0"/>
          </a:p>
        </p:txBody>
      </p:sp>
    </p:spTree>
    <p:extLst>
      <p:ext uri="{BB962C8B-B14F-4D97-AF65-F5344CB8AC3E}">
        <p14:creationId xmlns:p14="http://schemas.microsoft.com/office/powerpoint/2010/main" val="4202823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158505"/>
          </a:xfrm>
        </p:spPr>
        <p:txBody>
          <a:bodyPr>
            <a:normAutofit/>
          </a:bodyPr>
          <a:lstStyle/>
          <a:p>
            <a:r>
              <a:rPr lang="ky-KG" sz="3600" dirty="0" smtClean="0"/>
              <a:t>Жаңы Англияда феодалдардын жана ири жер ээлөөчүлүктүн болбогондугу эркин ишкердиктин өнүгүшүнө эрте жол ачкан. Королдун бергендерине карабаган, метрополиядан салыштырмалуу көз каранды эмес ири менчик ээлери калыптанган. Кеме куруу, балыкчылык тармактарынын негизинде мастерскойлор, чакан фабрикалар өнүккөн. Соодагерлер транспорттук кызмат көрсөтүүдөн, кул сатууга ортомчулук кылуудан, башка өлкөлөрдөгү колониялык соодадан (анын ичинде контрабандалык) байыган.  </a:t>
            </a:r>
            <a:endParaRPr lang="ru-RU" sz="3600" dirty="0"/>
          </a:p>
        </p:txBody>
      </p:sp>
    </p:spTree>
    <p:extLst>
      <p:ext uri="{BB962C8B-B14F-4D97-AF65-F5344CB8AC3E}">
        <p14:creationId xmlns:p14="http://schemas.microsoft.com/office/powerpoint/2010/main" val="2355652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090266"/>
          </a:xfrm>
        </p:spPr>
        <p:txBody>
          <a:bodyPr>
            <a:normAutofit fontScale="90000"/>
          </a:bodyPr>
          <a:lstStyle/>
          <a:p>
            <a:r>
              <a:rPr lang="ky-KG" sz="3600" dirty="0" smtClean="0"/>
              <a:t>Үчүнчү типтеги колониялар король аристократтарга саясий-укуктук тартиптерди сактап туруу жана казынаны үзгүлтүксүз толтуруп туруу максатында берген же саткан жерлерде пайда болгон. Мындай колонияларга англиялык өкмөт көзөмөл кылган. Ири феодалдык тартуулардын ээлери жумушчу күчтөр жетишпеген учурларда метрополияга мүнөздүү укладды узакка сактай албай калышкан. Бул типтеги биринчи колонияны католик барон </a:t>
            </a:r>
            <a:r>
              <a:rPr lang="ky-KG" sz="3600" dirty="0" smtClean="0"/>
              <a:t>Балтимор, </a:t>
            </a:r>
            <a:r>
              <a:rPr lang="ky-KG" sz="3600" dirty="0" smtClean="0"/>
              <a:t>Потомак дарыясынын түндүгүндө Вирджинияга жакын жерде негиздеген (Мэриленд). Британдык католиктердин бул региондон территория бөлүп берүү өтүнүчүн Карл </a:t>
            </a:r>
            <a:r>
              <a:rPr lang="en-US" sz="3600" dirty="0" smtClean="0"/>
              <a:t>I </a:t>
            </a:r>
            <a:r>
              <a:rPr lang="ky-KG" sz="3600" dirty="0" smtClean="0"/>
              <a:t>1632-ж. канааттандырган. Протестант-королдон бул уруксатты алуу үчүн кайсы динге ишенгенине карабастан киргизүүгө милдеттенишкен.   </a:t>
            </a:r>
            <a:endParaRPr lang="ru-RU" sz="3600" dirty="0"/>
          </a:p>
        </p:txBody>
      </p:sp>
    </p:spTree>
    <p:extLst>
      <p:ext uri="{BB962C8B-B14F-4D97-AF65-F5344CB8AC3E}">
        <p14:creationId xmlns:p14="http://schemas.microsoft.com/office/powerpoint/2010/main" val="4042179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158505"/>
          </a:xfrm>
        </p:spPr>
        <p:txBody>
          <a:bodyPr>
            <a:normAutofit fontScale="90000"/>
          </a:bodyPr>
          <a:lstStyle/>
          <a:p>
            <a:r>
              <a:rPr lang="ky-KG" dirty="0" smtClean="0"/>
              <a:t>1649-ж. 21-апрелде «Динге ишенүү сабырдуулугу» акты кабыл алынган. Бардык христиандар дин тутуу эркиндигин алышкан. Иудаизм ж.б. диндегилерге бул тараган эмес. Бул чечим 1637-ж. Мэриленддин наместниги бекиткен өкүлчүлүк жыйындын басымы менен кабыл алынган. Ал Англия революциясынын тушунда губернатордон жана колониялык кеңештен өзүнчө аракет кылган. </a:t>
            </a:r>
            <a:endParaRPr lang="ru-RU" dirty="0"/>
          </a:p>
        </p:txBody>
      </p:sp>
    </p:spTree>
    <p:extLst>
      <p:ext uri="{BB962C8B-B14F-4D97-AF65-F5344CB8AC3E}">
        <p14:creationId xmlns:p14="http://schemas.microsoft.com/office/powerpoint/2010/main" val="3404634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5953788"/>
          </a:xfrm>
        </p:spPr>
        <p:txBody>
          <a:bodyPr/>
          <a:lstStyle/>
          <a:p>
            <a:r>
              <a:rPr lang="ky-KG" dirty="0" smtClean="0"/>
              <a:t>Түндүк Америка жерлери </a:t>
            </a:r>
            <a:r>
              <a:rPr lang="en-US" dirty="0" smtClean="0"/>
              <a:t>XV </a:t>
            </a:r>
            <a:r>
              <a:rPr lang="ky-KG" dirty="0" smtClean="0"/>
              <a:t>к. аягында ачылып, европалыктар тарабынан өздөштүрүлө баштаган. Америкага биринчи болуп испандыктар келип, Тынч океандын жээктерин, Калифорния жарым аралын чалгындаган. Испандыктардан сырткары Түндүк Американын Атлантика жээктерин англичандар, португалиялыктар, француздар ачышкан. </a:t>
            </a:r>
            <a:endParaRPr lang="ru-RU" dirty="0"/>
          </a:p>
        </p:txBody>
      </p:sp>
    </p:spTree>
    <p:extLst>
      <p:ext uri="{BB962C8B-B14F-4D97-AF65-F5344CB8AC3E}">
        <p14:creationId xmlns:p14="http://schemas.microsoft.com/office/powerpoint/2010/main" val="4100567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199448"/>
          </a:xfrm>
        </p:spPr>
        <p:txBody>
          <a:bodyPr>
            <a:normAutofit fontScale="90000"/>
          </a:bodyPr>
          <a:lstStyle/>
          <a:p>
            <a:r>
              <a:rPr lang="ky-KG" sz="3600" dirty="0" smtClean="0"/>
              <a:t>Ээлик кылуу тибиндеги дагы бир колония 1662-ж. түзүлгөн Каролина болуп, анын жерлерин Стюарттардын реставрациясынан кийин королдун бир нече фавориттери алган. Таасирдүү колониялдык менчик ээси король Карл</a:t>
            </a:r>
            <a:r>
              <a:rPr lang="en-US" sz="3600" dirty="0" smtClean="0"/>
              <a:t> II </a:t>
            </a:r>
            <a:r>
              <a:rPr lang="ky-KG" sz="3600" dirty="0" smtClean="0"/>
              <a:t>нин бир тууганы герцог Йоркский болгон. Ал өзү да 1685-ж. Англиянын королдук тактысына отурган. Анын жерлери Нью-Йорк деп аталган. Акыркы менчик колония бай банкир-квакер Уильям Пенге берилген Пенсильвания болгон. Квакерлердин протестанттык сектасындагы эсинин либералдык көз караштары өкүлчүлүк органдарын түзүүгө, динге ишенүүдөгү сабырдуулук принциптерин бекемдөөгө, индеецтер менен болгон территориялык талаштарды тынчтык жол менен чечүүгө түрткү берген. </a:t>
            </a:r>
            <a:endParaRPr lang="ru-RU" sz="3600" dirty="0"/>
          </a:p>
        </p:txBody>
      </p:sp>
    </p:spTree>
    <p:extLst>
      <p:ext uri="{BB962C8B-B14F-4D97-AF65-F5344CB8AC3E}">
        <p14:creationId xmlns:p14="http://schemas.microsoft.com/office/powerpoint/2010/main" val="43729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103914"/>
          </a:xfrm>
        </p:spPr>
        <p:txBody>
          <a:bodyPr>
            <a:normAutofit fontScale="90000"/>
          </a:bodyPr>
          <a:lstStyle/>
          <a:p>
            <a:r>
              <a:rPr lang="ky-KG" sz="3600" dirty="0" smtClean="0"/>
              <a:t>Үчүнчү типтеги колониялардын жерге феодалдык ээлик кылуу нормаларын бекемдөөгө багытталган бардык аракеттери ишке ашкан эмес. Эркин келгиндер белгиленген аренда акысын жана салыктарды төлөп турган. Крепостнойлук көз карандылыктын болбогондугу, эгер феодалдык рента жогору болуп жакпаса, жер ээсинен кетип калган. Өзүнүн ээликтеринин чегинен чыгуу жана фермерлик чарбаларды түзүү англиялык феодалдарды чарбаны рыноктук принципте уюштурууга мажбурлаган. Кирешенин көп түшүшү, жердин салыштырмалуу арзан болушу Түндүк Америкага эркин капиталдын агып келишин шарттаган. </a:t>
            </a:r>
            <a:endParaRPr lang="ru-RU" sz="3600" dirty="0"/>
          </a:p>
        </p:txBody>
      </p:sp>
    </p:spTree>
    <p:extLst>
      <p:ext uri="{BB962C8B-B14F-4D97-AF65-F5344CB8AC3E}">
        <p14:creationId xmlns:p14="http://schemas.microsoft.com/office/powerpoint/2010/main" val="2169633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131209"/>
          </a:xfrm>
        </p:spPr>
        <p:txBody>
          <a:bodyPr>
            <a:normAutofit fontScale="90000"/>
          </a:bodyPr>
          <a:lstStyle/>
          <a:p>
            <a:r>
              <a:rPr lang="en-US" sz="3600" dirty="0" smtClean="0"/>
              <a:t>XVIII </a:t>
            </a:r>
            <a:r>
              <a:rPr lang="ky-KG" sz="3600" dirty="0" smtClean="0"/>
              <a:t>к. экинчи жарымында юридикалык жактан жеке менчикте үч гана колония калган: Пенсильвания, Мэриленд, Делавер. Калгандары формалдуу түрдө королдук бийликтин колунда болуп, губернаторлорго баш ийген. Кийинки этапта көпчүлүк колониялардын юридикалык статустары жана саясий түзүлүшү акырындап бирдей кылынган (унификацияланган). Аралаш башкаруу системасы бекип, король же менчик ээси дайындаган губернаторлор шайланып келген колониялык кеңештер (ассамблеялар) менен эсептеше турган болгон. Британ монархтары Түндүк Америка жерлерине өз көзөмөлүн бекем орнотууга аракет кылышкан. Акыры бул көз каранды эместик күрөшүнүн чыгышына алып келген.   </a:t>
            </a:r>
            <a:endParaRPr lang="ru-RU" sz="3600" dirty="0"/>
          </a:p>
        </p:txBody>
      </p:sp>
    </p:spTree>
    <p:extLst>
      <p:ext uri="{BB962C8B-B14F-4D97-AF65-F5344CB8AC3E}">
        <p14:creationId xmlns:p14="http://schemas.microsoft.com/office/powerpoint/2010/main" val="2175980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226744"/>
          </a:xfrm>
        </p:spPr>
        <p:txBody>
          <a:bodyPr/>
          <a:lstStyle/>
          <a:p>
            <a:r>
              <a:rPr lang="en-US" dirty="0" smtClean="0"/>
              <a:t>XVIII </a:t>
            </a:r>
            <a:r>
              <a:rPr lang="ky-KG" dirty="0" smtClean="0"/>
              <a:t>к. боштондукка чыгаардын алдында  Түндүк Америкадагы болгон 13 англиялык колония: Жаңы Англия, Нью-Гемпшир, Массачусетс, Коннектикут, Рой-Айленд, Нью-Йорк, Пенсильвания, Нью-Джерси, Делавер, Виргиния, Мэриленд, Түндүк Каролина, Түштүк Каролина, Джорджия. </a:t>
            </a:r>
            <a:endParaRPr lang="ru-RU" dirty="0"/>
          </a:p>
        </p:txBody>
      </p:sp>
    </p:spTree>
    <p:extLst>
      <p:ext uri="{BB962C8B-B14F-4D97-AF65-F5344CB8AC3E}">
        <p14:creationId xmlns:p14="http://schemas.microsoft.com/office/powerpoint/2010/main" val="332577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240391"/>
          </a:xfrm>
        </p:spPr>
        <p:txBody>
          <a:bodyPr>
            <a:normAutofit fontScale="90000"/>
          </a:bodyPr>
          <a:lstStyle/>
          <a:p>
            <a:r>
              <a:rPr lang="ky-KG" sz="3600" i="1" dirty="0" smtClean="0"/>
              <a:t>Англиялык колониялардагы социалдык-экономикалык өнүгүү. </a:t>
            </a:r>
            <a:r>
              <a:rPr lang="ky-KG" sz="3600" dirty="0" smtClean="0"/>
              <a:t>Колониялардагы чарбалык турмуш ар кандай болгон</a:t>
            </a:r>
            <a:r>
              <a:rPr lang="ky-KG" sz="3600" dirty="0"/>
              <a:t>. Ал территориалдык-климаттык, </a:t>
            </a:r>
            <a:r>
              <a:rPr lang="ky-KG" sz="3600" dirty="0" smtClean="0"/>
              <a:t>колониялаштыруунун тибине байланыштуу эле. Түштүктүн түшүмдүү жерлери королдук бийликтин колдоосу менен өздөштүрүлгөн. Бирок абдан чоң участкалардын ээлери салттуу феодалдык институттарга таяна алышкан эмес. Ири латифундияларды түзүп, бирок жумушчу күчү жетишпеген шартта кулдардын эмгегин колдонуу зарылдыгы келип чыккан. Узак мезгилге бир эле оор ишти аткарганга индеецтер жетишпегендиктен, түштүк колонияларда Африкадан алынып келинген кулдардын эмгеги эрте колдонула баштаган.  </a:t>
            </a:r>
            <a:endParaRPr lang="ru-RU" sz="3600" dirty="0"/>
          </a:p>
        </p:txBody>
      </p:sp>
    </p:spTree>
    <p:extLst>
      <p:ext uri="{BB962C8B-B14F-4D97-AF65-F5344CB8AC3E}">
        <p14:creationId xmlns:p14="http://schemas.microsoft.com/office/powerpoint/2010/main" val="3366312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090266"/>
          </a:xfrm>
        </p:spPr>
        <p:txBody>
          <a:bodyPr>
            <a:normAutofit/>
          </a:bodyPr>
          <a:lstStyle/>
          <a:p>
            <a:r>
              <a:rPr lang="ky-KG" sz="3600" dirty="0" smtClean="0"/>
              <a:t>Түндүк жана борбордук райондордо фермерлик чарбалар көпчүлүгүн түзгөн. Анча көп эмес латифундисттер жерлерин фермерлерге арендага бергенге ыкташкан. Негр кулдардын эмгеги аз колдонулуп, анын ордуна Европадан алып келгени үчүн контрактты иштеп жаткан ак терилүү эркин келгиндердин, каторгага салынгандардын күчтөрү пайдаланылган. Жаңы Англиялык түндүк колонияларында ишкерлердин катмары эрте калыптанган. Нью-Йорк, Филадельфия колониялардын финансылык борборуна айланган.    </a:t>
            </a:r>
            <a:endParaRPr lang="ru-RU" sz="3600" dirty="0"/>
          </a:p>
        </p:txBody>
      </p:sp>
    </p:spTree>
    <p:extLst>
      <p:ext uri="{BB962C8B-B14F-4D97-AF65-F5344CB8AC3E}">
        <p14:creationId xmlns:p14="http://schemas.microsoft.com/office/powerpoint/2010/main" val="511712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062971"/>
          </a:xfrm>
        </p:spPr>
        <p:txBody>
          <a:bodyPr>
            <a:normAutofit/>
          </a:bodyPr>
          <a:lstStyle/>
          <a:p>
            <a:r>
              <a:rPr lang="ky-KG" sz="3600" dirty="0" smtClean="0"/>
              <a:t>Англия колониялардан максималдуу пайда көрүүнү көздөгөн. Метрополия негизги пайданы колониялдык сооданы монополдоштуруудан көргөн. Ага өлкөдө өндүрүлгөн өнөр жай продукцияларын сатуу үчүн колониялдык рынок да керек болгон. Колониялардын көпчүлүгү деңизге чыга ала тургандыктан бардык соода-сатык, кызмат көрсөтүү акысы кымбат турган англиялык кеме менен жүк ташуучуларга такалган. Өзүлөрүнүн чыгымдарын азайтууну көздөгөн америкалык ишкерлер менен көпөстөрдүн жалгыз жолу колониялдык бийликтин чечимдерин бузуу жана контрабанда болгон.  </a:t>
            </a:r>
            <a:endParaRPr lang="ru-RU" sz="3600" dirty="0"/>
          </a:p>
        </p:txBody>
      </p:sp>
    </p:spTree>
    <p:extLst>
      <p:ext uri="{BB962C8B-B14F-4D97-AF65-F5344CB8AC3E}">
        <p14:creationId xmlns:p14="http://schemas.microsoft.com/office/powerpoint/2010/main" val="795659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185800"/>
          </a:xfrm>
        </p:spPr>
        <p:txBody>
          <a:bodyPr>
            <a:normAutofit fontScale="90000"/>
          </a:bodyPr>
          <a:lstStyle/>
          <a:p>
            <a:r>
              <a:rPr lang="ky-KG" dirty="0" smtClean="0"/>
              <a:t>Түндүк Америка колонияларындагы  Англиянын өнөр жай саясаты регламентациялоо жана өздүк мануфактураларга тыюу салууну караган. Колонисттерге темир эритүүгө, кундуз иштетүүгө да тыюу салышкан. Бир тармактагы ишкердик аракеттерди чектөө менен, метрополияга пайдалуу болгон башка тармактарга стимул берилген. Метрополия үчүн жасалган кемелер англиялык верфтердегилерге караганда арзанга түшкөн. </a:t>
            </a:r>
            <a:endParaRPr lang="ru-RU" dirty="0"/>
          </a:p>
        </p:txBody>
      </p:sp>
    </p:spTree>
    <p:extLst>
      <p:ext uri="{BB962C8B-B14F-4D97-AF65-F5344CB8AC3E}">
        <p14:creationId xmlns:p14="http://schemas.microsoft.com/office/powerpoint/2010/main" val="1612248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172153"/>
          </a:xfrm>
        </p:spPr>
        <p:txBody>
          <a:bodyPr>
            <a:normAutofit/>
          </a:bodyPr>
          <a:lstStyle/>
          <a:p>
            <a:r>
              <a:rPr lang="ky-KG" sz="3600" dirty="0" smtClean="0"/>
              <a:t>Англия менен колониялардын ортосундагы дагы бир экономикалык карама-каршылык батыштагы жерлерге жайгашууга байланыштуу болгон. </a:t>
            </a:r>
            <a:r>
              <a:rPr lang="en-US" sz="3600" dirty="0" smtClean="0"/>
              <a:t>XVIII </a:t>
            </a:r>
            <a:r>
              <a:rPr lang="ky-KG" sz="3600" dirty="0" smtClean="0"/>
              <a:t>к. ортосуна чейин Аппалач тоолоруна чейинки территорияларда бош жерлер калган эмес. Королдук бийлик атайын указ менен 1756-1763-жж. Жети жылдык согуштун натыйжасында Франциядан алынган бардык жерди өз менчиги деп жарыялаган. Жеке адамдарга тоонун кырынан батышты көздөй жылууга тыюу салган. Бул эркин келгиндердин эле эмес, потенциалдуу плантаторлордун да нааразычылыгын жараткан.  </a:t>
            </a:r>
            <a:endParaRPr lang="ru-RU" sz="3600" dirty="0"/>
          </a:p>
        </p:txBody>
      </p:sp>
    </p:spTree>
    <p:extLst>
      <p:ext uri="{BB962C8B-B14F-4D97-AF65-F5344CB8AC3E}">
        <p14:creationId xmlns:p14="http://schemas.microsoft.com/office/powerpoint/2010/main" val="2432643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090266"/>
          </a:xfrm>
        </p:spPr>
        <p:txBody>
          <a:bodyPr>
            <a:normAutofit/>
          </a:bodyPr>
          <a:lstStyle/>
          <a:p>
            <a:r>
              <a:rPr lang="ky-KG" sz="3600" dirty="0" smtClean="0"/>
              <a:t>Каршылык көрсөтүүнүн кеңири тараган түрлөрүнүн бири, бош жерлерди, анын ичинде индеецтерге тиешелүүлөрүн да ээле алган скваттерство болгон. Ал </a:t>
            </a:r>
            <a:r>
              <a:rPr lang="en-US" sz="3600" dirty="0" smtClean="0"/>
              <a:t>XVII </a:t>
            </a:r>
            <a:r>
              <a:rPr lang="ky-KG" sz="3600" dirty="0" smtClean="0"/>
              <a:t>башталып</a:t>
            </a:r>
            <a:r>
              <a:rPr lang="en-US" sz="3600" dirty="0" smtClean="0"/>
              <a:t> XVIII-XIX</a:t>
            </a:r>
            <a:r>
              <a:rPr lang="ky-KG" sz="3600" dirty="0" smtClean="0"/>
              <a:t> кеңири жайылган. Ишкердикти өнүктүрүү акча-товар мамилелери менен тыгыз байланышта болгон. 1761 жана 1764-ж. америаклыктардын протести англиялык валютаны колдоо максатында жасалган кредиттик билеттерди чыгарууга тыюуу салууга, ссудалык банктардын жабылышына алып келген. Бул чаралар колониялардагы ички соодага, өнөр жайдын өнүгүшүнө терс таасир берген.  </a:t>
            </a:r>
            <a:endParaRPr lang="ru-RU" sz="3600" dirty="0"/>
          </a:p>
        </p:txBody>
      </p:sp>
    </p:spTree>
    <p:extLst>
      <p:ext uri="{BB962C8B-B14F-4D97-AF65-F5344CB8AC3E}">
        <p14:creationId xmlns:p14="http://schemas.microsoft.com/office/powerpoint/2010/main" val="1873421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076618"/>
          </a:xfrm>
        </p:spPr>
        <p:txBody>
          <a:bodyPr>
            <a:normAutofit/>
          </a:bodyPr>
          <a:lstStyle/>
          <a:p>
            <a:r>
              <a:rPr lang="ky-KG" sz="3600" dirty="0" smtClean="0"/>
              <a:t>Кийинки кылымдарда англичандар үстөмдүк кылып, жаратылыш байлыктарын мертополияга алып кетүү менен эле чектелбестен, жээктеги территорияларды колонияга айлантууга умтулушкан. Англиянын атаандаштарынын бири Испания алгачкы мезгилдерде, Флорида менен Батыш Мексиканы ээлеп, Аппалач жана Чоң каньонго жылган. Колониялаштырууну 1566-ж. эле баштап, Жаңы Испанияны негиздеген. Техасты, Калифорнияны ээлеп, Борбордук жана Түштүк Америкадагы кирешелүү колониялык территорияларга көңүлүн бурган. </a:t>
            </a:r>
            <a:endParaRPr lang="ru-RU" sz="3600" dirty="0"/>
          </a:p>
        </p:txBody>
      </p:sp>
    </p:spTree>
    <p:extLst>
      <p:ext uri="{BB962C8B-B14F-4D97-AF65-F5344CB8AC3E}">
        <p14:creationId xmlns:p14="http://schemas.microsoft.com/office/powerpoint/2010/main" val="15077400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240391"/>
          </a:xfrm>
        </p:spPr>
        <p:txBody>
          <a:bodyPr/>
          <a:lstStyle/>
          <a:p>
            <a:r>
              <a:rPr lang="ky-KG" dirty="0" smtClean="0"/>
              <a:t>Салык боюнча да маселелер жаралган. Метрополия арзан сырьену сатып алуудан, өз товарларын Америкада эч бир атаандашы жок, кымбат баада сатуудан эбегейсиз пайда көргөн. Ошентип Америка англиялык индустриянын тез өнүгүшүнө чоң салым кошкон.  </a:t>
            </a:r>
            <a:endParaRPr lang="ru-RU" dirty="0"/>
          </a:p>
        </p:txBody>
      </p:sp>
    </p:spTree>
    <p:extLst>
      <p:ext uri="{BB962C8B-B14F-4D97-AF65-F5344CB8AC3E}">
        <p14:creationId xmlns:p14="http://schemas.microsoft.com/office/powerpoint/2010/main" val="3530437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199448"/>
          </a:xfrm>
        </p:spPr>
        <p:txBody>
          <a:bodyPr>
            <a:normAutofit fontScale="90000"/>
          </a:bodyPr>
          <a:lstStyle/>
          <a:p>
            <a:r>
              <a:rPr lang="ky-KG" sz="3600" dirty="0" smtClean="0"/>
              <a:t>Метрополия менен колониянын экономикалык карама-каршылыктары социалдык менен тереңдеген. Эгер </a:t>
            </a:r>
            <a:r>
              <a:rPr lang="en-US" sz="3600" dirty="0" smtClean="0"/>
              <a:t>XVII </a:t>
            </a:r>
            <a:r>
              <a:rPr lang="ky-KG" sz="3600" dirty="0" smtClean="0"/>
              <a:t>к. башында Улуу Британия калкынын саны, армиясы боюнча европалык өлкөлөрдүн ичинде алдыңкы орунда болбосо, кылымдын ортосунда абал өзгөрө баштаган. Калктын саны 1700-ж. 9 млн. болсо, 1801-ж. 15,8 млн өскөн. Бул колонияларга көчүүгө стимул берген. Бирок, колониялардагы элдин көбөйүшү жана байышы менен аларды экономикалык көз карандылыкта кармоо кыйынга турган. </a:t>
            </a:r>
            <a:r>
              <a:rPr lang="en-US" sz="3600" dirty="0"/>
              <a:t>XVII </a:t>
            </a:r>
            <a:r>
              <a:rPr lang="ky-KG" sz="3600" dirty="0"/>
              <a:t>к. башында </a:t>
            </a:r>
            <a:r>
              <a:rPr lang="ky-KG" sz="3600" dirty="0" smtClean="0"/>
              <a:t>Түндүк Америкалык колонияларда 200 миң адам болгон. 1688-ж. революциядан кийинки 80 жылдын ичинде Американын калкы 1 760 000 өскөн. </a:t>
            </a:r>
            <a:endParaRPr lang="ru-RU" sz="3600" dirty="0"/>
          </a:p>
        </p:txBody>
      </p:sp>
    </p:spTree>
    <p:extLst>
      <p:ext uri="{BB962C8B-B14F-4D97-AF65-F5344CB8AC3E}">
        <p14:creationId xmlns:p14="http://schemas.microsoft.com/office/powerpoint/2010/main" val="709799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158505"/>
          </a:xfrm>
        </p:spPr>
        <p:txBody>
          <a:bodyPr>
            <a:normAutofit fontScale="90000"/>
          </a:bodyPr>
          <a:lstStyle/>
          <a:p>
            <a:r>
              <a:rPr lang="ky-KG" sz="3600" dirty="0" smtClean="0"/>
              <a:t>Тез өнүгүп жаткан жаңы колониялар жумушчу күчтөрүнө муктаж болгон. Ага чектөөлөрдү жоюу менен жетишсе болот эле. Динге ишенүүдөгү сабырдуулукка жетишип, диний принцип боюнча жайгашуудагы чектөөлөрдү алып салуу маанилүү болгон. Акырындык менен чет жердиктердин киришине бөгөт алынган. Америкадагы маяна Европадагыга караганда алда канча жогору болгон. Жер алууга же жалданып иштөөгө жакшы мүмкүнчүлүктөрдүн болушу, Түндүк Америкадагы колонияларга англиялык, ирландиялык, шотландиялыктарды эле эмес, швед, немец, голланд, француздарды да тарткан.  </a:t>
            </a:r>
            <a:endParaRPr lang="ru-RU" sz="3600" dirty="0"/>
          </a:p>
        </p:txBody>
      </p:sp>
    </p:spTree>
    <p:extLst>
      <p:ext uri="{BB962C8B-B14F-4D97-AF65-F5344CB8AC3E}">
        <p14:creationId xmlns:p14="http://schemas.microsoft.com/office/powerpoint/2010/main" val="2395736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172153"/>
          </a:xfrm>
        </p:spPr>
        <p:txBody>
          <a:bodyPr>
            <a:normAutofit fontScale="90000"/>
          </a:bodyPr>
          <a:lstStyle/>
          <a:p>
            <a:r>
              <a:rPr lang="ky-KG" dirty="0" smtClean="0"/>
              <a:t>Инфраструктурасы түзүлүп калган Европадан айырмаланган жаңы белгисиз жерди өздөштүрүүдө ишкердик жөндөм, бири-бирин колдоо коллективизмди жана кыйынчылыктардын баарын бирге жеңүүнү өнүктүргөн</a:t>
            </a:r>
            <a:r>
              <a:rPr lang="ky-KG" dirty="0" smtClean="0"/>
              <a:t>. Испандык конкистадорлордон айырмаланып, аларда жалаң гана жергиликтүү элди талап-тоноо менен жашоо болгон эмес. Жаратылышты өздөштүрүп, багынткан, өз эмгегине таянган жаңы типтеги адамдар калыптанган. </a:t>
            </a:r>
            <a:endParaRPr lang="ru-RU" dirty="0"/>
          </a:p>
        </p:txBody>
      </p:sp>
    </p:spTree>
    <p:extLst>
      <p:ext uri="{BB962C8B-B14F-4D97-AF65-F5344CB8AC3E}">
        <p14:creationId xmlns:p14="http://schemas.microsoft.com/office/powerpoint/2010/main" val="334496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5967436"/>
          </a:xfrm>
        </p:spPr>
        <p:txBody>
          <a:bodyPr>
            <a:noAutofit/>
          </a:bodyPr>
          <a:lstStyle/>
          <a:p>
            <a:r>
              <a:rPr lang="ky-KG" sz="3600" dirty="0" smtClean="0"/>
              <a:t>Калктын жыш эмес жана бир кылка эмес жайгашуусунан улам королдук аскер күчү калкты толук коргой алган эмес. Колониялар негизделе баштагандан тартып эле индеецтер менен тынымсыз согуштар болуп турган. Фермерге аскер өнөрү да керек болгон. </a:t>
            </a:r>
            <a:r>
              <a:rPr lang="ky-KG" sz="3600" smtClean="0"/>
              <a:t>Айрым учурларда </a:t>
            </a:r>
            <a:r>
              <a:rPr lang="ky-KG" sz="3600" dirty="0" smtClean="0"/>
              <a:t>европалыктар территория үчүн күрөштө индеецтерге </a:t>
            </a:r>
            <a:r>
              <a:rPr lang="ky-KG" sz="3600" smtClean="0"/>
              <a:t>курал берип турган. </a:t>
            </a:r>
            <a:r>
              <a:rPr lang="ky-KG" sz="3600" dirty="0" smtClean="0"/>
              <a:t>Кээде жергиликтүү калк менен узак мезгил согушууга туура келген. Мындай учурда өз ичинен таланттуу адамдар чыгып, алардан кийин боштондук күрөштө зарыл болгон аскер башчылары өсүп чыккан. </a:t>
            </a:r>
            <a:endParaRPr lang="ru-RU" sz="3600" dirty="0"/>
          </a:p>
        </p:txBody>
      </p:sp>
    </p:spTree>
    <p:extLst>
      <p:ext uri="{BB962C8B-B14F-4D97-AF65-F5344CB8AC3E}">
        <p14:creationId xmlns:p14="http://schemas.microsoft.com/office/powerpoint/2010/main" val="4047030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076618"/>
          </a:xfrm>
        </p:spPr>
        <p:txBody>
          <a:bodyPr/>
          <a:lstStyle/>
          <a:p>
            <a:endParaRPr lang="ru-RU" dirty="0"/>
          </a:p>
        </p:txBody>
      </p:sp>
    </p:spTree>
    <p:extLst>
      <p:ext uri="{BB962C8B-B14F-4D97-AF65-F5344CB8AC3E}">
        <p14:creationId xmlns:p14="http://schemas.microsoft.com/office/powerpoint/2010/main" val="336882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117562"/>
          </a:xfrm>
        </p:spPr>
        <p:txBody>
          <a:bodyPr/>
          <a:lstStyle/>
          <a:p>
            <a:r>
              <a:rPr lang="ky-KG" dirty="0" smtClean="0"/>
              <a:t>Бул Түндүк Америкада англичандардын негизги атаандашы катары француздардын келишине алып келген. Алар 1608-ж. Ыйык Лаврентий дарыясынын батыш жагында Квебектеги алгачкы поселениени негиздеп, Жаңы Францияны (азыркы Канада) өздөштүрө баштаган. Ал эми 1682-ж. Миссисипи дарыясынын бассениндеги Луизианы өздөштүргөн.  </a:t>
            </a:r>
            <a:endParaRPr lang="ru-RU" dirty="0"/>
          </a:p>
        </p:txBody>
      </p:sp>
    </p:spTree>
    <p:extLst>
      <p:ext uri="{BB962C8B-B14F-4D97-AF65-F5344CB8AC3E}">
        <p14:creationId xmlns:p14="http://schemas.microsoft.com/office/powerpoint/2010/main" val="2939910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5994732"/>
          </a:xfrm>
        </p:spPr>
        <p:txBody>
          <a:bodyPr>
            <a:normAutofit/>
          </a:bodyPr>
          <a:lstStyle/>
          <a:p>
            <a:r>
              <a:rPr lang="ky-KG" sz="3600" dirty="0" smtClean="0"/>
              <a:t>Башка европалык өлкөлөрдөн озунуп, Индиянын байлыктарын алууга жол ачкан Ост-Инд компаниясын 1602-ж. негиздеген голландиялыктар америкада дагы колония негиздегенге ашыккан эмес. Ошенткени менен голландиялыктардын Вест-Инд компаниясы Атлантиканын ортоңку жээгинде Жаңы Амстердам факториясын курган, Вест Индиядагы анча чоң эмес аралдарды караткан, да Бразилиядагы алгачкы поселениелерди негиздеп, бул эбегейсиз территорияны өздөштүрө баштаган.  </a:t>
            </a:r>
            <a:endParaRPr lang="ru-RU" sz="3600" dirty="0"/>
          </a:p>
        </p:txBody>
      </p:sp>
    </p:spTree>
    <p:extLst>
      <p:ext uri="{BB962C8B-B14F-4D97-AF65-F5344CB8AC3E}">
        <p14:creationId xmlns:p14="http://schemas.microsoft.com/office/powerpoint/2010/main" val="1646746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090266"/>
          </a:xfrm>
        </p:spPr>
        <p:txBody>
          <a:bodyPr>
            <a:normAutofit fontScale="90000"/>
          </a:bodyPr>
          <a:lstStyle/>
          <a:p>
            <a:r>
              <a:rPr lang="en-US" sz="3600" dirty="0" smtClean="0"/>
              <a:t>XVII </a:t>
            </a:r>
            <a:r>
              <a:rPr lang="ky-KG" sz="3600" dirty="0" smtClean="0"/>
              <a:t>к. тартып Түндүк Американы британиялыктардын колониялаштыруусу күчөгөн. Алгачкы британиялык колония негизделгенден тартып, алардын көз карандылыгына чейин 170 жыл бою АКШнын тарыхындагы «колониялдык мезгил» уланган.  Чалгынданган территорияларда алтын менен күмүштүн запасы жок экенине көз жеткенде, бирок жер ресурстары байлыктын бир түрү катары эсепке алынганда  королева Елизавета</a:t>
            </a:r>
            <a:r>
              <a:rPr lang="en-US" sz="3600" dirty="0" smtClean="0"/>
              <a:t> I</a:t>
            </a:r>
            <a:r>
              <a:rPr lang="ky-KG" sz="3600" dirty="0" smtClean="0"/>
              <a:t> Тюдор 1583-ж. монархтардын ичинен биринчи болуп америкалык жерлерди колонизациялоого макулдук берген.</a:t>
            </a:r>
            <a:r>
              <a:rPr lang="en-US" sz="3600" dirty="0" smtClean="0"/>
              <a:t> </a:t>
            </a:r>
            <a:r>
              <a:rPr lang="ky-KG" sz="3600" dirty="0" smtClean="0"/>
              <a:t>Британдыктар ачкан жерлер колдонулбаган катары эсептелип, коронанын менчиги деп жарыяланган.  </a:t>
            </a:r>
            <a:endParaRPr lang="ru-RU" sz="3600" dirty="0"/>
          </a:p>
        </p:txBody>
      </p:sp>
    </p:spTree>
    <p:extLst>
      <p:ext uri="{BB962C8B-B14F-4D97-AF65-F5344CB8AC3E}">
        <p14:creationId xmlns:p14="http://schemas.microsoft.com/office/powerpoint/2010/main" val="3613571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6008379"/>
          </a:xfrm>
        </p:spPr>
        <p:txBody>
          <a:bodyPr>
            <a:normAutofit/>
          </a:bodyPr>
          <a:lstStyle/>
          <a:p>
            <a:r>
              <a:rPr lang="ky-KG" sz="3600" dirty="0" smtClean="0"/>
              <a:t>Испаниянын бай деңиз кербендерин тоногонго таянып түзүлгөн эски поселениелер өткөөл база, убактылуу тургун жай катары колдонулган. Алгачкы ийгиликсиз аракеттерге карабастан 1584-ж. королеванын фавориттеринин бири Уолтер Рейли тарабынан келгиндерден турган атайын кораблдер жабдылган. Көп өтпөй Флориданын түндүгүндөгү чыгыш жээктер британиянын менчиги деп жарыяланган. Территория «королева-девственницанын» урматына Вирджиния деп аталган.</a:t>
            </a:r>
            <a:endParaRPr lang="ru-RU" sz="3600" dirty="0"/>
          </a:p>
        </p:txBody>
      </p:sp>
    </p:spTree>
    <p:extLst>
      <p:ext uri="{BB962C8B-B14F-4D97-AF65-F5344CB8AC3E}">
        <p14:creationId xmlns:p14="http://schemas.microsoft.com/office/powerpoint/2010/main" val="3612644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5953788"/>
          </a:xfrm>
        </p:spPr>
        <p:txBody>
          <a:bodyPr>
            <a:normAutofit/>
          </a:bodyPr>
          <a:lstStyle/>
          <a:p>
            <a:r>
              <a:rPr lang="ky-KG" sz="3600" dirty="0" smtClean="0"/>
              <a:t>Англичандар ал тараптан Аппалач бөксө тоолору карай батышка акырындык менен жылган. Бирок колонисттер Түндүк Америкада Яков </a:t>
            </a:r>
            <a:r>
              <a:rPr lang="en-US" sz="3600" dirty="0" smtClean="0"/>
              <a:t>I </a:t>
            </a:r>
            <a:r>
              <a:rPr lang="ky-KG" sz="3600" dirty="0" smtClean="0"/>
              <a:t>Стюарттын тушунда гана туруктуу бекемделе алышкан. </a:t>
            </a:r>
            <a:br>
              <a:rPr lang="ky-KG" sz="3600" dirty="0" smtClean="0"/>
            </a:br>
            <a:r>
              <a:rPr lang="ky-KG" sz="3600" dirty="0" smtClean="0"/>
              <a:t>1620-ж. пуритандар Нью-Плимутту негиздеген. Жээктерде пайда болгон жаңы колониялар бара-бара колонияга биригишкен. Алар континенттин ичине тереңдеп кирүү үчүн түзүлүп, Түндүк Америкадагы британ монархтарынын бийлигин чыңдоодогу баштапкы база болгон.</a:t>
            </a:r>
            <a:endParaRPr lang="ru-RU" sz="3600" dirty="0"/>
          </a:p>
        </p:txBody>
      </p:sp>
    </p:spTree>
    <p:extLst>
      <p:ext uri="{BB962C8B-B14F-4D97-AF65-F5344CB8AC3E}">
        <p14:creationId xmlns:p14="http://schemas.microsoft.com/office/powerpoint/2010/main" val="72805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5967436"/>
          </a:xfrm>
        </p:spPr>
        <p:txBody>
          <a:bodyPr>
            <a:normAutofit/>
          </a:bodyPr>
          <a:lstStyle/>
          <a:p>
            <a:r>
              <a:rPr lang="ky-KG" sz="3600" dirty="0" smtClean="0"/>
              <a:t>1622-ж. Нью-Гемпшир, 1628-ж. Массачусетс, 1634-ж. түштүктө Мэриленд, ал эми түндүктө Коннектикут негизделген. Буга удаа жакынкы жылдары Род-Айленд, Нью-Джерси, Түндүк жана Түштүк Каролиналар пайда болгон. 1664-ж. Гудзон дарыясынын боюндагы голландиялык поселениелер англиялыктар тарабынан басып алынган. Жаңы Амстердам шаары жана жаңы Голландия колониясы Нью-Йорк болуп өзгөртүлүп аталган. 1673-1674-жж. согуштагы голландиялыктардын бул жерлерди кайтарып алуу аракети ишке ашкан эмес. </a:t>
            </a:r>
            <a:endParaRPr lang="ru-RU" sz="3600" dirty="0"/>
          </a:p>
        </p:txBody>
      </p:sp>
    </p:spTree>
    <p:extLst>
      <p:ext uri="{BB962C8B-B14F-4D97-AF65-F5344CB8AC3E}">
        <p14:creationId xmlns:p14="http://schemas.microsoft.com/office/powerpoint/2010/main" val="398251763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718</TotalTime>
  <Words>2118</Words>
  <Application>Microsoft Office PowerPoint</Application>
  <PresentationFormat>Широкоэкранный</PresentationFormat>
  <Paragraphs>34</Paragraphs>
  <Slides>35</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35</vt:i4>
      </vt:variant>
    </vt:vector>
  </HeadingPairs>
  <TitlesOfParts>
    <vt:vector size="39" baseType="lpstr">
      <vt:lpstr>Arial</vt:lpstr>
      <vt:lpstr>Calibri</vt:lpstr>
      <vt:lpstr>Calibri Light</vt:lpstr>
      <vt:lpstr>Тема Office</vt:lpstr>
      <vt:lpstr>Түндүк Американын ачылышы жана европалыктар тарабынан колонияга айланышы. Колониялык саясат.</vt:lpstr>
      <vt:lpstr>Түндүк Америка жерлери XV к. аягында ачылып, европалыктар тарабынан өздөштүрүлө баштаган. Америкага биринчи болуп испандыктар келип, Тынч океандын жээктерин, Калифорния жарым аралын чалгындаган. Испандыктардан сырткары Түндүк Американын Атлантика жээктерин англичандар, португалиялыктар, француздар ачышкан. </vt:lpstr>
      <vt:lpstr>Кийинки кылымдарда англичандар үстөмдүк кылып, жаратылыш байлыктарын мертополияга алып кетүү менен эле чектелбестен, жээктеги территорияларды колонияга айлантууга умтулушкан. Англиянын атаандаштарынын бири Испания алгачкы мезгилдерде, Флорида менен Батыш Мексиканы ээлеп, Аппалач жана Чоң каньонго жылган. Колониялаштырууну 1566-ж. эле баштап, Жаңы Испанияны негиздеген. Техасты, Калифорнияны ээлеп, Борбордук жана Түштүк Америкадагы кирешелүү колониялык территорияларга көңүлүн бурган. </vt:lpstr>
      <vt:lpstr>Бул Түндүк Америкада англичандардын негизги атаандашы катары француздардын келишине алып келген. Алар 1608-ж. Ыйык Лаврентий дарыясынын батыш жагында Квебектеги алгачкы поселениени негиздеп, Жаңы Францияны (азыркы Канада) өздөштүрө баштаган. Ал эми 1682-ж. Миссисипи дарыясынын бассениндеги Луизианы өздөштүргөн.  </vt:lpstr>
      <vt:lpstr>Башка европалык өлкөлөрдөн озунуп, Индиянын байлыктарын алууга жол ачкан Ост-Инд компаниясын 1602-ж. негиздеген голландиялыктар америкада дагы колония негиздегенге ашыккан эмес. Ошенткени менен голландиялыктардын Вест-Инд компаниясы Атлантиканын ортоңку жээгинде Жаңы Амстердам факториясын курган, Вест Индиядагы анча чоң эмес аралдарды караткан, да Бразилиядагы алгачкы поселениелерди негиздеп, бул эбегейсиз территорияны өздөштүрө баштаган.  </vt:lpstr>
      <vt:lpstr>XVII к. тартып Түндүк Американы британиялыктардын колониялаштыруусу күчөгөн. Алгачкы британиялык колония негизделгенден тартып, алардын көз карандылыгына чейин 170 жыл бою АКШнын тарыхындагы «колониялдык мезгил» уланган.  Чалгынданган территорияларда алтын менен күмүштүн запасы жок экенине көз жеткенде, бирок жер ресурстары байлыктын бир түрү катары эсепке алынганда  королева Елизавета I Тюдор 1583-ж. монархтардын ичинен биринчи болуп америкалык жерлерди колонизациялоого макулдук берген. Британдыктар ачкан жерлер колдонулбаган катары эсептелип, коронанын менчиги деп жарыяланган.  </vt:lpstr>
      <vt:lpstr>Испаниянын бай деңиз кербендерин тоногонго таянып түзүлгөн эски поселениелер өткөөл база, убактылуу тургун жай катары колдонулган. Алгачкы ийгиликсиз аракеттерге карабастан 1584-ж. королеванын фавориттеринин бири Уолтер Рейли тарабынан келгиндерден турган атайын кораблдер жабдылган. Көп өтпөй Флориданын түндүгүндөгү чыгыш жээктер британиянын менчиги деп жарыяланган. Территория «королева-девственницанын» урматына Вирджиния деп аталган.</vt:lpstr>
      <vt:lpstr>Англичандар ал тараптан Аппалач бөксө тоолору карай батышка акырындык менен жылган. Бирок колонисттер Түндүк Америкада Яков I Стюарттын тушунда гана туруктуу бекемделе алышкан.  1620-ж. пуритандар Нью-Плимутту негиздеген. Жээктерде пайда болгон жаңы колониялар бара-бара колонияга биригишкен. Алар континенттин ичине тереңдеп кирүү үчүн түзүлүп, Түндүк Америкадагы британ монархтарынын бийлигин чыңдоодогу баштапкы база болгон.</vt:lpstr>
      <vt:lpstr>1622-ж. Нью-Гемпшир, 1628-ж. Массачусетс, 1634-ж. түштүктө Мэриленд, ал эми түндүктө Коннектикут негизделген. Буга удаа жакынкы жылдары Род-Айленд, Нью-Джерси, Түндүк жана Түштүк Каролиналар пайда болгон. 1664-ж. Гудзон дарыясынын боюндагы голландиялык поселениелер англиялыктар тарабынан басып алынган. Жаңы Амстердам шаары жана жаңы Голландия колониясы Нью-Йорк болуп өзгөртүлүп аталган. 1673-1674-жж. согуштагы голландиялыктардын бул жерлерди кайтарып алуу аракети ишке ашкан эмес. </vt:lpstr>
      <vt:lpstr>XVIII к. англиялык деңизде сүзүүчүлөр Александр Маккензи, Джордж Ванкувер Түндүк Муз океанына чыгуучу жолду издеп материктин түндүк жагында маанилүү ачылыш жасашкан. 1756-1763-жж. Жети жылдык согуш Америкадагы аглиялыктардын атаандаштарынын абалын начарлаткан. Испания Флоридадан айрылган. Франция болсо Квебек менен Канаданы берүүгө мажбур болгон (АКШ Флориданы 1819-ж. Испаниядан сатып алган). </vt:lpstr>
      <vt:lpstr>Түндүк Америкадагы англиялык колониялардын саясий түзүлүшүнүн өзгөчөлүктөрү. Англиялык колониялардын негизги типтерин тарыхый этаптарга жараша ажыратышат. Баштапкы мезгил же XVII к. ортосуна чейин колониялаштыруу тиби боюнча классификациялоо мүнөздүү. Үч группадан турган британиялык колонияларды көрсөтүшөт: акционердик, корпоративдик (диний общиналар түзгөн), жеке ээликтеги.</vt:lpstr>
      <vt:lpstr>Биринчи топ, колониялдык соодадан монополдук пайда табууга умтулган ишкер акционердик компаниялар тарабынан түзүлгөн. Бул максатка жетүү үчүн инвестициялык капитал салып, америкалык жерлерди колониялаштырууну колдошкон. Агрардык революциянын натыйжасында дыйкандардын жерден ажырашы, дыйканчылыктан кой чарбасына өтүүдө көп фермерлердин жакырланышы, чабалдарга каршы мыйзамдын катаалдашы ашык боло баштаган айыл калкынын массалык миграциясына түрткү берген.  </vt:lpstr>
      <vt:lpstr>Экинчи топтогу колониялар Англиядагы диний карама-каршылыктардын курчушунан качкан бир ишенимдеги келгиндер тарабынан негизделген. Англиялык пуритандар 1620-ж. түндүк-чыгышта Жаңы Плимутту түптөгөн. Алар 1607-1608-жж. диний араздашуудагы кысымдан качып, адегенде испандыктардан бошотулган Голландияга, кийин король Яковдон уруксат алып Виргинияга келишкен. </vt:lpstr>
      <vt:lpstr>Келечектеги губернатор Джон Уинтроп башында турган бай пуритандар 1630-ж. Массачусетс булуңунун жээгинде Бостонду негиздеген. Шаардын айланасында бир ишенимдегилердин колдоосун алуу менен курулган айыл-кыштактардын саны тез көбөйө баштайт (1640-ж. карата Жаңы Англиянын калкы Виргиниянын калкынан бир нече эсе арткан). Массачусетстин кальвинисттери катаал тартиптерди киргизген: жергиликтүү кызыл терилүү язычниктерди аёсуз кырып, колдундарды жазалашкан.  </vt:lpstr>
      <vt:lpstr>Ошол эле мезгилде, катаал диний тартиптерге карабастан Жаңы Англияда америкалыктардын аң сезими, маданий жана саясий маданият калыптана баштаган. Кембриджде келгиндердин балдары үчүн алгачкы мектеп курулуп, үч жылдан кийин 1639-ж. Гарвард колледжине айланган. Алгачкы типографиялар түзүлгөн. Дал ушул Жаңы Англияда америкалык агартуу идеясы пайда болгон. Ушундай багыттагы аракеттердин таасири менен XVIII к. башында Массачусетсте теократиялык башкаруу токтотулган. </vt:lpstr>
      <vt:lpstr>Экинчи типтеги колонияларга Род-Айленс, Провиденс кирип, аны динге ишенүүгө сабырдуу мамиле кылган, чиркөөнү мамлекеттен ажыратууну жактаган Роджер Уилямс негиздеген. Аларга пуритандардын катуу таасириндеги Коннектикут, Нью Гемпшир жана Мэн кирген. Бул типтеги колонияларда майда жана орто менчик тез өнүккөндүгү менен айырмаланган. Алар социалдык-экономикалык жактан абдан жакшы өнүккөн. Кийинчерээк социалдык жиктелүү, диний общинага кирбеген сервенттерге, иммигранттарга жердин берилбеши  фермер тибиндеги майда жана орто чарбалардын жаралышына алып келген. Алар жерсиз дыйкандардын эмгегин пайдаланган. Пуритандык колонияларда кулчулук өнүккөн эмес. </vt:lpstr>
      <vt:lpstr>Жаңы Англияда феодалдардын жана ири жер ээлөөчүлүктүн болбогондугу эркин ишкердиктин өнүгүшүнө эрте жол ачкан. Королдун бергендерине карабаган, метрополиядан салыштырмалуу көз каранды эмес ири менчик ээлери калыптанган. Кеме куруу, балыкчылык тармактарынын негизинде мастерскойлор, чакан фабрикалар өнүккөн. Соодагерлер транспорттук кызмат көрсөтүүдөн, кул сатууга ортомчулук кылуудан, башка өлкөлөрдөгү колониялык соодадан (анын ичинде контрабандалык) байыган.  </vt:lpstr>
      <vt:lpstr>Үчүнчү типтеги колониялар король аристократтарга саясий-укуктук тартиптерди сактап туруу жана казынаны үзгүлтүксүз толтуруп туруу максатында берген же саткан жерлерде пайда болгон. Мындай колонияларга англиялык өкмөт көзөмөл кылган. Ири феодалдык тартуулардын ээлери жумушчу күчтөр жетишпеген учурларда метрополияга мүнөздүү укладды узакка сактай албай калышкан. Бул типтеги биринчи колонияны католик барон Балтимор, Потомак дарыясынын түндүгүндө Вирджинияга жакын жерде негиздеген (Мэриленд). Британдык католиктердин бул региондон территория бөлүп берүү өтүнүчүн Карл I 1632-ж. канааттандырган. Протестант-королдон бул уруксатты алуу үчүн кайсы динге ишенгенине карабастан киргизүүгө милдеттенишкен.   </vt:lpstr>
      <vt:lpstr>1649-ж. 21-апрелде «Динге ишенүү сабырдуулугу» акты кабыл алынган. Бардык христиандар дин тутуу эркиндигин алышкан. Иудаизм ж.б. диндегилерге бул тараган эмес. Бул чечим 1637-ж. Мэриленддин наместниги бекиткен өкүлчүлүк жыйындын басымы менен кабыл алынган. Ал Англия революциясынын тушунда губернатордон жана колониялык кеңештен өзүнчө аракет кылган. </vt:lpstr>
      <vt:lpstr>Ээлик кылуу тибиндеги дагы бир колония 1662-ж. түзүлгөн Каролина болуп, анын жерлерин Стюарттардын реставрациясынан кийин королдун бир нече фавориттери алган. Таасирдүү колониялдык менчик ээси король Карл II нин бир тууганы герцог Йоркский болгон. Ал өзү да 1685-ж. Англиянын королдук тактысына отурган. Анын жерлери Нью-Йорк деп аталган. Акыркы менчик колония бай банкир-квакер Уильям Пенге берилген Пенсильвания болгон. Квакерлердин протестанттык сектасындагы эсинин либералдык көз караштары өкүлчүлүк органдарын түзүүгө, динге ишенүүдөгү сабырдуулук принциптерин бекемдөөгө, индеецтер менен болгон территориялык талаштарды тынчтык жол менен чечүүгө түрткү берген. </vt:lpstr>
      <vt:lpstr>Үчүнчү типтеги колониялардын жерге феодалдык ээлик кылуу нормаларын бекемдөөгө багытталган бардык аракеттери ишке ашкан эмес. Эркин келгиндер белгиленген аренда акысын жана салыктарды төлөп турган. Крепостнойлук көз карандылыктын болбогондугу, эгер феодалдык рента жогору болуп жакпаса, жер ээсинен кетип калган. Өзүнүн ээликтеринин чегинен чыгуу жана фермерлик чарбаларды түзүү англиялык феодалдарды чарбаны рыноктук принципте уюштурууга мажбурлаган. Кирешенин көп түшүшү, жердин салыштырмалуу арзан болушу Түндүк Америкага эркин капиталдын агып келишин шарттаган. </vt:lpstr>
      <vt:lpstr>XVIII к. экинчи жарымында юридикалык жактан жеке менчикте үч гана колония калган: Пенсильвания, Мэриленд, Делавер. Калгандары формалдуу түрдө королдук бийликтин колунда болуп, губернаторлорго баш ийген. Кийинки этапта көпчүлүк колониялардын юридикалык статустары жана саясий түзүлүшү акырындап бирдей кылынган (унификацияланган). Аралаш башкаруу системасы бекип, король же менчик ээси дайындаган губернаторлор шайланып келген колониялык кеңештер (ассамблеялар) менен эсептеше турган болгон. Британ монархтары Түндүк Америка жерлерине өз көзөмөлүн бекем орнотууга аракет кылышкан. Акыры бул көз каранды эместик күрөшүнүн чыгышына алып келген.   </vt:lpstr>
      <vt:lpstr>XVIII к. боштондукка чыгаардын алдында  Түндүк Америкадагы болгон 13 англиялык колония: Жаңы Англия, Нью-Гемпшир, Массачусетс, Коннектикут, Рой-Айленд, Нью-Йорк, Пенсильвания, Нью-Джерси, Делавер, Виргиния, Мэриленд, Түндүк Каролина, Түштүк Каролина, Джорджия. </vt:lpstr>
      <vt:lpstr>Англиялык колониялардагы социалдык-экономикалык өнүгүү. Колониялардагы чарбалык турмуш ар кандай болгон. Ал территориалдык-климаттык, колониялаштыруунун тибине байланыштуу эле. Түштүктүн түшүмдүү жерлери королдук бийликтин колдоосу менен өздөштүрүлгөн. Бирок абдан чоң участкалардын ээлери салттуу феодалдык институттарга таяна алышкан эмес. Ири латифундияларды түзүп, бирок жумушчу күчү жетишпеген шартта кулдардын эмгегин колдонуу зарылдыгы келип чыккан. Узак мезгилге бир эле оор ишти аткарганга индеецтер жетишпегендиктен, түштүк колонияларда Африкадан алынып келинген кулдардын эмгеги эрте колдонула баштаган.  </vt:lpstr>
      <vt:lpstr>Түндүк жана борбордук райондордо фермерлик чарбалар көпчүлүгүн түзгөн. Анча көп эмес латифундисттер жерлерин фермерлерге арендага бергенге ыкташкан. Негр кулдардын эмгеги аз колдонулуп, анын ордуна Европадан алып келгени үчүн контрактты иштеп жаткан ак терилүү эркин келгиндердин, каторгага салынгандардын күчтөрү пайдаланылган. Жаңы Англиялык түндүк колонияларында ишкерлердин катмары эрте калыптанган. Нью-Йорк, Филадельфия колониялардын финансылык борборуна айланган.    </vt:lpstr>
      <vt:lpstr>Англия колониялардан максималдуу пайда көрүүнү көздөгөн. Метрополия негизги пайданы колониялдык сооданы монополдоштуруудан көргөн. Ага өлкөдө өндүрүлгөн өнөр жай продукцияларын сатуу үчүн колониялдык рынок да керек болгон. Колониялардын көпчүлүгү деңизге чыга ала тургандыктан бардык соода-сатык, кызмат көрсөтүү акысы кымбат турган англиялык кеме менен жүк ташуучуларга такалган. Өзүлөрүнүн чыгымдарын азайтууну көздөгөн америкалык ишкерлер менен көпөстөрдүн жалгыз жолу колониялдык бийликтин чечимдерин бузуу жана контрабанда болгон.  </vt:lpstr>
      <vt:lpstr>Түндүк Америка колонияларындагы  Англиянын өнөр жай саясаты регламентациялоо жана өздүк мануфактураларга тыюу салууну караган. Колонисттерге темир эритүүгө, кундуз иштетүүгө да тыюу салышкан. Бир тармактагы ишкердик аракеттерди чектөө менен, метрополияга пайдалуу болгон башка тармактарга стимул берилген. Метрополия үчүн жасалган кемелер англиялык верфтердегилерге караганда арзанга түшкөн. </vt:lpstr>
      <vt:lpstr>Англия менен колониялардын ортосундагы дагы бир экономикалык карама-каршылык батыштагы жерлерге жайгашууга байланыштуу болгон. XVIII к. ортосуна чейин Аппалач тоолоруна чейинки территорияларда бош жерлер калган эмес. Королдук бийлик атайын указ менен 1756-1763-жж. Жети жылдык согуштун натыйжасында Франциядан алынган бардык жерди өз менчиги деп жарыялаган. Жеке адамдарга тоонун кырынан батышты көздөй жылууга тыюу салган. Бул эркин келгиндердин эле эмес, потенциалдуу плантаторлордун да нааразычылыгын жараткан.  </vt:lpstr>
      <vt:lpstr>Каршылык көрсөтүүнүн кеңири тараган түрлөрүнүн бири, бош жерлерди, анын ичинде индеецтерге тиешелүүлөрүн да ээле алган скваттерство болгон. Ал XVII башталып XVIII-XIX кеңири жайылган. Ишкердикти өнүктүрүү акча-товар мамилелери менен тыгыз байланышта болгон. 1761 жана 1764-ж. америаклыктардын протести англиялык валютаны колдоо максатында жасалган кредиттик билеттерди чыгарууга тыюуу салууга, ссудалык банктардын жабылышына алып келген. Бул чаралар колониялардагы ички соодага, өнөр жайдын өнүгүшүнө терс таасир берген.  </vt:lpstr>
      <vt:lpstr>Салык боюнча да маселелер жаралган. Метрополия арзан сырьену сатып алуудан, өз товарларын Америкада эч бир атаандашы жок, кымбат баада сатуудан эбегейсиз пайда көргөн. Ошентип Америка англиялык индустриянын тез өнүгүшүнө чоң салым кошкон.  </vt:lpstr>
      <vt:lpstr>Метрополия менен колониянын экономикалык карама-каршылыктары социалдык менен тереңдеген. Эгер XVII к. башында Улуу Британия калкынын саны, армиясы боюнча европалык өлкөлөрдүн ичинде алдыңкы орунда болбосо, кылымдын ортосунда абал өзгөрө баштаган. Калктын саны 1700-ж. 9 млн. болсо, 1801-ж. 15,8 млн өскөн. Бул колонияларга көчүүгө стимул берген. Бирок, колониялардагы элдин көбөйүшү жана байышы менен аларды экономикалык көз карандылыкта кармоо кыйынга турган. XVII к. башында Түндүк Америкалык колонияларда 200 миң адам болгон. 1688-ж. революциядан кийинки 80 жылдын ичинде Американын калкы 1 760 000 өскөн. </vt:lpstr>
      <vt:lpstr>Тез өнүгүп жаткан жаңы колониялар жумушчу күчтөрүнө муктаж болгон. Ага чектөөлөрдү жоюу менен жетишсе болот эле. Динге ишенүүдөгү сабырдуулукка жетишип, диний принцип боюнча жайгашуудагы чектөөлөрдү алып салуу маанилүү болгон. Акырындык менен чет жердиктердин киришине бөгөт алынган. Америкадагы маяна Европадагыга караганда алда канча жогору болгон. Жер алууга же жалданып иштөөгө жакшы мүмкүнчүлүктөрдүн болушу, Түндүк Америкадагы колонияларга англиялык, ирландиялык, шотландиялыктарды эле эмес, швед, немец, голланд, француздарды да тарткан.  </vt:lpstr>
      <vt:lpstr>Инфраструктурасы түзүлүп калган Европадан айырмаланган жаңы белгисиз жерди өздөштүрүүдө ишкердик жөндөм, бири-бирин колдоо коллективизмди жана кыйынчылыктардын баарын бирге жеңүүнү өнүктүргөн. Испандык конкистадорлордон айырмаланып, аларда жалаң гана жергиликтүү элди талап-тоноо менен жашоо болгон эмес. Жаратылышты өздөштүрүп, багынткан, өз эмгегине таянган жаңы типтеги адамдар калыптанган. </vt:lpstr>
      <vt:lpstr>Калктын жыш эмес жана бир кылка эмес жайгашуусунан улам королдук аскер күчү калкты толук коргой алган эмес. Колониялар негизделе баштагандан тартып эле индеецтер менен тынымсыз согуштар болуп турган. Фермерге аскер өнөрү да керек болгон. Айрым учурларда европалыктар территория үчүн күрөштө индеецтерге курал берип турган. Кээде жергиликтүү калк менен узак мезгил согушууга туура келген. Мындай учурда өз ичинен таланттуу адамдар чыгып, алардан кийин боштондук күрөштө зарыл болгон аскер башчылары өсүп чыккан. </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Түндүк Американын ачылышы жана европалыктар тарабынан колонияга айланышы. Колониялык саясат.</dc:title>
  <dc:creator>Пользователь</dc:creator>
  <cp:lastModifiedBy>Пользователь</cp:lastModifiedBy>
  <cp:revision>78</cp:revision>
  <dcterms:created xsi:type="dcterms:W3CDTF">2021-12-12T04:20:11Z</dcterms:created>
  <dcterms:modified xsi:type="dcterms:W3CDTF">2021-12-20T04:15:51Z</dcterms:modified>
</cp:coreProperties>
</file>