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8" r:id="rId1"/>
    <p:sldMasterId id="2147483709" r:id="rId2"/>
    <p:sldMasterId id="2147483710" r:id="rId3"/>
    <p:sldMasterId id="2147483711" r:id="rId4"/>
    <p:sldMasterId id="2147483712" r:id="rId5"/>
  </p:sldMasterIdLst>
  <p:notesMasterIdLst>
    <p:notesMasterId r:id="rId27"/>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9" r:id="rId18"/>
    <p:sldId id="270" r:id="rId19"/>
    <p:sldId id="271" r:id="rId20"/>
    <p:sldId id="272" r:id="rId21"/>
    <p:sldId id="273" r:id="rId22"/>
    <p:sldId id="274" r:id="rId23"/>
    <p:sldId id="275" r:id="rId24"/>
    <p:sldId id="276" r:id="rId25"/>
    <p:sldId id="277" r:id="rId26"/>
  </p:sldIdLst>
  <p:sldSz cx="7772400" cy="10058400"/>
  <p:notesSz cx="6858000" cy="9144000"/>
  <p:embeddedFontLst>
    <p:embeddedFont>
      <p:font typeface="Helvetica Neue" panose="020B0604020202020204" charset="0"/>
      <p:regular r:id="rId28"/>
      <p:bold r:id="rId29"/>
      <p:italic r:id="rId30"/>
      <p:boldItalic r:id="rId31"/>
    </p:embeddedFont>
    <p:embeddedFont>
      <p:font typeface="Open Sans" panose="020B0606030504020204" pitchFamily="34" charset="0"/>
      <p:regular r:id="rId32"/>
      <p:bold r:id="rId33"/>
      <p:italic r:id="rId34"/>
      <p:boldItalic r:id="rId35"/>
    </p:embeddedFont>
    <p:embeddedFont>
      <p:font typeface="Open Sans Light" panose="020B030603050402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35D6F0-4DFC-4D87-8AE7-E07BF5D74EFB}">
  <a:tblStyle styleId="{0035D6F0-4DFC-4D87-8AE7-E07BF5D74EF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217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12.fntdata"/><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6.fntdata"/><Relationship Id="rId38" Type="http://schemas.openxmlformats.org/officeDocument/2006/relationships/font" Target="fonts/font11.fntdata"/><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4.fntdata"/><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29224f7654_0_439: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29224f7654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a748d0e03a_0_2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a748d0e03a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a748d0e03a_0_1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a748d0e03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a748d0e03a_0_5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a748d0e03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a748d0e03a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2a748d0e03a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2a748d0e03a_0_9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2a748d0e03a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2a748d0e03a_0_105: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2a748d0e03a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2a748d0e03a_0_11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2a748d0e03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a748d0e03a_0_11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2a748d0e03a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2a748d0e03a_0_12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2a748d0e03a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2a748d0e03a_0_12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2a748d0e03a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a748d0e03a_0_17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a748d0e03a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2a748d0e03a_0_14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2a748d0e03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2a748d0e03a_0_16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2a748d0e03a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a782b4d2af_0_5: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a782b4d2a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a782b4d2af_0_33: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a782b4d2af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a782b4d2af_0_14: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a782b4d2a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a782b4d2af_0_2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a782b4d2a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a782b4d2af_0_0: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a782b4d2a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29224f7654_0_46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29224f7654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a748d0e03a_0_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a748d0e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
        <p:cNvGrpSpPr/>
        <p:nvPr/>
      </p:nvGrpSpPr>
      <p:grpSpPr>
        <a:xfrm>
          <a:off x="0" y="0"/>
          <a:ext cx="0" cy="0"/>
          <a:chOff x="0" y="0"/>
          <a:chExt cx="0" cy="0"/>
        </a:xfrm>
      </p:grpSpPr>
      <p:sp>
        <p:nvSpPr>
          <p:cNvPr id="38" name="Google Shape;38;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9" name="Google Shape;39;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6"/>
        <p:cNvGrpSpPr/>
        <p:nvPr/>
      </p:nvGrpSpPr>
      <p:grpSpPr>
        <a:xfrm>
          <a:off x="0" y="0"/>
          <a:ext cx="0" cy="0"/>
          <a:chOff x="0" y="0"/>
          <a:chExt cx="0" cy="0"/>
        </a:xfrm>
      </p:grpSpPr>
      <p:sp>
        <p:nvSpPr>
          <p:cNvPr id="47" name="Google Shape;47;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Font typeface="Open Sans"/>
              <a:buNone/>
              <a:defRPr sz="5200">
                <a:latin typeface="Open Sans"/>
                <a:ea typeface="Open Sans"/>
                <a:cs typeface="Open Sans"/>
                <a:sym typeface="Open Sans"/>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8" name="Google Shape;48;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Font typeface="Open Sans"/>
              <a:buNone/>
              <a:defRPr sz="2800">
                <a:latin typeface="Open Sans"/>
                <a:ea typeface="Open Sans"/>
                <a:cs typeface="Open Sans"/>
                <a:sym typeface="Open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 name="Google Shape;49;p1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2E3D49"/>
        </a:solidFill>
        <a:effectLst/>
      </p:bgPr>
    </p:bg>
    <p:spTree>
      <p:nvGrpSpPr>
        <p:cNvPr id="1" name="Shape 50"/>
        <p:cNvGrpSpPr/>
        <p:nvPr/>
      </p:nvGrpSpPr>
      <p:grpSpPr>
        <a:xfrm>
          <a:off x="0" y="0"/>
          <a:ext cx="0" cy="0"/>
          <a:chOff x="0" y="0"/>
          <a:chExt cx="0" cy="0"/>
        </a:xfrm>
      </p:grpSpPr>
      <p:sp>
        <p:nvSpPr>
          <p:cNvPr id="51" name="Google Shape;51;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Open Sans"/>
              <a:buNone/>
              <a:defRPr sz="3600">
                <a:solidFill>
                  <a:schemeClr val="lt1"/>
                </a:solidFill>
                <a:latin typeface="Open Sans"/>
                <a:ea typeface="Open Sans"/>
                <a:cs typeface="Open Sans"/>
                <a:sym typeface="Open Sa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2" name="Google Shape;52;p1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3"/>
        <p:cNvGrpSpPr/>
        <p:nvPr/>
      </p:nvGrpSpPr>
      <p:grpSpPr>
        <a:xfrm>
          <a:off x="0" y="0"/>
          <a:ext cx="0" cy="0"/>
          <a:chOff x="0" y="0"/>
          <a:chExt cx="0" cy="0"/>
        </a:xfrm>
      </p:grpSpPr>
      <p:sp>
        <p:nvSpPr>
          <p:cNvPr id="54" name="Google Shape;54;p1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5" name="Google Shape;55;p16"/>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2E3D49"/>
              </a:buClr>
              <a:buSzPts val="1800"/>
              <a:buFont typeface="Open Sans"/>
              <a:buChar char="●"/>
              <a:defRPr>
                <a:solidFill>
                  <a:srgbClr val="2E3D49"/>
                </a:solidFill>
                <a:latin typeface="Open Sans"/>
                <a:ea typeface="Open Sans"/>
                <a:cs typeface="Open Sans"/>
                <a:sym typeface="Open Sans"/>
              </a:defRPr>
            </a:lvl1pPr>
            <a:lvl2pPr marL="914400" lvl="1"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spcBef>
                <a:spcPts val="1600"/>
              </a:spcBef>
              <a:spcAft>
                <a:spcPts val="160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56" name="Google Shape;56;p1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7" name="Google Shape;57;p16"/>
          <p:cNvSpPr txBox="1"/>
          <p:nvPr/>
        </p:nvSpPr>
        <p:spPr>
          <a:xfrm>
            <a:off x="884150" y="7891976"/>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i="1">
                <a:solidFill>
                  <a:srgbClr val="15C26B"/>
                </a:solidFill>
                <a:latin typeface="Open Sans"/>
                <a:ea typeface="Open Sans"/>
                <a:cs typeface="Open Sans"/>
                <a:sym typeface="Open Sans"/>
              </a:rPr>
              <a:t>Remove this slide </a:t>
            </a:r>
            <a:endParaRPr sz="3600" i="1">
              <a:solidFill>
                <a:srgbClr val="15C26B"/>
              </a:solidFill>
              <a:latin typeface="Open Sans"/>
              <a:ea typeface="Open Sans"/>
              <a:cs typeface="Open Sans"/>
              <a:sym typeface="Open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58"/>
        <p:cNvGrpSpPr/>
        <p:nvPr/>
      </p:nvGrpSpPr>
      <p:grpSpPr>
        <a:xfrm>
          <a:off x="0" y="0"/>
          <a:ext cx="0" cy="0"/>
          <a:chOff x="0" y="0"/>
          <a:chExt cx="0" cy="0"/>
        </a:xfrm>
      </p:grpSpPr>
      <p:sp>
        <p:nvSpPr>
          <p:cNvPr id="59" name="Google Shape;59;p1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 name="Google Shape;60;p17"/>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2E3D49"/>
              </a:buClr>
              <a:buSzPts val="1800"/>
              <a:buFont typeface="Open Sans"/>
              <a:buChar char="●"/>
              <a:defRPr>
                <a:solidFill>
                  <a:srgbClr val="2E3D49"/>
                </a:solidFill>
                <a:latin typeface="Open Sans"/>
                <a:ea typeface="Open Sans"/>
                <a:cs typeface="Open Sans"/>
                <a:sym typeface="Open Sans"/>
              </a:defRPr>
            </a:lvl1pPr>
            <a:lvl2pPr marL="914400" lvl="1"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spcBef>
                <a:spcPts val="1600"/>
              </a:spcBef>
              <a:spcAft>
                <a:spcPts val="160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61" name="Google Shape;61;p1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ANND_Template" type="twoColTx">
  <p:cSld name="TITLE_AND_TWO_COLUMNS">
    <p:spTree>
      <p:nvGrpSpPr>
        <p:cNvPr id="1" name="Shape 62"/>
        <p:cNvGrpSpPr/>
        <p:nvPr/>
      </p:nvGrpSpPr>
      <p:grpSpPr>
        <a:xfrm>
          <a:off x="0" y="0"/>
          <a:ext cx="0" cy="0"/>
          <a:chOff x="0" y="0"/>
          <a:chExt cx="0" cy="0"/>
        </a:xfrm>
      </p:grpSpPr>
      <p:sp>
        <p:nvSpPr>
          <p:cNvPr id="63" name="Google Shape;63;p1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18"/>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5" name="Google Shape;65;p18"/>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9" name="Google Shape;69;p1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20"/>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2" name="Google Shape;72;p20"/>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3" name="Google Shape;73;p2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4"/>
        <p:cNvGrpSpPr/>
        <p:nvPr/>
      </p:nvGrpSpPr>
      <p:grpSpPr>
        <a:xfrm>
          <a:off x="0" y="0"/>
          <a:ext cx="0" cy="0"/>
          <a:chOff x="0" y="0"/>
          <a:chExt cx="0" cy="0"/>
        </a:xfrm>
      </p:grpSpPr>
      <p:sp>
        <p:nvSpPr>
          <p:cNvPr id="75" name="Google Shape;75;p21"/>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6" name="Google Shape;76;p2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2E3D49"/>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sp>
        <p:nvSpPr>
          <p:cNvPr id="78" name="Google Shape;78;p22"/>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2"/>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0" name="Google Shape;80;p22"/>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1" name="Google Shape;81;p22"/>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2" name="Google Shape;82;p2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3"/>
        <p:cNvGrpSpPr/>
        <p:nvPr/>
      </p:nvGrpSpPr>
      <p:grpSpPr>
        <a:xfrm>
          <a:off x="0" y="0"/>
          <a:ext cx="0" cy="0"/>
          <a:chOff x="0" y="0"/>
          <a:chExt cx="0" cy="0"/>
        </a:xfrm>
      </p:grpSpPr>
      <p:sp>
        <p:nvSpPr>
          <p:cNvPr id="84" name="Google Shape;84;p23"/>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85" name="Google Shape;85;p2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6"/>
        <p:cNvGrpSpPr/>
        <p:nvPr/>
      </p:nvGrpSpPr>
      <p:grpSpPr>
        <a:xfrm>
          <a:off x="0" y="0"/>
          <a:ext cx="0" cy="0"/>
          <a:chOff x="0" y="0"/>
          <a:chExt cx="0" cy="0"/>
        </a:xfrm>
      </p:grpSpPr>
      <p:sp>
        <p:nvSpPr>
          <p:cNvPr id="87" name="Google Shape;87;p24"/>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8" name="Google Shape;88;p24"/>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9" name="Google Shape;89;p2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
        <p:cNvGrpSpPr/>
        <p:nvPr/>
      </p:nvGrpSpPr>
      <p:grpSpPr>
        <a:xfrm>
          <a:off x="0" y="0"/>
          <a:ext cx="0" cy="0"/>
          <a:chOff x="0" y="0"/>
          <a:chExt cx="0" cy="0"/>
        </a:xfrm>
      </p:grpSpPr>
      <p:sp>
        <p:nvSpPr>
          <p:cNvPr id="91" name="Google Shape;91;p2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6"/>
        <p:cNvGrpSpPr/>
        <p:nvPr/>
      </p:nvGrpSpPr>
      <p:grpSpPr>
        <a:xfrm>
          <a:off x="0" y="0"/>
          <a:ext cx="0" cy="0"/>
          <a:chOff x="0" y="0"/>
          <a:chExt cx="0" cy="0"/>
        </a:xfrm>
      </p:grpSpPr>
      <p:sp>
        <p:nvSpPr>
          <p:cNvPr id="97" name="Google Shape;97;p27"/>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8" name="Google Shape;98;p27"/>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2E3D49"/>
        </a:solidFill>
        <a:effectLst/>
      </p:bgPr>
    </p:bg>
    <p:spTree>
      <p:nvGrpSpPr>
        <p:cNvPr id="1" name="Shape 99"/>
        <p:cNvGrpSpPr/>
        <p:nvPr/>
      </p:nvGrpSpPr>
      <p:grpSpPr>
        <a:xfrm>
          <a:off x="0" y="0"/>
          <a:ext cx="0" cy="0"/>
          <a:chOff x="0" y="0"/>
          <a:chExt cx="0" cy="0"/>
        </a:xfrm>
      </p:grpSpPr>
      <p:sp>
        <p:nvSpPr>
          <p:cNvPr id="100" name="Google Shape;100;p28"/>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1"/>
        <p:cNvGrpSpPr/>
        <p:nvPr/>
      </p:nvGrpSpPr>
      <p:grpSpPr>
        <a:xfrm>
          <a:off x="0" y="0"/>
          <a:ext cx="0" cy="0"/>
          <a:chOff x="0" y="0"/>
          <a:chExt cx="0" cy="0"/>
        </a:xfrm>
      </p:grpSpPr>
      <p:sp>
        <p:nvSpPr>
          <p:cNvPr id="102" name="Google Shape;102;p29"/>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3" name="Google Shape;103;p29"/>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04" name="Google Shape;104;p29"/>
          <p:cNvPicPr preferRelativeResize="0"/>
          <p:nvPr/>
        </p:nvPicPr>
        <p:blipFill>
          <a:blip r:embed="rId2">
            <a:alphaModFix/>
          </a:blip>
          <a:stretch>
            <a:fillRect/>
          </a:stretch>
        </p:blipFill>
        <p:spPr>
          <a:xfrm>
            <a:off x="6636150" y="125138"/>
            <a:ext cx="871400" cy="8714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5"/>
        <p:cNvGrpSpPr/>
        <p:nvPr/>
      </p:nvGrpSpPr>
      <p:grpSpPr>
        <a:xfrm>
          <a:off x="0" y="0"/>
          <a:ext cx="0" cy="0"/>
          <a:chOff x="0" y="0"/>
          <a:chExt cx="0" cy="0"/>
        </a:xfrm>
      </p:grpSpPr>
      <p:sp>
        <p:nvSpPr>
          <p:cNvPr id="106" name="Google Shape;106;p30"/>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7" name="Google Shape;107;p30"/>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8" name="Google Shape;108;p30"/>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9"/>
        <p:cNvGrpSpPr/>
        <p:nvPr/>
      </p:nvGrpSpPr>
      <p:grpSpPr>
        <a:xfrm>
          <a:off x="0" y="0"/>
          <a:ext cx="0" cy="0"/>
          <a:chOff x="0" y="0"/>
          <a:chExt cx="0" cy="0"/>
        </a:xfrm>
      </p:grpSpPr>
      <p:sp>
        <p:nvSpPr>
          <p:cNvPr id="110" name="Google Shape;110;p31"/>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1"/>
        <p:cNvGrpSpPr/>
        <p:nvPr/>
      </p:nvGrpSpPr>
      <p:grpSpPr>
        <a:xfrm>
          <a:off x="0" y="0"/>
          <a:ext cx="0" cy="0"/>
          <a:chOff x="0" y="0"/>
          <a:chExt cx="0" cy="0"/>
        </a:xfrm>
      </p:grpSpPr>
      <p:sp>
        <p:nvSpPr>
          <p:cNvPr id="112" name="Google Shape;112;p32"/>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3" name="Google Shape;113;p32"/>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7" name="Google Shape;17;p4"/>
          <p:cNvPicPr preferRelativeResize="0"/>
          <p:nvPr/>
        </p:nvPicPr>
        <p:blipFill>
          <a:blip r:embed="rId2">
            <a:alphaModFix/>
          </a:blip>
          <a:stretch>
            <a:fillRect/>
          </a:stretch>
        </p:blipFill>
        <p:spPr>
          <a:xfrm>
            <a:off x="6636150" y="125138"/>
            <a:ext cx="871400" cy="8714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4"/>
        <p:cNvGrpSpPr/>
        <p:nvPr/>
      </p:nvGrpSpPr>
      <p:grpSpPr>
        <a:xfrm>
          <a:off x="0" y="0"/>
          <a:ext cx="0" cy="0"/>
          <a:chOff x="0" y="0"/>
          <a:chExt cx="0" cy="0"/>
        </a:xfrm>
      </p:grpSpPr>
      <p:sp>
        <p:nvSpPr>
          <p:cNvPr id="115" name="Google Shape;115;p33"/>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6"/>
        <p:cNvGrpSpPr/>
        <p:nvPr/>
      </p:nvGrpSpPr>
      <p:grpSpPr>
        <a:xfrm>
          <a:off x="0" y="0"/>
          <a:ext cx="0" cy="0"/>
          <a:chOff x="0" y="0"/>
          <a:chExt cx="0" cy="0"/>
        </a:xfrm>
      </p:grpSpPr>
      <p:sp>
        <p:nvSpPr>
          <p:cNvPr id="117" name="Google Shape;117;p34"/>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4"/>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9" name="Google Shape;119;p34"/>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20" name="Google Shape;120;p34"/>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1"/>
        <p:cNvGrpSpPr/>
        <p:nvPr/>
      </p:nvGrpSpPr>
      <p:grpSpPr>
        <a:xfrm>
          <a:off x="0" y="0"/>
          <a:ext cx="0" cy="0"/>
          <a:chOff x="0" y="0"/>
          <a:chExt cx="0" cy="0"/>
        </a:xfrm>
      </p:grpSpPr>
      <p:sp>
        <p:nvSpPr>
          <p:cNvPr id="122" name="Google Shape;122;p35"/>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3"/>
        <p:cNvGrpSpPr/>
        <p:nvPr/>
      </p:nvGrpSpPr>
      <p:grpSpPr>
        <a:xfrm>
          <a:off x="0" y="0"/>
          <a:ext cx="0" cy="0"/>
          <a:chOff x="0" y="0"/>
          <a:chExt cx="0" cy="0"/>
        </a:xfrm>
      </p:grpSpPr>
      <p:sp>
        <p:nvSpPr>
          <p:cNvPr id="124" name="Google Shape;124;p36"/>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5" name="Google Shape;125;p36"/>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6"/>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sp>
        <p:nvSpPr>
          <p:cNvPr id="133" name="Google Shape;133;p39"/>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Font typeface="Open Sans"/>
              <a:buNone/>
              <a:defRPr sz="5200">
                <a:latin typeface="Open Sans"/>
                <a:ea typeface="Open Sans"/>
                <a:cs typeface="Open Sans"/>
                <a:sym typeface="Open Sans"/>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4" name="Google Shape;134;p39"/>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Font typeface="Open Sans"/>
              <a:buNone/>
              <a:defRPr sz="2800">
                <a:latin typeface="Open Sans"/>
                <a:ea typeface="Open Sans"/>
                <a:cs typeface="Open Sans"/>
                <a:sym typeface="Open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5" name="Google Shape;135;p3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2E3D49"/>
        </a:solidFill>
        <a:effectLst/>
      </p:bgPr>
    </p:bg>
    <p:spTree>
      <p:nvGrpSpPr>
        <p:cNvPr id="1" name="Shape 136"/>
        <p:cNvGrpSpPr/>
        <p:nvPr/>
      </p:nvGrpSpPr>
      <p:grpSpPr>
        <a:xfrm>
          <a:off x="0" y="0"/>
          <a:ext cx="0" cy="0"/>
          <a:chOff x="0" y="0"/>
          <a:chExt cx="0" cy="0"/>
        </a:xfrm>
      </p:grpSpPr>
      <p:sp>
        <p:nvSpPr>
          <p:cNvPr id="137" name="Google Shape;137;p40"/>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Open Sans"/>
              <a:buNone/>
              <a:defRPr sz="3600">
                <a:solidFill>
                  <a:schemeClr val="lt1"/>
                </a:solidFill>
                <a:latin typeface="Open Sans"/>
                <a:ea typeface="Open Sans"/>
                <a:cs typeface="Open Sans"/>
                <a:sym typeface="Open Sa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Google Shape;138;p4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ANND" type="tx">
  <p:cSld name="TITLE_AND_BODY">
    <p:spTree>
      <p:nvGrpSpPr>
        <p:cNvPr id="1" name="Shape 139"/>
        <p:cNvGrpSpPr/>
        <p:nvPr/>
      </p:nvGrpSpPr>
      <p:grpSpPr>
        <a:xfrm>
          <a:off x="0" y="0"/>
          <a:ext cx="0" cy="0"/>
          <a:chOff x="0" y="0"/>
          <a:chExt cx="0" cy="0"/>
        </a:xfrm>
      </p:grpSpPr>
      <p:sp>
        <p:nvSpPr>
          <p:cNvPr id="140" name="Google Shape;140;p4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1" name="Google Shape;141;p41"/>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Open Sans"/>
              <a:buChar char="●"/>
              <a:defRPr>
                <a:latin typeface="Open Sans"/>
                <a:ea typeface="Open Sans"/>
                <a:cs typeface="Open Sans"/>
                <a:sym typeface="Open Sans"/>
              </a:defRPr>
            </a:lvl1pPr>
            <a:lvl2pPr marL="914400" lvl="1" indent="-317500" rtl="0">
              <a:spcBef>
                <a:spcPts val="1600"/>
              </a:spcBef>
              <a:spcAft>
                <a:spcPts val="0"/>
              </a:spcAft>
              <a:buSzPts val="1400"/>
              <a:buFont typeface="Open Sans"/>
              <a:buChar char="○"/>
              <a:defRPr>
                <a:latin typeface="Open Sans"/>
                <a:ea typeface="Open Sans"/>
                <a:cs typeface="Open Sans"/>
                <a:sym typeface="Open Sans"/>
              </a:defRPr>
            </a:lvl2pPr>
            <a:lvl3pPr marL="1371600" lvl="2" indent="-317500" rtl="0">
              <a:spcBef>
                <a:spcPts val="1600"/>
              </a:spcBef>
              <a:spcAft>
                <a:spcPts val="0"/>
              </a:spcAft>
              <a:buSzPts val="1400"/>
              <a:buFont typeface="Open Sans"/>
              <a:buChar char="■"/>
              <a:defRPr>
                <a:latin typeface="Open Sans"/>
                <a:ea typeface="Open Sans"/>
                <a:cs typeface="Open Sans"/>
                <a:sym typeface="Open Sans"/>
              </a:defRPr>
            </a:lvl3pPr>
            <a:lvl4pPr marL="1828800" lvl="3" indent="-317500" rtl="0">
              <a:spcBef>
                <a:spcPts val="1600"/>
              </a:spcBef>
              <a:spcAft>
                <a:spcPts val="0"/>
              </a:spcAft>
              <a:buSzPts val="1400"/>
              <a:buFont typeface="Open Sans"/>
              <a:buChar char="●"/>
              <a:defRPr>
                <a:latin typeface="Open Sans"/>
                <a:ea typeface="Open Sans"/>
                <a:cs typeface="Open Sans"/>
                <a:sym typeface="Open Sans"/>
              </a:defRPr>
            </a:lvl4pPr>
            <a:lvl5pPr marL="2286000" lvl="4" indent="-317500" rtl="0">
              <a:spcBef>
                <a:spcPts val="1600"/>
              </a:spcBef>
              <a:spcAft>
                <a:spcPts val="0"/>
              </a:spcAft>
              <a:buSzPts val="1400"/>
              <a:buFont typeface="Open Sans"/>
              <a:buChar char="○"/>
              <a:defRPr>
                <a:latin typeface="Open Sans"/>
                <a:ea typeface="Open Sans"/>
                <a:cs typeface="Open Sans"/>
                <a:sym typeface="Open Sans"/>
              </a:defRPr>
            </a:lvl5pPr>
            <a:lvl6pPr marL="2743200" lvl="5" indent="-317500" rtl="0">
              <a:spcBef>
                <a:spcPts val="1600"/>
              </a:spcBef>
              <a:spcAft>
                <a:spcPts val="0"/>
              </a:spcAft>
              <a:buSzPts val="1400"/>
              <a:buFont typeface="Open Sans"/>
              <a:buChar char="■"/>
              <a:defRPr>
                <a:latin typeface="Open Sans"/>
                <a:ea typeface="Open Sans"/>
                <a:cs typeface="Open Sans"/>
                <a:sym typeface="Open Sans"/>
              </a:defRPr>
            </a:lvl6pPr>
            <a:lvl7pPr marL="3200400" lvl="6" indent="-317500" rtl="0">
              <a:spcBef>
                <a:spcPts val="1600"/>
              </a:spcBef>
              <a:spcAft>
                <a:spcPts val="0"/>
              </a:spcAft>
              <a:buSzPts val="1400"/>
              <a:buFont typeface="Open Sans"/>
              <a:buChar char="●"/>
              <a:defRPr>
                <a:latin typeface="Open Sans"/>
                <a:ea typeface="Open Sans"/>
                <a:cs typeface="Open Sans"/>
                <a:sym typeface="Open Sans"/>
              </a:defRPr>
            </a:lvl7pPr>
            <a:lvl8pPr marL="3657600" lvl="7" indent="-317500" rtl="0">
              <a:spcBef>
                <a:spcPts val="1600"/>
              </a:spcBef>
              <a:spcAft>
                <a:spcPts val="0"/>
              </a:spcAft>
              <a:buSzPts val="1400"/>
              <a:buFont typeface="Open Sans"/>
              <a:buChar char="○"/>
              <a:defRPr>
                <a:latin typeface="Open Sans"/>
                <a:ea typeface="Open Sans"/>
                <a:cs typeface="Open Sans"/>
                <a:sym typeface="Open Sans"/>
              </a:defRPr>
            </a:lvl8pPr>
            <a:lvl9pPr marL="4114800" lvl="8" indent="-317500" rtl="0">
              <a:spcBef>
                <a:spcPts val="1600"/>
              </a:spcBef>
              <a:spcAft>
                <a:spcPts val="1600"/>
              </a:spcAft>
              <a:buSzPts val="1400"/>
              <a:buFont typeface="Open Sans"/>
              <a:buChar char="■"/>
              <a:defRPr>
                <a:latin typeface="Open Sans"/>
                <a:ea typeface="Open Sans"/>
                <a:cs typeface="Open Sans"/>
                <a:sym typeface="Open Sans"/>
              </a:defRPr>
            </a:lvl9pPr>
          </a:lstStyle>
          <a:p>
            <a:endParaRPr/>
          </a:p>
        </p:txBody>
      </p:sp>
      <p:sp>
        <p:nvSpPr>
          <p:cNvPr id="142" name="Google Shape;142;p4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43" name="Google Shape;143;p41"/>
          <p:cNvSpPr txBox="1"/>
          <p:nvPr/>
        </p:nvSpPr>
        <p:spPr>
          <a:xfrm>
            <a:off x="884150" y="7891976"/>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i="1">
                <a:solidFill>
                  <a:srgbClr val="15C26B"/>
                </a:solidFill>
                <a:latin typeface="Open Sans"/>
                <a:ea typeface="Open Sans"/>
                <a:cs typeface="Open Sans"/>
                <a:sym typeface="Open Sans"/>
              </a:rPr>
              <a:t>Remove this slide </a:t>
            </a:r>
            <a:endParaRPr sz="3600" i="1">
              <a:solidFill>
                <a:srgbClr val="15C26B"/>
              </a:solidFill>
              <a:latin typeface="Open Sans"/>
              <a:ea typeface="Open Sans"/>
              <a:cs typeface="Open Sans"/>
              <a:sym typeface="Open Sans"/>
            </a:endParaRPr>
          </a:p>
        </p:txBody>
      </p:sp>
      <p:pic>
        <p:nvPicPr>
          <p:cNvPr id="144" name="Google Shape;144;p41"/>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145"/>
        <p:cNvGrpSpPr/>
        <p:nvPr/>
      </p:nvGrpSpPr>
      <p:grpSpPr>
        <a:xfrm>
          <a:off x="0" y="0"/>
          <a:ext cx="0" cy="0"/>
          <a:chOff x="0" y="0"/>
          <a:chExt cx="0" cy="0"/>
        </a:xfrm>
      </p:grpSpPr>
      <p:sp>
        <p:nvSpPr>
          <p:cNvPr id="146" name="Google Shape;146;p4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7" name="Google Shape;147;p42"/>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Open Sans"/>
              <a:buChar char="●"/>
              <a:defRPr>
                <a:latin typeface="Open Sans"/>
                <a:ea typeface="Open Sans"/>
                <a:cs typeface="Open Sans"/>
                <a:sym typeface="Open Sans"/>
              </a:defRPr>
            </a:lvl1pPr>
            <a:lvl2pPr marL="914400" lvl="1" indent="-317500" rtl="0">
              <a:spcBef>
                <a:spcPts val="1600"/>
              </a:spcBef>
              <a:spcAft>
                <a:spcPts val="0"/>
              </a:spcAft>
              <a:buSzPts val="1400"/>
              <a:buFont typeface="Open Sans"/>
              <a:buChar char="○"/>
              <a:defRPr>
                <a:latin typeface="Open Sans"/>
                <a:ea typeface="Open Sans"/>
                <a:cs typeface="Open Sans"/>
                <a:sym typeface="Open Sans"/>
              </a:defRPr>
            </a:lvl2pPr>
            <a:lvl3pPr marL="1371600" lvl="2" indent="-317500" rtl="0">
              <a:spcBef>
                <a:spcPts val="1600"/>
              </a:spcBef>
              <a:spcAft>
                <a:spcPts val="0"/>
              </a:spcAft>
              <a:buSzPts val="1400"/>
              <a:buFont typeface="Open Sans"/>
              <a:buChar char="■"/>
              <a:defRPr>
                <a:latin typeface="Open Sans"/>
                <a:ea typeface="Open Sans"/>
                <a:cs typeface="Open Sans"/>
                <a:sym typeface="Open Sans"/>
              </a:defRPr>
            </a:lvl3pPr>
            <a:lvl4pPr marL="1828800" lvl="3" indent="-317500" rtl="0">
              <a:spcBef>
                <a:spcPts val="1600"/>
              </a:spcBef>
              <a:spcAft>
                <a:spcPts val="0"/>
              </a:spcAft>
              <a:buSzPts val="1400"/>
              <a:buFont typeface="Open Sans"/>
              <a:buChar char="●"/>
              <a:defRPr>
                <a:latin typeface="Open Sans"/>
                <a:ea typeface="Open Sans"/>
                <a:cs typeface="Open Sans"/>
                <a:sym typeface="Open Sans"/>
              </a:defRPr>
            </a:lvl4pPr>
            <a:lvl5pPr marL="2286000" lvl="4" indent="-317500" rtl="0">
              <a:spcBef>
                <a:spcPts val="1600"/>
              </a:spcBef>
              <a:spcAft>
                <a:spcPts val="0"/>
              </a:spcAft>
              <a:buSzPts val="1400"/>
              <a:buFont typeface="Open Sans"/>
              <a:buChar char="○"/>
              <a:defRPr>
                <a:latin typeface="Open Sans"/>
                <a:ea typeface="Open Sans"/>
                <a:cs typeface="Open Sans"/>
                <a:sym typeface="Open Sans"/>
              </a:defRPr>
            </a:lvl5pPr>
            <a:lvl6pPr marL="2743200" lvl="5" indent="-317500" rtl="0">
              <a:spcBef>
                <a:spcPts val="1600"/>
              </a:spcBef>
              <a:spcAft>
                <a:spcPts val="0"/>
              </a:spcAft>
              <a:buSzPts val="1400"/>
              <a:buFont typeface="Open Sans"/>
              <a:buChar char="■"/>
              <a:defRPr>
                <a:latin typeface="Open Sans"/>
                <a:ea typeface="Open Sans"/>
                <a:cs typeface="Open Sans"/>
                <a:sym typeface="Open Sans"/>
              </a:defRPr>
            </a:lvl6pPr>
            <a:lvl7pPr marL="3200400" lvl="6" indent="-317500" rtl="0">
              <a:spcBef>
                <a:spcPts val="1600"/>
              </a:spcBef>
              <a:spcAft>
                <a:spcPts val="0"/>
              </a:spcAft>
              <a:buSzPts val="1400"/>
              <a:buFont typeface="Open Sans"/>
              <a:buChar char="●"/>
              <a:defRPr>
                <a:latin typeface="Open Sans"/>
                <a:ea typeface="Open Sans"/>
                <a:cs typeface="Open Sans"/>
                <a:sym typeface="Open Sans"/>
              </a:defRPr>
            </a:lvl7pPr>
            <a:lvl8pPr marL="3657600" lvl="7" indent="-317500" rtl="0">
              <a:spcBef>
                <a:spcPts val="1600"/>
              </a:spcBef>
              <a:spcAft>
                <a:spcPts val="0"/>
              </a:spcAft>
              <a:buSzPts val="1400"/>
              <a:buFont typeface="Open Sans"/>
              <a:buChar char="○"/>
              <a:defRPr>
                <a:latin typeface="Open Sans"/>
                <a:ea typeface="Open Sans"/>
                <a:cs typeface="Open Sans"/>
                <a:sym typeface="Open Sans"/>
              </a:defRPr>
            </a:lvl8pPr>
            <a:lvl9pPr marL="4114800" lvl="8" indent="-317500" rtl="0">
              <a:spcBef>
                <a:spcPts val="1600"/>
              </a:spcBef>
              <a:spcAft>
                <a:spcPts val="1600"/>
              </a:spcAft>
              <a:buSzPts val="1400"/>
              <a:buFont typeface="Open Sans"/>
              <a:buChar char="■"/>
              <a:defRPr>
                <a:latin typeface="Open Sans"/>
                <a:ea typeface="Open Sans"/>
                <a:cs typeface="Open Sans"/>
                <a:sym typeface="Open Sans"/>
              </a:defRPr>
            </a:lvl9pPr>
          </a:lstStyle>
          <a:p>
            <a:endParaRPr/>
          </a:p>
        </p:txBody>
      </p:sp>
      <p:sp>
        <p:nvSpPr>
          <p:cNvPr id="148" name="Google Shape;148;p4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ANND_Template" type="twoColTx">
  <p:cSld name="TITLE_AND_TWO_COLUMNS">
    <p:spTree>
      <p:nvGrpSpPr>
        <p:cNvPr id="1" name="Shape 149"/>
        <p:cNvGrpSpPr/>
        <p:nvPr/>
      </p:nvGrpSpPr>
      <p:grpSpPr>
        <a:xfrm>
          <a:off x="0" y="0"/>
          <a:ext cx="0" cy="0"/>
          <a:chOff x="0" y="0"/>
          <a:chExt cx="0" cy="0"/>
        </a:xfrm>
      </p:grpSpPr>
      <p:sp>
        <p:nvSpPr>
          <p:cNvPr id="150" name="Google Shape;150;p4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1" name="Google Shape;151;p43"/>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52" name="Google Shape;152;p43"/>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53" name="Google Shape;153;p4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154" name="Google Shape;154;p43"/>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5"/>
        <p:cNvGrpSpPr/>
        <p:nvPr/>
      </p:nvGrpSpPr>
      <p:grpSpPr>
        <a:xfrm>
          <a:off x="0" y="0"/>
          <a:ext cx="0" cy="0"/>
          <a:chOff x="0" y="0"/>
          <a:chExt cx="0" cy="0"/>
        </a:xfrm>
      </p:grpSpPr>
      <p:sp>
        <p:nvSpPr>
          <p:cNvPr id="156" name="Google Shape;156;p4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Font typeface="Open Sans"/>
              <a:buNone/>
              <a:defRPr>
                <a:latin typeface="Open Sans"/>
                <a:ea typeface="Open Sans"/>
                <a:cs typeface="Open Sans"/>
                <a:sym typeface="Ope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7" name="Google Shape;157;p44"/>
          <p:cNvSpPr txBox="1">
            <a:spLocks noGrp="1"/>
          </p:cNvSpPr>
          <p:nvPr>
            <p:ph type="sldNum" idx="12"/>
          </p:nvPr>
        </p:nvSpPr>
        <p:spPr>
          <a:xfrm>
            <a:off x="7231389" y="9288605"/>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158" name="Google Shape;158;p44"/>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59"/>
        <p:cNvGrpSpPr/>
        <p:nvPr/>
      </p:nvGrpSpPr>
      <p:grpSpPr>
        <a:xfrm>
          <a:off x="0" y="0"/>
          <a:ext cx="0" cy="0"/>
          <a:chOff x="0" y="0"/>
          <a:chExt cx="0" cy="0"/>
        </a:xfrm>
      </p:grpSpPr>
      <p:sp>
        <p:nvSpPr>
          <p:cNvPr id="160" name="Google Shape;160;p4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1" name="Google Shape;161;p4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2"/>
        <p:cNvGrpSpPr/>
        <p:nvPr/>
      </p:nvGrpSpPr>
      <p:grpSpPr>
        <a:xfrm>
          <a:off x="0" y="0"/>
          <a:ext cx="0" cy="0"/>
          <a:chOff x="0" y="0"/>
          <a:chExt cx="0" cy="0"/>
        </a:xfrm>
      </p:grpSpPr>
      <p:sp>
        <p:nvSpPr>
          <p:cNvPr id="163" name="Google Shape;163;p46"/>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4" name="Google Shape;164;p46"/>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65" name="Google Shape;165;p4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6"/>
        <p:cNvGrpSpPr/>
        <p:nvPr/>
      </p:nvGrpSpPr>
      <p:grpSpPr>
        <a:xfrm>
          <a:off x="0" y="0"/>
          <a:ext cx="0" cy="0"/>
          <a:chOff x="0" y="0"/>
          <a:chExt cx="0" cy="0"/>
        </a:xfrm>
      </p:grpSpPr>
      <p:sp>
        <p:nvSpPr>
          <p:cNvPr id="167" name="Google Shape;167;p47"/>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68" name="Google Shape;168;p4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48"/>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8"/>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72" name="Google Shape;172;p48"/>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73" name="Google Shape;173;p48"/>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74" name="Google Shape;174;p4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5"/>
        <p:cNvGrpSpPr/>
        <p:nvPr/>
      </p:nvGrpSpPr>
      <p:grpSpPr>
        <a:xfrm>
          <a:off x="0" y="0"/>
          <a:ext cx="0" cy="0"/>
          <a:chOff x="0" y="0"/>
          <a:chExt cx="0" cy="0"/>
        </a:xfrm>
      </p:grpSpPr>
      <p:sp>
        <p:nvSpPr>
          <p:cNvPr id="176" name="Google Shape;176;p49"/>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177" name="Google Shape;177;p4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78"/>
        <p:cNvGrpSpPr/>
        <p:nvPr/>
      </p:nvGrpSpPr>
      <p:grpSpPr>
        <a:xfrm>
          <a:off x="0" y="0"/>
          <a:ext cx="0" cy="0"/>
          <a:chOff x="0" y="0"/>
          <a:chExt cx="0" cy="0"/>
        </a:xfrm>
      </p:grpSpPr>
      <p:sp>
        <p:nvSpPr>
          <p:cNvPr id="179" name="Google Shape;179;p50"/>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0" name="Google Shape;180;p50"/>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81" name="Google Shape;181;p5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2"/>
        <p:cNvGrpSpPr/>
        <p:nvPr/>
      </p:nvGrpSpPr>
      <p:grpSpPr>
        <a:xfrm>
          <a:off x="0" y="0"/>
          <a:ext cx="0" cy="0"/>
          <a:chOff x="0" y="0"/>
          <a:chExt cx="0" cy="0"/>
        </a:xfrm>
      </p:grpSpPr>
      <p:sp>
        <p:nvSpPr>
          <p:cNvPr id="183" name="Google Shape;183;p5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9"/>
        <p:cNvGrpSpPr/>
        <p:nvPr/>
      </p:nvGrpSpPr>
      <p:grpSpPr>
        <a:xfrm>
          <a:off x="0" y="0"/>
          <a:ext cx="0" cy="0"/>
          <a:chOff x="0" y="0"/>
          <a:chExt cx="0" cy="0"/>
        </a:xfrm>
      </p:grpSpPr>
      <p:sp>
        <p:nvSpPr>
          <p:cNvPr id="190" name="Google Shape;190;p53"/>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Font typeface="Open Sans"/>
              <a:buNone/>
              <a:defRPr sz="5200">
                <a:latin typeface="Open Sans"/>
                <a:ea typeface="Open Sans"/>
                <a:cs typeface="Open Sans"/>
                <a:sym typeface="Open Sans"/>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91" name="Google Shape;191;p53"/>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Font typeface="Open Sans"/>
              <a:buNone/>
              <a:defRPr sz="2800">
                <a:latin typeface="Open Sans"/>
                <a:ea typeface="Open Sans"/>
                <a:cs typeface="Open Sans"/>
                <a:sym typeface="Open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2" name="Google Shape;192;p5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2E3D49"/>
        </a:solidFill>
        <a:effectLst/>
      </p:bgPr>
    </p:bg>
    <p:spTree>
      <p:nvGrpSpPr>
        <p:cNvPr id="1" name="Shape 193"/>
        <p:cNvGrpSpPr/>
        <p:nvPr/>
      </p:nvGrpSpPr>
      <p:grpSpPr>
        <a:xfrm>
          <a:off x="0" y="0"/>
          <a:ext cx="0" cy="0"/>
          <a:chOff x="0" y="0"/>
          <a:chExt cx="0" cy="0"/>
        </a:xfrm>
      </p:grpSpPr>
      <p:sp>
        <p:nvSpPr>
          <p:cNvPr id="194" name="Google Shape;194;p54"/>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Open Sans"/>
              <a:buNone/>
              <a:defRPr sz="3600">
                <a:solidFill>
                  <a:schemeClr val="lt1"/>
                </a:solidFill>
                <a:latin typeface="Open Sans"/>
                <a:ea typeface="Open Sans"/>
                <a:cs typeface="Open Sans"/>
                <a:sym typeface="Open Sa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5" name="Google Shape;195;p5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4" name="Google Shape;24;p6"/>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ANND" type="tx">
  <p:cSld name="TITLE_AND_BODY">
    <p:spTree>
      <p:nvGrpSpPr>
        <p:cNvPr id="1" name="Shape 196"/>
        <p:cNvGrpSpPr/>
        <p:nvPr/>
      </p:nvGrpSpPr>
      <p:grpSpPr>
        <a:xfrm>
          <a:off x="0" y="0"/>
          <a:ext cx="0" cy="0"/>
          <a:chOff x="0" y="0"/>
          <a:chExt cx="0" cy="0"/>
        </a:xfrm>
      </p:grpSpPr>
      <p:sp>
        <p:nvSpPr>
          <p:cNvPr id="197" name="Google Shape;197;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8" name="Google Shape;198;p55"/>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Open Sans"/>
              <a:buChar char="●"/>
              <a:defRPr>
                <a:latin typeface="Open Sans"/>
                <a:ea typeface="Open Sans"/>
                <a:cs typeface="Open Sans"/>
                <a:sym typeface="Open Sans"/>
              </a:defRPr>
            </a:lvl1pPr>
            <a:lvl2pPr marL="914400" lvl="1" indent="-317500" rtl="0">
              <a:spcBef>
                <a:spcPts val="1600"/>
              </a:spcBef>
              <a:spcAft>
                <a:spcPts val="0"/>
              </a:spcAft>
              <a:buSzPts val="1400"/>
              <a:buFont typeface="Open Sans"/>
              <a:buChar char="○"/>
              <a:defRPr>
                <a:latin typeface="Open Sans"/>
                <a:ea typeface="Open Sans"/>
                <a:cs typeface="Open Sans"/>
                <a:sym typeface="Open Sans"/>
              </a:defRPr>
            </a:lvl2pPr>
            <a:lvl3pPr marL="1371600" lvl="2" indent="-317500" rtl="0">
              <a:spcBef>
                <a:spcPts val="1600"/>
              </a:spcBef>
              <a:spcAft>
                <a:spcPts val="0"/>
              </a:spcAft>
              <a:buSzPts val="1400"/>
              <a:buFont typeface="Open Sans"/>
              <a:buChar char="■"/>
              <a:defRPr>
                <a:latin typeface="Open Sans"/>
                <a:ea typeface="Open Sans"/>
                <a:cs typeface="Open Sans"/>
                <a:sym typeface="Open Sans"/>
              </a:defRPr>
            </a:lvl3pPr>
            <a:lvl4pPr marL="1828800" lvl="3" indent="-317500" rtl="0">
              <a:spcBef>
                <a:spcPts val="1600"/>
              </a:spcBef>
              <a:spcAft>
                <a:spcPts val="0"/>
              </a:spcAft>
              <a:buSzPts val="1400"/>
              <a:buFont typeface="Open Sans"/>
              <a:buChar char="●"/>
              <a:defRPr>
                <a:latin typeface="Open Sans"/>
                <a:ea typeface="Open Sans"/>
                <a:cs typeface="Open Sans"/>
                <a:sym typeface="Open Sans"/>
              </a:defRPr>
            </a:lvl4pPr>
            <a:lvl5pPr marL="2286000" lvl="4" indent="-317500" rtl="0">
              <a:spcBef>
                <a:spcPts val="1600"/>
              </a:spcBef>
              <a:spcAft>
                <a:spcPts val="0"/>
              </a:spcAft>
              <a:buSzPts val="1400"/>
              <a:buFont typeface="Open Sans"/>
              <a:buChar char="○"/>
              <a:defRPr>
                <a:latin typeface="Open Sans"/>
                <a:ea typeface="Open Sans"/>
                <a:cs typeface="Open Sans"/>
                <a:sym typeface="Open Sans"/>
              </a:defRPr>
            </a:lvl5pPr>
            <a:lvl6pPr marL="2743200" lvl="5" indent="-317500" rtl="0">
              <a:spcBef>
                <a:spcPts val="1600"/>
              </a:spcBef>
              <a:spcAft>
                <a:spcPts val="0"/>
              </a:spcAft>
              <a:buSzPts val="1400"/>
              <a:buFont typeface="Open Sans"/>
              <a:buChar char="■"/>
              <a:defRPr>
                <a:latin typeface="Open Sans"/>
                <a:ea typeface="Open Sans"/>
                <a:cs typeface="Open Sans"/>
                <a:sym typeface="Open Sans"/>
              </a:defRPr>
            </a:lvl6pPr>
            <a:lvl7pPr marL="3200400" lvl="6" indent="-317500" rtl="0">
              <a:spcBef>
                <a:spcPts val="1600"/>
              </a:spcBef>
              <a:spcAft>
                <a:spcPts val="0"/>
              </a:spcAft>
              <a:buSzPts val="1400"/>
              <a:buFont typeface="Open Sans"/>
              <a:buChar char="●"/>
              <a:defRPr>
                <a:latin typeface="Open Sans"/>
                <a:ea typeface="Open Sans"/>
                <a:cs typeface="Open Sans"/>
                <a:sym typeface="Open Sans"/>
              </a:defRPr>
            </a:lvl7pPr>
            <a:lvl8pPr marL="3657600" lvl="7" indent="-317500" rtl="0">
              <a:spcBef>
                <a:spcPts val="1600"/>
              </a:spcBef>
              <a:spcAft>
                <a:spcPts val="0"/>
              </a:spcAft>
              <a:buSzPts val="1400"/>
              <a:buFont typeface="Open Sans"/>
              <a:buChar char="○"/>
              <a:defRPr>
                <a:latin typeface="Open Sans"/>
                <a:ea typeface="Open Sans"/>
                <a:cs typeface="Open Sans"/>
                <a:sym typeface="Open Sans"/>
              </a:defRPr>
            </a:lvl8pPr>
            <a:lvl9pPr marL="4114800" lvl="8" indent="-317500" rtl="0">
              <a:spcBef>
                <a:spcPts val="1600"/>
              </a:spcBef>
              <a:spcAft>
                <a:spcPts val="1600"/>
              </a:spcAft>
              <a:buSzPts val="1400"/>
              <a:buFont typeface="Open Sans"/>
              <a:buChar char="■"/>
              <a:defRPr>
                <a:latin typeface="Open Sans"/>
                <a:ea typeface="Open Sans"/>
                <a:cs typeface="Open Sans"/>
                <a:sym typeface="Open Sans"/>
              </a:defRPr>
            </a:lvl9pPr>
          </a:lstStyle>
          <a:p>
            <a:endParaRPr/>
          </a:p>
        </p:txBody>
      </p:sp>
      <p:sp>
        <p:nvSpPr>
          <p:cNvPr id="199" name="Google Shape;199;p5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00" name="Google Shape;200;p55"/>
          <p:cNvSpPr txBox="1"/>
          <p:nvPr/>
        </p:nvSpPr>
        <p:spPr>
          <a:xfrm>
            <a:off x="884150" y="7891976"/>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i="1">
                <a:solidFill>
                  <a:srgbClr val="15C26B"/>
                </a:solidFill>
                <a:latin typeface="Open Sans"/>
                <a:ea typeface="Open Sans"/>
                <a:cs typeface="Open Sans"/>
                <a:sym typeface="Open Sans"/>
              </a:rPr>
              <a:t>Remove this slide </a:t>
            </a:r>
            <a:endParaRPr sz="3600" i="1">
              <a:solidFill>
                <a:srgbClr val="15C26B"/>
              </a:solidFill>
              <a:latin typeface="Open Sans"/>
              <a:ea typeface="Open Sans"/>
              <a:cs typeface="Open Sans"/>
              <a:sym typeface="Open Sans"/>
            </a:endParaRPr>
          </a:p>
        </p:txBody>
      </p:sp>
      <p:pic>
        <p:nvPicPr>
          <p:cNvPr id="201" name="Google Shape;201;p55"/>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202"/>
        <p:cNvGrpSpPr/>
        <p:nvPr/>
      </p:nvGrpSpPr>
      <p:grpSpPr>
        <a:xfrm>
          <a:off x="0" y="0"/>
          <a:ext cx="0" cy="0"/>
          <a:chOff x="0" y="0"/>
          <a:chExt cx="0" cy="0"/>
        </a:xfrm>
      </p:grpSpPr>
      <p:sp>
        <p:nvSpPr>
          <p:cNvPr id="203" name="Google Shape;203;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4" name="Google Shape;204;p56"/>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Open Sans"/>
              <a:buChar char="●"/>
              <a:defRPr>
                <a:latin typeface="Open Sans"/>
                <a:ea typeface="Open Sans"/>
                <a:cs typeface="Open Sans"/>
                <a:sym typeface="Open Sans"/>
              </a:defRPr>
            </a:lvl1pPr>
            <a:lvl2pPr marL="914400" lvl="1" indent="-317500" rtl="0">
              <a:spcBef>
                <a:spcPts val="1600"/>
              </a:spcBef>
              <a:spcAft>
                <a:spcPts val="0"/>
              </a:spcAft>
              <a:buSzPts val="1400"/>
              <a:buFont typeface="Open Sans"/>
              <a:buChar char="○"/>
              <a:defRPr>
                <a:latin typeface="Open Sans"/>
                <a:ea typeface="Open Sans"/>
                <a:cs typeface="Open Sans"/>
                <a:sym typeface="Open Sans"/>
              </a:defRPr>
            </a:lvl2pPr>
            <a:lvl3pPr marL="1371600" lvl="2" indent="-317500" rtl="0">
              <a:spcBef>
                <a:spcPts val="1600"/>
              </a:spcBef>
              <a:spcAft>
                <a:spcPts val="0"/>
              </a:spcAft>
              <a:buSzPts val="1400"/>
              <a:buFont typeface="Open Sans"/>
              <a:buChar char="■"/>
              <a:defRPr>
                <a:latin typeface="Open Sans"/>
                <a:ea typeface="Open Sans"/>
                <a:cs typeface="Open Sans"/>
                <a:sym typeface="Open Sans"/>
              </a:defRPr>
            </a:lvl3pPr>
            <a:lvl4pPr marL="1828800" lvl="3" indent="-317500" rtl="0">
              <a:spcBef>
                <a:spcPts val="1600"/>
              </a:spcBef>
              <a:spcAft>
                <a:spcPts val="0"/>
              </a:spcAft>
              <a:buSzPts val="1400"/>
              <a:buFont typeface="Open Sans"/>
              <a:buChar char="●"/>
              <a:defRPr>
                <a:latin typeface="Open Sans"/>
                <a:ea typeface="Open Sans"/>
                <a:cs typeface="Open Sans"/>
                <a:sym typeface="Open Sans"/>
              </a:defRPr>
            </a:lvl4pPr>
            <a:lvl5pPr marL="2286000" lvl="4" indent="-317500" rtl="0">
              <a:spcBef>
                <a:spcPts val="1600"/>
              </a:spcBef>
              <a:spcAft>
                <a:spcPts val="0"/>
              </a:spcAft>
              <a:buSzPts val="1400"/>
              <a:buFont typeface="Open Sans"/>
              <a:buChar char="○"/>
              <a:defRPr>
                <a:latin typeface="Open Sans"/>
                <a:ea typeface="Open Sans"/>
                <a:cs typeface="Open Sans"/>
                <a:sym typeface="Open Sans"/>
              </a:defRPr>
            </a:lvl5pPr>
            <a:lvl6pPr marL="2743200" lvl="5" indent="-317500" rtl="0">
              <a:spcBef>
                <a:spcPts val="1600"/>
              </a:spcBef>
              <a:spcAft>
                <a:spcPts val="0"/>
              </a:spcAft>
              <a:buSzPts val="1400"/>
              <a:buFont typeface="Open Sans"/>
              <a:buChar char="■"/>
              <a:defRPr>
                <a:latin typeface="Open Sans"/>
                <a:ea typeface="Open Sans"/>
                <a:cs typeface="Open Sans"/>
                <a:sym typeface="Open Sans"/>
              </a:defRPr>
            </a:lvl6pPr>
            <a:lvl7pPr marL="3200400" lvl="6" indent="-317500" rtl="0">
              <a:spcBef>
                <a:spcPts val="1600"/>
              </a:spcBef>
              <a:spcAft>
                <a:spcPts val="0"/>
              </a:spcAft>
              <a:buSzPts val="1400"/>
              <a:buFont typeface="Open Sans"/>
              <a:buChar char="●"/>
              <a:defRPr>
                <a:latin typeface="Open Sans"/>
                <a:ea typeface="Open Sans"/>
                <a:cs typeface="Open Sans"/>
                <a:sym typeface="Open Sans"/>
              </a:defRPr>
            </a:lvl7pPr>
            <a:lvl8pPr marL="3657600" lvl="7" indent="-317500" rtl="0">
              <a:spcBef>
                <a:spcPts val="1600"/>
              </a:spcBef>
              <a:spcAft>
                <a:spcPts val="0"/>
              </a:spcAft>
              <a:buSzPts val="1400"/>
              <a:buFont typeface="Open Sans"/>
              <a:buChar char="○"/>
              <a:defRPr>
                <a:latin typeface="Open Sans"/>
                <a:ea typeface="Open Sans"/>
                <a:cs typeface="Open Sans"/>
                <a:sym typeface="Open Sans"/>
              </a:defRPr>
            </a:lvl8pPr>
            <a:lvl9pPr marL="4114800" lvl="8" indent="-317500" rtl="0">
              <a:spcBef>
                <a:spcPts val="1600"/>
              </a:spcBef>
              <a:spcAft>
                <a:spcPts val="1600"/>
              </a:spcAft>
              <a:buSzPts val="1400"/>
              <a:buFont typeface="Open Sans"/>
              <a:buChar char="■"/>
              <a:defRPr>
                <a:latin typeface="Open Sans"/>
                <a:ea typeface="Open Sans"/>
                <a:cs typeface="Open Sans"/>
                <a:sym typeface="Open Sans"/>
              </a:defRPr>
            </a:lvl9pPr>
          </a:lstStyle>
          <a:p>
            <a:endParaRPr/>
          </a:p>
        </p:txBody>
      </p:sp>
      <p:sp>
        <p:nvSpPr>
          <p:cNvPr id="205" name="Google Shape;205;p5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ANND_Template" type="twoColTx">
  <p:cSld name="TITLE_AND_TWO_COLUMNS">
    <p:spTree>
      <p:nvGrpSpPr>
        <p:cNvPr id="1" name="Shape 206"/>
        <p:cNvGrpSpPr/>
        <p:nvPr/>
      </p:nvGrpSpPr>
      <p:grpSpPr>
        <a:xfrm>
          <a:off x="0" y="0"/>
          <a:ext cx="0" cy="0"/>
          <a:chOff x="0" y="0"/>
          <a:chExt cx="0" cy="0"/>
        </a:xfrm>
      </p:grpSpPr>
      <p:sp>
        <p:nvSpPr>
          <p:cNvPr id="207" name="Google Shape;207;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8" name="Google Shape;208;p5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09" name="Google Shape;209;p5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10" name="Google Shape;210;p5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1"/>
        <p:cNvGrpSpPr/>
        <p:nvPr/>
      </p:nvGrpSpPr>
      <p:grpSpPr>
        <a:xfrm>
          <a:off x="0" y="0"/>
          <a:ext cx="0" cy="0"/>
          <a:chOff x="0" y="0"/>
          <a:chExt cx="0" cy="0"/>
        </a:xfrm>
      </p:grpSpPr>
      <p:sp>
        <p:nvSpPr>
          <p:cNvPr id="212" name="Google Shape;212;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Font typeface="Open Sans"/>
              <a:buNone/>
              <a:defRPr>
                <a:latin typeface="Open Sans"/>
                <a:ea typeface="Open Sans"/>
                <a:cs typeface="Open Sans"/>
                <a:sym typeface="Ope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3" name="Google Shape;213;p58"/>
          <p:cNvSpPr txBox="1">
            <a:spLocks noGrp="1"/>
          </p:cNvSpPr>
          <p:nvPr>
            <p:ph type="sldNum" idx="12"/>
          </p:nvPr>
        </p:nvSpPr>
        <p:spPr>
          <a:xfrm>
            <a:off x="7231389" y="9288605"/>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14"/>
        <p:cNvGrpSpPr/>
        <p:nvPr/>
      </p:nvGrpSpPr>
      <p:grpSpPr>
        <a:xfrm>
          <a:off x="0" y="0"/>
          <a:ext cx="0" cy="0"/>
          <a:chOff x="0" y="0"/>
          <a:chExt cx="0" cy="0"/>
        </a:xfrm>
      </p:grpSpPr>
      <p:sp>
        <p:nvSpPr>
          <p:cNvPr id="215" name="Google Shape;215;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6" name="Google Shape;216;p5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7"/>
        <p:cNvGrpSpPr/>
        <p:nvPr/>
      </p:nvGrpSpPr>
      <p:grpSpPr>
        <a:xfrm>
          <a:off x="0" y="0"/>
          <a:ext cx="0" cy="0"/>
          <a:chOff x="0" y="0"/>
          <a:chExt cx="0" cy="0"/>
        </a:xfrm>
      </p:grpSpPr>
      <p:sp>
        <p:nvSpPr>
          <p:cNvPr id="218" name="Google Shape;218;p60"/>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9" name="Google Shape;219;p60"/>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20" name="Google Shape;220;p6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21"/>
        <p:cNvGrpSpPr/>
        <p:nvPr/>
      </p:nvGrpSpPr>
      <p:grpSpPr>
        <a:xfrm>
          <a:off x="0" y="0"/>
          <a:ext cx="0" cy="0"/>
          <a:chOff x="0" y="0"/>
          <a:chExt cx="0" cy="0"/>
        </a:xfrm>
      </p:grpSpPr>
      <p:sp>
        <p:nvSpPr>
          <p:cNvPr id="222" name="Google Shape;222;p61"/>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23" name="Google Shape;223;p6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4"/>
        <p:cNvGrpSpPr/>
        <p:nvPr/>
      </p:nvGrpSpPr>
      <p:grpSpPr>
        <a:xfrm>
          <a:off x="0" y="0"/>
          <a:ext cx="0" cy="0"/>
          <a:chOff x="0" y="0"/>
          <a:chExt cx="0" cy="0"/>
        </a:xfrm>
      </p:grpSpPr>
      <p:sp>
        <p:nvSpPr>
          <p:cNvPr id="225" name="Google Shape;225;p62"/>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2"/>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27" name="Google Shape;227;p62"/>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28" name="Google Shape;228;p62"/>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29" name="Google Shape;229;p6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0"/>
        <p:cNvGrpSpPr/>
        <p:nvPr/>
      </p:nvGrpSpPr>
      <p:grpSpPr>
        <a:xfrm>
          <a:off x="0" y="0"/>
          <a:ext cx="0" cy="0"/>
          <a:chOff x="0" y="0"/>
          <a:chExt cx="0" cy="0"/>
        </a:xfrm>
      </p:grpSpPr>
      <p:sp>
        <p:nvSpPr>
          <p:cNvPr id="231" name="Google Shape;231;p63"/>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232" name="Google Shape;232;p6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33"/>
        <p:cNvGrpSpPr/>
        <p:nvPr/>
      </p:nvGrpSpPr>
      <p:grpSpPr>
        <a:xfrm>
          <a:off x="0" y="0"/>
          <a:ext cx="0" cy="0"/>
          <a:chOff x="0" y="0"/>
          <a:chExt cx="0" cy="0"/>
        </a:xfrm>
      </p:grpSpPr>
      <p:sp>
        <p:nvSpPr>
          <p:cNvPr id="234" name="Google Shape;234;p64"/>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35" name="Google Shape;235;p64"/>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236" name="Google Shape;236;p6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7"/>
        <p:cNvGrpSpPr/>
        <p:nvPr/>
      </p:nvGrpSpPr>
      <p:grpSpPr>
        <a:xfrm>
          <a:off x="0" y="0"/>
          <a:ext cx="0" cy="0"/>
          <a:chOff x="0" y="0"/>
          <a:chExt cx="0" cy="0"/>
        </a:xfrm>
      </p:grpSpPr>
      <p:sp>
        <p:nvSpPr>
          <p:cNvPr id="238" name="Google Shape;238;p6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
        <p:cNvGrpSpPr/>
        <p:nvPr/>
      </p:nvGrpSpPr>
      <p:grpSpPr>
        <a:xfrm>
          <a:off x="0" y="0"/>
          <a:ext cx="0" cy="0"/>
          <a:chOff x="0" y="0"/>
          <a:chExt cx="0" cy="0"/>
        </a:xfrm>
      </p:grpSpPr>
      <p:sp>
        <p:nvSpPr>
          <p:cNvPr id="31" name="Google Shape;31;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3" name="Google Shape;33;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4" name="Google Shape;34;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
        <p:cNvGrpSpPr/>
        <p:nvPr/>
      </p:nvGrpSpPr>
      <p:grpSpPr>
        <a:xfrm>
          <a:off x="0" y="0"/>
          <a:ext cx="0" cy="0"/>
          <a:chOff x="0" y="0"/>
          <a:chExt cx="0" cy="0"/>
        </a:xfrm>
      </p:grpSpPr>
      <p:sp>
        <p:nvSpPr>
          <p:cNvPr id="36" name="Google Shape;36;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43" name="Google Shape;43;p13"/>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marL="914400" lvl="1"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marL="1371600" lvl="2"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marL="1828800" lvl="3"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marL="2286000" lvl="4"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marL="2743200" lvl="5"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marL="3200400" lvl="6"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marL="3657600" lvl="7"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marL="4114800" lvl="8" indent="-3175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a:endParaRPr/>
          </a:p>
        </p:txBody>
      </p:sp>
      <p:sp>
        <p:nvSpPr>
          <p:cNvPr id="44" name="Google Shape;44;p13"/>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45" name="Google Shape;45;p13"/>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94" name="Google Shape;94;p26"/>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95" name="Google Shape;95;p26"/>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27"/>
        <p:cNvGrpSpPr/>
        <p:nvPr/>
      </p:nvGrpSpPr>
      <p:grpSpPr>
        <a:xfrm>
          <a:off x="0" y="0"/>
          <a:ext cx="0" cy="0"/>
          <a:chOff x="0" y="0"/>
          <a:chExt cx="0" cy="0"/>
        </a:xfrm>
      </p:grpSpPr>
      <p:sp>
        <p:nvSpPr>
          <p:cNvPr id="128" name="Google Shape;128;p38"/>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29" name="Google Shape;129;p38"/>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marL="914400" lvl="1"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marL="1371600" lvl="2"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marL="1828800" lvl="3"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marL="2286000" lvl="4"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marL="2743200" lvl="5"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marL="3200400" lvl="6"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marL="3657600" lvl="7"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marL="4114800" lvl="8" indent="-3175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a:endParaRPr/>
          </a:p>
        </p:txBody>
      </p:sp>
      <p:sp>
        <p:nvSpPr>
          <p:cNvPr id="130" name="Google Shape;130;p38"/>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31" name="Google Shape;131;p38"/>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84"/>
        <p:cNvGrpSpPr/>
        <p:nvPr/>
      </p:nvGrpSpPr>
      <p:grpSpPr>
        <a:xfrm>
          <a:off x="0" y="0"/>
          <a:ext cx="0" cy="0"/>
          <a:chOff x="0" y="0"/>
          <a:chExt cx="0" cy="0"/>
        </a:xfrm>
      </p:grpSpPr>
      <p:sp>
        <p:nvSpPr>
          <p:cNvPr id="185" name="Google Shape;185;p52"/>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86" name="Google Shape;186;p52"/>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marL="914400" lvl="1"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marL="1371600" lvl="2"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marL="1828800" lvl="3"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marL="2286000" lvl="4"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marL="2743200" lvl="5"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marL="3200400" lvl="6"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marL="3657600" lvl="7"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marL="4114800" lvl="8" indent="-3175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a:endParaRPr/>
          </a:p>
        </p:txBody>
      </p:sp>
      <p:sp>
        <p:nvSpPr>
          <p:cNvPr id="187" name="Google Shape;187;p52"/>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88" name="Google Shape;188;p52"/>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1.xml"/><Relationship Id="rId5" Type="http://schemas.openxmlformats.org/officeDocument/2006/relationships/image" Target="../media/image6.png"/><Relationship Id="rId4" Type="http://schemas.openxmlformats.org/officeDocument/2006/relationships/hyperlink" Target="https://video.udacity-data.com/topher/2023/December/657ec42e_buyer_personas/buyer_personas.pdf"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udacity.github.io/nd018-Social-Media-Marketing/"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1.xml"/><Relationship Id="rId4" Type="http://schemas.openxmlformats.org/officeDocument/2006/relationships/hyperlink" Target="https://udacity.github.io/nd018-Social-Media-Marketi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pic>
        <p:nvPicPr>
          <p:cNvPr id="243" name="Google Shape;243;p66"/>
          <p:cNvPicPr preferRelativeResize="0"/>
          <p:nvPr/>
        </p:nvPicPr>
        <p:blipFill>
          <a:blip r:embed="rId3">
            <a:alphaModFix/>
          </a:blip>
          <a:stretch>
            <a:fillRect/>
          </a:stretch>
        </p:blipFill>
        <p:spPr>
          <a:xfrm>
            <a:off x="14" y="0"/>
            <a:ext cx="7772403" cy="10050571"/>
          </a:xfrm>
          <a:prstGeom prst="rect">
            <a:avLst/>
          </a:prstGeom>
          <a:noFill/>
          <a:ln>
            <a:noFill/>
          </a:ln>
        </p:spPr>
      </p:pic>
      <p:sp>
        <p:nvSpPr>
          <p:cNvPr id="244" name="Google Shape;244;p66"/>
          <p:cNvSpPr/>
          <p:nvPr/>
        </p:nvSpPr>
        <p:spPr>
          <a:xfrm>
            <a:off x="3348690" y="5076712"/>
            <a:ext cx="764100" cy="744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245" name="Google Shape;245;p66"/>
          <p:cNvSpPr/>
          <p:nvPr/>
        </p:nvSpPr>
        <p:spPr>
          <a:xfrm>
            <a:off x="1047451" y="8292777"/>
            <a:ext cx="5677500" cy="1371600"/>
          </a:xfrm>
          <a:prstGeom prst="rect">
            <a:avLst/>
          </a:prstGeom>
          <a:noFill/>
          <a:ln>
            <a:noFill/>
          </a:ln>
        </p:spPr>
        <p:txBody>
          <a:bodyPr spcFirstLastPara="1" wrap="square" lIns="26775" tIns="26775" rIns="26775" bIns="26775" anchor="t" anchorCtr="0">
            <a:noAutofit/>
          </a:bodyPr>
          <a:lstStyle/>
          <a:p>
            <a:pPr marL="0" lvl="0" indent="0" algn="ctr" rtl="0">
              <a:spcBef>
                <a:spcPts val="0"/>
              </a:spcBef>
              <a:spcAft>
                <a:spcPts val="0"/>
              </a:spcAft>
              <a:buClr>
                <a:srgbClr val="BECBD6"/>
              </a:buClr>
              <a:buFont typeface="Open Sans"/>
              <a:buNone/>
            </a:pPr>
            <a:r>
              <a:rPr lang="en" sz="3600">
                <a:solidFill>
                  <a:srgbClr val="FFFFFF"/>
                </a:solidFill>
                <a:latin typeface="Open Sans Light"/>
                <a:ea typeface="Open Sans Light"/>
                <a:cs typeface="Open Sans Light"/>
                <a:sym typeface="Open Sans Light"/>
              </a:rPr>
              <a:t>Marketing Your Content</a:t>
            </a:r>
            <a:endParaRPr sz="2400">
              <a:solidFill>
                <a:srgbClr val="BECBD6"/>
              </a:solidFill>
              <a:latin typeface="Open Sans"/>
              <a:ea typeface="Open Sans"/>
              <a:cs typeface="Open Sans"/>
              <a:sym typeface="Open Sans"/>
            </a:endParaRPr>
          </a:p>
        </p:txBody>
      </p:sp>
      <p:sp>
        <p:nvSpPr>
          <p:cNvPr id="246" name="Google Shape;246;p66"/>
          <p:cNvSpPr/>
          <p:nvPr/>
        </p:nvSpPr>
        <p:spPr>
          <a:xfrm>
            <a:off x="1047476" y="799902"/>
            <a:ext cx="5677500" cy="1371600"/>
          </a:xfrm>
          <a:prstGeom prst="rect">
            <a:avLst/>
          </a:prstGeom>
          <a:noFill/>
          <a:ln>
            <a:noFill/>
          </a:ln>
        </p:spPr>
        <p:txBody>
          <a:bodyPr spcFirstLastPara="1" wrap="square" lIns="26775" tIns="26775" rIns="26775" bIns="26775" anchor="t" anchorCtr="0">
            <a:noAutofit/>
          </a:bodyPr>
          <a:lstStyle/>
          <a:p>
            <a:pPr marL="0" lvl="0" indent="0" algn="ctr" rtl="0">
              <a:spcBef>
                <a:spcPts val="0"/>
              </a:spcBef>
              <a:spcAft>
                <a:spcPts val="0"/>
              </a:spcAft>
              <a:buClr>
                <a:srgbClr val="BECBD6"/>
              </a:buClr>
              <a:buFont typeface="Open Sans"/>
              <a:buNone/>
            </a:pPr>
            <a:r>
              <a:rPr lang="en" sz="3600">
                <a:solidFill>
                  <a:srgbClr val="FFFFFF"/>
                </a:solidFill>
                <a:latin typeface="Open Sans Light"/>
                <a:ea typeface="Open Sans Light"/>
                <a:cs typeface="Open Sans Light"/>
                <a:sym typeface="Open Sans Light"/>
              </a:rPr>
              <a:t>Social Media Marketing</a:t>
            </a:r>
            <a:endParaRPr sz="2400">
              <a:solidFill>
                <a:srgbClr val="BECBD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8"/>
        <p:cNvGrpSpPr/>
        <p:nvPr/>
      </p:nvGrpSpPr>
      <p:grpSpPr>
        <a:xfrm>
          <a:off x="0" y="0"/>
          <a:ext cx="0" cy="0"/>
          <a:chOff x="0" y="0"/>
          <a:chExt cx="0" cy="0"/>
        </a:xfrm>
      </p:grpSpPr>
      <p:sp>
        <p:nvSpPr>
          <p:cNvPr id="299" name="Google Shape;299;p7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a:latin typeface="Open Sans Light"/>
                <a:ea typeface="Open Sans Light"/>
                <a:cs typeface="Open Sans Light"/>
                <a:sym typeface="Open Sans Light"/>
              </a:rPr>
              <a:t>Identify your audience</a:t>
            </a:r>
            <a:endParaRPr sz="3200">
              <a:solidFill>
                <a:srgbClr val="2E3D49"/>
              </a:solidFill>
              <a:latin typeface="Open Sans Light"/>
              <a:ea typeface="Open Sans Light"/>
              <a:cs typeface="Open Sans Light"/>
              <a:sym typeface="Open Sans Light"/>
            </a:endParaRPr>
          </a:p>
        </p:txBody>
      </p:sp>
      <p:sp>
        <p:nvSpPr>
          <p:cNvPr id="300" name="Google Shape;300;p75"/>
          <p:cNvSpPr txBox="1"/>
          <p:nvPr/>
        </p:nvSpPr>
        <p:spPr>
          <a:xfrm>
            <a:off x="280650" y="1926975"/>
            <a:ext cx="7211100" cy="7051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sz="2000" dirty="0">
                <a:solidFill>
                  <a:srgbClr val="525C65"/>
                </a:solidFill>
                <a:latin typeface="Open Sans Light"/>
                <a:ea typeface="Open Sans Light"/>
                <a:cs typeface="Open Sans Light"/>
                <a:sym typeface="Open Sans Light"/>
              </a:rPr>
              <a:t>You are provided with multiple buyer personas that you can find in the project guide and </a:t>
            </a:r>
            <a:r>
              <a:rPr lang="en" sz="2000" u="sng" dirty="0">
                <a:solidFill>
                  <a:schemeClr val="hlink"/>
                </a:solidFill>
                <a:latin typeface="Open Sans Light"/>
                <a:ea typeface="Open Sans Light"/>
                <a:cs typeface="Open Sans Light"/>
                <a:sym typeface="Open Sans Light"/>
                <a:hlinkClick r:id="rId4"/>
              </a:rPr>
              <a:t>can download from here</a:t>
            </a:r>
            <a:r>
              <a:rPr lang="en" sz="2000" dirty="0">
                <a:solidFill>
                  <a:srgbClr val="525C65"/>
                </a:solidFill>
                <a:latin typeface="Open Sans Light"/>
                <a:ea typeface="Open Sans Light"/>
                <a:cs typeface="Open Sans Light"/>
                <a:sym typeface="Open Sans Light"/>
              </a:rPr>
              <a:t>. Fill out the next slide based on these personas. For each one, please fill out their name, job title, demographic information, and 3 details from their information sheet. We filled out the first persona for you; you need to do the others on the next slide.</a:t>
            </a:r>
            <a:endParaRPr sz="2000" dirty="0">
              <a:solidFill>
                <a:srgbClr val="525C65"/>
              </a:solidFill>
              <a:latin typeface="Open Sans Light"/>
              <a:ea typeface="Open Sans Light"/>
              <a:cs typeface="Open Sans Light"/>
              <a:sym typeface="Open Sans Light"/>
            </a:endParaRPr>
          </a:p>
        </p:txBody>
      </p:sp>
      <p:graphicFrame>
        <p:nvGraphicFramePr>
          <p:cNvPr id="301" name="Google Shape;301;p75"/>
          <p:cNvGraphicFramePr/>
          <p:nvPr/>
        </p:nvGraphicFramePr>
        <p:xfrm>
          <a:off x="280650" y="4854738"/>
          <a:ext cx="7242600" cy="2444205"/>
        </p:xfrm>
        <a:graphic>
          <a:graphicData uri="http://schemas.openxmlformats.org/drawingml/2006/table">
            <a:tbl>
              <a:tblPr>
                <a:noFill/>
                <a:tableStyleId>{0035D6F0-4DFC-4D87-8AE7-E07BF5D74EFB}</a:tableStyleId>
              </a:tblPr>
              <a:tblGrid>
                <a:gridCol w="2316650">
                  <a:extLst>
                    <a:ext uri="{9D8B030D-6E8A-4147-A177-3AD203B41FA5}">
                      <a16:colId xmlns:a16="http://schemas.microsoft.com/office/drawing/2014/main" val="20000"/>
                    </a:ext>
                  </a:extLst>
                </a:gridCol>
                <a:gridCol w="4925950">
                  <a:extLst>
                    <a:ext uri="{9D8B030D-6E8A-4147-A177-3AD203B41FA5}">
                      <a16:colId xmlns:a16="http://schemas.microsoft.com/office/drawing/2014/main" val="20001"/>
                    </a:ext>
                  </a:extLst>
                </a:gridCol>
              </a:tblGrid>
              <a:tr h="335250">
                <a:tc rowSpan="6">
                  <a:txBody>
                    <a:bodyPr/>
                    <a:lstStyle/>
                    <a:p>
                      <a:pPr marL="0" lvl="0" indent="0" algn="l" rtl="0">
                        <a:spcBef>
                          <a:spcPts val="0"/>
                        </a:spcBef>
                        <a:spcAft>
                          <a:spcPts val="0"/>
                        </a:spcAft>
                        <a:buNone/>
                      </a:pPr>
                      <a:endParaRPr i="1">
                        <a:solidFill>
                          <a:srgbClr val="525C65"/>
                        </a:solidFill>
                        <a:highlight>
                          <a:schemeClr val="lt1"/>
                        </a:highlight>
                        <a:latin typeface="Open Sans Light"/>
                        <a:ea typeface="Open Sans Light"/>
                        <a:cs typeface="Open Sans Light"/>
                        <a:sym typeface="Open Sans Light"/>
                      </a:endParaRPr>
                    </a:p>
                  </a:txBody>
                  <a:tcPr marL="91425" marR="91425" marT="91425" marB="91425"/>
                </a:tc>
                <a:tc>
                  <a:txBody>
                    <a:bodyPr/>
                    <a:lstStyle/>
                    <a:p>
                      <a:pPr marL="0" lvl="0" indent="0" algn="l" rtl="0">
                        <a:spcBef>
                          <a:spcPts val="0"/>
                        </a:spcBef>
                        <a:spcAft>
                          <a:spcPts val="0"/>
                        </a:spcAft>
                        <a:buNone/>
                      </a:pPr>
                      <a:r>
                        <a:rPr lang="en" i="1">
                          <a:solidFill>
                            <a:schemeClr val="dk1"/>
                          </a:solidFill>
                          <a:highlight>
                            <a:schemeClr val="lt1"/>
                          </a:highlight>
                          <a:latin typeface="Open Sans Light"/>
                          <a:ea typeface="Open Sans Light"/>
                          <a:cs typeface="Open Sans Light"/>
                          <a:sym typeface="Open Sans Light"/>
                        </a:rPr>
                        <a:t>Pharmaceutical Phil </a:t>
                      </a:r>
                      <a:endParaRPr i="1">
                        <a:solidFill>
                          <a:schemeClr val="dk1"/>
                        </a:solidFill>
                        <a:highlight>
                          <a:schemeClr val="lt1"/>
                        </a:highlight>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0"/>
                  </a:ext>
                </a:extLst>
              </a:tr>
              <a:tr h="335250">
                <a:tc vMerge="1">
                  <a:txBody>
                    <a:bodyPr/>
                    <a:lstStyle/>
                    <a:p>
                      <a:endParaRPr lang="en-NL"/>
                    </a:p>
                  </a:txBody>
                  <a:tcPr/>
                </a:tc>
                <a:tc>
                  <a:txBody>
                    <a:bodyPr/>
                    <a:lstStyle/>
                    <a:p>
                      <a:pPr marL="0" lvl="0" indent="0" algn="l" rtl="0">
                        <a:spcBef>
                          <a:spcPts val="0"/>
                        </a:spcBef>
                        <a:spcAft>
                          <a:spcPts val="0"/>
                        </a:spcAft>
                        <a:buNone/>
                      </a:pPr>
                      <a:r>
                        <a:rPr lang="en" i="1">
                          <a:solidFill>
                            <a:schemeClr val="dk1"/>
                          </a:solidFill>
                          <a:highlight>
                            <a:schemeClr val="lt1"/>
                          </a:highlight>
                          <a:latin typeface="Open Sans Light"/>
                          <a:ea typeface="Open Sans Light"/>
                          <a:cs typeface="Open Sans Light"/>
                          <a:sym typeface="Open Sans Light"/>
                        </a:rPr>
                        <a:t>Pharmaceutical Sales Specialist</a:t>
                      </a:r>
                      <a:endParaRPr i="1">
                        <a:solidFill>
                          <a:schemeClr val="dk1"/>
                        </a:solidFill>
                        <a:highlight>
                          <a:schemeClr val="lt1"/>
                        </a:highlight>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1"/>
                  </a:ext>
                </a:extLst>
              </a:tr>
              <a:tr h="335250">
                <a:tc vMerge="1">
                  <a:txBody>
                    <a:bodyPr/>
                    <a:lstStyle/>
                    <a:p>
                      <a:endParaRPr lang="en-NL"/>
                    </a:p>
                  </a:txBody>
                  <a:tcPr/>
                </a:tc>
                <a:tc>
                  <a:txBody>
                    <a:bodyPr/>
                    <a:lstStyle/>
                    <a:p>
                      <a:pPr marL="0" lvl="0" indent="0" algn="l" rtl="0">
                        <a:spcBef>
                          <a:spcPts val="0"/>
                        </a:spcBef>
                        <a:spcAft>
                          <a:spcPts val="0"/>
                        </a:spcAft>
                        <a:buNone/>
                      </a:pPr>
                      <a:r>
                        <a:rPr lang="en" i="1">
                          <a:solidFill>
                            <a:schemeClr val="dk1"/>
                          </a:solidFill>
                          <a:highlight>
                            <a:schemeClr val="lt1"/>
                          </a:highlight>
                          <a:latin typeface="Open Sans Light"/>
                          <a:ea typeface="Open Sans Light"/>
                          <a:cs typeface="Open Sans Light"/>
                          <a:sym typeface="Open Sans Light"/>
                        </a:rPr>
                        <a:t>45 to 54 years</a:t>
                      </a:r>
                      <a:endParaRPr i="1">
                        <a:solidFill>
                          <a:schemeClr val="dk1"/>
                        </a:solidFill>
                        <a:highlight>
                          <a:schemeClr val="lt1"/>
                        </a:highlight>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2"/>
                  </a:ext>
                </a:extLst>
              </a:tr>
              <a:tr h="418525">
                <a:tc vMerge="1">
                  <a:txBody>
                    <a:bodyPr/>
                    <a:lstStyle/>
                    <a:p>
                      <a:endParaRPr lang="en-NL"/>
                    </a:p>
                  </a:txBody>
                  <a:tcPr/>
                </a:tc>
                <a:tc>
                  <a:txBody>
                    <a:bodyPr/>
                    <a:lstStyle/>
                    <a:p>
                      <a:pPr marL="0" lvl="0" indent="0" algn="l" rtl="0">
                        <a:spcBef>
                          <a:spcPts val="0"/>
                        </a:spcBef>
                        <a:spcAft>
                          <a:spcPts val="0"/>
                        </a:spcAft>
                        <a:buNone/>
                      </a:pPr>
                      <a:r>
                        <a:rPr lang="en" i="1">
                          <a:solidFill>
                            <a:schemeClr val="dk1"/>
                          </a:solidFill>
                          <a:highlight>
                            <a:schemeClr val="lt1"/>
                          </a:highlight>
                          <a:latin typeface="Open Sans Light"/>
                          <a:ea typeface="Open Sans Light"/>
                          <a:cs typeface="Open Sans Light"/>
                          <a:sym typeface="Open Sans Light"/>
                        </a:rPr>
                        <a:t>Wants quick and easy morning grooming</a:t>
                      </a:r>
                      <a:endParaRPr i="1">
                        <a:solidFill>
                          <a:schemeClr val="dk1"/>
                        </a:solidFill>
                        <a:highlight>
                          <a:schemeClr val="lt1"/>
                        </a:highlight>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3"/>
                  </a:ext>
                </a:extLst>
              </a:tr>
              <a:tr h="418525">
                <a:tc vMerge="1">
                  <a:txBody>
                    <a:bodyPr/>
                    <a:lstStyle/>
                    <a:p>
                      <a:endParaRPr lang="en-NL"/>
                    </a:p>
                  </a:txBody>
                  <a:tcPr/>
                </a:tc>
                <a:tc>
                  <a:txBody>
                    <a:bodyPr/>
                    <a:lstStyle/>
                    <a:p>
                      <a:pPr marL="0" lvl="0" indent="0" algn="l" rtl="0">
                        <a:spcBef>
                          <a:spcPts val="0"/>
                        </a:spcBef>
                        <a:spcAft>
                          <a:spcPts val="0"/>
                        </a:spcAft>
                        <a:buNone/>
                      </a:pPr>
                      <a:r>
                        <a:rPr lang="en" i="1">
                          <a:solidFill>
                            <a:schemeClr val="dk1"/>
                          </a:solidFill>
                          <a:highlight>
                            <a:schemeClr val="lt1"/>
                          </a:highlight>
                          <a:latin typeface="Open Sans Light"/>
                          <a:ea typeface="Open Sans Light"/>
                          <a:cs typeface="Open Sans Light"/>
                          <a:sym typeface="Open Sans Light"/>
                        </a:rPr>
                        <a:t>Have sensitive skin</a:t>
                      </a:r>
                      <a:endParaRPr i="1">
                        <a:solidFill>
                          <a:schemeClr val="dk1"/>
                        </a:solidFill>
                        <a:highlight>
                          <a:schemeClr val="lt1"/>
                        </a:highlight>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4"/>
                  </a:ext>
                </a:extLst>
              </a:tr>
              <a:tr h="418525">
                <a:tc vMerge="1">
                  <a:txBody>
                    <a:bodyPr/>
                    <a:lstStyle/>
                    <a:p>
                      <a:endParaRPr lang="en-NL"/>
                    </a:p>
                  </a:txBody>
                  <a:tcPr/>
                </a:tc>
                <a:tc>
                  <a:txBody>
                    <a:bodyPr/>
                    <a:lstStyle/>
                    <a:p>
                      <a:pPr marL="0" lvl="0" indent="0" algn="l" rtl="0">
                        <a:spcBef>
                          <a:spcPts val="0"/>
                        </a:spcBef>
                        <a:spcAft>
                          <a:spcPts val="0"/>
                        </a:spcAft>
                        <a:buNone/>
                      </a:pPr>
                      <a:r>
                        <a:rPr lang="en" i="1">
                          <a:solidFill>
                            <a:schemeClr val="dk1"/>
                          </a:solidFill>
                          <a:highlight>
                            <a:schemeClr val="lt1"/>
                          </a:highlight>
                          <a:latin typeface="Open Sans Light"/>
                          <a:ea typeface="Open Sans Light"/>
                          <a:cs typeface="Open Sans Light"/>
                          <a:sym typeface="Open Sans Light"/>
                        </a:rPr>
                        <a:t>Bad experiences with over-the-counter products</a:t>
                      </a:r>
                      <a:endParaRPr i="1">
                        <a:solidFill>
                          <a:schemeClr val="dk1"/>
                        </a:solidFill>
                        <a:highlight>
                          <a:schemeClr val="lt1"/>
                        </a:highlight>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5"/>
                  </a:ext>
                </a:extLst>
              </a:tr>
            </a:tbl>
          </a:graphicData>
        </a:graphic>
      </p:graphicFrame>
      <p:pic>
        <p:nvPicPr>
          <p:cNvPr id="302" name="Google Shape;302;p75"/>
          <p:cNvPicPr preferRelativeResize="0"/>
          <p:nvPr/>
        </p:nvPicPr>
        <p:blipFill>
          <a:blip r:embed="rId5">
            <a:alphaModFix/>
          </a:blip>
          <a:stretch>
            <a:fillRect/>
          </a:stretch>
        </p:blipFill>
        <p:spPr>
          <a:xfrm>
            <a:off x="614475" y="4941325"/>
            <a:ext cx="1632150" cy="23116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76"/>
          <p:cNvSpPr txBox="1">
            <a:spLocks noGrp="1"/>
          </p:cNvSpPr>
          <p:nvPr>
            <p:ph type="title"/>
          </p:nvPr>
        </p:nvSpPr>
        <p:spPr>
          <a:xfrm>
            <a:off x="0" y="45078"/>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dirty="0">
                <a:solidFill>
                  <a:srgbClr val="02B3E4"/>
                </a:solidFill>
                <a:latin typeface="Open Sans Light"/>
                <a:ea typeface="Open Sans Light"/>
                <a:cs typeface="Open Sans Light"/>
                <a:sym typeface="Open Sans Light"/>
              </a:rPr>
              <a:t>Identify your audience</a:t>
            </a:r>
            <a:endParaRPr sz="2400" dirty="0">
              <a:solidFill>
                <a:srgbClr val="02B3E4"/>
              </a:solidFill>
              <a:latin typeface="Open Sans Light"/>
              <a:ea typeface="Open Sans Light"/>
              <a:cs typeface="Open Sans Light"/>
              <a:sym typeface="Open Sans Light"/>
            </a:endParaRPr>
          </a:p>
        </p:txBody>
      </p:sp>
      <p:sp>
        <p:nvSpPr>
          <p:cNvPr id="308" name="Google Shape;308;p76"/>
          <p:cNvSpPr txBox="1"/>
          <p:nvPr/>
        </p:nvSpPr>
        <p:spPr>
          <a:xfrm>
            <a:off x="276225" y="9496425"/>
            <a:ext cx="7343700" cy="4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p76"/>
          <p:cNvSpPr txBox="1"/>
          <p:nvPr/>
        </p:nvSpPr>
        <p:spPr>
          <a:xfrm>
            <a:off x="428625" y="9648825"/>
            <a:ext cx="7343700" cy="4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aphicFrame>
        <p:nvGraphicFramePr>
          <p:cNvPr id="310" name="Google Shape;310;p76"/>
          <p:cNvGraphicFramePr/>
          <p:nvPr>
            <p:extLst>
              <p:ext uri="{D42A27DB-BD31-4B8C-83A1-F6EECF244321}">
                <p14:modId xmlns:p14="http://schemas.microsoft.com/office/powerpoint/2010/main" val="3999895280"/>
              </p:ext>
            </p:extLst>
          </p:nvPr>
        </p:nvGraphicFramePr>
        <p:xfrm>
          <a:off x="276225" y="2051135"/>
          <a:ext cx="7242600" cy="2444205"/>
        </p:xfrm>
        <a:graphic>
          <a:graphicData uri="http://schemas.openxmlformats.org/drawingml/2006/table">
            <a:tbl>
              <a:tblPr>
                <a:noFill/>
                <a:tableStyleId>{0035D6F0-4DFC-4D87-8AE7-E07BF5D74EFB}</a:tableStyleId>
              </a:tblPr>
              <a:tblGrid>
                <a:gridCol w="2351750">
                  <a:extLst>
                    <a:ext uri="{9D8B030D-6E8A-4147-A177-3AD203B41FA5}">
                      <a16:colId xmlns:a16="http://schemas.microsoft.com/office/drawing/2014/main" val="20000"/>
                    </a:ext>
                  </a:extLst>
                </a:gridCol>
                <a:gridCol w="4890850">
                  <a:extLst>
                    <a:ext uri="{9D8B030D-6E8A-4147-A177-3AD203B41FA5}">
                      <a16:colId xmlns:a16="http://schemas.microsoft.com/office/drawing/2014/main" val="20001"/>
                    </a:ext>
                  </a:extLst>
                </a:gridCol>
              </a:tblGrid>
              <a:tr h="335250">
                <a:tc rowSpan="6">
                  <a:txBody>
                    <a:bodyPr/>
                    <a:lstStyle/>
                    <a:p>
                      <a:pPr marL="0" lvl="0" indent="0" algn="l" rtl="0">
                        <a:spcBef>
                          <a:spcPts val="0"/>
                        </a:spcBef>
                        <a:spcAft>
                          <a:spcPts val="0"/>
                        </a:spcAft>
                        <a:buNone/>
                      </a:pPr>
                      <a:endParaRPr i="1" dirty="0">
                        <a:solidFill>
                          <a:srgbClr val="525C65"/>
                        </a:solidFill>
                        <a:highlight>
                          <a:schemeClr val="lt1"/>
                        </a:highlight>
                        <a:latin typeface="Open Sans Light"/>
                        <a:ea typeface="Open Sans Light"/>
                        <a:cs typeface="Open Sans Light"/>
                        <a:sym typeface="Open Sans Light"/>
                      </a:endParaRPr>
                    </a:p>
                  </a:txBody>
                  <a:tcPr marL="91425" marR="91425" marT="91425" marB="91425"/>
                </a:tc>
                <a:tc>
                  <a:txBody>
                    <a:bodyPr/>
                    <a:lstStyle/>
                    <a:p>
                      <a:pPr marL="0" lvl="0" indent="0" algn="l" rtl="0">
                        <a:spcBef>
                          <a:spcPts val="0"/>
                        </a:spcBef>
                        <a:spcAft>
                          <a:spcPts val="0"/>
                        </a:spcAft>
                        <a:buNone/>
                      </a:pPr>
                      <a:r>
                        <a:rPr lang="en" i="1" dirty="0">
                          <a:solidFill>
                            <a:srgbClr val="525C65"/>
                          </a:solidFill>
                          <a:highlight>
                            <a:schemeClr val="lt1"/>
                          </a:highlight>
                          <a:latin typeface="Open Sans Light"/>
                          <a:ea typeface="Open Sans Light"/>
                          <a:cs typeface="Open Sans Light"/>
                          <a:sym typeface="Open Sans Light"/>
                        </a:rPr>
                        <a:t>Wendy the web developer </a:t>
                      </a:r>
                      <a:endParaRPr i="1" dirty="0">
                        <a:solidFill>
                          <a:srgbClr val="525C65"/>
                        </a:solidFill>
                        <a:highlight>
                          <a:schemeClr val="lt1"/>
                        </a:highlight>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0"/>
                  </a:ext>
                </a:extLst>
              </a:tr>
              <a:tr h="335250">
                <a:tc vMerge="1">
                  <a:txBody>
                    <a:bodyPr/>
                    <a:lstStyle/>
                    <a:p>
                      <a:endParaRPr lang="en-NL"/>
                    </a:p>
                  </a:txBody>
                  <a:tcPr/>
                </a:tc>
                <a:tc>
                  <a:txBody>
                    <a:bodyPr/>
                    <a:lstStyle/>
                    <a:p>
                      <a:pPr marL="0" lvl="0" indent="0" algn="l" rtl="0">
                        <a:spcBef>
                          <a:spcPts val="0"/>
                        </a:spcBef>
                        <a:spcAft>
                          <a:spcPts val="0"/>
                        </a:spcAft>
                        <a:buNone/>
                      </a:pPr>
                      <a:r>
                        <a:rPr lang="en" i="1" dirty="0">
                          <a:solidFill>
                            <a:srgbClr val="525C65"/>
                          </a:solidFill>
                          <a:highlight>
                            <a:schemeClr val="lt1"/>
                          </a:highlight>
                          <a:latin typeface="Open Sans Light"/>
                          <a:ea typeface="Open Sans Light"/>
                          <a:cs typeface="Open Sans Light"/>
                          <a:sym typeface="Open Sans Light"/>
                        </a:rPr>
                        <a:t>Web developer</a:t>
                      </a:r>
                      <a:endParaRPr i="1" dirty="0">
                        <a:solidFill>
                          <a:srgbClr val="525C65"/>
                        </a:solidFill>
                        <a:highlight>
                          <a:schemeClr val="lt1"/>
                        </a:highlight>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1"/>
                  </a:ext>
                </a:extLst>
              </a:tr>
              <a:tr h="335250">
                <a:tc vMerge="1">
                  <a:txBody>
                    <a:bodyPr/>
                    <a:lstStyle/>
                    <a:p>
                      <a:endParaRPr lang="en-NL"/>
                    </a:p>
                  </a:txBody>
                  <a:tcPr/>
                </a:tc>
                <a:tc>
                  <a:txBody>
                    <a:bodyPr/>
                    <a:lstStyle/>
                    <a:p>
                      <a:pPr marL="0" lvl="0" indent="0" algn="l" rtl="0">
                        <a:spcBef>
                          <a:spcPts val="0"/>
                        </a:spcBef>
                        <a:spcAft>
                          <a:spcPts val="0"/>
                        </a:spcAft>
                        <a:buNone/>
                      </a:pPr>
                      <a:r>
                        <a:rPr lang="en" i="1" dirty="0">
                          <a:solidFill>
                            <a:srgbClr val="525C65"/>
                          </a:solidFill>
                          <a:highlight>
                            <a:schemeClr val="lt1"/>
                          </a:highlight>
                          <a:latin typeface="Open Sans Light"/>
                          <a:ea typeface="Open Sans Light"/>
                          <a:cs typeface="Open Sans Light"/>
                          <a:sym typeface="Open Sans Light"/>
                        </a:rPr>
                        <a:t>35 to 44 Years</a:t>
                      </a:r>
                      <a:endParaRPr i="1" dirty="0">
                        <a:solidFill>
                          <a:srgbClr val="525C65"/>
                        </a:solidFill>
                        <a:highlight>
                          <a:schemeClr val="lt1"/>
                        </a:highlight>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2"/>
                  </a:ext>
                </a:extLst>
              </a:tr>
              <a:tr h="418525">
                <a:tc vMerge="1">
                  <a:txBody>
                    <a:bodyPr/>
                    <a:lstStyle/>
                    <a:p>
                      <a:endParaRPr lang="en-NL"/>
                    </a:p>
                  </a:txBody>
                  <a:tcPr/>
                </a:tc>
                <a:tc>
                  <a:txBody>
                    <a:bodyPr/>
                    <a:lstStyle/>
                    <a:p>
                      <a:pPr marL="0" lvl="0" indent="0" algn="l" rtl="0">
                        <a:spcBef>
                          <a:spcPts val="0"/>
                        </a:spcBef>
                        <a:spcAft>
                          <a:spcPts val="0"/>
                        </a:spcAft>
                        <a:buNone/>
                      </a:pPr>
                      <a:r>
                        <a:rPr lang="en" i="1" dirty="0">
                          <a:solidFill>
                            <a:srgbClr val="525C65"/>
                          </a:solidFill>
                          <a:highlight>
                            <a:schemeClr val="lt1"/>
                          </a:highlight>
                          <a:latin typeface="Open Sans Light"/>
                          <a:ea typeface="Open Sans Light"/>
                          <a:cs typeface="Open Sans Light"/>
                          <a:sym typeface="Open Sans Light"/>
                        </a:rPr>
                        <a:t>Wants an acne solution that is effective </a:t>
                      </a:r>
                      <a:endParaRPr i="1" dirty="0">
                        <a:solidFill>
                          <a:srgbClr val="525C65"/>
                        </a:solidFill>
                        <a:highlight>
                          <a:schemeClr val="lt1"/>
                        </a:highlight>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3"/>
                  </a:ext>
                </a:extLst>
              </a:tr>
              <a:tr h="418525">
                <a:tc vMerge="1">
                  <a:txBody>
                    <a:bodyPr/>
                    <a:lstStyle/>
                    <a:p>
                      <a:endParaRPr lang="en-NL"/>
                    </a:p>
                  </a:txBody>
                  <a:tcPr/>
                </a:tc>
                <a:tc>
                  <a:txBody>
                    <a:bodyPr/>
                    <a:lstStyle/>
                    <a:p>
                      <a:pPr marL="0" lvl="0" indent="0" algn="l" rtl="0">
                        <a:spcBef>
                          <a:spcPts val="0"/>
                        </a:spcBef>
                        <a:spcAft>
                          <a:spcPts val="0"/>
                        </a:spcAft>
                        <a:buNone/>
                      </a:pPr>
                      <a:r>
                        <a:rPr lang="en-US" i="1" dirty="0">
                          <a:solidFill>
                            <a:srgbClr val="525C65"/>
                          </a:solidFill>
                          <a:highlight>
                            <a:schemeClr val="lt1"/>
                          </a:highlight>
                          <a:latin typeface="Open Sans Light"/>
                          <a:ea typeface="Open Sans Light"/>
                          <a:cs typeface="Open Sans Light"/>
                          <a:sym typeface="Open Sans Light"/>
                        </a:rPr>
                        <a:t>E</a:t>
                      </a:r>
                      <a:r>
                        <a:rPr lang="en" i="1" dirty="0">
                          <a:solidFill>
                            <a:srgbClr val="525C65"/>
                          </a:solidFill>
                          <a:highlight>
                            <a:schemeClr val="lt1"/>
                          </a:highlight>
                          <a:latin typeface="Open Sans Light"/>
                          <a:ea typeface="Open Sans Light"/>
                          <a:cs typeface="Open Sans Light"/>
                          <a:sym typeface="Open Sans Light"/>
                        </a:rPr>
                        <a:t>xtreme dry skin during the winter</a:t>
                      </a:r>
                      <a:endParaRPr i="1" dirty="0">
                        <a:solidFill>
                          <a:srgbClr val="525C65"/>
                        </a:solidFill>
                        <a:highlight>
                          <a:schemeClr val="lt1"/>
                        </a:highlight>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4"/>
                  </a:ext>
                </a:extLst>
              </a:tr>
              <a:tr h="418525">
                <a:tc vMerge="1">
                  <a:txBody>
                    <a:bodyPr/>
                    <a:lstStyle/>
                    <a:p>
                      <a:endParaRPr lang="en-NL"/>
                    </a:p>
                  </a:txBody>
                  <a:tcPr/>
                </a:tc>
                <a:tc>
                  <a:txBody>
                    <a:bodyPr/>
                    <a:lstStyle/>
                    <a:p>
                      <a:pPr marL="0" lvl="0" indent="0" algn="l" rtl="0">
                        <a:spcBef>
                          <a:spcPts val="0"/>
                        </a:spcBef>
                        <a:spcAft>
                          <a:spcPts val="0"/>
                        </a:spcAft>
                        <a:buNone/>
                      </a:pPr>
                      <a:r>
                        <a:rPr lang="en" i="1" dirty="0">
                          <a:solidFill>
                            <a:srgbClr val="525C65"/>
                          </a:solidFill>
                          <a:highlight>
                            <a:schemeClr val="lt1"/>
                          </a:highlight>
                          <a:latin typeface="Open Sans Light"/>
                          <a:ea typeface="Open Sans Light"/>
                          <a:cs typeface="Open Sans Light"/>
                          <a:sym typeface="Open Sans Light"/>
                        </a:rPr>
                        <a:t>Well educated ( Masters degree )</a:t>
                      </a:r>
                      <a:endParaRPr i="1" dirty="0">
                        <a:solidFill>
                          <a:srgbClr val="525C65"/>
                        </a:solidFill>
                        <a:highlight>
                          <a:schemeClr val="lt1"/>
                        </a:highlight>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5"/>
                  </a:ext>
                </a:extLst>
              </a:tr>
            </a:tbl>
          </a:graphicData>
        </a:graphic>
      </p:graphicFrame>
      <p:graphicFrame>
        <p:nvGraphicFramePr>
          <p:cNvPr id="311" name="Google Shape;311;p76"/>
          <p:cNvGraphicFramePr/>
          <p:nvPr>
            <p:extLst>
              <p:ext uri="{D42A27DB-BD31-4B8C-83A1-F6EECF244321}">
                <p14:modId xmlns:p14="http://schemas.microsoft.com/office/powerpoint/2010/main" val="2472660402"/>
              </p:ext>
            </p:extLst>
          </p:nvPr>
        </p:nvGraphicFramePr>
        <p:xfrm>
          <a:off x="281863" y="4597413"/>
          <a:ext cx="7242600" cy="2444205"/>
        </p:xfrm>
        <a:graphic>
          <a:graphicData uri="http://schemas.openxmlformats.org/drawingml/2006/table">
            <a:tbl>
              <a:tblPr>
                <a:noFill/>
                <a:tableStyleId>{0035D6F0-4DFC-4D87-8AE7-E07BF5D74EFB}</a:tableStyleId>
              </a:tblPr>
              <a:tblGrid>
                <a:gridCol w="2351750">
                  <a:extLst>
                    <a:ext uri="{9D8B030D-6E8A-4147-A177-3AD203B41FA5}">
                      <a16:colId xmlns:a16="http://schemas.microsoft.com/office/drawing/2014/main" val="20000"/>
                    </a:ext>
                  </a:extLst>
                </a:gridCol>
                <a:gridCol w="4890850">
                  <a:extLst>
                    <a:ext uri="{9D8B030D-6E8A-4147-A177-3AD203B41FA5}">
                      <a16:colId xmlns:a16="http://schemas.microsoft.com/office/drawing/2014/main" val="20001"/>
                    </a:ext>
                  </a:extLst>
                </a:gridCol>
              </a:tblGrid>
              <a:tr h="335250">
                <a:tc rowSpan="6">
                  <a:txBody>
                    <a:bodyPr/>
                    <a:lstStyle/>
                    <a:p>
                      <a:pPr marL="0" lvl="0" indent="0" algn="l" rtl="0">
                        <a:spcBef>
                          <a:spcPts val="0"/>
                        </a:spcBef>
                        <a:spcAft>
                          <a:spcPts val="0"/>
                        </a:spcAft>
                        <a:buNone/>
                      </a:pPr>
                      <a:endParaRPr i="1">
                        <a:solidFill>
                          <a:srgbClr val="525C65"/>
                        </a:solidFill>
                        <a:highlight>
                          <a:schemeClr val="lt1"/>
                        </a:highlight>
                        <a:latin typeface="Open Sans Light"/>
                        <a:ea typeface="Open Sans Light"/>
                        <a:cs typeface="Open Sans Light"/>
                        <a:sym typeface="Open Sans Light"/>
                      </a:endParaRPr>
                    </a:p>
                  </a:txBody>
                  <a:tcPr marL="91425" marR="91425" marT="91425" marB="91425"/>
                </a:tc>
                <a:tc>
                  <a:txBody>
                    <a:bodyPr/>
                    <a:lstStyle/>
                    <a:p>
                      <a:pPr marL="0" lvl="0" indent="0" algn="l" rtl="0">
                        <a:spcBef>
                          <a:spcPts val="0"/>
                        </a:spcBef>
                        <a:spcAft>
                          <a:spcPts val="0"/>
                        </a:spcAft>
                        <a:buNone/>
                      </a:pPr>
                      <a:r>
                        <a:rPr lang="en" i="1" dirty="0">
                          <a:solidFill>
                            <a:srgbClr val="525C65"/>
                          </a:solidFill>
                          <a:highlight>
                            <a:schemeClr val="lt1"/>
                          </a:highlight>
                          <a:latin typeface="Open Sans Light"/>
                          <a:ea typeface="Open Sans Light"/>
                          <a:cs typeface="Open Sans Light"/>
                          <a:sym typeface="Open Sans Light"/>
                        </a:rPr>
                        <a:t>Realtor Rich</a:t>
                      </a:r>
                      <a:endParaRPr i="1" dirty="0">
                        <a:solidFill>
                          <a:srgbClr val="525C65"/>
                        </a:solidFill>
                        <a:highlight>
                          <a:schemeClr val="lt1"/>
                        </a:highlight>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0"/>
                  </a:ext>
                </a:extLst>
              </a:tr>
              <a:tr h="335250">
                <a:tc vMerge="1">
                  <a:txBody>
                    <a:bodyPr/>
                    <a:lstStyle/>
                    <a:p>
                      <a:endParaRPr lang="en-NL"/>
                    </a:p>
                  </a:txBody>
                  <a:tcPr/>
                </a:tc>
                <a:tc>
                  <a:txBody>
                    <a:bodyPr/>
                    <a:lstStyle/>
                    <a:p>
                      <a:pPr marL="0" lvl="0" indent="0" algn="l" rtl="0">
                        <a:spcBef>
                          <a:spcPts val="0"/>
                        </a:spcBef>
                        <a:spcAft>
                          <a:spcPts val="0"/>
                        </a:spcAft>
                        <a:buNone/>
                      </a:pPr>
                      <a:r>
                        <a:rPr lang="en" i="1" dirty="0">
                          <a:solidFill>
                            <a:srgbClr val="525C65"/>
                          </a:solidFill>
                          <a:highlight>
                            <a:schemeClr val="lt1"/>
                          </a:highlight>
                          <a:latin typeface="Open Sans Light"/>
                          <a:ea typeface="Open Sans Light"/>
                          <a:cs typeface="Open Sans Light"/>
                          <a:sym typeface="Open Sans Light"/>
                        </a:rPr>
                        <a:t>Real Estate Agent</a:t>
                      </a:r>
                      <a:endParaRPr i="1" dirty="0">
                        <a:solidFill>
                          <a:srgbClr val="525C65"/>
                        </a:solidFill>
                        <a:highlight>
                          <a:schemeClr val="lt1"/>
                        </a:highlight>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1"/>
                  </a:ext>
                </a:extLst>
              </a:tr>
              <a:tr h="335250">
                <a:tc vMerge="1">
                  <a:txBody>
                    <a:bodyPr/>
                    <a:lstStyle/>
                    <a:p>
                      <a:endParaRPr lang="en-NL"/>
                    </a:p>
                  </a:txBody>
                  <a:tcPr/>
                </a:tc>
                <a:tc>
                  <a:txBody>
                    <a:bodyPr/>
                    <a:lstStyle/>
                    <a:p>
                      <a:pPr marL="0" lvl="0" indent="0" algn="l" rtl="0">
                        <a:spcBef>
                          <a:spcPts val="0"/>
                        </a:spcBef>
                        <a:spcAft>
                          <a:spcPts val="0"/>
                        </a:spcAft>
                        <a:buNone/>
                      </a:pPr>
                      <a:r>
                        <a:rPr lang="en" i="1" dirty="0">
                          <a:solidFill>
                            <a:srgbClr val="525C65"/>
                          </a:solidFill>
                          <a:highlight>
                            <a:schemeClr val="lt1"/>
                          </a:highlight>
                          <a:latin typeface="Open Sans Light"/>
                          <a:ea typeface="Open Sans Light"/>
                          <a:cs typeface="Open Sans Light"/>
                          <a:sym typeface="Open Sans Light"/>
                        </a:rPr>
                        <a:t>35 to 44 Years</a:t>
                      </a:r>
                      <a:endParaRPr i="1" dirty="0">
                        <a:solidFill>
                          <a:srgbClr val="525C65"/>
                        </a:solidFill>
                        <a:highlight>
                          <a:schemeClr val="lt1"/>
                        </a:highlight>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2"/>
                  </a:ext>
                </a:extLst>
              </a:tr>
              <a:tr h="418525">
                <a:tc vMerge="1">
                  <a:txBody>
                    <a:bodyPr/>
                    <a:lstStyle/>
                    <a:p>
                      <a:endParaRPr lang="en-NL"/>
                    </a:p>
                  </a:txBody>
                  <a:tcPr/>
                </a:tc>
                <a:tc>
                  <a:txBody>
                    <a:bodyPr/>
                    <a:lstStyle/>
                    <a:p>
                      <a:pPr marL="0" lvl="0" indent="0" algn="l" rtl="0">
                        <a:spcBef>
                          <a:spcPts val="0"/>
                        </a:spcBef>
                        <a:spcAft>
                          <a:spcPts val="0"/>
                        </a:spcAft>
                        <a:buNone/>
                      </a:pPr>
                      <a:r>
                        <a:rPr lang="en" i="1" dirty="0">
                          <a:solidFill>
                            <a:srgbClr val="525C65"/>
                          </a:solidFill>
                          <a:highlight>
                            <a:schemeClr val="lt1"/>
                          </a:highlight>
                          <a:latin typeface="Open Sans Light"/>
                          <a:ea typeface="Open Sans Light"/>
                          <a:cs typeface="Open Sans Light"/>
                          <a:sym typeface="Open Sans Light"/>
                        </a:rPr>
                        <a:t>Dry and itchy skin </a:t>
                      </a:r>
                      <a:endParaRPr i="1" dirty="0">
                        <a:solidFill>
                          <a:srgbClr val="525C65"/>
                        </a:solidFill>
                        <a:highlight>
                          <a:schemeClr val="lt1"/>
                        </a:highlight>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3"/>
                  </a:ext>
                </a:extLst>
              </a:tr>
              <a:tr h="418525">
                <a:tc vMerge="1">
                  <a:txBody>
                    <a:bodyPr/>
                    <a:lstStyle/>
                    <a:p>
                      <a:endParaRPr lang="en-NL"/>
                    </a:p>
                  </a:txBody>
                  <a:tcPr/>
                </a:tc>
                <a:tc>
                  <a:txBody>
                    <a:bodyPr/>
                    <a:lstStyle/>
                    <a:p>
                      <a:pPr marL="0" lvl="0" indent="0" algn="l" rtl="0">
                        <a:spcBef>
                          <a:spcPts val="0"/>
                        </a:spcBef>
                        <a:spcAft>
                          <a:spcPts val="0"/>
                        </a:spcAft>
                        <a:buNone/>
                      </a:pPr>
                      <a:r>
                        <a:rPr lang="en" i="1" dirty="0">
                          <a:solidFill>
                            <a:srgbClr val="525C65"/>
                          </a:solidFill>
                          <a:highlight>
                            <a:schemeClr val="lt1"/>
                          </a:highlight>
                          <a:latin typeface="Open Sans Light"/>
                          <a:ea typeface="Open Sans Light"/>
                          <a:cs typeface="Open Sans Light"/>
                          <a:sym typeface="Open Sans Light"/>
                        </a:rPr>
                        <a:t>Skin discoloration due to ingrown hairs </a:t>
                      </a:r>
                      <a:endParaRPr i="1" dirty="0">
                        <a:solidFill>
                          <a:srgbClr val="525C65"/>
                        </a:solidFill>
                        <a:highlight>
                          <a:schemeClr val="lt1"/>
                        </a:highlight>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4"/>
                  </a:ext>
                </a:extLst>
              </a:tr>
              <a:tr h="418525">
                <a:tc vMerge="1">
                  <a:txBody>
                    <a:bodyPr/>
                    <a:lstStyle/>
                    <a:p>
                      <a:endParaRPr lang="en-NL"/>
                    </a:p>
                  </a:txBody>
                  <a:tcPr/>
                </a:tc>
                <a:tc>
                  <a:txBody>
                    <a:bodyPr/>
                    <a:lstStyle/>
                    <a:p>
                      <a:pPr marL="0" lvl="0" indent="0" algn="l" rtl="0">
                        <a:spcBef>
                          <a:spcPts val="0"/>
                        </a:spcBef>
                        <a:spcAft>
                          <a:spcPts val="0"/>
                        </a:spcAft>
                        <a:buNone/>
                      </a:pPr>
                      <a:r>
                        <a:rPr lang="en" i="1" dirty="0">
                          <a:solidFill>
                            <a:srgbClr val="525C65"/>
                          </a:solidFill>
                          <a:highlight>
                            <a:schemeClr val="lt1"/>
                          </a:highlight>
                          <a:latin typeface="Open Sans Light"/>
                          <a:ea typeface="Open Sans Light"/>
                          <a:cs typeface="Open Sans Light"/>
                          <a:sym typeface="Open Sans Light"/>
                        </a:rPr>
                        <a:t>Hard to find products for razor-bumb prone skin</a:t>
                      </a:r>
                      <a:endParaRPr i="1" dirty="0">
                        <a:solidFill>
                          <a:srgbClr val="525C65"/>
                        </a:solidFill>
                        <a:highlight>
                          <a:schemeClr val="lt1"/>
                        </a:highlight>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5"/>
                  </a:ext>
                </a:extLst>
              </a:tr>
            </a:tbl>
          </a:graphicData>
        </a:graphic>
      </p:graphicFrame>
      <p:graphicFrame>
        <p:nvGraphicFramePr>
          <p:cNvPr id="312" name="Google Shape;312;p76"/>
          <p:cNvGraphicFramePr/>
          <p:nvPr>
            <p:extLst>
              <p:ext uri="{D42A27DB-BD31-4B8C-83A1-F6EECF244321}">
                <p14:modId xmlns:p14="http://schemas.microsoft.com/office/powerpoint/2010/main" val="2179052744"/>
              </p:ext>
            </p:extLst>
          </p:nvPr>
        </p:nvGraphicFramePr>
        <p:xfrm>
          <a:off x="287513" y="7204675"/>
          <a:ext cx="7242600" cy="2444205"/>
        </p:xfrm>
        <a:graphic>
          <a:graphicData uri="http://schemas.openxmlformats.org/drawingml/2006/table">
            <a:tbl>
              <a:tblPr>
                <a:noFill/>
                <a:tableStyleId>{0035D6F0-4DFC-4D87-8AE7-E07BF5D74EFB}</a:tableStyleId>
              </a:tblPr>
              <a:tblGrid>
                <a:gridCol w="2351750">
                  <a:extLst>
                    <a:ext uri="{9D8B030D-6E8A-4147-A177-3AD203B41FA5}">
                      <a16:colId xmlns:a16="http://schemas.microsoft.com/office/drawing/2014/main" val="20000"/>
                    </a:ext>
                  </a:extLst>
                </a:gridCol>
                <a:gridCol w="4890850">
                  <a:extLst>
                    <a:ext uri="{9D8B030D-6E8A-4147-A177-3AD203B41FA5}">
                      <a16:colId xmlns:a16="http://schemas.microsoft.com/office/drawing/2014/main" val="20001"/>
                    </a:ext>
                  </a:extLst>
                </a:gridCol>
              </a:tblGrid>
              <a:tr h="335250">
                <a:tc rowSpan="6">
                  <a:txBody>
                    <a:bodyPr/>
                    <a:lstStyle/>
                    <a:p>
                      <a:pPr marL="0" lvl="0" indent="0" algn="l" rtl="0">
                        <a:spcBef>
                          <a:spcPts val="0"/>
                        </a:spcBef>
                        <a:spcAft>
                          <a:spcPts val="0"/>
                        </a:spcAft>
                        <a:buNone/>
                      </a:pPr>
                      <a:endParaRPr i="1">
                        <a:solidFill>
                          <a:srgbClr val="525C65"/>
                        </a:solidFill>
                        <a:highlight>
                          <a:schemeClr val="lt1"/>
                        </a:highlight>
                        <a:latin typeface="Open Sans Light"/>
                        <a:ea typeface="Open Sans Light"/>
                        <a:cs typeface="Open Sans Light"/>
                        <a:sym typeface="Open Sans Light"/>
                      </a:endParaRPr>
                    </a:p>
                  </a:txBody>
                  <a:tcPr marL="91425" marR="91425" marT="91425" marB="91425"/>
                </a:tc>
                <a:tc>
                  <a:txBody>
                    <a:bodyPr/>
                    <a:lstStyle/>
                    <a:p>
                      <a:pPr marL="0" lvl="0" indent="0" algn="l" rtl="0">
                        <a:spcBef>
                          <a:spcPts val="0"/>
                        </a:spcBef>
                        <a:spcAft>
                          <a:spcPts val="0"/>
                        </a:spcAft>
                        <a:buNone/>
                      </a:pPr>
                      <a:r>
                        <a:rPr lang="en" i="1" dirty="0">
                          <a:solidFill>
                            <a:srgbClr val="525C65"/>
                          </a:solidFill>
                          <a:highlight>
                            <a:schemeClr val="lt1"/>
                          </a:highlight>
                          <a:latin typeface="Open Sans Light"/>
                          <a:ea typeface="Open Sans Light"/>
                          <a:cs typeface="Open Sans Light"/>
                          <a:sym typeface="Open Sans Light"/>
                        </a:rPr>
                        <a:t>Marketing Michelle</a:t>
                      </a:r>
                      <a:endParaRPr i="1" dirty="0">
                        <a:solidFill>
                          <a:srgbClr val="525C65"/>
                        </a:solidFill>
                        <a:highlight>
                          <a:schemeClr val="lt1"/>
                        </a:highlight>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0"/>
                  </a:ext>
                </a:extLst>
              </a:tr>
              <a:tr h="335250">
                <a:tc vMerge="1">
                  <a:txBody>
                    <a:bodyPr/>
                    <a:lstStyle/>
                    <a:p>
                      <a:endParaRPr lang="en-NL"/>
                    </a:p>
                  </a:txBody>
                  <a:tcPr/>
                </a:tc>
                <a:tc>
                  <a:txBody>
                    <a:bodyPr/>
                    <a:lstStyle/>
                    <a:p>
                      <a:pPr marL="0" lvl="0" indent="0" algn="l" rtl="0">
                        <a:spcBef>
                          <a:spcPts val="0"/>
                        </a:spcBef>
                        <a:spcAft>
                          <a:spcPts val="0"/>
                        </a:spcAft>
                        <a:buNone/>
                      </a:pPr>
                      <a:r>
                        <a:rPr lang="en" i="1" dirty="0">
                          <a:solidFill>
                            <a:srgbClr val="525C65"/>
                          </a:solidFill>
                          <a:highlight>
                            <a:schemeClr val="lt1"/>
                          </a:highlight>
                          <a:latin typeface="Open Sans Light"/>
                          <a:ea typeface="Open Sans Light"/>
                          <a:cs typeface="Open Sans Light"/>
                          <a:sym typeface="Open Sans Light"/>
                        </a:rPr>
                        <a:t>Marketing Manager</a:t>
                      </a:r>
                      <a:endParaRPr i="1" dirty="0">
                        <a:solidFill>
                          <a:srgbClr val="525C65"/>
                        </a:solidFill>
                        <a:highlight>
                          <a:schemeClr val="lt1"/>
                        </a:highlight>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1"/>
                  </a:ext>
                </a:extLst>
              </a:tr>
              <a:tr h="335250">
                <a:tc vMerge="1">
                  <a:txBody>
                    <a:bodyPr/>
                    <a:lstStyle/>
                    <a:p>
                      <a:endParaRPr lang="en-NL"/>
                    </a:p>
                  </a:txBody>
                  <a:tcPr/>
                </a:tc>
                <a:tc>
                  <a:txBody>
                    <a:bodyPr/>
                    <a:lstStyle/>
                    <a:p>
                      <a:pPr marL="0" lvl="0" indent="0" algn="l" rtl="0">
                        <a:spcBef>
                          <a:spcPts val="0"/>
                        </a:spcBef>
                        <a:spcAft>
                          <a:spcPts val="0"/>
                        </a:spcAft>
                        <a:buNone/>
                      </a:pPr>
                      <a:r>
                        <a:rPr lang="en" i="1" dirty="0">
                          <a:solidFill>
                            <a:srgbClr val="525C65"/>
                          </a:solidFill>
                          <a:highlight>
                            <a:schemeClr val="lt1"/>
                          </a:highlight>
                          <a:latin typeface="Open Sans Light"/>
                          <a:ea typeface="Open Sans Light"/>
                          <a:cs typeface="Open Sans Light"/>
                          <a:sym typeface="Open Sans Light"/>
                        </a:rPr>
                        <a:t>25 to 34 Years</a:t>
                      </a:r>
                      <a:endParaRPr i="1" dirty="0">
                        <a:solidFill>
                          <a:srgbClr val="525C65"/>
                        </a:solidFill>
                        <a:highlight>
                          <a:schemeClr val="lt1"/>
                        </a:highlight>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2"/>
                  </a:ext>
                </a:extLst>
              </a:tr>
              <a:tr h="418525">
                <a:tc vMerge="1">
                  <a:txBody>
                    <a:bodyPr/>
                    <a:lstStyle/>
                    <a:p>
                      <a:endParaRPr lang="en-NL"/>
                    </a:p>
                  </a:txBody>
                  <a:tcPr/>
                </a:tc>
                <a:tc>
                  <a:txBody>
                    <a:bodyPr/>
                    <a:lstStyle/>
                    <a:p>
                      <a:pPr marL="0" lvl="0" indent="0" algn="l" rtl="0">
                        <a:spcBef>
                          <a:spcPts val="0"/>
                        </a:spcBef>
                        <a:spcAft>
                          <a:spcPts val="0"/>
                        </a:spcAft>
                        <a:buNone/>
                      </a:pPr>
                      <a:r>
                        <a:rPr lang="en" i="1" dirty="0">
                          <a:solidFill>
                            <a:srgbClr val="525C65"/>
                          </a:solidFill>
                          <a:highlight>
                            <a:schemeClr val="lt1"/>
                          </a:highlight>
                          <a:latin typeface="Open Sans Light"/>
                          <a:ea typeface="Open Sans Light"/>
                          <a:cs typeface="Open Sans Light"/>
                          <a:sym typeface="Open Sans Light"/>
                        </a:rPr>
                        <a:t>Skin Care is not her first </a:t>
                      </a:r>
                      <a:r>
                        <a:rPr lang="en-US" i="1" dirty="0">
                          <a:solidFill>
                            <a:srgbClr val="525C65"/>
                          </a:solidFill>
                          <a:highlight>
                            <a:schemeClr val="lt1"/>
                          </a:highlight>
                          <a:latin typeface="Open Sans Light"/>
                          <a:ea typeface="Open Sans Light"/>
                          <a:cs typeface="Open Sans Light"/>
                          <a:sym typeface="Open Sans Light"/>
                        </a:rPr>
                        <a:t>priority </a:t>
                      </a:r>
                      <a:endParaRPr i="1" dirty="0">
                        <a:solidFill>
                          <a:srgbClr val="525C65"/>
                        </a:solidFill>
                        <a:highlight>
                          <a:schemeClr val="lt1"/>
                        </a:highlight>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3"/>
                  </a:ext>
                </a:extLst>
              </a:tr>
              <a:tr h="418525">
                <a:tc vMerge="1">
                  <a:txBody>
                    <a:bodyPr/>
                    <a:lstStyle/>
                    <a:p>
                      <a:endParaRPr lang="en-NL"/>
                    </a:p>
                  </a:txBody>
                  <a:tcPr/>
                </a:tc>
                <a:tc>
                  <a:txBody>
                    <a:bodyPr/>
                    <a:lstStyle/>
                    <a:p>
                      <a:pPr marL="0" lvl="0" indent="0" algn="l" rtl="0">
                        <a:spcBef>
                          <a:spcPts val="0"/>
                        </a:spcBef>
                        <a:spcAft>
                          <a:spcPts val="0"/>
                        </a:spcAft>
                        <a:buNone/>
                      </a:pPr>
                      <a:r>
                        <a:rPr lang="en-US" i="1" dirty="0">
                          <a:solidFill>
                            <a:srgbClr val="525C65"/>
                          </a:solidFill>
                          <a:highlight>
                            <a:schemeClr val="lt1"/>
                          </a:highlight>
                          <a:latin typeface="Open Sans Light"/>
                          <a:ea typeface="Open Sans Light"/>
                          <a:cs typeface="Open Sans Light"/>
                          <a:sym typeface="Open Sans Light"/>
                        </a:rPr>
                        <a:t>W</a:t>
                      </a:r>
                      <a:r>
                        <a:rPr lang="en" i="1" dirty="0">
                          <a:solidFill>
                            <a:srgbClr val="525C65"/>
                          </a:solidFill>
                          <a:highlight>
                            <a:schemeClr val="lt1"/>
                          </a:highlight>
                          <a:latin typeface="Open Sans Light"/>
                          <a:ea typeface="Open Sans Light"/>
                          <a:cs typeface="Open Sans Light"/>
                          <a:sym typeface="Open Sans Light"/>
                        </a:rPr>
                        <a:t>ants an easy, Non fussy </a:t>
                      </a:r>
                      <a:r>
                        <a:rPr lang="en-US" i="1" dirty="0">
                          <a:solidFill>
                            <a:srgbClr val="525C65"/>
                          </a:solidFill>
                          <a:highlight>
                            <a:schemeClr val="lt1"/>
                          </a:highlight>
                          <a:latin typeface="Open Sans Light"/>
                          <a:ea typeface="Open Sans Light"/>
                          <a:cs typeface="Open Sans Light"/>
                          <a:sym typeface="Open Sans Light"/>
                        </a:rPr>
                        <a:t>regimen</a:t>
                      </a:r>
                      <a:endParaRPr i="1" dirty="0">
                        <a:solidFill>
                          <a:srgbClr val="525C65"/>
                        </a:solidFill>
                        <a:highlight>
                          <a:schemeClr val="lt1"/>
                        </a:highlight>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4"/>
                  </a:ext>
                </a:extLst>
              </a:tr>
              <a:tr h="418525">
                <a:tc vMerge="1">
                  <a:txBody>
                    <a:bodyPr/>
                    <a:lstStyle/>
                    <a:p>
                      <a:endParaRPr lang="en-NL"/>
                    </a:p>
                  </a:txBody>
                  <a:tcPr/>
                </a:tc>
                <a:tc>
                  <a:txBody>
                    <a:bodyPr/>
                    <a:lstStyle/>
                    <a:p>
                      <a:pPr marL="0" lvl="0" indent="0" algn="l" rtl="0">
                        <a:spcBef>
                          <a:spcPts val="0"/>
                        </a:spcBef>
                        <a:spcAft>
                          <a:spcPts val="0"/>
                        </a:spcAft>
                        <a:buNone/>
                      </a:pPr>
                      <a:r>
                        <a:rPr lang="en-US" i="1" dirty="0">
                          <a:solidFill>
                            <a:srgbClr val="525C65"/>
                          </a:solidFill>
                          <a:highlight>
                            <a:schemeClr val="lt1"/>
                          </a:highlight>
                          <a:latin typeface="Open Sans Light"/>
                          <a:ea typeface="Open Sans Light"/>
                          <a:cs typeface="Open Sans Light"/>
                          <a:sym typeface="Open Sans Light"/>
                        </a:rPr>
                        <a:t>Interested in international travel</a:t>
                      </a:r>
                      <a:endParaRPr i="1" dirty="0">
                        <a:solidFill>
                          <a:srgbClr val="525C65"/>
                        </a:solidFill>
                        <a:highlight>
                          <a:schemeClr val="lt1"/>
                        </a:highlight>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5"/>
                  </a:ext>
                </a:extLst>
              </a:tr>
            </a:tbl>
          </a:graphicData>
        </a:graphic>
      </p:graphicFrame>
      <p:pic>
        <p:nvPicPr>
          <p:cNvPr id="313" name="Google Shape;313;p76"/>
          <p:cNvPicPr preferRelativeResize="0"/>
          <p:nvPr/>
        </p:nvPicPr>
        <p:blipFill>
          <a:blip r:embed="rId3">
            <a:alphaModFix/>
          </a:blip>
          <a:stretch>
            <a:fillRect/>
          </a:stretch>
        </p:blipFill>
        <p:spPr>
          <a:xfrm>
            <a:off x="423075" y="2041225"/>
            <a:ext cx="1949500" cy="2342075"/>
          </a:xfrm>
          <a:prstGeom prst="rect">
            <a:avLst/>
          </a:prstGeom>
          <a:noFill/>
          <a:ln>
            <a:noFill/>
          </a:ln>
        </p:spPr>
      </p:pic>
      <p:pic>
        <p:nvPicPr>
          <p:cNvPr id="314" name="Google Shape;314;p76"/>
          <p:cNvPicPr preferRelativeResize="0"/>
          <p:nvPr/>
        </p:nvPicPr>
        <p:blipFill>
          <a:blip r:embed="rId4">
            <a:alphaModFix/>
          </a:blip>
          <a:stretch>
            <a:fillRect/>
          </a:stretch>
        </p:blipFill>
        <p:spPr>
          <a:xfrm>
            <a:off x="507358" y="4648475"/>
            <a:ext cx="1780942" cy="2342075"/>
          </a:xfrm>
          <a:prstGeom prst="rect">
            <a:avLst/>
          </a:prstGeom>
          <a:noFill/>
          <a:ln>
            <a:noFill/>
          </a:ln>
        </p:spPr>
      </p:pic>
      <p:pic>
        <p:nvPicPr>
          <p:cNvPr id="315" name="Google Shape;315;p76"/>
          <p:cNvPicPr preferRelativeResize="0"/>
          <p:nvPr/>
        </p:nvPicPr>
        <p:blipFill>
          <a:blip r:embed="rId5">
            <a:alphaModFix/>
          </a:blip>
          <a:stretch>
            <a:fillRect/>
          </a:stretch>
        </p:blipFill>
        <p:spPr>
          <a:xfrm>
            <a:off x="477375" y="7272775"/>
            <a:ext cx="1840900" cy="230799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77"/>
          <p:cNvSpPr txBox="1">
            <a:spLocks noGrp="1"/>
          </p:cNvSpPr>
          <p:nvPr>
            <p:ph type="title"/>
          </p:nvPr>
        </p:nvSpPr>
        <p:spPr>
          <a:xfrm>
            <a:off x="0" y="0"/>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dirty="0">
                <a:solidFill>
                  <a:srgbClr val="02B3E4"/>
                </a:solidFill>
                <a:latin typeface="Open Sans Light"/>
                <a:ea typeface="Open Sans Light"/>
                <a:cs typeface="Open Sans Light"/>
                <a:sym typeface="Open Sans Light"/>
              </a:rPr>
              <a:t>Content Theme Sample Post</a:t>
            </a:r>
            <a:endParaRPr sz="2400" dirty="0">
              <a:solidFill>
                <a:srgbClr val="02B3E4"/>
              </a:solidFill>
              <a:latin typeface="Open Sans Light"/>
              <a:ea typeface="Open Sans Light"/>
              <a:cs typeface="Open Sans Light"/>
              <a:sym typeface="Open Sans Light"/>
            </a:endParaRPr>
          </a:p>
        </p:txBody>
      </p:sp>
      <p:graphicFrame>
        <p:nvGraphicFramePr>
          <p:cNvPr id="321" name="Google Shape;321;p77"/>
          <p:cNvGraphicFramePr/>
          <p:nvPr>
            <p:extLst>
              <p:ext uri="{D42A27DB-BD31-4B8C-83A1-F6EECF244321}">
                <p14:modId xmlns:p14="http://schemas.microsoft.com/office/powerpoint/2010/main" val="880423191"/>
              </p:ext>
            </p:extLst>
          </p:nvPr>
        </p:nvGraphicFramePr>
        <p:xfrm>
          <a:off x="173250" y="5752649"/>
          <a:ext cx="7161000" cy="4269980"/>
        </p:xfrm>
        <a:graphic>
          <a:graphicData uri="http://schemas.openxmlformats.org/drawingml/2006/table">
            <a:tbl>
              <a:tblPr>
                <a:noFill/>
                <a:tableStyleId>{0035D6F0-4DFC-4D87-8AE7-E07BF5D74EFB}</a:tableStyleId>
              </a:tblPr>
              <a:tblGrid>
                <a:gridCol w="208250">
                  <a:extLst>
                    <a:ext uri="{9D8B030D-6E8A-4147-A177-3AD203B41FA5}">
                      <a16:colId xmlns:a16="http://schemas.microsoft.com/office/drawing/2014/main" val="20000"/>
                    </a:ext>
                  </a:extLst>
                </a:gridCol>
                <a:gridCol w="6952750">
                  <a:extLst>
                    <a:ext uri="{9D8B030D-6E8A-4147-A177-3AD203B41FA5}">
                      <a16:colId xmlns:a16="http://schemas.microsoft.com/office/drawing/2014/main" val="20001"/>
                    </a:ext>
                  </a:extLst>
                </a:gridCol>
              </a:tblGrid>
              <a:tr h="460471">
                <a:tc rowSpan="3">
                  <a:txBody>
                    <a:bodyPr/>
                    <a:lstStyle/>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r>
                        <a:rPr lang="en-US" sz="1800" b="1" dirty="0">
                          <a:highlight>
                            <a:schemeClr val="lt1"/>
                          </a:highlight>
                        </a:rPr>
                        <a:t>Content Theme</a:t>
                      </a:r>
                      <a:r>
                        <a:rPr lang="en-US" sz="1800" dirty="0">
                          <a:highlight>
                            <a:schemeClr val="lt1"/>
                          </a:highlight>
                        </a:rPr>
                        <a:t>: Core of the Brand</a:t>
                      </a:r>
                      <a:endParaRPr sz="1800" i="1" dirty="0">
                        <a:solidFill>
                          <a:srgbClr val="525C65"/>
                        </a:solidFill>
                        <a:highlight>
                          <a:schemeClr val="lt1"/>
                        </a:highlight>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0"/>
                  </a:ext>
                </a:extLst>
              </a:tr>
              <a:tr h="2394575">
                <a:tc vMerge="1">
                  <a:txBody>
                    <a:bodyPr/>
                    <a:lstStyle/>
                    <a:p>
                      <a:endParaRPr lang="en-NL"/>
                    </a:p>
                  </a:txBody>
                  <a:tcPr/>
                </a:tc>
                <a:tc>
                  <a:txBody>
                    <a:bodyPr/>
                    <a:lstStyle/>
                    <a:p>
                      <a:pPr marL="0" lvl="0" indent="0" algn="l" rtl="0">
                        <a:spcBef>
                          <a:spcPts val="0"/>
                        </a:spcBef>
                        <a:spcAft>
                          <a:spcPts val="0"/>
                        </a:spcAft>
                        <a:buNone/>
                      </a:pPr>
                      <a:r>
                        <a:rPr lang="en-US" sz="1800" dirty="0"/>
                        <a:t>"Your glow, your way. 🌿 Discover the science of simplicity with PYUR’s 3-step skincare routine. From cleansing to hydrating, our unisex skincare solutions are crafted to fit seamlessly into your self-care rituals. 💧✨</a:t>
                      </a:r>
                      <a:br>
                        <a:rPr lang="en-US" sz="1800" dirty="0"/>
                      </a:br>
                      <a:r>
                        <a:rPr lang="en-US" sz="1800" dirty="0"/>
                        <a:t>Ready to glow? Shop now and embrace radiant, healthy skin today!"</a:t>
                      </a:r>
                      <a:endParaRPr sz="1800" i="1" dirty="0">
                        <a:solidFill>
                          <a:srgbClr val="525C65"/>
                        </a:solidFill>
                        <a:highlight>
                          <a:schemeClr val="lt1"/>
                        </a:highlight>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1"/>
                  </a:ext>
                </a:extLst>
              </a:tr>
              <a:tr h="1414934">
                <a:tc vMerge="1">
                  <a:txBody>
                    <a:bodyPr/>
                    <a:lstStyle/>
                    <a:p>
                      <a:endParaRPr lang="en-NL"/>
                    </a:p>
                  </a:txBody>
                  <a:tcPr/>
                </a:tc>
                <a:tc>
                  <a:txBody>
                    <a:bodyPr/>
                    <a:lstStyle/>
                    <a:p>
                      <a:pPr marL="0" lvl="0" indent="0" algn="l" rtl="0">
                        <a:spcBef>
                          <a:spcPts val="0"/>
                        </a:spcBef>
                        <a:spcAft>
                          <a:spcPts val="0"/>
                        </a:spcAft>
                        <a:buNone/>
                      </a:pPr>
                      <a:r>
                        <a:rPr lang="en-US" sz="1800" dirty="0">
                          <a:highlight>
                            <a:schemeClr val="lt1"/>
                          </a:highlight>
                        </a:rPr>
                        <a:t>"Shop the routine now at </a:t>
                      </a:r>
                      <a:r>
                        <a:rPr lang="en-US" sz="1800" dirty="0">
                          <a:highlight>
                            <a:schemeClr val="lt1"/>
                          </a:highlight>
                          <a:hlinkClick r:id="" action="ppaction://hlinkfile"/>
                        </a:rPr>
                        <a:t>PYURLondon.com</a:t>
                      </a:r>
                      <a:r>
                        <a:rPr lang="en-US" sz="1800" dirty="0">
                          <a:highlight>
                            <a:schemeClr val="lt1"/>
                          </a:highlight>
                        </a:rPr>
                        <a:t> and unlock free shipping!“</a:t>
                      </a:r>
                    </a:p>
                  </a:txBody>
                  <a:tcPr marL="91425" marR="91425" marT="91425" marB="91425"/>
                </a:tc>
                <a:extLst>
                  <a:ext uri="{0D108BD9-81ED-4DB2-BD59-A6C34878D82A}">
                    <a16:rowId xmlns:a16="http://schemas.microsoft.com/office/drawing/2014/main" val="10002"/>
                  </a:ext>
                </a:extLst>
              </a:tr>
            </a:tbl>
          </a:graphicData>
        </a:graphic>
      </p:graphicFrame>
      <p:pic>
        <p:nvPicPr>
          <p:cNvPr id="3" name="Picture 2">
            <a:extLst>
              <a:ext uri="{FF2B5EF4-FFF2-40B4-BE49-F238E27FC236}">
                <a16:creationId xmlns:a16="http://schemas.microsoft.com/office/drawing/2014/main" id="{F33BEAF4-33C4-65C8-23E6-834983981EDE}"/>
              </a:ext>
            </a:extLst>
          </p:cNvPr>
          <p:cNvPicPr>
            <a:picLocks noChangeAspect="1"/>
          </p:cNvPicPr>
          <p:nvPr/>
        </p:nvPicPr>
        <p:blipFill>
          <a:blip r:embed="rId3"/>
          <a:stretch>
            <a:fillRect/>
          </a:stretch>
        </p:blipFill>
        <p:spPr>
          <a:xfrm>
            <a:off x="173250" y="951561"/>
            <a:ext cx="7242600" cy="480108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79"/>
          <p:cNvSpPr txBox="1">
            <a:spLocks noGrp="1"/>
          </p:cNvSpPr>
          <p:nvPr>
            <p:ph type="title"/>
          </p:nvPr>
        </p:nvSpPr>
        <p:spPr>
          <a:xfrm>
            <a:off x="0" y="0"/>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dirty="0">
                <a:solidFill>
                  <a:srgbClr val="02B3E4"/>
                </a:solidFill>
                <a:latin typeface="Open Sans Light"/>
                <a:ea typeface="Open Sans Light"/>
                <a:cs typeface="Open Sans Light"/>
                <a:sym typeface="Open Sans Light"/>
              </a:rPr>
              <a:t>Calendar with 12 different posts</a:t>
            </a:r>
            <a:endParaRPr sz="3200" dirty="0">
              <a:solidFill>
                <a:srgbClr val="02B3E4"/>
              </a:solidFill>
              <a:latin typeface="Open Sans Light"/>
              <a:ea typeface="Open Sans Light"/>
              <a:cs typeface="Open Sans Light"/>
              <a:sym typeface="Open Sans Light"/>
            </a:endParaRPr>
          </a:p>
        </p:txBody>
      </p:sp>
      <p:graphicFrame>
        <p:nvGraphicFramePr>
          <p:cNvPr id="339" name="Google Shape;339;p79"/>
          <p:cNvGraphicFramePr/>
          <p:nvPr>
            <p:extLst>
              <p:ext uri="{D42A27DB-BD31-4B8C-83A1-F6EECF244321}">
                <p14:modId xmlns:p14="http://schemas.microsoft.com/office/powerpoint/2010/main" val="3484777610"/>
              </p:ext>
            </p:extLst>
          </p:nvPr>
        </p:nvGraphicFramePr>
        <p:xfrm>
          <a:off x="0" y="842210"/>
          <a:ext cx="7772400" cy="9115811"/>
        </p:xfrm>
        <a:graphic>
          <a:graphicData uri="http://schemas.openxmlformats.org/drawingml/2006/table">
            <a:tbl>
              <a:tblPr>
                <a:noFill/>
                <a:tableStyleId>{0035D6F0-4DFC-4D87-8AE7-E07BF5D74EFB}</a:tableStyleId>
              </a:tblPr>
              <a:tblGrid>
                <a:gridCol w="1414788">
                  <a:extLst>
                    <a:ext uri="{9D8B030D-6E8A-4147-A177-3AD203B41FA5}">
                      <a16:colId xmlns:a16="http://schemas.microsoft.com/office/drawing/2014/main" val="20000"/>
                    </a:ext>
                  </a:extLst>
                </a:gridCol>
                <a:gridCol w="2063186">
                  <a:extLst>
                    <a:ext uri="{9D8B030D-6E8A-4147-A177-3AD203B41FA5}">
                      <a16:colId xmlns:a16="http://schemas.microsoft.com/office/drawing/2014/main" val="20001"/>
                    </a:ext>
                  </a:extLst>
                </a:gridCol>
                <a:gridCol w="2219275">
                  <a:extLst>
                    <a:ext uri="{9D8B030D-6E8A-4147-A177-3AD203B41FA5}">
                      <a16:colId xmlns:a16="http://schemas.microsoft.com/office/drawing/2014/main" val="20002"/>
                    </a:ext>
                  </a:extLst>
                </a:gridCol>
                <a:gridCol w="2075151">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en-US" sz="1600" dirty="0"/>
                        <a:t>Day</a:t>
                      </a:r>
                      <a:endParaRPr sz="1600" dirty="0"/>
                    </a:p>
                  </a:txBody>
                  <a:tcPr marL="91425" marR="91425" marT="91425" marB="91425" anchor="ctr"/>
                </a:tc>
                <a:tc>
                  <a:txBody>
                    <a:bodyPr/>
                    <a:lstStyle/>
                    <a:p>
                      <a:pPr marL="0" lvl="0" indent="0" algn="ctr" rtl="0">
                        <a:spcBef>
                          <a:spcPts val="0"/>
                        </a:spcBef>
                        <a:spcAft>
                          <a:spcPts val="0"/>
                        </a:spcAft>
                        <a:buNone/>
                      </a:pPr>
                      <a:r>
                        <a:rPr lang="en" dirty="0"/>
                        <a:t>Facebook</a:t>
                      </a:r>
                      <a:endParaRPr dirty="0"/>
                    </a:p>
                  </a:txBody>
                  <a:tcPr marL="91425" marR="91425" marT="91425" marB="91425"/>
                </a:tc>
                <a:tc>
                  <a:txBody>
                    <a:bodyPr/>
                    <a:lstStyle/>
                    <a:p>
                      <a:pPr marL="0" lvl="0" indent="0" algn="ctr" rtl="0">
                        <a:spcBef>
                          <a:spcPts val="0"/>
                        </a:spcBef>
                        <a:spcAft>
                          <a:spcPts val="0"/>
                        </a:spcAft>
                        <a:buNone/>
                      </a:pPr>
                      <a:r>
                        <a:rPr lang="en-US" dirty="0"/>
                        <a:t>Instagram </a:t>
                      </a:r>
                      <a:endParaRPr dirty="0"/>
                    </a:p>
                  </a:txBody>
                  <a:tcPr marL="91425" marR="91425" marT="91425" marB="91425"/>
                </a:tc>
                <a:tc>
                  <a:txBody>
                    <a:bodyPr/>
                    <a:lstStyle/>
                    <a:p>
                      <a:pPr marL="0" lvl="0" indent="0" algn="ctr" rtl="0">
                        <a:spcBef>
                          <a:spcPts val="0"/>
                        </a:spcBef>
                        <a:spcAft>
                          <a:spcPts val="0"/>
                        </a:spcAft>
                        <a:buNone/>
                      </a:pPr>
                      <a:r>
                        <a:rPr lang="en" dirty="0"/>
                        <a:t>TikTok</a:t>
                      </a:r>
                      <a:endParaRPr dirty="0"/>
                    </a:p>
                  </a:txBody>
                  <a:tcPr marL="91425" marR="91425" marT="91425" marB="91425"/>
                </a:tc>
                <a:extLst>
                  <a:ext uri="{0D108BD9-81ED-4DB2-BD59-A6C34878D82A}">
                    <a16:rowId xmlns:a16="http://schemas.microsoft.com/office/drawing/2014/main" val="10000"/>
                  </a:ext>
                </a:extLst>
              </a:tr>
              <a:tr h="1241303">
                <a:tc>
                  <a:txBody>
                    <a:bodyPr/>
                    <a:lstStyle/>
                    <a:p>
                      <a:pPr marL="0" lvl="0" indent="0" algn="ctr" rtl="0">
                        <a:spcBef>
                          <a:spcPts val="0"/>
                        </a:spcBef>
                        <a:spcAft>
                          <a:spcPts val="0"/>
                        </a:spcAft>
                        <a:buNone/>
                      </a:pPr>
                      <a:r>
                        <a:rPr lang="en" sz="1600" dirty="0"/>
                        <a:t>Sunday</a:t>
                      </a:r>
                      <a:endParaRPr sz="1600" dirty="0"/>
                    </a:p>
                    <a:p>
                      <a:pPr marL="0" lvl="0" indent="0" algn="ctr" rtl="0">
                        <a:spcBef>
                          <a:spcPts val="0"/>
                        </a:spcBef>
                        <a:spcAft>
                          <a:spcPts val="0"/>
                        </a:spcAft>
                        <a:buNone/>
                      </a:pPr>
                      <a:endParaRPr sz="1600" dirty="0"/>
                    </a:p>
                    <a:p>
                      <a:pPr marL="0" lvl="0" indent="0" algn="ctr" rtl="0">
                        <a:spcBef>
                          <a:spcPts val="0"/>
                        </a:spcBef>
                        <a:spcAft>
                          <a:spcPts val="0"/>
                        </a:spcAft>
                        <a:buNone/>
                      </a:pPr>
                      <a:endParaRPr sz="1600" dirty="0"/>
                    </a:p>
                  </a:txBody>
                  <a:tcPr marL="91425" marR="91425" marT="91425" marB="91425" anchor="ctr"/>
                </a:tc>
                <a:tc>
                  <a:txBody>
                    <a:bodyPr/>
                    <a:lstStyle/>
                    <a:p>
                      <a:pPr marL="0" lvl="0" indent="0" algn="l" rtl="0">
                        <a:lnSpc>
                          <a:spcPct val="115000"/>
                        </a:lnSpc>
                        <a:spcBef>
                          <a:spcPts val="0"/>
                        </a:spcBef>
                        <a:spcAft>
                          <a:spcPts val="0"/>
                        </a:spcAft>
                        <a:buNone/>
                      </a:pPr>
                      <a:r>
                        <a:rPr lang="en-US" sz="1000" b="1" dirty="0"/>
                        <a:t>Title</a:t>
                      </a:r>
                      <a:r>
                        <a:rPr lang="en-US" sz="1000" dirty="0"/>
                        <a:t>: </a:t>
                      </a:r>
                      <a:r>
                        <a:rPr lang="en-US" sz="1000" i="1" dirty="0"/>
                        <a:t>“Start Your Week Right with PYUR’s 3-Step Routine”</a:t>
                      </a:r>
                    </a:p>
                    <a:p>
                      <a:pPr marL="0" lvl="0" indent="0" algn="l" rtl="0">
                        <a:lnSpc>
                          <a:spcPct val="115000"/>
                        </a:lnSpc>
                        <a:spcBef>
                          <a:spcPts val="0"/>
                        </a:spcBef>
                        <a:spcAft>
                          <a:spcPts val="0"/>
                        </a:spcAft>
                        <a:buNone/>
                      </a:pPr>
                      <a:r>
                        <a:rPr lang="en-US" sz="1000" b="1" dirty="0"/>
                        <a:t>Publish Time</a:t>
                      </a:r>
                      <a:r>
                        <a:rPr lang="en-US" sz="1000" dirty="0"/>
                        <a:t>: 9:00 AM</a:t>
                      </a:r>
                    </a:p>
                    <a:p>
                      <a:pPr marL="0" lvl="0" indent="0" algn="l" rtl="0">
                        <a:lnSpc>
                          <a:spcPct val="115000"/>
                        </a:lnSpc>
                        <a:spcBef>
                          <a:spcPts val="0"/>
                        </a:spcBef>
                        <a:spcAft>
                          <a:spcPts val="0"/>
                        </a:spcAft>
                        <a:buNone/>
                      </a:pPr>
                      <a:r>
                        <a:rPr lang="en-US" sz="1000" b="1" dirty="0"/>
                        <a:t>Content Theme</a:t>
                      </a:r>
                      <a:r>
                        <a:rPr lang="en-US" sz="1000" dirty="0"/>
                        <a:t>: How-To</a:t>
                      </a:r>
                    </a:p>
                    <a:p>
                      <a:pPr marL="0" lvl="0" indent="0" algn="l" rtl="0">
                        <a:lnSpc>
                          <a:spcPct val="115000"/>
                        </a:lnSpc>
                        <a:spcBef>
                          <a:spcPts val="0"/>
                        </a:spcBef>
                        <a:spcAft>
                          <a:spcPts val="0"/>
                        </a:spcAft>
                        <a:buNone/>
                      </a:pPr>
                      <a:r>
                        <a:rPr lang="en-US" sz="1000" b="1" dirty="0"/>
                        <a:t>Placement</a:t>
                      </a:r>
                      <a:r>
                        <a:rPr lang="en-US" sz="1000" dirty="0"/>
                        <a:t>: Facebook Feed Post</a:t>
                      </a:r>
                      <a:endParaRPr sz="1000" dirty="0">
                        <a:solidFill>
                          <a:srgbClr val="888888"/>
                        </a:solidFill>
                      </a:endParaRPr>
                    </a:p>
                  </a:txBody>
                  <a:tcPr marL="91425" marR="91425" marT="91425" marB="91425"/>
                </a:tc>
                <a:tc>
                  <a:txBody>
                    <a:bodyPr/>
                    <a:lstStyle/>
                    <a:p>
                      <a:pPr marL="0" marR="0" lvl="0" indent="0" algn="l" rtl="0">
                        <a:lnSpc>
                          <a:spcPct val="115000"/>
                        </a:lnSpc>
                        <a:spcBef>
                          <a:spcPts val="0"/>
                        </a:spcBef>
                        <a:spcAft>
                          <a:spcPts val="0"/>
                        </a:spcAft>
                        <a:buNone/>
                      </a:pPr>
                      <a:r>
                        <a:rPr lang="en-US" sz="1000" b="1" dirty="0"/>
                        <a:t>Title</a:t>
                      </a:r>
                      <a:r>
                        <a:rPr lang="en-US" sz="1000" dirty="0"/>
                        <a:t>: </a:t>
                      </a:r>
                      <a:r>
                        <a:rPr lang="en-US" sz="1000" i="1" dirty="0"/>
                        <a:t>“Skincare in 60 Seconds – PYUR Morning Routine”</a:t>
                      </a:r>
                    </a:p>
                    <a:p>
                      <a:pPr marL="0" marR="0" lvl="0" indent="0" algn="l" rtl="0">
                        <a:lnSpc>
                          <a:spcPct val="115000"/>
                        </a:lnSpc>
                        <a:spcBef>
                          <a:spcPts val="0"/>
                        </a:spcBef>
                        <a:spcAft>
                          <a:spcPts val="0"/>
                        </a:spcAft>
                        <a:buNone/>
                      </a:pPr>
                      <a:r>
                        <a:rPr lang="en-US" sz="1000" b="1" dirty="0"/>
                        <a:t>Publish Time</a:t>
                      </a:r>
                      <a:r>
                        <a:rPr lang="en-US" sz="1000" dirty="0"/>
                        <a:t>: 12:00 PM</a:t>
                      </a:r>
                    </a:p>
                    <a:p>
                      <a:pPr marL="0" marR="0" lvl="0" indent="0" algn="l" rtl="0">
                        <a:lnSpc>
                          <a:spcPct val="115000"/>
                        </a:lnSpc>
                        <a:spcBef>
                          <a:spcPts val="0"/>
                        </a:spcBef>
                        <a:spcAft>
                          <a:spcPts val="0"/>
                        </a:spcAft>
                        <a:buNone/>
                      </a:pPr>
                      <a:r>
                        <a:rPr lang="en-US" sz="1000" b="1" dirty="0"/>
                        <a:t>Content Theme</a:t>
                      </a:r>
                      <a:r>
                        <a:rPr lang="en-US" sz="1000" dirty="0"/>
                        <a:t>: How-To</a:t>
                      </a:r>
                    </a:p>
                    <a:p>
                      <a:pPr marL="0" marR="0" lvl="0" indent="0" algn="l" rtl="0">
                        <a:lnSpc>
                          <a:spcPct val="115000"/>
                        </a:lnSpc>
                        <a:spcBef>
                          <a:spcPts val="0"/>
                        </a:spcBef>
                        <a:spcAft>
                          <a:spcPts val="0"/>
                        </a:spcAft>
                        <a:buNone/>
                      </a:pPr>
                      <a:r>
                        <a:rPr lang="en-US" sz="1000" b="1" dirty="0"/>
                        <a:t>Placement</a:t>
                      </a:r>
                      <a:r>
                        <a:rPr lang="en-US" sz="1000" dirty="0"/>
                        <a:t>: Instagram Reels</a:t>
                      </a:r>
                      <a:endParaRPr sz="1000" dirty="0"/>
                    </a:p>
                  </a:txBody>
                  <a:tcPr marL="91425" marR="91425" marT="91425" marB="91425"/>
                </a:tc>
                <a:tc>
                  <a:txBody>
                    <a:bodyPr/>
                    <a:lstStyle/>
                    <a:p>
                      <a:pPr marL="0" lvl="0" indent="0" algn="l" rtl="0">
                        <a:spcBef>
                          <a:spcPts val="0"/>
                        </a:spcBef>
                        <a:spcAft>
                          <a:spcPts val="0"/>
                        </a:spcAft>
                        <a:buNone/>
                      </a:pPr>
                      <a:r>
                        <a:rPr lang="en-US" sz="1000" b="1" dirty="0"/>
                        <a:t>Title</a:t>
                      </a:r>
                      <a:r>
                        <a:rPr lang="en-US" sz="1000" dirty="0"/>
                        <a:t>: </a:t>
                      </a:r>
                      <a:r>
                        <a:rPr lang="en-US" sz="1000" i="1" dirty="0"/>
                        <a:t>"Skincare Essentials for a Busy Week“</a:t>
                      </a:r>
                    </a:p>
                    <a:p>
                      <a:pPr marL="0" lvl="0" indent="0" algn="l" rtl="0">
                        <a:spcBef>
                          <a:spcPts val="0"/>
                        </a:spcBef>
                        <a:spcAft>
                          <a:spcPts val="0"/>
                        </a:spcAft>
                        <a:buNone/>
                      </a:pPr>
                      <a:r>
                        <a:rPr lang="en-US" sz="1000" b="1" dirty="0"/>
                        <a:t>Publish Time</a:t>
                      </a:r>
                      <a:r>
                        <a:rPr lang="en-US" sz="1000" dirty="0"/>
                        <a:t>: 5:00 PM</a:t>
                      </a:r>
                    </a:p>
                    <a:p>
                      <a:pPr marL="0" lvl="0" indent="0" algn="l" rtl="0">
                        <a:spcBef>
                          <a:spcPts val="0"/>
                        </a:spcBef>
                        <a:spcAft>
                          <a:spcPts val="0"/>
                        </a:spcAft>
                        <a:buNone/>
                      </a:pPr>
                      <a:r>
                        <a:rPr lang="en-US" sz="1000" b="1" dirty="0"/>
                        <a:t>Content Theme</a:t>
                      </a:r>
                      <a:r>
                        <a:rPr lang="en-US" sz="1000" dirty="0"/>
                        <a:t>: Lifestyle</a:t>
                      </a:r>
                    </a:p>
                    <a:p>
                      <a:pPr marL="0" lvl="0" indent="0" algn="l" rtl="0">
                        <a:spcBef>
                          <a:spcPts val="0"/>
                        </a:spcBef>
                        <a:spcAft>
                          <a:spcPts val="0"/>
                        </a:spcAft>
                        <a:buNone/>
                      </a:pPr>
                      <a:r>
                        <a:rPr lang="en-US" sz="1000" b="1" dirty="0"/>
                        <a:t>Placement</a:t>
                      </a:r>
                      <a:r>
                        <a:rPr lang="en-US" sz="1000" dirty="0"/>
                        <a:t>: TikTok Feed</a:t>
                      </a:r>
                      <a:endParaRPr sz="1000" dirty="0"/>
                    </a:p>
                  </a:txBody>
                  <a:tcPr marL="91425" marR="91425" marT="91425" marB="91425"/>
                </a:tc>
                <a:extLst>
                  <a:ext uri="{0D108BD9-81ED-4DB2-BD59-A6C34878D82A}">
                    <a16:rowId xmlns:a16="http://schemas.microsoft.com/office/drawing/2014/main" val="10001"/>
                  </a:ext>
                </a:extLst>
              </a:tr>
              <a:tr h="1241303">
                <a:tc>
                  <a:txBody>
                    <a:bodyPr/>
                    <a:lstStyle/>
                    <a:p>
                      <a:pPr marL="0" lvl="0" indent="0" algn="ctr" rtl="0">
                        <a:spcBef>
                          <a:spcPts val="0"/>
                        </a:spcBef>
                        <a:spcAft>
                          <a:spcPts val="0"/>
                        </a:spcAft>
                        <a:buNone/>
                      </a:pPr>
                      <a:r>
                        <a:rPr lang="en" sz="1600"/>
                        <a:t>Monday</a:t>
                      </a:r>
                      <a:endParaRPr sz="1600"/>
                    </a:p>
                  </a:txBody>
                  <a:tcPr marL="91425" marR="91425" marT="91425" marB="91425" anchor="ctr"/>
                </a:tc>
                <a:tc>
                  <a:txBody>
                    <a:bodyPr/>
                    <a:lstStyle/>
                    <a:p>
                      <a:pPr marL="0" lvl="0" indent="0" algn="l" rtl="0">
                        <a:lnSpc>
                          <a:spcPct val="115000"/>
                        </a:lnSpc>
                        <a:spcBef>
                          <a:spcPts val="0"/>
                        </a:spcBef>
                        <a:spcAft>
                          <a:spcPts val="0"/>
                        </a:spcAft>
                        <a:buNone/>
                      </a:pPr>
                      <a:r>
                        <a:rPr lang="en-US" sz="1000" b="1" dirty="0"/>
                        <a:t>Title</a:t>
                      </a:r>
                      <a:r>
                        <a:rPr lang="en-US" sz="1000" dirty="0"/>
                        <a:t>: </a:t>
                      </a:r>
                      <a:r>
                        <a:rPr lang="en-US" sz="1000" i="1" dirty="0"/>
                        <a:t>"Testimonial Monday What Customers Love About PYUR“</a:t>
                      </a:r>
                    </a:p>
                    <a:p>
                      <a:pPr marL="0" lvl="0" indent="0" algn="l" rtl="0">
                        <a:lnSpc>
                          <a:spcPct val="115000"/>
                        </a:lnSpc>
                        <a:spcBef>
                          <a:spcPts val="0"/>
                        </a:spcBef>
                        <a:spcAft>
                          <a:spcPts val="0"/>
                        </a:spcAft>
                        <a:buNone/>
                      </a:pPr>
                      <a:r>
                        <a:rPr lang="en-US" sz="1000" b="1" dirty="0"/>
                        <a:t>Publish Time</a:t>
                      </a:r>
                      <a:r>
                        <a:rPr lang="en-US" sz="1000" dirty="0"/>
                        <a:t>: 10:00 AM</a:t>
                      </a:r>
                    </a:p>
                    <a:p>
                      <a:pPr marL="0" lvl="0" indent="0" algn="l" rtl="0">
                        <a:lnSpc>
                          <a:spcPct val="115000"/>
                        </a:lnSpc>
                        <a:spcBef>
                          <a:spcPts val="0"/>
                        </a:spcBef>
                        <a:spcAft>
                          <a:spcPts val="0"/>
                        </a:spcAft>
                        <a:buNone/>
                      </a:pPr>
                      <a:r>
                        <a:rPr lang="en-US" sz="1000" b="1" dirty="0"/>
                        <a:t>Content Theme</a:t>
                      </a:r>
                      <a:r>
                        <a:rPr lang="en-US" sz="1000" dirty="0"/>
                        <a:t>: Testimonial</a:t>
                      </a:r>
                    </a:p>
                    <a:p>
                      <a:pPr marL="0" lvl="0" indent="0" algn="l" rtl="0">
                        <a:lnSpc>
                          <a:spcPct val="115000"/>
                        </a:lnSpc>
                        <a:spcBef>
                          <a:spcPts val="0"/>
                        </a:spcBef>
                        <a:spcAft>
                          <a:spcPts val="0"/>
                        </a:spcAft>
                        <a:buNone/>
                      </a:pPr>
                      <a:r>
                        <a:rPr lang="en-US" sz="1000" b="1" dirty="0"/>
                        <a:t>Placement</a:t>
                      </a:r>
                      <a:r>
                        <a:rPr lang="en-US" sz="1000" dirty="0"/>
                        <a:t>: Facebook Feed Post</a:t>
                      </a:r>
                      <a:endParaRPr sz="1000" dirty="0"/>
                    </a:p>
                  </a:txBody>
                  <a:tcPr marL="91425" marR="91425" marT="91425" marB="91425"/>
                </a:tc>
                <a:tc>
                  <a:txBody>
                    <a:bodyPr/>
                    <a:lstStyle/>
                    <a:p>
                      <a:pPr marL="0" lvl="0" indent="0" algn="l" rtl="0">
                        <a:spcBef>
                          <a:spcPts val="0"/>
                        </a:spcBef>
                        <a:spcAft>
                          <a:spcPts val="0"/>
                        </a:spcAft>
                        <a:buNone/>
                      </a:pPr>
                      <a:r>
                        <a:rPr lang="en-US" sz="1000" b="1" dirty="0"/>
                        <a:t>Title</a:t>
                      </a:r>
                      <a:r>
                        <a:rPr lang="en-US" sz="1000" dirty="0"/>
                        <a:t>: </a:t>
                      </a:r>
                      <a:r>
                        <a:rPr lang="en-US" sz="1000" i="1" dirty="0"/>
                        <a:t>"Your Glow-Up Starts Here, Now.“</a:t>
                      </a:r>
                    </a:p>
                    <a:p>
                      <a:pPr marL="0" lvl="0" indent="0" algn="l" rtl="0">
                        <a:spcBef>
                          <a:spcPts val="0"/>
                        </a:spcBef>
                        <a:spcAft>
                          <a:spcPts val="0"/>
                        </a:spcAft>
                        <a:buNone/>
                      </a:pPr>
                      <a:r>
                        <a:rPr lang="en-US" sz="1000" b="1" dirty="0"/>
                        <a:t>Publish Time</a:t>
                      </a:r>
                      <a:r>
                        <a:rPr lang="en-US" sz="1000" dirty="0"/>
                        <a:t>: 3:00 PM</a:t>
                      </a:r>
                    </a:p>
                    <a:p>
                      <a:pPr marL="0" lvl="0" indent="0" algn="l" rtl="0">
                        <a:spcBef>
                          <a:spcPts val="0"/>
                        </a:spcBef>
                        <a:spcAft>
                          <a:spcPts val="0"/>
                        </a:spcAft>
                        <a:buNone/>
                      </a:pPr>
                      <a:r>
                        <a:rPr lang="en-US" sz="1000" b="1" dirty="0"/>
                        <a:t>Content Theme</a:t>
                      </a:r>
                      <a:r>
                        <a:rPr lang="en-US" sz="1000" dirty="0"/>
                        <a:t>: Engagement</a:t>
                      </a:r>
                    </a:p>
                    <a:p>
                      <a:pPr marL="0" lvl="0" indent="0" algn="l" rtl="0">
                        <a:spcBef>
                          <a:spcPts val="0"/>
                        </a:spcBef>
                        <a:spcAft>
                          <a:spcPts val="0"/>
                        </a:spcAft>
                        <a:buNone/>
                      </a:pPr>
                      <a:r>
                        <a:rPr lang="en-US" sz="1000" b="1" dirty="0"/>
                        <a:t>Placement</a:t>
                      </a:r>
                      <a:r>
                        <a:rPr lang="en-US" sz="1000" dirty="0"/>
                        <a:t>: Instagram Stories</a:t>
                      </a:r>
                      <a:endParaRPr sz="1000" dirty="0"/>
                    </a:p>
                  </a:txBody>
                  <a:tcPr marL="91425" marR="91425" marT="91425" marB="91425"/>
                </a:tc>
                <a:tc>
                  <a:txBody>
                    <a:bodyPr/>
                    <a:lstStyle/>
                    <a:p>
                      <a:pPr marL="0" lvl="0" indent="0" algn="l" rtl="0">
                        <a:spcBef>
                          <a:spcPts val="0"/>
                        </a:spcBef>
                        <a:spcAft>
                          <a:spcPts val="0"/>
                        </a:spcAft>
                        <a:buNone/>
                      </a:pPr>
                      <a:r>
                        <a:rPr lang="en-US" sz="1000" b="1" dirty="0"/>
                        <a:t>Title</a:t>
                      </a:r>
                      <a:r>
                        <a:rPr lang="en-US" sz="1000" dirty="0"/>
                        <a:t>: </a:t>
                      </a:r>
                      <a:r>
                        <a:rPr lang="en-US" sz="1000" i="1" dirty="0"/>
                        <a:t>"Men’s Skincare, Simplified by PYUR“</a:t>
                      </a:r>
                    </a:p>
                    <a:p>
                      <a:pPr marL="0" lvl="0" indent="0" algn="l" rtl="0">
                        <a:spcBef>
                          <a:spcPts val="0"/>
                        </a:spcBef>
                        <a:spcAft>
                          <a:spcPts val="0"/>
                        </a:spcAft>
                        <a:buNone/>
                      </a:pPr>
                      <a:r>
                        <a:rPr lang="en-US" sz="1000" b="1" dirty="0"/>
                        <a:t>Publish Time</a:t>
                      </a:r>
                      <a:r>
                        <a:rPr lang="en-US" sz="1000" dirty="0"/>
                        <a:t>: 6:00 PM</a:t>
                      </a:r>
                    </a:p>
                    <a:p>
                      <a:pPr marL="0" lvl="0" indent="0" algn="l" rtl="0">
                        <a:spcBef>
                          <a:spcPts val="0"/>
                        </a:spcBef>
                        <a:spcAft>
                          <a:spcPts val="0"/>
                        </a:spcAft>
                        <a:buNone/>
                      </a:pPr>
                      <a:r>
                        <a:rPr lang="en-US" sz="1000" b="1" dirty="0"/>
                        <a:t>Content Theme</a:t>
                      </a:r>
                      <a:r>
                        <a:rPr lang="en-US" sz="1000" dirty="0"/>
                        <a:t>: How-To</a:t>
                      </a:r>
                    </a:p>
                    <a:p>
                      <a:pPr marL="0" lvl="0" indent="0" algn="l" rtl="0">
                        <a:spcBef>
                          <a:spcPts val="0"/>
                        </a:spcBef>
                        <a:spcAft>
                          <a:spcPts val="0"/>
                        </a:spcAft>
                        <a:buNone/>
                      </a:pPr>
                      <a:r>
                        <a:rPr lang="en-US" sz="1000" b="1" dirty="0"/>
                        <a:t>Placement</a:t>
                      </a:r>
                      <a:r>
                        <a:rPr lang="en-US" sz="1000" dirty="0"/>
                        <a:t>: TikTok Feed</a:t>
                      </a:r>
                      <a:endParaRPr sz="1000" dirty="0"/>
                    </a:p>
                  </a:txBody>
                  <a:tcPr marL="91425" marR="91425" marT="91425" marB="91425"/>
                </a:tc>
                <a:extLst>
                  <a:ext uri="{0D108BD9-81ED-4DB2-BD59-A6C34878D82A}">
                    <a16:rowId xmlns:a16="http://schemas.microsoft.com/office/drawing/2014/main" val="10002"/>
                  </a:ext>
                </a:extLst>
              </a:tr>
              <a:tr h="1241303">
                <a:tc>
                  <a:txBody>
                    <a:bodyPr/>
                    <a:lstStyle/>
                    <a:p>
                      <a:pPr marL="0" lvl="0" indent="0" algn="ctr" rtl="0">
                        <a:spcBef>
                          <a:spcPts val="0"/>
                        </a:spcBef>
                        <a:spcAft>
                          <a:spcPts val="0"/>
                        </a:spcAft>
                        <a:buNone/>
                      </a:pPr>
                      <a:r>
                        <a:rPr lang="en" sz="1600" dirty="0"/>
                        <a:t>Tuesday</a:t>
                      </a:r>
                      <a:endParaRPr sz="1600" dirty="0"/>
                    </a:p>
                  </a:txBody>
                  <a:tcPr marL="91425" marR="91425" marT="91425" marB="91425" anchor="ctr"/>
                </a:tc>
                <a:tc>
                  <a:txBody>
                    <a:bodyPr/>
                    <a:lstStyle/>
                    <a:p>
                      <a:pPr marL="0" lvl="0" indent="0" algn="l" rtl="0">
                        <a:spcBef>
                          <a:spcPts val="0"/>
                        </a:spcBef>
                        <a:spcAft>
                          <a:spcPts val="0"/>
                        </a:spcAft>
                        <a:buNone/>
                      </a:pPr>
                      <a:r>
                        <a:rPr lang="en-US" sz="1000" b="1" dirty="0"/>
                        <a:t>Title</a:t>
                      </a:r>
                      <a:r>
                        <a:rPr lang="en-US" sz="1000" dirty="0"/>
                        <a:t>: </a:t>
                      </a:r>
                      <a:r>
                        <a:rPr lang="en-US" sz="1000" i="1" dirty="0"/>
                        <a:t>"How PYUR Became a Skincare Icon“</a:t>
                      </a:r>
                    </a:p>
                    <a:p>
                      <a:pPr marL="0" lvl="0" indent="0" algn="l" rtl="0">
                        <a:spcBef>
                          <a:spcPts val="0"/>
                        </a:spcBef>
                        <a:spcAft>
                          <a:spcPts val="0"/>
                        </a:spcAft>
                        <a:buNone/>
                      </a:pPr>
                      <a:r>
                        <a:rPr lang="en-US" sz="1000" b="1" dirty="0"/>
                        <a:t>Publish Time</a:t>
                      </a:r>
                      <a:r>
                        <a:rPr lang="en-US" sz="1000" dirty="0"/>
                        <a:t>: 11:00 AM</a:t>
                      </a:r>
                    </a:p>
                    <a:p>
                      <a:pPr marL="0" lvl="0" indent="0" algn="l" rtl="0">
                        <a:spcBef>
                          <a:spcPts val="0"/>
                        </a:spcBef>
                        <a:spcAft>
                          <a:spcPts val="0"/>
                        </a:spcAft>
                        <a:buNone/>
                      </a:pPr>
                      <a:r>
                        <a:rPr lang="en-US" sz="1000" b="1" dirty="0"/>
                        <a:t>Content Theme</a:t>
                      </a:r>
                      <a:r>
                        <a:rPr lang="en-US" sz="1000" dirty="0"/>
                        <a:t>: Brand Story</a:t>
                      </a:r>
                    </a:p>
                    <a:p>
                      <a:pPr marL="0" lvl="0" indent="0" algn="l" rtl="0">
                        <a:spcBef>
                          <a:spcPts val="0"/>
                        </a:spcBef>
                        <a:spcAft>
                          <a:spcPts val="0"/>
                        </a:spcAft>
                        <a:buNone/>
                      </a:pPr>
                      <a:r>
                        <a:rPr lang="en-US" sz="1000" b="1" dirty="0"/>
                        <a:t>Placement</a:t>
                      </a:r>
                      <a:r>
                        <a:rPr lang="en-US" sz="1000" dirty="0"/>
                        <a:t>: Facebook Feed Post</a:t>
                      </a:r>
                      <a:endParaRPr sz="1000" dirty="0"/>
                    </a:p>
                  </a:txBody>
                  <a:tcPr marL="91425" marR="91425" marT="91425" marB="91425"/>
                </a:tc>
                <a:tc>
                  <a:txBody>
                    <a:bodyPr/>
                    <a:lstStyle/>
                    <a:p>
                      <a:pPr marL="0" lvl="0" indent="0" algn="l" rtl="0">
                        <a:spcBef>
                          <a:spcPts val="0"/>
                        </a:spcBef>
                        <a:spcAft>
                          <a:spcPts val="0"/>
                        </a:spcAft>
                        <a:buNone/>
                      </a:pPr>
                      <a:r>
                        <a:rPr lang="en-US" sz="1000" b="1" dirty="0"/>
                        <a:t>Title</a:t>
                      </a:r>
                      <a:r>
                        <a:rPr lang="en-US" sz="1000" dirty="0"/>
                        <a:t>: </a:t>
                      </a:r>
                      <a:r>
                        <a:rPr lang="en-US" sz="1000" i="1" dirty="0"/>
                        <a:t>"Midweek Glow Check!“</a:t>
                      </a:r>
                    </a:p>
                    <a:p>
                      <a:pPr marL="0" lvl="0" indent="0" algn="l" rtl="0">
                        <a:spcBef>
                          <a:spcPts val="0"/>
                        </a:spcBef>
                        <a:spcAft>
                          <a:spcPts val="0"/>
                        </a:spcAft>
                        <a:buNone/>
                      </a:pPr>
                      <a:r>
                        <a:rPr lang="en-US" sz="1000" b="1" dirty="0"/>
                        <a:t>Publish Time</a:t>
                      </a:r>
                      <a:r>
                        <a:rPr lang="en-US" sz="1000" dirty="0"/>
                        <a:t>: 4:00 PM</a:t>
                      </a:r>
                    </a:p>
                    <a:p>
                      <a:pPr marL="0" lvl="0" indent="0" algn="l" rtl="0">
                        <a:spcBef>
                          <a:spcPts val="0"/>
                        </a:spcBef>
                        <a:spcAft>
                          <a:spcPts val="0"/>
                        </a:spcAft>
                        <a:buNone/>
                      </a:pPr>
                      <a:r>
                        <a:rPr lang="en-US" sz="1000" b="1" dirty="0"/>
                        <a:t>Content Theme</a:t>
                      </a:r>
                      <a:r>
                        <a:rPr lang="en-US" sz="1000" dirty="0"/>
                        <a:t>: Product Highlight</a:t>
                      </a:r>
                    </a:p>
                    <a:p>
                      <a:pPr marL="0" lvl="0" indent="0" algn="l" rtl="0">
                        <a:spcBef>
                          <a:spcPts val="0"/>
                        </a:spcBef>
                        <a:spcAft>
                          <a:spcPts val="0"/>
                        </a:spcAft>
                        <a:buNone/>
                      </a:pPr>
                      <a:r>
                        <a:rPr lang="en-US" sz="1000" b="1" dirty="0"/>
                        <a:t>Placement</a:t>
                      </a:r>
                      <a:r>
                        <a:rPr lang="en-US" sz="1000" dirty="0"/>
                        <a:t>: Instagram Feed Post</a:t>
                      </a:r>
                      <a:endParaRPr sz="1000" dirty="0"/>
                    </a:p>
                  </a:txBody>
                  <a:tcPr marL="91425" marR="91425" marT="91425" marB="91425"/>
                </a:tc>
                <a:tc>
                  <a:txBody>
                    <a:bodyPr/>
                    <a:lstStyle/>
                    <a:p>
                      <a:pPr marL="0" lvl="0" indent="0" algn="l" rtl="0">
                        <a:spcBef>
                          <a:spcPts val="0"/>
                        </a:spcBef>
                        <a:spcAft>
                          <a:spcPts val="0"/>
                        </a:spcAft>
                        <a:buNone/>
                      </a:pPr>
                      <a:r>
                        <a:rPr lang="en-US" sz="1000" b="1" dirty="0"/>
                        <a:t>Title</a:t>
                      </a:r>
                      <a:r>
                        <a:rPr lang="en-US" sz="1000" dirty="0"/>
                        <a:t>: </a:t>
                      </a:r>
                      <a:r>
                        <a:rPr lang="en-US" sz="1000" i="1" dirty="0"/>
                        <a:t>"Skincare Myths – Debunked by PYUR“</a:t>
                      </a:r>
                    </a:p>
                    <a:p>
                      <a:pPr marL="0" lvl="0" indent="0" algn="l" rtl="0">
                        <a:spcBef>
                          <a:spcPts val="0"/>
                        </a:spcBef>
                        <a:spcAft>
                          <a:spcPts val="0"/>
                        </a:spcAft>
                        <a:buNone/>
                      </a:pPr>
                      <a:r>
                        <a:rPr lang="en-US" sz="1000" b="1" dirty="0"/>
                        <a:t>Publish Time</a:t>
                      </a:r>
                      <a:r>
                        <a:rPr lang="en-US" sz="1000" dirty="0"/>
                        <a:t>: 7:00 PM</a:t>
                      </a:r>
                    </a:p>
                    <a:p>
                      <a:pPr marL="0" lvl="0" indent="0" algn="l" rtl="0">
                        <a:spcBef>
                          <a:spcPts val="0"/>
                        </a:spcBef>
                        <a:spcAft>
                          <a:spcPts val="0"/>
                        </a:spcAft>
                        <a:buNone/>
                      </a:pPr>
                      <a:r>
                        <a:rPr lang="en-US" sz="1000" b="1" dirty="0"/>
                        <a:t>Content Theme</a:t>
                      </a:r>
                      <a:r>
                        <a:rPr lang="en-US" sz="1000" dirty="0"/>
                        <a:t>: Education</a:t>
                      </a:r>
                    </a:p>
                    <a:p>
                      <a:pPr marL="0" lvl="0" indent="0" algn="l" rtl="0">
                        <a:spcBef>
                          <a:spcPts val="0"/>
                        </a:spcBef>
                        <a:spcAft>
                          <a:spcPts val="0"/>
                        </a:spcAft>
                        <a:buNone/>
                      </a:pPr>
                      <a:r>
                        <a:rPr lang="en-US" sz="1000" b="1" dirty="0"/>
                        <a:t>Placement</a:t>
                      </a:r>
                      <a:r>
                        <a:rPr lang="en-US" sz="1000" dirty="0"/>
                        <a:t>: TikTok Feed</a:t>
                      </a:r>
                      <a:endParaRPr sz="1000" dirty="0"/>
                    </a:p>
                  </a:txBody>
                  <a:tcPr marL="91425" marR="91425" marT="91425" marB="91425"/>
                </a:tc>
                <a:extLst>
                  <a:ext uri="{0D108BD9-81ED-4DB2-BD59-A6C34878D82A}">
                    <a16:rowId xmlns:a16="http://schemas.microsoft.com/office/drawing/2014/main" val="10003"/>
                  </a:ext>
                </a:extLst>
              </a:tr>
              <a:tr h="1241303">
                <a:tc>
                  <a:txBody>
                    <a:bodyPr/>
                    <a:lstStyle/>
                    <a:p>
                      <a:pPr marL="0" lvl="0" indent="0" algn="ctr" rtl="0">
                        <a:spcBef>
                          <a:spcPts val="0"/>
                        </a:spcBef>
                        <a:spcAft>
                          <a:spcPts val="0"/>
                        </a:spcAft>
                        <a:buNone/>
                      </a:pPr>
                      <a:r>
                        <a:rPr lang="en" sz="1600"/>
                        <a:t>Wednesday</a:t>
                      </a:r>
                      <a:endParaRPr sz="1600"/>
                    </a:p>
                  </a:txBody>
                  <a:tcPr marL="91425" marR="91425" marT="91425" marB="91425" anchor="ctr"/>
                </a:tc>
                <a:tc>
                  <a:txBody>
                    <a:bodyPr/>
                    <a:lstStyle/>
                    <a:p>
                      <a:pPr marL="0" lvl="0" indent="0" algn="l" rtl="0">
                        <a:spcBef>
                          <a:spcPts val="0"/>
                        </a:spcBef>
                        <a:spcAft>
                          <a:spcPts val="0"/>
                        </a:spcAft>
                        <a:buNone/>
                      </a:pPr>
                      <a:r>
                        <a:rPr lang="en-US" sz="1000" b="1" dirty="0"/>
                        <a:t>Title</a:t>
                      </a:r>
                      <a:r>
                        <a:rPr lang="en-US" sz="1000" dirty="0"/>
                        <a:t>: </a:t>
                      </a:r>
                      <a:r>
                        <a:rPr lang="en-US" sz="1000" i="1" dirty="0"/>
                        <a:t>"Get Ready for the Weekend with PYUR“</a:t>
                      </a:r>
                    </a:p>
                    <a:p>
                      <a:pPr marL="0" lvl="0" indent="0" algn="l" rtl="0">
                        <a:spcBef>
                          <a:spcPts val="0"/>
                        </a:spcBef>
                        <a:spcAft>
                          <a:spcPts val="0"/>
                        </a:spcAft>
                        <a:buNone/>
                      </a:pPr>
                      <a:r>
                        <a:rPr lang="en-US" sz="1000" b="1" dirty="0"/>
                        <a:t>Publish Time</a:t>
                      </a:r>
                      <a:r>
                        <a:rPr lang="en-US" sz="1000" dirty="0"/>
                        <a:t>: 9:00 AM</a:t>
                      </a:r>
                    </a:p>
                    <a:p>
                      <a:pPr marL="0" lvl="0" indent="0" algn="l" rtl="0">
                        <a:spcBef>
                          <a:spcPts val="0"/>
                        </a:spcBef>
                        <a:spcAft>
                          <a:spcPts val="0"/>
                        </a:spcAft>
                        <a:buNone/>
                      </a:pPr>
                      <a:r>
                        <a:rPr lang="en-US" sz="1000" b="1" dirty="0"/>
                        <a:t>Content Theme</a:t>
                      </a:r>
                      <a:r>
                        <a:rPr lang="en-US" sz="1000" dirty="0"/>
                        <a:t>: Lifestyle</a:t>
                      </a:r>
                    </a:p>
                    <a:p>
                      <a:pPr marL="0" lvl="0" indent="0" algn="l" rtl="0">
                        <a:spcBef>
                          <a:spcPts val="0"/>
                        </a:spcBef>
                        <a:spcAft>
                          <a:spcPts val="0"/>
                        </a:spcAft>
                        <a:buNone/>
                      </a:pPr>
                      <a:r>
                        <a:rPr lang="en-US" sz="1000" b="1" dirty="0"/>
                        <a:t>Placement</a:t>
                      </a:r>
                      <a:r>
                        <a:rPr lang="en-US" sz="1000" dirty="0"/>
                        <a:t>: Facebook Feed Post</a:t>
                      </a:r>
                      <a:endParaRPr sz="1000" dirty="0"/>
                    </a:p>
                  </a:txBody>
                  <a:tcPr marL="91425" marR="91425" marT="91425" marB="91425"/>
                </a:tc>
                <a:tc>
                  <a:txBody>
                    <a:bodyPr/>
                    <a:lstStyle/>
                    <a:p>
                      <a:pPr marL="0" lvl="0" indent="0" algn="l" rtl="0">
                        <a:spcBef>
                          <a:spcPts val="0"/>
                        </a:spcBef>
                        <a:spcAft>
                          <a:spcPts val="0"/>
                        </a:spcAft>
                        <a:buNone/>
                      </a:pPr>
                      <a:r>
                        <a:rPr lang="en-US" sz="1000" b="1" dirty="0"/>
                        <a:t>Title</a:t>
                      </a:r>
                      <a:r>
                        <a:rPr lang="en-US" sz="1000" dirty="0"/>
                        <a:t>: </a:t>
                      </a:r>
                      <a:r>
                        <a:rPr lang="en-US" sz="1000" i="1" dirty="0"/>
                        <a:t>"Relax and Hydrate – PYUR Night Routine“</a:t>
                      </a:r>
                    </a:p>
                    <a:p>
                      <a:pPr marL="0" lvl="0" indent="0" algn="l" rtl="0">
                        <a:spcBef>
                          <a:spcPts val="0"/>
                        </a:spcBef>
                        <a:spcAft>
                          <a:spcPts val="0"/>
                        </a:spcAft>
                        <a:buNone/>
                      </a:pPr>
                      <a:r>
                        <a:rPr lang="en-US" sz="1000" b="1" dirty="0"/>
                        <a:t>Publish Time</a:t>
                      </a:r>
                      <a:r>
                        <a:rPr lang="en-US" sz="1000" dirty="0"/>
                        <a:t>: 8:00 PM</a:t>
                      </a:r>
                    </a:p>
                    <a:p>
                      <a:pPr marL="0" lvl="0" indent="0" algn="l" rtl="0">
                        <a:spcBef>
                          <a:spcPts val="0"/>
                        </a:spcBef>
                        <a:spcAft>
                          <a:spcPts val="0"/>
                        </a:spcAft>
                        <a:buNone/>
                      </a:pPr>
                      <a:r>
                        <a:rPr lang="en-US" sz="1000" b="1" dirty="0"/>
                        <a:t>Content Theme</a:t>
                      </a:r>
                      <a:r>
                        <a:rPr lang="en-US" sz="1000" dirty="0"/>
                        <a:t>: How-To</a:t>
                      </a:r>
                    </a:p>
                    <a:p>
                      <a:pPr marL="0" lvl="0" indent="0" algn="l" rtl="0">
                        <a:spcBef>
                          <a:spcPts val="0"/>
                        </a:spcBef>
                        <a:spcAft>
                          <a:spcPts val="0"/>
                        </a:spcAft>
                        <a:buNone/>
                      </a:pPr>
                      <a:r>
                        <a:rPr lang="en-US" sz="1000" b="1" dirty="0"/>
                        <a:t>Placement</a:t>
                      </a:r>
                      <a:r>
                        <a:rPr lang="en-US" sz="1000" dirty="0"/>
                        <a:t>: Instagram Reels</a:t>
                      </a:r>
                      <a:endParaRPr sz="1000" dirty="0"/>
                    </a:p>
                  </a:txBody>
                  <a:tcPr marL="91425" marR="91425" marT="91425" marB="91425"/>
                </a:tc>
                <a:tc>
                  <a:txBody>
                    <a:bodyPr/>
                    <a:lstStyle/>
                    <a:p>
                      <a:pPr marL="0" lvl="0" indent="0" algn="l" rtl="0">
                        <a:spcBef>
                          <a:spcPts val="0"/>
                        </a:spcBef>
                        <a:spcAft>
                          <a:spcPts val="0"/>
                        </a:spcAft>
                        <a:buNone/>
                      </a:pPr>
                      <a:r>
                        <a:rPr lang="en-US" sz="1000" b="1" dirty="0"/>
                        <a:t>Title</a:t>
                      </a:r>
                      <a:r>
                        <a:rPr lang="en-US" sz="1000" dirty="0"/>
                        <a:t>: </a:t>
                      </a:r>
                      <a:r>
                        <a:rPr lang="en-US" sz="1000" i="1" dirty="0"/>
                        <a:t>"Join the #GlowWithPYUR Challenge“</a:t>
                      </a:r>
                    </a:p>
                    <a:p>
                      <a:pPr marL="0" lvl="0" indent="0" algn="l" rtl="0">
                        <a:spcBef>
                          <a:spcPts val="0"/>
                        </a:spcBef>
                        <a:spcAft>
                          <a:spcPts val="0"/>
                        </a:spcAft>
                        <a:buNone/>
                      </a:pPr>
                      <a:r>
                        <a:rPr lang="en-US" sz="1000" b="1" dirty="0"/>
                        <a:t>Publish Time</a:t>
                      </a:r>
                      <a:r>
                        <a:rPr lang="en-US" sz="1000" dirty="0"/>
                        <a:t>: 6:00 PM</a:t>
                      </a:r>
                    </a:p>
                    <a:p>
                      <a:pPr marL="0" lvl="0" indent="0" algn="l" rtl="0">
                        <a:spcBef>
                          <a:spcPts val="0"/>
                        </a:spcBef>
                        <a:spcAft>
                          <a:spcPts val="0"/>
                        </a:spcAft>
                        <a:buNone/>
                      </a:pPr>
                      <a:r>
                        <a:rPr lang="en-US" sz="1000" b="1" dirty="0"/>
                        <a:t>Content Theme</a:t>
                      </a:r>
                      <a:r>
                        <a:rPr lang="en-US" sz="1000" dirty="0"/>
                        <a:t>: Challenge</a:t>
                      </a:r>
                    </a:p>
                    <a:p>
                      <a:pPr marL="0" lvl="0" indent="0" algn="l" rtl="0">
                        <a:spcBef>
                          <a:spcPts val="0"/>
                        </a:spcBef>
                        <a:spcAft>
                          <a:spcPts val="0"/>
                        </a:spcAft>
                        <a:buNone/>
                      </a:pPr>
                      <a:r>
                        <a:rPr lang="en-US" sz="1000" b="1" dirty="0"/>
                        <a:t>Placement</a:t>
                      </a:r>
                      <a:r>
                        <a:rPr lang="en-US" sz="1000" dirty="0"/>
                        <a:t>: TikTok Feed</a:t>
                      </a:r>
                      <a:endParaRPr sz="1000" dirty="0"/>
                    </a:p>
                  </a:txBody>
                  <a:tcPr marL="91425" marR="91425" marT="91425" marB="91425"/>
                </a:tc>
                <a:extLst>
                  <a:ext uri="{0D108BD9-81ED-4DB2-BD59-A6C34878D82A}">
                    <a16:rowId xmlns:a16="http://schemas.microsoft.com/office/drawing/2014/main" val="10004"/>
                  </a:ext>
                </a:extLst>
              </a:tr>
              <a:tr h="1241303">
                <a:tc>
                  <a:txBody>
                    <a:bodyPr/>
                    <a:lstStyle/>
                    <a:p>
                      <a:pPr marL="0" lvl="0" indent="0" algn="ctr" rtl="0">
                        <a:spcBef>
                          <a:spcPts val="0"/>
                        </a:spcBef>
                        <a:spcAft>
                          <a:spcPts val="0"/>
                        </a:spcAft>
                        <a:buNone/>
                      </a:pPr>
                      <a:r>
                        <a:rPr lang="en" sz="1600"/>
                        <a:t>Thursday</a:t>
                      </a:r>
                      <a:endParaRPr sz="1600"/>
                    </a:p>
                  </a:txBody>
                  <a:tcPr marL="91425" marR="91425" marT="91425" marB="91425" anchor="ctr"/>
                </a:tc>
                <a:tc>
                  <a:txBody>
                    <a:bodyPr/>
                    <a:lstStyle/>
                    <a:p>
                      <a:pPr marL="0" lvl="0" indent="0" algn="l" rtl="0">
                        <a:spcBef>
                          <a:spcPts val="0"/>
                        </a:spcBef>
                        <a:spcAft>
                          <a:spcPts val="0"/>
                        </a:spcAft>
                        <a:buNone/>
                      </a:pPr>
                      <a:r>
                        <a:rPr lang="en-US" sz="1000" b="1" dirty="0"/>
                        <a:t>Title</a:t>
                      </a:r>
                      <a:r>
                        <a:rPr lang="en-US" sz="1000" dirty="0"/>
                        <a:t>: </a:t>
                      </a:r>
                      <a:r>
                        <a:rPr lang="en-US" sz="1000" i="1" dirty="0"/>
                        <a:t>"Special Offer Alert: Free Shipping on All PYUR Products!“</a:t>
                      </a:r>
                    </a:p>
                    <a:p>
                      <a:pPr marL="0" lvl="0" indent="0" algn="l" rtl="0">
                        <a:spcBef>
                          <a:spcPts val="0"/>
                        </a:spcBef>
                        <a:spcAft>
                          <a:spcPts val="0"/>
                        </a:spcAft>
                        <a:buNone/>
                      </a:pPr>
                      <a:r>
                        <a:rPr lang="en-US" sz="1000" b="1" dirty="0"/>
                        <a:t>Publish Time</a:t>
                      </a:r>
                      <a:r>
                        <a:rPr lang="en-US" sz="1000" dirty="0"/>
                        <a:t>: 12:00 PM</a:t>
                      </a:r>
                    </a:p>
                    <a:p>
                      <a:pPr marL="0" lvl="0" indent="0" algn="l" rtl="0">
                        <a:spcBef>
                          <a:spcPts val="0"/>
                        </a:spcBef>
                        <a:spcAft>
                          <a:spcPts val="0"/>
                        </a:spcAft>
                        <a:buNone/>
                      </a:pPr>
                      <a:r>
                        <a:rPr lang="en-US" sz="1000" b="1" dirty="0"/>
                        <a:t>Content Theme</a:t>
                      </a:r>
                      <a:r>
                        <a:rPr lang="en-US" sz="1000" dirty="0"/>
                        <a:t>: Promotion</a:t>
                      </a:r>
                    </a:p>
                    <a:p>
                      <a:pPr marL="0" lvl="0" indent="0" algn="l" rtl="0">
                        <a:spcBef>
                          <a:spcPts val="0"/>
                        </a:spcBef>
                        <a:spcAft>
                          <a:spcPts val="0"/>
                        </a:spcAft>
                        <a:buNone/>
                      </a:pPr>
                      <a:r>
                        <a:rPr lang="en-US" sz="1000" b="1" dirty="0"/>
                        <a:t>Placement</a:t>
                      </a:r>
                      <a:r>
                        <a:rPr lang="en-US" sz="1000" dirty="0"/>
                        <a:t>: Facebook Feed Post</a:t>
                      </a:r>
                      <a:endParaRPr sz="1000" dirty="0"/>
                    </a:p>
                  </a:txBody>
                  <a:tcPr marL="91425" marR="91425" marT="91425" marB="91425"/>
                </a:tc>
                <a:tc>
                  <a:txBody>
                    <a:bodyPr/>
                    <a:lstStyle/>
                    <a:p>
                      <a:pPr marL="0" lvl="0" indent="0" algn="l" rtl="0">
                        <a:spcBef>
                          <a:spcPts val="0"/>
                        </a:spcBef>
                        <a:spcAft>
                          <a:spcPts val="0"/>
                        </a:spcAft>
                        <a:buNone/>
                      </a:pPr>
                      <a:r>
                        <a:rPr lang="en-US" sz="1000" b="1" dirty="0"/>
                        <a:t>Title</a:t>
                      </a:r>
                      <a:r>
                        <a:rPr lang="en-US" sz="1000" dirty="0"/>
                        <a:t>: </a:t>
                      </a:r>
                      <a:r>
                        <a:rPr lang="en-US" sz="1000" i="1" dirty="0"/>
                        <a:t>“Thursday Favorites – Customer Picks“</a:t>
                      </a:r>
                    </a:p>
                    <a:p>
                      <a:pPr marL="0" lvl="0" indent="0" algn="l" rtl="0">
                        <a:spcBef>
                          <a:spcPts val="0"/>
                        </a:spcBef>
                        <a:spcAft>
                          <a:spcPts val="0"/>
                        </a:spcAft>
                        <a:buNone/>
                      </a:pPr>
                      <a:r>
                        <a:rPr lang="en-US" sz="1000" b="1" dirty="0"/>
                        <a:t>Publish Time</a:t>
                      </a:r>
                      <a:r>
                        <a:rPr lang="en-US" sz="1000" dirty="0"/>
                        <a:t>: 2:00 PM</a:t>
                      </a:r>
                    </a:p>
                    <a:p>
                      <a:pPr marL="0" lvl="0" indent="0" algn="l" rtl="0">
                        <a:spcBef>
                          <a:spcPts val="0"/>
                        </a:spcBef>
                        <a:spcAft>
                          <a:spcPts val="0"/>
                        </a:spcAft>
                        <a:buNone/>
                      </a:pPr>
                      <a:r>
                        <a:rPr lang="en-US" sz="1000" b="1" dirty="0"/>
                        <a:t>Content Theme</a:t>
                      </a:r>
                      <a:r>
                        <a:rPr lang="en-US" sz="1000" dirty="0"/>
                        <a:t>: Testimonial</a:t>
                      </a:r>
                    </a:p>
                    <a:p>
                      <a:pPr marL="0" lvl="0" indent="0" algn="l" rtl="0">
                        <a:spcBef>
                          <a:spcPts val="0"/>
                        </a:spcBef>
                        <a:spcAft>
                          <a:spcPts val="0"/>
                        </a:spcAft>
                        <a:buNone/>
                      </a:pPr>
                      <a:r>
                        <a:rPr lang="en-US" sz="1000" b="1" dirty="0"/>
                        <a:t>Placement</a:t>
                      </a:r>
                      <a:r>
                        <a:rPr lang="en-US" sz="1000" dirty="0"/>
                        <a:t>: Instagram Stories</a:t>
                      </a:r>
                      <a:endParaRPr sz="1000" dirty="0"/>
                    </a:p>
                  </a:txBody>
                  <a:tcPr marL="91425" marR="91425" marT="91425" marB="91425"/>
                </a:tc>
                <a:tc>
                  <a:txBody>
                    <a:bodyPr/>
                    <a:lstStyle/>
                    <a:p>
                      <a:pPr marL="0" lvl="0" indent="0" algn="l" rtl="0">
                        <a:spcBef>
                          <a:spcPts val="0"/>
                        </a:spcBef>
                        <a:spcAft>
                          <a:spcPts val="0"/>
                        </a:spcAft>
                        <a:buNone/>
                      </a:pPr>
                      <a:r>
                        <a:rPr lang="en-US" sz="1000" b="1" dirty="0"/>
                        <a:t>Title</a:t>
                      </a:r>
                      <a:r>
                        <a:rPr lang="en-US" sz="1000" dirty="0"/>
                        <a:t>: </a:t>
                      </a:r>
                      <a:r>
                        <a:rPr lang="en-US" sz="1000" i="1" dirty="0"/>
                        <a:t>"PYUR for Every Occasion“</a:t>
                      </a:r>
                    </a:p>
                    <a:p>
                      <a:pPr marL="0" lvl="0" indent="0" algn="l" rtl="0">
                        <a:spcBef>
                          <a:spcPts val="0"/>
                        </a:spcBef>
                        <a:spcAft>
                          <a:spcPts val="0"/>
                        </a:spcAft>
                        <a:buNone/>
                      </a:pPr>
                      <a:r>
                        <a:rPr lang="en-US" sz="1000" b="1" dirty="0"/>
                        <a:t>Publish Time</a:t>
                      </a:r>
                      <a:r>
                        <a:rPr lang="en-US" sz="1000" dirty="0"/>
                        <a:t>: 5:00 PM</a:t>
                      </a:r>
                    </a:p>
                    <a:p>
                      <a:pPr marL="0" lvl="0" indent="0" algn="l" rtl="0">
                        <a:spcBef>
                          <a:spcPts val="0"/>
                        </a:spcBef>
                        <a:spcAft>
                          <a:spcPts val="0"/>
                        </a:spcAft>
                        <a:buNone/>
                      </a:pPr>
                      <a:r>
                        <a:rPr lang="en-US" sz="1000" b="1" dirty="0"/>
                        <a:t>Content Theme</a:t>
                      </a:r>
                      <a:r>
                        <a:rPr lang="en-US" sz="1000" dirty="0"/>
                        <a:t>: Lifestyle</a:t>
                      </a:r>
                    </a:p>
                    <a:p>
                      <a:pPr marL="0" lvl="0" indent="0" algn="l" rtl="0">
                        <a:spcBef>
                          <a:spcPts val="0"/>
                        </a:spcBef>
                        <a:spcAft>
                          <a:spcPts val="0"/>
                        </a:spcAft>
                        <a:buNone/>
                      </a:pPr>
                      <a:r>
                        <a:rPr lang="en-US" sz="1000" b="1" dirty="0"/>
                        <a:t>Placement</a:t>
                      </a:r>
                      <a:r>
                        <a:rPr lang="en-US" sz="1000" dirty="0"/>
                        <a:t>: TikTok Feed</a:t>
                      </a:r>
                      <a:endParaRPr sz="1000" dirty="0"/>
                    </a:p>
                  </a:txBody>
                  <a:tcPr marL="91425" marR="91425" marT="91425" marB="91425"/>
                </a:tc>
                <a:extLst>
                  <a:ext uri="{0D108BD9-81ED-4DB2-BD59-A6C34878D82A}">
                    <a16:rowId xmlns:a16="http://schemas.microsoft.com/office/drawing/2014/main" val="10005"/>
                  </a:ext>
                </a:extLst>
              </a:tr>
              <a:tr h="1241303">
                <a:tc>
                  <a:txBody>
                    <a:bodyPr/>
                    <a:lstStyle/>
                    <a:p>
                      <a:pPr marL="0" lvl="0" indent="0" algn="ctr" rtl="0">
                        <a:spcBef>
                          <a:spcPts val="0"/>
                        </a:spcBef>
                        <a:spcAft>
                          <a:spcPts val="0"/>
                        </a:spcAft>
                        <a:buNone/>
                      </a:pPr>
                      <a:r>
                        <a:rPr lang="en" sz="1600"/>
                        <a:t>Friday</a:t>
                      </a:r>
                      <a:endParaRPr sz="1600"/>
                    </a:p>
                  </a:txBody>
                  <a:tcPr marL="91425" marR="91425" marT="91425" marB="91425" anchor="ctr"/>
                </a:tc>
                <a:tc>
                  <a:txBody>
                    <a:bodyPr/>
                    <a:lstStyle/>
                    <a:p>
                      <a:pPr marL="0" lvl="0" indent="0" algn="l" rtl="0">
                        <a:spcBef>
                          <a:spcPts val="0"/>
                        </a:spcBef>
                        <a:spcAft>
                          <a:spcPts val="0"/>
                        </a:spcAft>
                        <a:buNone/>
                      </a:pPr>
                      <a:r>
                        <a:rPr lang="en-US" sz="1000" b="1" dirty="0"/>
                        <a:t>Title</a:t>
                      </a:r>
                      <a:r>
                        <a:rPr lang="en-US" sz="1000" dirty="0"/>
                        <a:t>: </a:t>
                      </a:r>
                      <a:r>
                        <a:rPr lang="en-US" sz="1000" i="1" dirty="0"/>
                        <a:t>"Weekend Relaxation with PYUR“</a:t>
                      </a:r>
                    </a:p>
                    <a:p>
                      <a:pPr marL="0" lvl="0" indent="0" algn="l" rtl="0">
                        <a:spcBef>
                          <a:spcPts val="0"/>
                        </a:spcBef>
                        <a:spcAft>
                          <a:spcPts val="0"/>
                        </a:spcAft>
                        <a:buNone/>
                      </a:pPr>
                      <a:r>
                        <a:rPr lang="en-US" sz="1000" b="1" dirty="0"/>
                        <a:t>Publish Time</a:t>
                      </a:r>
                      <a:r>
                        <a:rPr lang="en-US" sz="1000" dirty="0"/>
                        <a:t>: 10:00 AM</a:t>
                      </a:r>
                    </a:p>
                    <a:p>
                      <a:pPr marL="0" lvl="0" indent="0" algn="l" rtl="0">
                        <a:spcBef>
                          <a:spcPts val="0"/>
                        </a:spcBef>
                        <a:spcAft>
                          <a:spcPts val="0"/>
                        </a:spcAft>
                        <a:buNone/>
                      </a:pPr>
                      <a:r>
                        <a:rPr lang="en-US" sz="1000" b="1" dirty="0"/>
                        <a:t>Content Theme</a:t>
                      </a:r>
                      <a:r>
                        <a:rPr lang="en-US" sz="1000" dirty="0"/>
                        <a:t>: Lifestyle</a:t>
                      </a:r>
                    </a:p>
                    <a:p>
                      <a:pPr marL="0" lvl="0" indent="0" algn="l" rtl="0">
                        <a:spcBef>
                          <a:spcPts val="0"/>
                        </a:spcBef>
                        <a:spcAft>
                          <a:spcPts val="0"/>
                        </a:spcAft>
                        <a:buNone/>
                      </a:pPr>
                      <a:r>
                        <a:rPr lang="en-US" sz="1000" b="1" dirty="0"/>
                        <a:t>Placement</a:t>
                      </a:r>
                      <a:r>
                        <a:rPr lang="en-US" sz="1000" dirty="0"/>
                        <a:t>: Facebook Feed Post</a:t>
                      </a:r>
                      <a:endParaRPr sz="1000" dirty="0"/>
                    </a:p>
                  </a:txBody>
                  <a:tcPr marL="91425" marR="91425" marT="91425" marB="91425"/>
                </a:tc>
                <a:tc>
                  <a:txBody>
                    <a:bodyPr/>
                    <a:lstStyle/>
                    <a:p>
                      <a:pPr marL="0" lvl="0" indent="0" algn="l" rtl="0">
                        <a:spcBef>
                          <a:spcPts val="0"/>
                        </a:spcBef>
                        <a:spcAft>
                          <a:spcPts val="0"/>
                        </a:spcAft>
                        <a:buNone/>
                      </a:pPr>
                      <a:r>
                        <a:rPr lang="en-US" sz="1000" b="1" dirty="0"/>
                        <a:t>Title</a:t>
                      </a:r>
                      <a:r>
                        <a:rPr lang="en-US" sz="1000" dirty="0"/>
                        <a:t>: </a:t>
                      </a:r>
                      <a:r>
                        <a:rPr lang="en-US" sz="1000" i="1" dirty="0"/>
                        <a:t>"Behind the Glow – PYUR’s Lab Secrets“</a:t>
                      </a:r>
                    </a:p>
                    <a:p>
                      <a:pPr marL="0" lvl="0" indent="0" algn="l" rtl="0">
                        <a:spcBef>
                          <a:spcPts val="0"/>
                        </a:spcBef>
                        <a:spcAft>
                          <a:spcPts val="0"/>
                        </a:spcAft>
                        <a:buNone/>
                      </a:pPr>
                      <a:r>
                        <a:rPr lang="en-US" sz="1000" b="1" dirty="0"/>
                        <a:t>Publish Time</a:t>
                      </a:r>
                      <a:r>
                        <a:rPr lang="en-US" sz="1000" dirty="0"/>
                        <a:t>: 1:00 PM</a:t>
                      </a:r>
                    </a:p>
                    <a:p>
                      <a:pPr marL="0" lvl="0" indent="0" algn="l" rtl="0">
                        <a:spcBef>
                          <a:spcPts val="0"/>
                        </a:spcBef>
                        <a:spcAft>
                          <a:spcPts val="0"/>
                        </a:spcAft>
                        <a:buNone/>
                      </a:pPr>
                      <a:r>
                        <a:rPr lang="en-US" sz="1000" b="1" dirty="0"/>
                        <a:t>Content Theme</a:t>
                      </a:r>
                      <a:r>
                        <a:rPr lang="en-US" sz="1000" dirty="0"/>
                        <a:t>: Brand Story</a:t>
                      </a:r>
                    </a:p>
                    <a:p>
                      <a:pPr marL="0" lvl="0" indent="0" algn="l" rtl="0">
                        <a:spcBef>
                          <a:spcPts val="0"/>
                        </a:spcBef>
                        <a:spcAft>
                          <a:spcPts val="0"/>
                        </a:spcAft>
                        <a:buNone/>
                      </a:pPr>
                      <a:r>
                        <a:rPr lang="en-US" sz="1000" b="1" dirty="0"/>
                        <a:t>Placement</a:t>
                      </a:r>
                      <a:r>
                        <a:rPr lang="en-US" sz="1000" dirty="0"/>
                        <a:t>: Instagram Feed Post</a:t>
                      </a:r>
                      <a:endParaRPr sz="1000" dirty="0"/>
                    </a:p>
                  </a:txBody>
                  <a:tcPr marL="91425" marR="91425" marT="91425" marB="91425"/>
                </a:tc>
                <a:tc>
                  <a:txBody>
                    <a:bodyPr/>
                    <a:lstStyle/>
                    <a:p>
                      <a:pPr marL="0" lvl="0" indent="0" algn="l" rtl="0">
                        <a:spcBef>
                          <a:spcPts val="0"/>
                        </a:spcBef>
                        <a:spcAft>
                          <a:spcPts val="0"/>
                        </a:spcAft>
                        <a:buNone/>
                      </a:pPr>
                      <a:r>
                        <a:rPr lang="en-US" sz="1000" b="1" dirty="0"/>
                        <a:t>Title</a:t>
                      </a:r>
                      <a:r>
                        <a:rPr lang="en-US" sz="1000" dirty="0"/>
                        <a:t>: </a:t>
                      </a:r>
                      <a:r>
                        <a:rPr lang="en-US" sz="1000" i="1" dirty="0"/>
                        <a:t>"Weekend Self-Care Vibes with PYUR“</a:t>
                      </a:r>
                    </a:p>
                    <a:p>
                      <a:pPr marL="0" lvl="0" indent="0" algn="l" rtl="0">
                        <a:spcBef>
                          <a:spcPts val="0"/>
                        </a:spcBef>
                        <a:spcAft>
                          <a:spcPts val="0"/>
                        </a:spcAft>
                        <a:buNone/>
                      </a:pPr>
                      <a:r>
                        <a:rPr lang="en-US" sz="1000" b="1" dirty="0"/>
                        <a:t>Publish Time</a:t>
                      </a:r>
                      <a:r>
                        <a:rPr lang="en-US" sz="1000" dirty="0"/>
                        <a:t>: 7:00 PM</a:t>
                      </a:r>
                    </a:p>
                    <a:p>
                      <a:pPr marL="0" lvl="0" indent="0" algn="l" rtl="0">
                        <a:spcBef>
                          <a:spcPts val="0"/>
                        </a:spcBef>
                        <a:spcAft>
                          <a:spcPts val="0"/>
                        </a:spcAft>
                        <a:buNone/>
                      </a:pPr>
                      <a:r>
                        <a:rPr lang="en-US" sz="1000" b="1" dirty="0"/>
                        <a:t>Content Theme</a:t>
                      </a:r>
                      <a:r>
                        <a:rPr lang="en-US" sz="1000" dirty="0"/>
                        <a:t>: Lifestyle</a:t>
                      </a:r>
                    </a:p>
                    <a:p>
                      <a:pPr marL="0" lvl="0" indent="0" algn="l" rtl="0">
                        <a:spcBef>
                          <a:spcPts val="0"/>
                        </a:spcBef>
                        <a:spcAft>
                          <a:spcPts val="0"/>
                        </a:spcAft>
                        <a:buNone/>
                      </a:pPr>
                      <a:r>
                        <a:rPr lang="en-US" sz="1000" b="1" dirty="0"/>
                        <a:t>Placement</a:t>
                      </a:r>
                      <a:r>
                        <a:rPr lang="en-US" sz="1000" dirty="0"/>
                        <a:t>: TikTok Feed</a:t>
                      </a:r>
                      <a:endParaRPr sz="1000" dirty="0"/>
                    </a:p>
                  </a:txBody>
                  <a:tcPr marL="91425" marR="91425" marT="91425" marB="91425"/>
                </a:tc>
                <a:extLst>
                  <a:ext uri="{0D108BD9-81ED-4DB2-BD59-A6C34878D82A}">
                    <a16:rowId xmlns:a16="http://schemas.microsoft.com/office/drawing/2014/main" val="10006"/>
                  </a:ext>
                </a:extLst>
              </a:tr>
              <a:tr h="1241303">
                <a:tc>
                  <a:txBody>
                    <a:bodyPr/>
                    <a:lstStyle/>
                    <a:p>
                      <a:pPr marL="0" lvl="0" indent="0" algn="ctr" rtl="0">
                        <a:spcBef>
                          <a:spcPts val="0"/>
                        </a:spcBef>
                        <a:spcAft>
                          <a:spcPts val="0"/>
                        </a:spcAft>
                        <a:buNone/>
                      </a:pPr>
                      <a:r>
                        <a:rPr lang="en" sz="1600"/>
                        <a:t>Saturday</a:t>
                      </a:r>
                      <a:endParaRPr sz="1600"/>
                    </a:p>
                  </a:txBody>
                  <a:tcPr marL="91425" marR="91425" marT="91425" marB="91425" anchor="ctr"/>
                </a:tc>
                <a:tc>
                  <a:txBody>
                    <a:bodyPr/>
                    <a:lstStyle/>
                    <a:p>
                      <a:pPr marL="0" lvl="0" indent="0" algn="l" rtl="0">
                        <a:spcBef>
                          <a:spcPts val="0"/>
                        </a:spcBef>
                        <a:spcAft>
                          <a:spcPts val="0"/>
                        </a:spcAft>
                        <a:buNone/>
                      </a:pPr>
                      <a:r>
                        <a:rPr lang="en-US" sz="1000" b="1" dirty="0"/>
                        <a:t>Title</a:t>
                      </a:r>
                      <a:r>
                        <a:rPr lang="en-US" sz="1000" dirty="0"/>
                        <a:t>: </a:t>
                      </a:r>
                      <a:r>
                        <a:rPr lang="en-US" sz="1000" i="1" dirty="0"/>
                        <a:t>"Glow Into the Week Ahead with PYUR“</a:t>
                      </a:r>
                    </a:p>
                    <a:p>
                      <a:pPr marL="0" lvl="0" indent="0" algn="l" rtl="0">
                        <a:spcBef>
                          <a:spcPts val="0"/>
                        </a:spcBef>
                        <a:spcAft>
                          <a:spcPts val="0"/>
                        </a:spcAft>
                        <a:buNone/>
                      </a:pPr>
                      <a:r>
                        <a:rPr lang="en-US" sz="1000" b="1" dirty="0"/>
                        <a:t>Publish Time</a:t>
                      </a:r>
                      <a:r>
                        <a:rPr lang="en-US" sz="1000" dirty="0"/>
                        <a:t>: 9:00 AM</a:t>
                      </a:r>
                    </a:p>
                    <a:p>
                      <a:pPr marL="0" lvl="0" indent="0" algn="l" rtl="0">
                        <a:spcBef>
                          <a:spcPts val="0"/>
                        </a:spcBef>
                        <a:spcAft>
                          <a:spcPts val="0"/>
                        </a:spcAft>
                        <a:buNone/>
                      </a:pPr>
                      <a:r>
                        <a:rPr lang="en-US" sz="1000" b="1" dirty="0"/>
                        <a:t>Content Theme</a:t>
                      </a:r>
                      <a:r>
                        <a:rPr lang="en-US" sz="1000" dirty="0"/>
                        <a:t>: Inspiration</a:t>
                      </a:r>
                    </a:p>
                    <a:p>
                      <a:pPr marL="0" lvl="0" indent="0" algn="l" rtl="0">
                        <a:spcBef>
                          <a:spcPts val="0"/>
                        </a:spcBef>
                        <a:spcAft>
                          <a:spcPts val="0"/>
                        </a:spcAft>
                        <a:buNone/>
                      </a:pPr>
                      <a:r>
                        <a:rPr lang="en-US" sz="1000" b="1" dirty="0"/>
                        <a:t>Placement</a:t>
                      </a:r>
                      <a:r>
                        <a:rPr lang="en-US" sz="1000" dirty="0"/>
                        <a:t>: Facebook Feed Post</a:t>
                      </a:r>
                      <a:endParaRPr sz="1000" dirty="0"/>
                    </a:p>
                  </a:txBody>
                  <a:tcPr marL="91425" marR="91425" marT="91425" marB="91425"/>
                </a:tc>
                <a:tc>
                  <a:txBody>
                    <a:bodyPr/>
                    <a:lstStyle/>
                    <a:p>
                      <a:pPr marL="0" lvl="0" indent="0" algn="l" rtl="0">
                        <a:spcBef>
                          <a:spcPts val="0"/>
                        </a:spcBef>
                        <a:spcAft>
                          <a:spcPts val="0"/>
                        </a:spcAft>
                        <a:buNone/>
                      </a:pPr>
                      <a:r>
                        <a:rPr lang="en-US" sz="1000" b="1" dirty="0"/>
                        <a:t>Title</a:t>
                      </a:r>
                      <a:r>
                        <a:rPr lang="en-US" sz="1000" dirty="0"/>
                        <a:t>: </a:t>
                      </a:r>
                      <a:r>
                        <a:rPr lang="en-US" sz="1000" i="1" dirty="0"/>
                        <a:t>“Saturday Skincare Goals“</a:t>
                      </a:r>
                    </a:p>
                    <a:p>
                      <a:pPr marL="0" lvl="0" indent="0" algn="l" rtl="0">
                        <a:spcBef>
                          <a:spcPts val="0"/>
                        </a:spcBef>
                        <a:spcAft>
                          <a:spcPts val="0"/>
                        </a:spcAft>
                        <a:buNone/>
                      </a:pPr>
                      <a:r>
                        <a:rPr lang="en-US" sz="1000" b="1" dirty="0"/>
                        <a:t>Publish Time</a:t>
                      </a:r>
                      <a:r>
                        <a:rPr lang="en-US" sz="1000" dirty="0"/>
                        <a:t>: 3:00 PM</a:t>
                      </a:r>
                    </a:p>
                    <a:p>
                      <a:pPr marL="0" lvl="0" indent="0" algn="l" rtl="0">
                        <a:spcBef>
                          <a:spcPts val="0"/>
                        </a:spcBef>
                        <a:spcAft>
                          <a:spcPts val="0"/>
                        </a:spcAft>
                        <a:buNone/>
                      </a:pPr>
                      <a:r>
                        <a:rPr lang="en-US" sz="1000" b="1" dirty="0"/>
                        <a:t>Content Theme</a:t>
                      </a:r>
                      <a:r>
                        <a:rPr lang="en-US" sz="1000" dirty="0"/>
                        <a:t>: Engagement</a:t>
                      </a:r>
                    </a:p>
                    <a:p>
                      <a:pPr marL="0" lvl="0" indent="0" algn="l" rtl="0">
                        <a:spcBef>
                          <a:spcPts val="0"/>
                        </a:spcBef>
                        <a:spcAft>
                          <a:spcPts val="0"/>
                        </a:spcAft>
                        <a:buNone/>
                      </a:pPr>
                      <a:r>
                        <a:rPr lang="en-US" sz="1000" b="1" dirty="0"/>
                        <a:t>Placement</a:t>
                      </a:r>
                      <a:r>
                        <a:rPr lang="en-US" sz="1000" dirty="0"/>
                        <a:t>: Instagram Stories</a:t>
                      </a:r>
                      <a:endParaRPr sz="1000" dirty="0"/>
                    </a:p>
                  </a:txBody>
                  <a:tcPr marL="91425" marR="91425" marT="91425" marB="91425"/>
                </a:tc>
                <a:tc>
                  <a:txBody>
                    <a:bodyPr/>
                    <a:lstStyle/>
                    <a:p>
                      <a:pPr marL="0" lvl="0" indent="0" algn="l" rtl="0">
                        <a:spcBef>
                          <a:spcPts val="0"/>
                        </a:spcBef>
                        <a:spcAft>
                          <a:spcPts val="0"/>
                        </a:spcAft>
                        <a:buNone/>
                      </a:pPr>
                      <a:r>
                        <a:rPr lang="en-US" sz="1000" b="1" dirty="0"/>
                        <a:t>Title</a:t>
                      </a:r>
                      <a:r>
                        <a:rPr lang="en-US" sz="1000" dirty="0"/>
                        <a:t>: </a:t>
                      </a:r>
                      <a:r>
                        <a:rPr lang="en-US" sz="1000" i="1" dirty="0"/>
                        <a:t>“Saturday Reset with PYUR“</a:t>
                      </a:r>
                    </a:p>
                    <a:p>
                      <a:pPr marL="0" lvl="0" indent="0" algn="l" rtl="0">
                        <a:spcBef>
                          <a:spcPts val="0"/>
                        </a:spcBef>
                        <a:spcAft>
                          <a:spcPts val="0"/>
                        </a:spcAft>
                        <a:buNone/>
                      </a:pPr>
                      <a:r>
                        <a:rPr lang="en-US" sz="1000" b="1" dirty="0"/>
                        <a:t>Publish Time</a:t>
                      </a:r>
                      <a:r>
                        <a:rPr lang="en-US" sz="1000" dirty="0"/>
                        <a:t>: 6:00 PM</a:t>
                      </a:r>
                    </a:p>
                    <a:p>
                      <a:pPr marL="0" lvl="0" indent="0" algn="l" rtl="0">
                        <a:spcBef>
                          <a:spcPts val="0"/>
                        </a:spcBef>
                        <a:spcAft>
                          <a:spcPts val="0"/>
                        </a:spcAft>
                        <a:buNone/>
                      </a:pPr>
                      <a:r>
                        <a:rPr lang="en-US" sz="1000" b="1" dirty="0"/>
                        <a:t>Content Theme</a:t>
                      </a:r>
                      <a:r>
                        <a:rPr lang="en-US" sz="1000" dirty="0"/>
                        <a:t>: Lifestyle</a:t>
                      </a:r>
                    </a:p>
                    <a:p>
                      <a:pPr marL="0" lvl="0" indent="0" algn="l" rtl="0">
                        <a:spcBef>
                          <a:spcPts val="0"/>
                        </a:spcBef>
                        <a:spcAft>
                          <a:spcPts val="0"/>
                        </a:spcAft>
                        <a:buNone/>
                      </a:pPr>
                      <a:r>
                        <a:rPr lang="en-US" sz="1000" b="1" dirty="0"/>
                        <a:t>Placement</a:t>
                      </a:r>
                      <a:r>
                        <a:rPr lang="en-US" sz="1000" dirty="0"/>
                        <a:t>: TikTok Feed</a:t>
                      </a:r>
                      <a:endParaRPr sz="1000" dirty="0"/>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80"/>
          <p:cNvSpPr txBox="1">
            <a:spLocks noGrp="1"/>
          </p:cNvSpPr>
          <p:nvPr>
            <p:ph type="title"/>
          </p:nvPr>
        </p:nvSpPr>
        <p:spPr>
          <a:xfrm>
            <a:off x="0" y="0"/>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dirty="0">
                <a:solidFill>
                  <a:srgbClr val="02B3E4"/>
                </a:solidFill>
                <a:latin typeface="Open Sans Light"/>
                <a:ea typeface="Open Sans Light"/>
                <a:cs typeface="Open Sans Light"/>
                <a:sym typeface="Open Sans Light"/>
              </a:rPr>
              <a:t>Growth Strategy</a:t>
            </a:r>
            <a:endParaRPr sz="3200" dirty="0">
              <a:solidFill>
                <a:srgbClr val="02B3E4"/>
              </a:solidFill>
              <a:latin typeface="Open Sans Light"/>
              <a:ea typeface="Open Sans Light"/>
              <a:cs typeface="Open Sans Light"/>
              <a:sym typeface="Open Sans Light"/>
            </a:endParaRPr>
          </a:p>
        </p:txBody>
      </p:sp>
      <p:graphicFrame>
        <p:nvGraphicFramePr>
          <p:cNvPr id="346" name="Google Shape;346;p80"/>
          <p:cNvGraphicFramePr/>
          <p:nvPr>
            <p:extLst>
              <p:ext uri="{D42A27DB-BD31-4B8C-83A1-F6EECF244321}">
                <p14:modId xmlns:p14="http://schemas.microsoft.com/office/powerpoint/2010/main" val="2634805285"/>
              </p:ext>
            </p:extLst>
          </p:nvPr>
        </p:nvGraphicFramePr>
        <p:xfrm>
          <a:off x="0" y="885615"/>
          <a:ext cx="7772400" cy="9679535"/>
        </p:xfrm>
        <a:graphic>
          <a:graphicData uri="http://schemas.openxmlformats.org/drawingml/2006/table">
            <a:tbl>
              <a:tblPr>
                <a:noFill/>
                <a:tableStyleId>{0035D6F0-4DFC-4D87-8AE7-E07BF5D74EFB}</a:tableStyleId>
              </a:tblPr>
              <a:tblGrid>
                <a:gridCol w="1143000">
                  <a:extLst>
                    <a:ext uri="{9D8B030D-6E8A-4147-A177-3AD203B41FA5}">
                      <a16:colId xmlns:a16="http://schemas.microsoft.com/office/drawing/2014/main" val="20000"/>
                    </a:ext>
                  </a:extLst>
                </a:gridCol>
                <a:gridCol w="6629400">
                  <a:extLst>
                    <a:ext uri="{9D8B030D-6E8A-4147-A177-3AD203B41FA5}">
                      <a16:colId xmlns:a16="http://schemas.microsoft.com/office/drawing/2014/main" val="20001"/>
                    </a:ext>
                  </a:extLst>
                </a:gridCol>
              </a:tblGrid>
              <a:tr h="1394240">
                <a:tc>
                  <a:txBody>
                    <a:bodyPr/>
                    <a:lstStyle/>
                    <a:p>
                      <a:pPr marL="0" lvl="0" indent="0" algn="ctr" rtl="0">
                        <a:spcBef>
                          <a:spcPts val="0"/>
                        </a:spcBef>
                        <a:spcAft>
                          <a:spcPts val="0"/>
                        </a:spcAft>
                        <a:buNone/>
                      </a:pPr>
                      <a:r>
                        <a:rPr lang="en" b="1" dirty="0">
                          <a:solidFill>
                            <a:schemeClr val="dk1"/>
                          </a:solidFill>
                          <a:highlight>
                            <a:schemeClr val="lt1"/>
                          </a:highlight>
                          <a:latin typeface="Open Sans"/>
                          <a:ea typeface="Open Sans"/>
                          <a:cs typeface="Open Sans"/>
                          <a:sym typeface="Open Sans"/>
                        </a:rPr>
                        <a:t>Target Audience</a:t>
                      </a:r>
                      <a:endParaRPr b="1" dirty="0">
                        <a:solidFill>
                          <a:schemeClr val="dk1"/>
                        </a:solidFill>
                        <a:highlight>
                          <a:schemeClr val="lt1"/>
                        </a:highlight>
                        <a:latin typeface="Open Sans"/>
                        <a:ea typeface="Open Sans"/>
                        <a:cs typeface="Open Sans"/>
                        <a:sym typeface="Open Sans"/>
                      </a:endParaRPr>
                    </a:p>
                  </a:txBody>
                  <a:tcPr marL="91425" marR="91425" marT="91425" marB="91425" anchor="ctr"/>
                </a:tc>
                <a:tc>
                  <a:txBody>
                    <a:bodyPr/>
                    <a:lstStyle/>
                    <a:p>
                      <a:r>
                        <a:rPr lang="en-US" dirty="0">
                          <a:highlight>
                            <a:schemeClr val="lt1"/>
                          </a:highlight>
                        </a:rPr>
                        <a:t>Targeted men and women in the U.S., aged 21–45, who prioritize skincare and wellness.</a:t>
                      </a:r>
                    </a:p>
                    <a:p>
                      <a:r>
                        <a:rPr lang="en-US" b="1" dirty="0">
                          <a:highlight>
                            <a:schemeClr val="lt1"/>
                          </a:highlight>
                        </a:rPr>
                        <a:t>Men:</a:t>
                      </a:r>
                      <a:r>
                        <a:rPr lang="en-US" dirty="0">
                          <a:highlight>
                            <a:schemeClr val="lt1"/>
                          </a:highlight>
                        </a:rPr>
                        <a:t> Grooming enthusiasts or those seeking effective skincare solutions for issues like ingrown hairs or acne marks.</a:t>
                      </a:r>
                    </a:p>
                    <a:p>
                      <a:r>
                        <a:rPr lang="en-US" b="1" dirty="0">
                          <a:highlight>
                            <a:schemeClr val="lt1"/>
                          </a:highlight>
                        </a:rPr>
                        <a:t>Women:</a:t>
                      </a:r>
                      <a:r>
                        <a:rPr lang="en-US" dirty="0">
                          <a:highlight>
                            <a:schemeClr val="lt1"/>
                          </a:highlight>
                        </a:rPr>
                        <a:t> Individuals interested in plant-based, non-chemical skincare for healthy, radiant skin.</a:t>
                      </a:r>
                    </a:p>
                  </a:txBody>
                  <a:tcPr marL="91425" marR="91425" marT="91425" marB="91425"/>
                </a:tc>
                <a:extLst>
                  <a:ext uri="{0D108BD9-81ED-4DB2-BD59-A6C34878D82A}">
                    <a16:rowId xmlns:a16="http://schemas.microsoft.com/office/drawing/2014/main" val="10000"/>
                  </a:ext>
                </a:extLst>
              </a:tr>
              <a:tr h="2989163">
                <a:tc>
                  <a:txBody>
                    <a:bodyPr/>
                    <a:lstStyle/>
                    <a:p>
                      <a:pPr marL="0" lvl="0" indent="0" algn="ctr" rtl="0">
                        <a:spcBef>
                          <a:spcPts val="0"/>
                        </a:spcBef>
                        <a:spcAft>
                          <a:spcPts val="0"/>
                        </a:spcAft>
                        <a:buNone/>
                      </a:pPr>
                      <a:r>
                        <a:rPr lang="en" b="1">
                          <a:solidFill>
                            <a:schemeClr val="dk1"/>
                          </a:solidFill>
                          <a:highlight>
                            <a:schemeClr val="lt1"/>
                          </a:highlight>
                          <a:latin typeface="Open Sans"/>
                          <a:ea typeface="Open Sans"/>
                          <a:cs typeface="Open Sans"/>
                          <a:sym typeface="Open Sans"/>
                        </a:rPr>
                        <a:t>Tactic / Marketing Strategy</a:t>
                      </a:r>
                      <a:endParaRPr b="1">
                        <a:solidFill>
                          <a:schemeClr val="dk1"/>
                        </a:solidFill>
                        <a:highlight>
                          <a:schemeClr val="lt1"/>
                        </a:highlight>
                        <a:latin typeface="Open Sans"/>
                        <a:ea typeface="Open Sans"/>
                        <a:cs typeface="Open Sans"/>
                        <a:sym typeface="Open Sans"/>
                      </a:endParaRPr>
                    </a:p>
                  </a:txBody>
                  <a:tcPr marL="91425" marR="91425" marT="91425" marB="91425" anchor="ctr"/>
                </a:tc>
                <a:tc>
                  <a:txBody>
                    <a:bodyPr/>
                    <a:lstStyle/>
                    <a:p>
                      <a:r>
                        <a:rPr lang="en-US" dirty="0">
                          <a:highlight>
                            <a:schemeClr val="lt1"/>
                          </a:highlight>
                        </a:rPr>
                        <a:t>Launch a </a:t>
                      </a:r>
                      <a:r>
                        <a:rPr lang="en-US" b="1" dirty="0">
                          <a:highlight>
                            <a:schemeClr val="lt1"/>
                          </a:highlight>
                        </a:rPr>
                        <a:t>User-Generated Content (UGC) Campaign</a:t>
                      </a:r>
                      <a:r>
                        <a:rPr lang="en-US" dirty="0">
                          <a:highlight>
                            <a:schemeClr val="lt1"/>
                          </a:highlight>
                        </a:rPr>
                        <a:t> called </a:t>
                      </a:r>
                      <a:r>
                        <a:rPr lang="en-US" b="1" dirty="0">
                          <a:highlight>
                            <a:schemeClr val="lt1"/>
                          </a:highlight>
                        </a:rPr>
                        <a:t>#GlowWithPYUR</a:t>
                      </a:r>
                      <a:r>
                        <a:rPr lang="en-US" dirty="0">
                          <a:highlight>
                            <a:schemeClr val="lt1"/>
                          </a:highlight>
                        </a:rPr>
                        <a:t>.</a:t>
                      </a:r>
                    </a:p>
                    <a:p>
                      <a:r>
                        <a:rPr lang="en-US" dirty="0">
                          <a:highlight>
                            <a:schemeClr val="lt1"/>
                          </a:highlight>
                        </a:rPr>
                        <a:t>Encourage users to share their skincare transformations using PYUR’s 3-step solution.</a:t>
                      </a:r>
                    </a:p>
                    <a:p>
                      <a:r>
                        <a:rPr lang="en-US" dirty="0">
                          <a:highlight>
                            <a:schemeClr val="lt1"/>
                          </a:highlight>
                        </a:rPr>
                        <a:t>Incentivize participation with giveaways or discounts for featured posts.</a:t>
                      </a:r>
                      <a:br>
                        <a:rPr lang="en-US" dirty="0">
                          <a:highlight>
                            <a:schemeClr val="lt1"/>
                          </a:highlight>
                        </a:rPr>
                      </a:br>
                      <a:r>
                        <a:rPr lang="en-US" b="1" dirty="0">
                          <a:highlight>
                            <a:schemeClr val="lt1"/>
                          </a:highlight>
                        </a:rPr>
                        <a:t>Campaign Kickoff:</a:t>
                      </a:r>
                      <a:endParaRPr lang="en-US" dirty="0">
                        <a:highlight>
                          <a:schemeClr val="lt1"/>
                        </a:highlight>
                      </a:endParaRPr>
                    </a:p>
                    <a:p>
                      <a:r>
                        <a:rPr lang="en-US" dirty="0">
                          <a:highlight>
                            <a:schemeClr val="lt1"/>
                          </a:highlight>
                        </a:rPr>
                        <a:t>Collaborate with micro-influencers to initiate buzz by sharing their own PYUR transformations and inviting followers to participate.</a:t>
                      </a:r>
                    </a:p>
                    <a:p>
                      <a:r>
                        <a:rPr lang="en-US" dirty="0">
                          <a:highlight>
                            <a:schemeClr val="lt1"/>
                          </a:highlight>
                        </a:rPr>
                        <a:t>Use Instagram Reels and TikTok videos to highlight before-and-after results, skincare routines, and the simplicity of PYUR’s 3-step solution.</a:t>
                      </a:r>
                    </a:p>
                    <a:p>
                      <a:r>
                        <a:rPr lang="en-US" b="1" dirty="0">
                          <a:highlight>
                            <a:schemeClr val="lt1"/>
                          </a:highlight>
                        </a:rPr>
                        <a:t>Audience Engagement:</a:t>
                      </a:r>
                      <a:endParaRPr lang="en-US" dirty="0">
                        <a:highlight>
                          <a:schemeClr val="lt1"/>
                        </a:highlight>
                      </a:endParaRPr>
                    </a:p>
                    <a:p>
                      <a:r>
                        <a:rPr lang="en-US" dirty="0">
                          <a:highlight>
                            <a:schemeClr val="lt1"/>
                          </a:highlight>
                        </a:rPr>
                        <a:t>Create a dedicated campaign hashtag (#GlowWithPYUR) to track submissions and foster community.</a:t>
                      </a:r>
                    </a:p>
                    <a:p>
                      <a:r>
                        <a:rPr lang="en-US" dirty="0">
                          <a:highlight>
                            <a:schemeClr val="lt1"/>
                          </a:highlight>
                        </a:rPr>
                        <a:t>Offer bi-weekly giveaways of free PYUR kits for the best UGC posts.</a:t>
                      </a:r>
                    </a:p>
                    <a:p>
                      <a:r>
                        <a:rPr lang="en-US" b="1" dirty="0">
                          <a:highlight>
                            <a:schemeClr val="lt1"/>
                          </a:highlight>
                        </a:rPr>
                        <a:t>Content Amplification:</a:t>
                      </a:r>
                      <a:endParaRPr lang="en-US" dirty="0">
                        <a:highlight>
                          <a:schemeClr val="lt1"/>
                        </a:highlight>
                      </a:endParaRPr>
                    </a:p>
                    <a:p>
                      <a:r>
                        <a:rPr lang="en-US" dirty="0">
                          <a:highlight>
                            <a:schemeClr val="lt1"/>
                          </a:highlight>
                        </a:rPr>
                        <a:t>Share user submissions on PYUR’s official social media channels to showcase real customer results.</a:t>
                      </a:r>
                    </a:p>
                    <a:p>
                      <a:r>
                        <a:rPr lang="en-US" dirty="0">
                          <a:highlight>
                            <a:schemeClr val="lt1"/>
                          </a:highlight>
                        </a:rPr>
                        <a:t>Run ads featuring top UGC to attract new followers by emphasizing authenticity and real-life testimonials.</a:t>
                      </a:r>
                    </a:p>
                    <a:p>
                      <a:r>
                        <a:rPr lang="en-US" b="1" dirty="0">
                          <a:highlight>
                            <a:schemeClr val="lt1"/>
                          </a:highlight>
                        </a:rPr>
                        <a:t>Interactive Features:</a:t>
                      </a:r>
                      <a:endParaRPr lang="en-US" dirty="0">
                        <a:highlight>
                          <a:schemeClr val="lt1"/>
                        </a:highlight>
                      </a:endParaRPr>
                    </a:p>
                    <a:p>
                      <a:r>
                        <a:rPr lang="en-US" dirty="0">
                          <a:highlight>
                            <a:schemeClr val="lt1"/>
                          </a:highlight>
                        </a:rPr>
                        <a:t>Use Instagram polls and TikTok Q&amp;A sessions to let users ask questions about skincare issues and PYUR’s products.</a:t>
                      </a:r>
                    </a:p>
                    <a:p>
                      <a:r>
                        <a:rPr lang="en-US" dirty="0">
                          <a:highlight>
                            <a:schemeClr val="lt1"/>
                          </a:highlight>
                        </a:rPr>
                        <a:t>Host live sessions with skincare experts or influencers to educate the audience about the brand.</a:t>
                      </a:r>
                    </a:p>
                    <a:p>
                      <a:endParaRPr lang="en-US" dirty="0">
                        <a:highlight>
                          <a:schemeClr val="lt1"/>
                        </a:highlight>
                      </a:endParaRPr>
                    </a:p>
                  </a:txBody>
                  <a:tcPr marL="91425" marR="91425" marT="91425" marB="91425"/>
                </a:tc>
                <a:extLst>
                  <a:ext uri="{0D108BD9-81ED-4DB2-BD59-A6C34878D82A}">
                    <a16:rowId xmlns:a16="http://schemas.microsoft.com/office/drawing/2014/main" val="10001"/>
                  </a:ext>
                </a:extLst>
              </a:tr>
              <a:tr h="580917">
                <a:tc>
                  <a:txBody>
                    <a:bodyPr/>
                    <a:lstStyle/>
                    <a:p>
                      <a:pPr marL="0" lvl="0" indent="0" algn="ctr" rtl="0">
                        <a:spcBef>
                          <a:spcPts val="0"/>
                        </a:spcBef>
                        <a:spcAft>
                          <a:spcPts val="0"/>
                        </a:spcAft>
                        <a:buNone/>
                      </a:pPr>
                      <a:r>
                        <a:rPr lang="en" b="1">
                          <a:solidFill>
                            <a:schemeClr val="dk1"/>
                          </a:solidFill>
                          <a:highlight>
                            <a:schemeClr val="lt1"/>
                          </a:highlight>
                          <a:latin typeface="Open Sans"/>
                          <a:ea typeface="Open Sans"/>
                          <a:cs typeface="Open Sans"/>
                          <a:sym typeface="Open Sans"/>
                        </a:rPr>
                        <a:t>Channel</a:t>
                      </a:r>
                      <a:endParaRPr b="1">
                        <a:solidFill>
                          <a:schemeClr val="dk1"/>
                        </a:solidFill>
                        <a:highlight>
                          <a:schemeClr val="lt1"/>
                        </a:highlight>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US" b="1" dirty="0">
                          <a:highlight>
                            <a:schemeClr val="lt1"/>
                          </a:highlight>
                        </a:rPr>
                        <a:t>Primary Platforms:</a:t>
                      </a:r>
                      <a:r>
                        <a:rPr lang="en-US" dirty="0">
                          <a:highlight>
                            <a:schemeClr val="lt1"/>
                          </a:highlight>
                        </a:rPr>
                        <a:t> Instagram, TikTok And Facebook</a:t>
                      </a:r>
                    </a:p>
                    <a:p>
                      <a:pPr marL="0" lvl="0" indent="0" algn="l" rtl="0">
                        <a:spcBef>
                          <a:spcPts val="0"/>
                        </a:spcBef>
                        <a:spcAft>
                          <a:spcPts val="0"/>
                        </a:spcAft>
                        <a:buNone/>
                      </a:pPr>
                      <a:r>
                        <a:rPr lang="en-US" b="1" dirty="0">
                          <a:highlight>
                            <a:schemeClr val="lt1"/>
                          </a:highlight>
                        </a:rPr>
                        <a:t>Secondary Platforms:</a:t>
                      </a:r>
                      <a:r>
                        <a:rPr lang="en-US" dirty="0">
                          <a:highlight>
                            <a:schemeClr val="lt1"/>
                          </a:highlight>
                        </a:rPr>
                        <a:t> YouTube and Pinterest for extended reach</a:t>
                      </a:r>
                      <a:endParaRPr i="1" dirty="0">
                        <a:solidFill>
                          <a:srgbClr val="525C65"/>
                        </a:solidFill>
                        <a:highlight>
                          <a:schemeClr val="lt1"/>
                        </a:highlight>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2"/>
                  </a:ext>
                </a:extLst>
              </a:tr>
              <a:tr h="2303465">
                <a:tc>
                  <a:txBody>
                    <a:bodyPr/>
                    <a:lstStyle/>
                    <a:p>
                      <a:pPr marL="0" lvl="0" indent="0" algn="ctr" rtl="0">
                        <a:spcBef>
                          <a:spcPts val="0"/>
                        </a:spcBef>
                        <a:spcAft>
                          <a:spcPts val="0"/>
                        </a:spcAft>
                        <a:buNone/>
                      </a:pPr>
                      <a:r>
                        <a:rPr lang="en" b="1">
                          <a:solidFill>
                            <a:schemeClr val="dk1"/>
                          </a:solidFill>
                          <a:highlight>
                            <a:schemeClr val="lt1"/>
                          </a:highlight>
                          <a:latin typeface="Open Sans"/>
                          <a:ea typeface="Open Sans"/>
                          <a:cs typeface="Open Sans"/>
                          <a:sym typeface="Open Sans"/>
                        </a:rPr>
                        <a:t>How will it grow the channel</a:t>
                      </a:r>
                      <a:endParaRPr b="1">
                        <a:solidFill>
                          <a:schemeClr val="dk1"/>
                        </a:solidFill>
                        <a:highlight>
                          <a:schemeClr val="lt1"/>
                        </a:highlight>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US" b="1" dirty="0">
                          <a:highlight>
                            <a:schemeClr val="lt1"/>
                          </a:highlight>
                        </a:rPr>
                        <a:t>Authenticity:</a:t>
                      </a:r>
                      <a:r>
                        <a:rPr lang="en-US" dirty="0">
                          <a:highlight>
                            <a:schemeClr val="lt1"/>
                          </a:highlight>
                        </a:rPr>
                        <a:t> Real-life transformations resonate with potential customers, building trust and credibility.</a:t>
                      </a:r>
                      <a:br>
                        <a:rPr lang="en-US" dirty="0">
                          <a:highlight>
                            <a:schemeClr val="lt1"/>
                          </a:highlight>
                        </a:rPr>
                      </a:br>
                      <a:r>
                        <a:rPr lang="en-US" b="1" dirty="0">
                          <a:highlight>
                            <a:schemeClr val="lt1"/>
                          </a:highlight>
                        </a:rPr>
                        <a:t>Engagement:</a:t>
                      </a:r>
                      <a:r>
                        <a:rPr lang="en-US" dirty="0">
                          <a:highlight>
                            <a:schemeClr val="lt1"/>
                          </a:highlight>
                        </a:rPr>
                        <a:t> Incentivizing participation fosters loyalty and encourages more users to follow and engage with PYUR.</a:t>
                      </a:r>
                      <a:br>
                        <a:rPr lang="en-US" dirty="0">
                          <a:highlight>
                            <a:schemeClr val="lt1"/>
                          </a:highlight>
                        </a:rPr>
                      </a:br>
                      <a:r>
                        <a:rPr lang="en-US" b="1" dirty="0">
                          <a:highlight>
                            <a:schemeClr val="lt1"/>
                          </a:highlight>
                        </a:rPr>
                        <a:t>Virality:</a:t>
                      </a:r>
                      <a:r>
                        <a:rPr lang="en-US" dirty="0">
                          <a:highlight>
                            <a:schemeClr val="lt1"/>
                          </a:highlight>
                        </a:rPr>
                        <a:t> TikTok trends and Instagram Reels are highly shareable, exposing the brand to new audiences.</a:t>
                      </a:r>
                      <a:br>
                        <a:rPr lang="en-US" dirty="0">
                          <a:highlight>
                            <a:schemeClr val="lt1"/>
                          </a:highlight>
                        </a:rPr>
                      </a:br>
                      <a:r>
                        <a:rPr lang="en-US" b="1" dirty="0">
                          <a:highlight>
                            <a:schemeClr val="lt1"/>
                          </a:highlight>
                        </a:rPr>
                        <a:t>Community Building:</a:t>
                      </a:r>
                      <a:r>
                        <a:rPr lang="en-US" dirty="0">
                          <a:highlight>
                            <a:schemeClr val="lt1"/>
                          </a:highlight>
                        </a:rPr>
                        <a:t> Showcasing UGC fosters a sense of belonging and increases word-of-mouth referrals.</a:t>
                      </a:r>
                      <a:endParaRPr i="1" dirty="0">
                        <a:solidFill>
                          <a:srgbClr val="525C65"/>
                        </a:solidFill>
                        <a:highlight>
                          <a:schemeClr val="lt1"/>
                        </a:highlight>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50"/>
        <p:cNvGrpSpPr/>
        <p:nvPr/>
      </p:nvGrpSpPr>
      <p:grpSpPr>
        <a:xfrm>
          <a:off x="0" y="0"/>
          <a:ext cx="0" cy="0"/>
          <a:chOff x="0" y="0"/>
          <a:chExt cx="0" cy="0"/>
        </a:xfrm>
      </p:grpSpPr>
      <p:sp>
        <p:nvSpPr>
          <p:cNvPr id="351" name="Google Shape;351;p81"/>
          <p:cNvSpPr txBox="1">
            <a:spLocks noGrp="1"/>
          </p:cNvSpPr>
          <p:nvPr>
            <p:ph type="ctrTitle"/>
          </p:nvPr>
        </p:nvSpPr>
        <p:spPr>
          <a:xfrm>
            <a:off x="347400" y="1947675"/>
            <a:ext cx="7077600" cy="291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Paid Social Media Plan</a:t>
            </a:r>
            <a:endParaRPr sz="4800">
              <a:solidFill>
                <a:srgbClr val="FAFBFC"/>
              </a:solidFill>
              <a:latin typeface="Open Sans Light"/>
              <a:ea typeface="Open Sans Light"/>
              <a:cs typeface="Open Sans Light"/>
              <a:sym typeface="Open Sans Light"/>
            </a:endParaRPr>
          </a:p>
        </p:txBody>
      </p:sp>
      <p:sp>
        <p:nvSpPr>
          <p:cNvPr id="352" name="Google Shape;352;p81"/>
          <p:cNvSpPr/>
          <p:nvPr/>
        </p:nvSpPr>
        <p:spPr>
          <a:xfrm>
            <a:off x="964649" y="48189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82"/>
          <p:cNvSpPr txBox="1">
            <a:spLocks noGrp="1"/>
          </p:cNvSpPr>
          <p:nvPr>
            <p:ph type="title"/>
          </p:nvPr>
        </p:nvSpPr>
        <p:spPr>
          <a:xfrm>
            <a:off x="159075" y="0"/>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dirty="0">
                <a:solidFill>
                  <a:srgbClr val="02B3E4"/>
                </a:solidFill>
                <a:latin typeface="Open Sans Light"/>
                <a:ea typeface="Open Sans Light"/>
                <a:cs typeface="Open Sans Light"/>
                <a:sym typeface="Open Sans Light"/>
              </a:rPr>
              <a:t>Insights and Recommendations</a:t>
            </a:r>
            <a:endParaRPr sz="3200" dirty="0">
              <a:solidFill>
                <a:srgbClr val="02B3E4"/>
              </a:solidFill>
              <a:latin typeface="Open Sans Light"/>
              <a:ea typeface="Open Sans Light"/>
              <a:cs typeface="Open Sans Light"/>
              <a:sym typeface="Open Sans Light"/>
            </a:endParaRPr>
          </a:p>
        </p:txBody>
      </p:sp>
      <p:graphicFrame>
        <p:nvGraphicFramePr>
          <p:cNvPr id="358" name="Google Shape;358;p82"/>
          <p:cNvGraphicFramePr/>
          <p:nvPr>
            <p:extLst>
              <p:ext uri="{D42A27DB-BD31-4B8C-83A1-F6EECF244321}">
                <p14:modId xmlns:p14="http://schemas.microsoft.com/office/powerpoint/2010/main" val="2568403337"/>
              </p:ext>
            </p:extLst>
          </p:nvPr>
        </p:nvGraphicFramePr>
        <p:xfrm>
          <a:off x="0" y="1119900"/>
          <a:ext cx="7772400" cy="8728949"/>
        </p:xfrm>
        <a:graphic>
          <a:graphicData uri="http://schemas.openxmlformats.org/drawingml/2006/table">
            <a:tbl>
              <a:tblPr>
                <a:noFill/>
                <a:tableStyleId>{0035D6F0-4DFC-4D87-8AE7-E07BF5D74EFB}</a:tableStyleId>
              </a:tblPr>
              <a:tblGrid>
                <a:gridCol w="509348">
                  <a:extLst>
                    <a:ext uri="{9D8B030D-6E8A-4147-A177-3AD203B41FA5}">
                      <a16:colId xmlns:a16="http://schemas.microsoft.com/office/drawing/2014/main" val="20000"/>
                    </a:ext>
                  </a:extLst>
                </a:gridCol>
                <a:gridCol w="7263052">
                  <a:extLst>
                    <a:ext uri="{9D8B030D-6E8A-4147-A177-3AD203B41FA5}">
                      <a16:colId xmlns:a16="http://schemas.microsoft.com/office/drawing/2014/main" val="20001"/>
                    </a:ext>
                  </a:extLst>
                </a:gridCol>
              </a:tblGrid>
              <a:tr h="1039561">
                <a:tc gridSpan="2">
                  <a:txBody>
                    <a:bodyPr/>
                    <a:lstStyle/>
                    <a:p>
                      <a:pPr marL="0" lvl="0" indent="0" algn="l" rtl="0">
                        <a:lnSpc>
                          <a:spcPct val="120000"/>
                        </a:lnSpc>
                        <a:spcBef>
                          <a:spcPts val="0"/>
                        </a:spcBef>
                        <a:spcAft>
                          <a:spcPts val="0"/>
                        </a:spcAft>
                        <a:buNone/>
                      </a:pPr>
                      <a:r>
                        <a:rPr lang="en" sz="2000" dirty="0">
                          <a:solidFill>
                            <a:srgbClr val="525C65"/>
                          </a:solidFill>
                          <a:highlight>
                            <a:schemeClr val="lt1"/>
                          </a:highlight>
                          <a:latin typeface="Open Sans Light"/>
                          <a:ea typeface="Open Sans Light"/>
                          <a:cs typeface="Open Sans Light"/>
                          <a:sym typeface="Open Sans Light"/>
                        </a:rPr>
                        <a:t>Identify 3 key insights/observations and one improvement</a:t>
                      </a:r>
                      <a:endParaRPr sz="2000" dirty="0">
                        <a:solidFill>
                          <a:srgbClr val="525C65"/>
                        </a:solidFill>
                        <a:highlight>
                          <a:schemeClr val="lt1"/>
                        </a:highlight>
                        <a:latin typeface="Open Sans Light"/>
                        <a:ea typeface="Open Sans Light"/>
                        <a:cs typeface="Open Sans Light"/>
                        <a:sym typeface="Open Sans Light"/>
                      </a:endParaRPr>
                    </a:p>
                    <a:p>
                      <a:pPr marL="0" lvl="0" indent="0" algn="l" rtl="0">
                        <a:lnSpc>
                          <a:spcPct val="120000"/>
                        </a:lnSpc>
                        <a:spcBef>
                          <a:spcPts val="0"/>
                        </a:spcBef>
                        <a:spcAft>
                          <a:spcPts val="0"/>
                        </a:spcAft>
                        <a:buNone/>
                      </a:pPr>
                      <a:endParaRPr sz="2000" dirty="0">
                        <a:solidFill>
                          <a:srgbClr val="525C65"/>
                        </a:solidFill>
                        <a:highlight>
                          <a:schemeClr val="lt1"/>
                        </a:highlight>
                        <a:latin typeface="Open Sans Light"/>
                        <a:ea typeface="Open Sans Light"/>
                        <a:cs typeface="Open Sans Light"/>
                        <a:sym typeface="Open Sans Light"/>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NL"/>
                    </a:p>
                  </a:txBody>
                  <a:tcPr/>
                </a:tc>
                <a:extLst>
                  <a:ext uri="{0D108BD9-81ED-4DB2-BD59-A6C34878D82A}">
                    <a16:rowId xmlns:a16="http://schemas.microsoft.com/office/drawing/2014/main" val="10000"/>
                  </a:ext>
                </a:extLst>
              </a:tr>
              <a:tr h="1497731">
                <a:tc rowSpan="2">
                  <a:txBody>
                    <a:bodyPr/>
                    <a:lstStyle/>
                    <a:p>
                      <a:pPr marL="0" lvl="0" indent="0" algn="l" rtl="0">
                        <a:lnSpc>
                          <a:spcPct val="115000"/>
                        </a:lnSpc>
                        <a:spcBef>
                          <a:spcPts val="0"/>
                        </a:spcBef>
                        <a:spcAft>
                          <a:spcPts val="1600"/>
                        </a:spcAft>
                        <a:buNone/>
                      </a:pPr>
                      <a:r>
                        <a:rPr lang="en" sz="1800">
                          <a:solidFill>
                            <a:srgbClr val="525C65"/>
                          </a:solidFill>
                          <a:latin typeface="Open Sans Light"/>
                          <a:ea typeface="Open Sans Light"/>
                          <a:cs typeface="Open Sans Light"/>
                          <a:sym typeface="Open Sans Light"/>
                        </a:rPr>
                        <a:t>1</a:t>
                      </a:r>
                      <a:endParaRPr sz="1800">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r>
                        <a:rPr lang="en-US" sz="1800" b="1" dirty="0">
                          <a:highlight>
                            <a:schemeClr val="lt1"/>
                          </a:highlight>
                        </a:rPr>
                        <a:t>The "Awareness Product Feature" campaign had a higher CTR and post engagement rate.</a:t>
                      </a:r>
                      <a:endParaRPr lang="en-US" sz="1800" dirty="0">
                        <a:highlight>
                          <a:schemeClr val="lt1"/>
                        </a:highlight>
                      </a:endParaRPr>
                    </a:p>
                    <a:p>
                      <a:r>
                        <a:rPr lang="en-US" sz="1800" dirty="0">
                          <a:highlight>
                            <a:schemeClr val="lt1"/>
                          </a:highlight>
                        </a:rPr>
                        <a:t>Despite spending less, the "Awareness Product Feature" campaign was more effective in driving user interaction.</a:t>
                      </a: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996046">
                <a:tc vMerge="1">
                  <a:txBody>
                    <a:bodyPr/>
                    <a:lstStyle/>
                    <a:p>
                      <a:endParaRPr lang="en-NL"/>
                    </a:p>
                  </a:txBody>
                  <a:tcPr/>
                </a:tc>
                <a:tc>
                  <a:txBody>
                    <a:bodyPr/>
                    <a:lstStyle/>
                    <a:p>
                      <a:pPr marL="0" lvl="0" indent="0" algn="l" rtl="0">
                        <a:lnSpc>
                          <a:spcPct val="115000"/>
                        </a:lnSpc>
                        <a:spcBef>
                          <a:spcPts val="0"/>
                        </a:spcBef>
                        <a:spcAft>
                          <a:spcPts val="1600"/>
                        </a:spcAft>
                        <a:buNone/>
                      </a:pPr>
                      <a:r>
                        <a:rPr lang="en-US" sz="1800" b="1" dirty="0">
                          <a:highlight>
                            <a:schemeClr val="lt1"/>
                          </a:highlight>
                        </a:rPr>
                        <a:t>Improvement:</a:t>
                      </a:r>
                      <a:r>
                        <a:rPr lang="en-US" sz="1800" dirty="0">
                          <a:highlight>
                            <a:schemeClr val="lt1"/>
                          </a:highlight>
                        </a:rPr>
                        <a:t> Consider allocating more budget to campaigns with higher engagement rates, even if they have lower reach.</a:t>
                      </a:r>
                      <a:endParaRPr sz="1800" i="1" dirty="0">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1497731">
                <a:tc rowSpan="2">
                  <a:txBody>
                    <a:bodyPr/>
                    <a:lstStyle/>
                    <a:p>
                      <a:pPr marL="0" lvl="0" indent="0" algn="l" rtl="0">
                        <a:spcBef>
                          <a:spcPts val="0"/>
                        </a:spcBef>
                        <a:spcAft>
                          <a:spcPts val="0"/>
                        </a:spcAft>
                        <a:buNone/>
                      </a:pPr>
                      <a:r>
                        <a:rPr lang="en">
                          <a:latin typeface="Open Sans Light"/>
                          <a:ea typeface="Open Sans Light"/>
                          <a:cs typeface="Open Sans Light"/>
                          <a:sym typeface="Open Sans Light"/>
                        </a:rPr>
                        <a:t>2</a:t>
                      </a:r>
                      <a:endParaRPr>
                        <a:latin typeface="Open Sans Light"/>
                        <a:ea typeface="Open Sans Light"/>
                        <a:cs typeface="Open Sans Light"/>
                        <a:sym typeface="Open Sans Light"/>
                      </a:endParaRPr>
                    </a:p>
                    <a:p>
                      <a:pPr marL="0" lvl="0" indent="0" algn="l" rtl="0">
                        <a:spcBef>
                          <a:spcPts val="0"/>
                        </a:spcBef>
                        <a:spcAft>
                          <a:spcPts val="0"/>
                        </a:spcAft>
                        <a:buNone/>
                      </a:pPr>
                      <a:endParaRPr>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r>
                        <a:rPr lang="en-US" sz="1800" b="1" dirty="0">
                          <a:highlight>
                            <a:schemeClr val="lt1"/>
                          </a:highlight>
                        </a:rPr>
                        <a:t>Both campaigns had relatively low frequency, indicating limited ad exposure.</a:t>
                      </a:r>
                      <a:endParaRPr lang="en-US" sz="1800" dirty="0">
                        <a:highlight>
                          <a:schemeClr val="lt1"/>
                        </a:highlight>
                      </a:endParaRPr>
                    </a:p>
                    <a:p>
                      <a:r>
                        <a:rPr lang="en-US" sz="1800" dirty="0">
                          <a:highlight>
                            <a:schemeClr val="lt1"/>
                          </a:highlight>
                        </a:rPr>
                        <a:t>The average user saw the ad only a few times, suggesting potential for increased exposure.</a:t>
                      </a: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927229">
                <a:tc vMerge="1">
                  <a:txBody>
                    <a:bodyPr/>
                    <a:lstStyle/>
                    <a:p>
                      <a:endParaRPr lang="en-NL"/>
                    </a:p>
                  </a:txBody>
                  <a:tcPr/>
                </a:tc>
                <a:tc>
                  <a:txBody>
                    <a:bodyPr/>
                    <a:lstStyle/>
                    <a:p>
                      <a:pPr marL="0" lvl="0" indent="0" algn="l" rtl="0">
                        <a:lnSpc>
                          <a:spcPct val="115000"/>
                        </a:lnSpc>
                        <a:spcBef>
                          <a:spcPts val="0"/>
                        </a:spcBef>
                        <a:spcAft>
                          <a:spcPts val="1600"/>
                        </a:spcAft>
                        <a:buNone/>
                      </a:pPr>
                      <a:r>
                        <a:rPr lang="en-US" sz="1800" dirty="0">
                          <a:highlight>
                            <a:schemeClr val="lt1"/>
                          </a:highlight>
                        </a:rPr>
                        <a:t>Experiment with increasing the frequency cap to allow for more impressions per user, but monitor for ad fatigue.</a:t>
                      </a:r>
                      <a:endParaRPr sz="1800" i="1" dirty="0">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1176782">
                <a:tc rowSpan="2">
                  <a:txBody>
                    <a:bodyPr/>
                    <a:lstStyle/>
                    <a:p>
                      <a:pPr marL="0" lvl="0" indent="0" algn="l" rtl="0">
                        <a:spcBef>
                          <a:spcPts val="0"/>
                        </a:spcBef>
                        <a:spcAft>
                          <a:spcPts val="0"/>
                        </a:spcAft>
                        <a:buNone/>
                      </a:pPr>
                      <a:r>
                        <a:rPr lang="en">
                          <a:latin typeface="Open Sans Light"/>
                          <a:ea typeface="Open Sans Light"/>
                          <a:cs typeface="Open Sans Light"/>
                          <a:sym typeface="Open Sans Light"/>
                        </a:rPr>
                        <a:t>3</a:t>
                      </a:r>
                      <a:endParaRPr>
                        <a:latin typeface="Open Sans Light"/>
                        <a:ea typeface="Open Sans Light"/>
                        <a:cs typeface="Open Sans Light"/>
                        <a:sym typeface="Open Sans Light"/>
                      </a:endParaRPr>
                    </a:p>
                    <a:p>
                      <a:pPr marL="0" lvl="0" indent="0" algn="l" rtl="0">
                        <a:lnSpc>
                          <a:spcPct val="115000"/>
                        </a:lnSpc>
                        <a:spcBef>
                          <a:spcPts val="0"/>
                        </a:spcBef>
                        <a:spcAft>
                          <a:spcPts val="1600"/>
                        </a:spcAft>
                        <a:buNone/>
                      </a:pPr>
                      <a:endParaRPr sz="1800" i="1">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r>
                        <a:rPr lang="en-US" sz="1800" b="1" dirty="0">
                          <a:highlight>
                            <a:schemeClr val="lt1"/>
                          </a:highlight>
                        </a:rPr>
                        <a:t>The CPM for both campaigns was relatively high.</a:t>
                      </a:r>
                      <a:endParaRPr lang="en-US" sz="1800" dirty="0">
                        <a:highlight>
                          <a:schemeClr val="lt1"/>
                        </a:highlight>
                      </a:endParaRPr>
                    </a:p>
                    <a:p>
                      <a:r>
                        <a:rPr lang="en-US" sz="1800" dirty="0">
                          <a:highlight>
                            <a:schemeClr val="lt1"/>
                          </a:highlight>
                        </a:rPr>
                        <a:t>The cost per thousand impressions was higher than expected, indicating potential inefficiency in ad targeting.</a:t>
                      </a: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1593869">
                <a:tc vMerge="1">
                  <a:txBody>
                    <a:bodyPr/>
                    <a:lstStyle/>
                    <a:p>
                      <a:endParaRPr lang="en-NL"/>
                    </a:p>
                  </a:txBody>
                  <a:tcPr/>
                </a:tc>
                <a:tc>
                  <a:txBody>
                    <a:bodyPr/>
                    <a:lstStyle/>
                    <a:p>
                      <a:pPr marL="0" lvl="0" indent="0" algn="l" rtl="0">
                        <a:lnSpc>
                          <a:spcPct val="115000"/>
                        </a:lnSpc>
                        <a:spcBef>
                          <a:spcPts val="0"/>
                        </a:spcBef>
                        <a:spcAft>
                          <a:spcPts val="1600"/>
                        </a:spcAft>
                        <a:buNone/>
                      </a:pPr>
                      <a:r>
                        <a:rPr lang="en-US" sz="1800" dirty="0">
                          <a:highlight>
                            <a:schemeClr val="lt1"/>
                          </a:highlight>
                        </a:rPr>
                        <a:t>Refine targeting criteria to reach a more relevant audience and reduce wasted impressions.</a:t>
                      </a:r>
                      <a:endParaRPr sz="1800" i="1" dirty="0">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83"/>
          <p:cNvSpPr txBox="1">
            <a:spLocks noGrp="1"/>
          </p:cNvSpPr>
          <p:nvPr>
            <p:ph type="title"/>
          </p:nvPr>
        </p:nvSpPr>
        <p:spPr>
          <a:xfrm>
            <a:off x="0" y="-76200"/>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dirty="0">
                <a:solidFill>
                  <a:srgbClr val="02B3E4"/>
                </a:solidFill>
                <a:latin typeface="Open Sans Light"/>
                <a:ea typeface="Open Sans Light"/>
                <a:cs typeface="Open Sans Light"/>
                <a:sym typeface="Open Sans Light"/>
              </a:rPr>
              <a:t>Campaign Details</a:t>
            </a:r>
            <a:endParaRPr sz="3200" dirty="0">
              <a:solidFill>
                <a:srgbClr val="02B3E4"/>
              </a:solidFill>
              <a:latin typeface="Open Sans Light"/>
              <a:ea typeface="Open Sans Light"/>
              <a:cs typeface="Open Sans Light"/>
              <a:sym typeface="Open Sans Light"/>
            </a:endParaRPr>
          </a:p>
        </p:txBody>
      </p:sp>
      <p:sp>
        <p:nvSpPr>
          <p:cNvPr id="364" name="Google Shape;364;p83"/>
          <p:cNvSpPr txBox="1">
            <a:spLocks noGrp="1"/>
          </p:cNvSpPr>
          <p:nvPr>
            <p:ph type="body" idx="1"/>
          </p:nvPr>
        </p:nvSpPr>
        <p:spPr>
          <a:xfrm>
            <a:off x="0" y="602746"/>
            <a:ext cx="7242600" cy="832103"/>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en" dirty="0"/>
              <a:t>identify the campaign objective, budget, and platforms you will run ads</a:t>
            </a:r>
            <a:endParaRPr dirty="0"/>
          </a:p>
          <a:p>
            <a:pPr marL="0" lvl="0" indent="0" algn="l" rtl="0">
              <a:spcBef>
                <a:spcPts val="0"/>
              </a:spcBef>
              <a:spcAft>
                <a:spcPts val="1600"/>
              </a:spcAft>
              <a:buNone/>
            </a:pPr>
            <a:endParaRPr dirty="0"/>
          </a:p>
        </p:txBody>
      </p:sp>
      <p:graphicFrame>
        <p:nvGraphicFramePr>
          <p:cNvPr id="365" name="Google Shape;365;p83"/>
          <p:cNvGraphicFramePr/>
          <p:nvPr>
            <p:extLst>
              <p:ext uri="{D42A27DB-BD31-4B8C-83A1-F6EECF244321}">
                <p14:modId xmlns:p14="http://schemas.microsoft.com/office/powerpoint/2010/main" val="2139811128"/>
              </p:ext>
            </p:extLst>
          </p:nvPr>
        </p:nvGraphicFramePr>
        <p:xfrm>
          <a:off x="0" y="1343757"/>
          <a:ext cx="7772400" cy="8351430"/>
        </p:xfrm>
        <a:graphic>
          <a:graphicData uri="http://schemas.openxmlformats.org/drawingml/2006/table">
            <a:tbl>
              <a:tblPr>
                <a:noFill/>
                <a:tableStyleId>{0035D6F0-4DFC-4D87-8AE7-E07BF5D74EFB}</a:tableStyleId>
              </a:tblPr>
              <a:tblGrid>
                <a:gridCol w="2421350">
                  <a:extLst>
                    <a:ext uri="{9D8B030D-6E8A-4147-A177-3AD203B41FA5}">
                      <a16:colId xmlns:a16="http://schemas.microsoft.com/office/drawing/2014/main" val="20000"/>
                    </a:ext>
                  </a:extLst>
                </a:gridCol>
                <a:gridCol w="5351050">
                  <a:extLst>
                    <a:ext uri="{9D8B030D-6E8A-4147-A177-3AD203B41FA5}">
                      <a16:colId xmlns:a16="http://schemas.microsoft.com/office/drawing/2014/main" val="20001"/>
                    </a:ext>
                  </a:extLst>
                </a:gridCol>
              </a:tblGrid>
              <a:tr h="1247043">
                <a:tc>
                  <a:txBody>
                    <a:bodyPr/>
                    <a:lstStyle/>
                    <a:p>
                      <a:pPr marL="0" lvl="0" indent="0" algn="ctr" rtl="0">
                        <a:spcBef>
                          <a:spcPts val="0"/>
                        </a:spcBef>
                        <a:spcAft>
                          <a:spcPts val="0"/>
                        </a:spcAft>
                        <a:buNone/>
                      </a:pPr>
                      <a:r>
                        <a:rPr lang="en" b="1" dirty="0">
                          <a:solidFill>
                            <a:schemeClr val="dk1"/>
                          </a:solidFill>
                          <a:highlight>
                            <a:schemeClr val="lt1"/>
                          </a:highlight>
                          <a:latin typeface="Open Sans"/>
                          <a:ea typeface="Open Sans"/>
                          <a:cs typeface="Open Sans"/>
                          <a:sym typeface="Open Sans"/>
                        </a:rPr>
                        <a:t>Campaign Objective</a:t>
                      </a:r>
                      <a:endParaRPr b="1" dirty="0">
                        <a:solidFill>
                          <a:schemeClr val="dk1"/>
                        </a:solidFill>
                        <a:highlight>
                          <a:schemeClr val="lt1"/>
                        </a:highlight>
                        <a:latin typeface="Open Sans"/>
                        <a:ea typeface="Open Sans"/>
                        <a:cs typeface="Open Sans"/>
                        <a:sym typeface="Open Sans"/>
                      </a:endParaRPr>
                    </a:p>
                  </a:txBody>
                  <a:tcPr marL="91425" marR="91425" marT="91425" marB="91425" anchor="ctr"/>
                </a:tc>
                <a:tc>
                  <a:txBody>
                    <a:bodyPr/>
                    <a:lstStyle/>
                    <a:p>
                      <a:r>
                        <a:rPr lang="en-US" dirty="0">
                          <a:highlight>
                            <a:schemeClr val="lt1"/>
                          </a:highlight>
                        </a:rPr>
                        <a:t>the primary objective of the PYUR advertising marketing campaign for the new fall season is to:</a:t>
                      </a:r>
                    </a:p>
                    <a:p>
                      <a:r>
                        <a:rPr lang="en-US" b="1" dirty="0">
                          <a:highlight>
                            <a:schemeClr val="lt1"/>
                          </a:highlight>
                        </a:rPr>
                        <a:t>Increase brand awareness and drive sales of the new 3-step solution in the target markets of New York, Chicago, Miami, Dallas, Houston, and Los Angeles.</a:t>
                      </a:r>
                      <a:endParaRPr lang="en-US" dirty="0">
                        <a:highlight>
                          <a:schemeClr val="lt1"/>
                        </a:highlight>
                      </a:endParaRPr>
                    </a:p>
                  </a:txBody>
                  <a:tcPr marL="91425" marR="91425" marT="91425" marB="91425"/>
                </a:tc>
                <a:extLst>
                  <a:ext uri="{0D108BD9-81ED-4DB2-BD59-A6C34878D82A}">
                    <a16:rowId xmlns:a16="http://schemas.microsoft.com/office/drawing/2014/main" val="10000"/>
                  </a:ext>
                </a:extLst>
              </a:tr>
              <a:tr h="4550343">
                <a:tc>
                  <a:txBody>
                    <a:bodyPr/>
                    <a:lstStyle/>
                    <a:p>
                      <a:pPr marL="0" lvl="0" indent="0" algn="ctr" rtl="0">
                        <a:spcBef>
                          <a:spcPts val="0"/>
                        </a:spcBef>
                        <a:spcAft>
                          <a:spcPts val="0"/>
                        </a:spcAft>
                        <a:buNone/>
                      </a:pPr>
                      <a:r>
                        <a:rPr lang="en" b="1">
                          <a:solidFill>
                            <a:schemeClr val="dk1"/>
                          </a:solidFill>
                          <a:highlight>
                            <a:schemeClr val="lt1"/>
                          </a:highlight>
                          <a:latin typeface="Open Sans"/>
                          <a:ea typeface="Open Sans"/>
                          <a:cs typeface="Open Sans"/>
                          <a:sym typeface="Open Sans"/>
                        </a:rPr>
                        <a:t>Budget</a:t>
                      </a:r>
                      <a:endParaRPr b="1">
                        <a:solidFill>
                          <a:schemeClr val="dk1"/>
                        </a:solidFill>
                        <a:highlight>
                          <a:schemeClr val="lt1"/>
                        </a:highlight>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US" sz="1600" b="1" dirty="0">
                          <a:highlight>
                            <a:schemeClr val="lt1"/>
                          </a:highlight>
                        </a:rPr>
                        <a:t>Campaign Budget Paid Media: $8000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t>Social Media Advertising:</a:t>
                      </a:r>
                      <a:r>
                        <a:rPr lang="en-US" dirty="0"/>
                        <a:t> $4,000 Platforms like Instagram, Facebook, and TikTok can be highly effective for targeting specific demographics and interests.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t>Google Ads:</a:t>
                      </a:r>
                      <a:r>
                        <a:rPr lang="en-US" dirty="0"/>
                        <a:t> $2,000 Utilize search and display ads to reach potential customers actively seeking skincare solutions.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t>Influencer Partnerships:</a:t>
                      </a:r>
                      <a:r>
                        <a:rPr lang="en-US" dirty="0"/>
                        <a:t> $2,000 Amplify your reach and credibility through partnerships with relevant skincare influencers.</a:t>
                      </a:r>
                    </a:p>
                    <a:p>
                      <a:pPr marL="0" lvl="0" indent="0" algn="l" rtl="0">
                        <a:spcBef>
                          <a:spcPts val="0"/>
                        </a:spcBef>
                        <a:spcAft>
                          <a:spcPts val="0"/>
                        </a:spcAft>
                        <a:buNone/>
                      </a:pPr>
                      <a:endParaRPr lang="en-US" dirty="0">
                        <a:highlight>
                          <a:schemeClr val="lt1"/>
                        </a:highlight>
                      </a:endParaRPr>
                    </a:p>
                    <a:p>
                      <a:pPr marL="0" lvl="0" indent="0" algn="l" rtl="0">
                        <a:spcBef>
                          <a:spcPts val="0"/>
                        </a:spcBef>
                        <a:spcAft>
                          <a:spcPts val="0"/>
                        </a:spcAft>
                        <a:buNone/>
                      </a:pPr>
                      <a:r>
                        <a:rPr lang="en-US" sz="1600" b="1" dirty="0">
                          <a:highlight>
                            <a:schemeClr val="lt1"/>
                          </a:highlight>
                        </a:rPr>
                        <a:t>Influencer campaign: $2000</a:t>
                      </a:r>
                    </a:p>
                    <a:p>
                      <a:r>
                        <a:rPr lang="en-US" sz="1600" dirty="0"/>
                        <a:t>$2,000 influencer marketing budget can be used to partner with 2-3 micro-influencers who align with your brand values and target audience. Consider factors like:</a:t>
                      </a:r>
                    </a:p>
                    <a:p>
                      <a:r>
                        <a:rPr lang="en-US" sz="1600" b="1" dirty="0"/>
                        <a:t>Follower Engagement:</a:t>
                      </a:r>
                      <a:r>
                        <a:rPr lang="en-US" sz="1600" dirty="0"/>
                        <a:t> Look for influencers with high engagement rates and a loyal following.</a:t>
                      </a:r>
                    </a:p>
                    <a:p>
                      <a:r>
                        <a:rPr lang="en-US" sz="1600" b="1" dirty="0"/>
                        <a:t>Relevance:</a:t>
                      </a:r>
                      <a:r>
                        <a:rPr lang="en-US" sz="1600" dirty="0"/>
                        <a:t> Ensure their audience aligns with your target demographic and interests.</a:t>
                      </a:r>
                    </a:p>
                    <a:p>
                      <a:r>
                        <a:rPr lang="en-US" sz="1600" b="1" dirty="0"/>
                        <a:t>Authenticity:</a:t>
                      </a:r>
                      <a:r>
                        <a:rPr lang="en-US" sz="1600" dirty="0"/>
                        <a:t> Choose influencers who genuinely use and believe in your products.</a:t>
                      </a:r>
                    </a:p>
                  </a:txBody>
                  <a:tcPr marL="91425" marR="91425" marT="91425" marB="91425"/>
                </a:tc>
                <a:extLst>
                  <a:ext uri="{0D108BD9-81ED-4DB2-BD59-A6C34878D82A}">
                    <a16:rowId xmlns:a16="http://schemas.microsoft.com/office/drawing/2014/main" val="10001"/>
                  </a:ext>
                </a:extLst>
              </a:tr>
              <a:tr h="2144409">
                <a:tc>
                  <a:txBody>
                    <a:bodyPr/>
                    <a:lstStyle/>
                    <a:p>
                      <a:pPr marL="0" lvl="0" indent="0" algn="ctr" rtl="0">
                        <a:spcBef>
                          <a:spcPts val="0"/>
                        </a:spcBef>
                        <a:spcAft>
                          <a:spcPts val="0"/>
                        </a:spcAft>
                        <a:buNone/>
                      </a:pPr>
                      <a:r>
                        <a:rPr lang="en" b="1">
                          <a:solidFill>
                            <a:schemeClr val="dk1"/>
                          </a:solidFill>
                          <a:highlight>
                            <a:schemeClr val="lt1"/>
                          </a:highlight>
                          <a:latin typeface="Open Sans"/>
                          <a:ea typeface="Open Sans"/>
                          <a:cs typeface="Open Sans"/>
                          <a:sym typeface="Open Sans"/>
                        </a:rPr>
                        <a:t>Platforms</a:t>
                      </a:r>
                      <a:endParaRPr b="1">
                        <a:solidFill>
                          <a:schemeClr val="dk1"/>
                        </a:solidFill>
                        <a:highlight>
                          <a:schemeClr val="lt1"/>
                        </a:highlight>
                        <a:latin typeface="Open Sans"/>
                        <a:ea typeface="Open Sans"/>
                        <a:cs typeface="Open Sans"/>
                        <a:sym typeface="Open Sans"/>
                      </a:endParaRPr>
                    </a:p>
                  </a:txBody>
                  <a:tcPr marL="91425" marR="91425" marT="91425" marB="91425" anchor="ctr"/>
                </a:tc>
                <a:tc>
                  <a:txBody>
                    <a:bodyPr/>
                    <a:lstStyle/>
                    <a:p>
                      <a:r>
                        <a:rPr lang="en-US" b="1" dirty="0">
                          <a:highlight>
                            <a:schemeClr val="lt1"/>
                          </a:highlight>
                        </a:rPr>
                        <a:t>Facebook: </a:t>
                      </a:r>
                      <a:r>
                        <a:rPr lang="en-US" dirty="0">
                          <a:highlight>
                            <a:schemeClr val="lt1"/>
                          </a:highlight>
                        </a:rPr>
                        <a:t>Reach a broader audience, especially older demographics. Create engaging posts, run targeted ads, and leverage Facebook Groups for community building.</a:t>
                      </a:r>
                    </a:p>
                    <a:p>
                      <a:r>
                        <a:rPr lang="en-US" b="1" dirty="0"/>
                        <a:t>Instagram: </a:t>
                      </a:r>
                      <a:r>
                        <a:rPr lang="en-US" dirty="0"/>
                        <a:t>Highly visual platform ideal for showcasing products, before-and-after results, and engaging with a younger audience.</a:t>
                      </a:r>
                    </a:p>
                    <a:p>
                      <a:r>
                        <a:rPr lang="en-US" dirty="0"/>
                        <a:t>Use of Reels and Stories to create short, engaging content.</a:t>
                      </a:r>
                    </a:p>
                    <a:p>
                      <a:r>
                        <a:rPr lang="en-US" dirty="0"/>
                        <a:t>Partner with skincare influencers to reach a wider audience.</a:t>
                      </a:r>
                    </a:p>
                    <a:p>
                      <a:r>
                        <a:rPr lang="en-US" b="1" dirty="0"/>
                        <a:t>TikTok: </a:t>
                      </a:r>
                      <a:r>
                        <a:rPr lang="en-US" dirty="0"/>
                        <a:t>A rapidly growing platform, especially popular among younger demographics. Create short, entertaining videos demonstrating product benefits or skincare tips.</a:t>
                      </a:r>
                    </a:p>
                    <a:p>
                      <a:r>
                        <a:rPr lang="en-US" dirty="0"/>
                        <a:t>Utilize trending sounds and challenges to increase visibility.</a:t>
                      </a:r>
                      <a:endParaRPr i="1" dirty="0">
                        <a:solidFill>
                          <a:srgbClr val="525C65"/>
                        </a:solidFill>
                        <a:highlight>
                          <a:schemeClr val="lt1"/>
                        </a:highlight>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84"/>
          <p:cNvSpPr txBox="1">
            <a:spLocks noGrp="1"/>
          </p:cNvSpPr>
          <p:nvPr>
            <p:ph type="title"/>
          </p:nvPr>
        </p:nvSpPr>
        <p:spPr>
          <a:xfrm>
            <a:off x="0" y="-11952"/>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dirty="0">
                <a:solidFill>
                  <a:srgbClr val="02B3E4"/>
                </a:solidFill>
                <a:latin typeface="Open Sans Light"/>
                <a:ea typeface="Open Sans Light"/>
                <a:cs typeface="Open Sans Light"/>
                <a:sym typeface="Open Sans Light"/>
              </a:rPr>
              <a:t>Target Audience</a:t>
            </a:r>
            <a:endParaRPr sz="3200" dirty="0">
              <a:solidFill>
                <a:srgbClr val="02B3E4"/>
              </a:solidFill>
              <a:latin typeface="Open Sans Light"/>
              <a:ea typeface="Open Sans Light"/>
              <a:cs typeface="Open Sans Light"/>
              <a:sym typeface="Open Sans Light"/>
            </a:endParaRPr>
          </a:p>
        </p:txBody>
      </p:sp>
      <p:sp>
        <p:nvSpPr>
          <p:cNvPr id="371" name="Google Shape;371;p84"/>
          <p:cNvSpPr txBox="1">
            <a:spLocks noGrp="1"/>
          </p:cNvSpPr>
          <p:nvPr>
            <p:ph type="body" idx="1"/>
          </p:nvPr>
        </p:nvSpPr>
        <p:spPr>
          <a:xfrm>
            <a:off x="0" y="666871"/>
            <a:ext cx="7242600" cy="832103"/>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 dirty="0"/>
              <a:t>identify target audience demographics, Geo-targeting and behavioral targeting</a:t>
            </a:r>
            <a:endParaRPr dirty="0"/>
          </a:p>
        </p:txBody>
      </p:sp>
      <p:graphicFrame>
        <p:nvGraphicFramePr>
          <p:cNvPr id="372" name="Google Shape;372;p84"/>
          <p:cNvGraphicFramePr/>
          <p:nvPr>
            <p:extLst>
              <p:ext uri="{D42A27DB-BD31-4B8C-83A1-F6EECF244321}">
                <p14:modId xmlns:p14="http://schemas.microsoft.com/office/powerpoint/2010/main" val="2846469106"/>
              </p:ext>
            </p:extLst>
          </p:nvPr>
        </p:nvGraphicFramePr>
        <p:xfrm>
          <a:off x="0" y="1402170"/>
          <a:ext cx="7772400" cy="8656230"/>
        </p:xfrm>
        <a:graphic>
          <a:graphicData uri="http://schemas.openxmlformats.org/drawingml/2006/table">
            <a:tbl>
              <a:tblPr>
                <a:noFill/>
                <a:tableStyleId>{0035D6F0-4DFC-4D87-8AE7-E07BF5D74EFB}</a:tableStyleId>
              </a:tblPr>
              <a:tblGrid>
                <a:gridCol w="2421350">
                  <a:extLst>
                    <a:ext uri="{9D8B030D-6E8A-4147-A177-3AD203B41FA5}">
                      <a16:colId xmlns:a16="http://schemas.microsoft.com/office/drawing/2014/main" val="20000"/>
                    </a:ext>
                  </a:extLst>
                </a:gridCol>
                <a:gridCol w="5351050">
                  <a:extLst>
                    <a:ext uri="{9D8B030D-6E8A-4147-A177-3AD203B41FA5}">
                      <a16:colId xmlns:a16="http://schemas.microsoft.com/office/drawing/2014/main" val="20001"/>
                    </a:ext>
                  </a:extLst>
                </a:gridCol>
              </a:tblGrid>
              <a:tr h="2076450">
                <a:tc>
                  <a:txBody>
                    <a:bodyPr/>
                    <a:lstStyle/>
                    <a:p>
                      <a:pPr marL="0" lvl="0" indent="0" algn="ctr" rtl="0">
                        <a:spcBef>
                          <a:spcPts val="0"/>
                        </a:spcBef>
                        <a:spcAft>
                          <a:spcPts val="0"/>
                        </a:spcAft>
                        <a:buNone/>
                      </a:pPr>
                      <a:r>
                        <a:rPr lang="en" b="1" dirty="0">
                          <a:solidFill>
                            <a:schemeClr val="dk1"/>
                          </a:solidFill>
                          <a:highlight>
                            <a:schemeClr val="lt1"/>
                          </a:highlight>
                          <a:latin typeface="Open Sans"/>
                          <a:ea typeface="Open Sans"/>
                          <a:cs typeface="Open Sans"/>
                          <a:sym typeface="Open Sans"/>
                        </a:rPr>
                        <a:t>Audience Demographics</a:t>
                      </a:r>
                      <a:endParaRPr b="1" dirty="0">
                        <a:solidFill>
                          <a:schemeClr val="dk1"/>
                        </a:solidFill>
                        <a:highlight>
                          <a:schemeClr val="lt1"/>
                        </a:highlight>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US" b="1" dirty="0">
                          <a:highlight>
                            <a:schemeClr val="lt1"/>
                          </a:highlight>
                        </a:rPr>
                        <a:t>Gender:</a:t>
                      </a:r>
                      <a:r>
                        <a:rPr lang="en-US" dirty="0">
                          <a:highlight>
                            <a:schemeClr val="lt1"/>
                          </a:highlight>
                        </a:rPr>
                        <a:t> Men and women</a:t>
                      </a:r>
                      <a:br>
                        <a:rPr lang="en-US" dirty="0">
                          <a:highlight>
                            <a:schemeClr val="lt1"/>
                          </a:highlight>
                        </a:rPr>
                      </a:br>
                      <a:r>
                        <a:rPr lang="en-US" b="1" dirty="0">
                          <a:highlight>
                            <a:schemeClr val="lt1"/>
                          </a:highlight>
                        </a:rPr>
                        <a:t>Age:</a:t>
                      </a:r>
                      <a:r>
                        <a:rPr lang="en-US" dirty="0">
                          <a:highlight>
                            <a:schemeClr val="lt1"/>
                          </a:highlight>
                        </a:rPr>
                        <a:t> 21–45 years old</a:t>
                      </a:r>
                      <a:br>
                        <a:rPr lang="en-US" dirty="0">
                          <a:highlight>
                            <a:schemeClr val="lt1"/>
                          </a:highlight>
                        </a:rPr>
                      </a:br>
                      <a:r>
                        <a:rPr lang="en-US" b="1" dirty="0">
                          <a:highlight>
                            <a:schemeClr val="lt1"/>
                          </a:highlight>
                        </a:rPr>
                        <a:t>Location:</a:t>
                      </a:r>
                      <a:r>
                        <a:rPr lang="en-US" dirty="0">
                          <a:highlight>
                            <a:schemeClr val="lt1"/>
                          </a:highlight>
                        </a:rPr>
                        <a:t> Focused on urban areas in the United States (New York, Chicago, Miami, Dallas, Houston, and Los Angeles)</a:t>
                      </a:r>
                    </a:p>
                    <a:p>
                      <a:pPr marL="0" lvl="0" indent="0" algn="l" rtl="0">
                        <a:spcBef>
                          <a:spcPts val="0"/>
                        </a:spcBef>
                        <a:spcAft>
                          <a:spcPts val="0"/>
                        </a:spcAft>
                        <a:buNone/>
                      </a:pPr>
                      <a:r>
                        <a:rPr lang="en-US" b="1" dirty="0"/>
                        <a:t>Lifestyle:</a:t>
                      </a:r>
                      <a:r>
                        <a:rPr lang="en-US" dirty="0"/>
                        <a:t> Active individuals who prioritize self-care and skincare</a:t>
                      </a:r>
                    </a:p>
                    <a:p>
                      <a:pPr marL="0" lvl="0" indent="0" algn="l" rtl="0">
                        <a:spcBef>
                          <a:spcPts val="0"/>
                        </a:spcBef>
                        <a:spcAft>
                          <a:spcPts val="0"/>
                        </a:spcAft>
                        <a:buNone/>
                      </a:pPr>
                      <a:r>
                        <a:rPr lang="en-US" b="1" dirty="0"/>
                        <a:t>Income Level:</a:t>
                      </a:r>
                      <a:r>
                        <a:rPr lang="en-US" dirty="0"/>
                        <a:t> Middle to upper-middle income (disposable income to invest in premium skincare)</a:t>
                      </a:r>
                    </a:p>
                    <a:p>
                      <a:pPr marL="0" lvl="0" indent="0" algn="l" rtl="0">
                        <a:spcBef>
                          <a:spcPts val="0"/>
                        </a:spcBef>
                        <a:spcAft>
                          <a:spcPts val="0"/>
                        </a:spcAft>
                        <a:buNone/>
                      </a:pPr>
                      <a:r>
                        <a:rPr lang="en-US" b="1" dirty="0"/>
                        <a:t>Education:</a:t>
                      </a:r>
                      <a:r>
                        <a:rPr lang="en-US" dirty="0"/>
                        <a:t> Likely to have at least some college education, with an interest in health and wellness trends</a:t>
                      </a:r>
                      <a:endParaRPr i="1" dirty="0">
                        <a:solidFill>
                          <a:srgbClr val="525C65"/>
                        </a:solidFill>
                        <a:highlight>
                          <a:schemeClr val="lt1"/>
                        </a:highlight>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0"/>
                  </a:ext>
                </a:extLst>
              </a:tr>
              <a:tr h="2623775">
                <a:tc>
                  <a:txBody>
                    <a:bodyPr/>
                    <a:lstStyle/>
                    <a:p>
                      <a:pPr marL="0" lvl="0" indent="0" algn="ctr" rtl="0">
                        <a:spcBef>
                          <a:spcPts val="0"/>
                        </a:spcBef>
                        <a:spcAft>
                          <a:spcPts val="0"/>
                        </a:spcAft>
                        <a:buNone/>
                      </a:pPr>
                      <a:r>
                        <a:rPr lang="en" b="1">
                          <a:solidFill>
                            <a:schemeClr val="dk1"/>
                          </a:solidFill>
                          <a:highlight>
                            <a:schemeClr val="lt1"/>
                          </a:highlight>
                          <a:latin typeface="Open Sans"/>
                          <a:ea typeface="Open Sans"/>
                          <a:cs typeface="Open Sans"/>
                          <a:sym typeface="Open Sans"/>
                        </a:rPr>
                        <a:t>Geo-targeting</a:t>
                      </a:r>
                      <a:endParaRPr b="1">
                        <a:solidFill>
                          <a:schemeClr val="dk1"/>
                        </a:solidFill>
                        <a:highlight>
                          <a:schemeClr val="lt1"/>
                        </a:highlight>
                        <a:latin typeface="Open Sans"/>
                        <a:ea typeface="Open Sans"/>
                        <a:cs typeface="Open Sans"/>
                        <a:sym typeface="Open Sans"/>
                      </a:endParaRPr>
                    </a:p>
                  </a:txBody>
                  <a:tcPr marL="91425" marR="91425" marT="91425" marB="91425" anchor="ctr"/>
                </a:tc>
                <a:tc>
                  <a:txBody>
                    <a:bodyPr/>
                    <a:lstStyle/>
                    <a:p>
                      <a:r>
                        <a:rPr lang="en-US" b="1" dirty="0">
                          <a:highlight>
                            <a:schemeClr val="lt1"/>
                          </a:highlight>
                        </a:rPr>
                        <a:t>New York:</a:t>
                      </a:r>
                      <a:r>
                        <a:rPr lang="en-US" dirty="0">
                          <a:highlight>
                            <a:schemeClr val="lt1"/>
                          </a:highlight>
                        </a:rPr>
                        <a:t> Trend-savvy consumers, large diverse population.</a:t>
                      </a:r>
                    </a:p>
                    <a:p>
                      <a:r>
                        <a:rPr lang="en-US" b="1" dirty="0">
                          <a:highlight>
                            <a:schemeClr val="lt1"/>
                          </a:highlight>
                        </a:rPr>
                        <a:t>Chicago:</a:t>
                      </a:r>
                      <a:r>
                        <a:rPr lang="en-US" dirty="0">
                          <a:highlight>
                            <a:schemeClr val="lt1"/>
                          </a:highlight>
                        </a:rPr>
                        <a:t> Professionals with interest in skincare suited to colder climates.</a:t>
                      </a:r>
                    </a:p>
                    <a:p>
                      <a:r>
                        <a:rPr lang="en-US" b="1" dirty="0">
                          <a:highlight>
                            <a:schemeClr val="lt1"/>
                          </a:highlight>
                        </a:rPr>
                        <a:t>Miami:</a:t>
                      </a:r>
                      <a:r>
                        <a:rPr lang="en-US" dirty="0">
                          <a:highlight>
                            <a:schemeClr val="lt1"/>
                          </a:highlight>
                        </a:rPr>
                        <a:t> Focus on products catering to humid conditions and sun-exposure care.</a:t>
                      </a:r>
                    </a:p>
                    <a:p>
                      <a:r>
                        <a:rPr lang="en-US" b="1" dirty="0">
                          <a:highlight>
                            <a:schemeClr val="lt1"/>
                          </a:highlight>
                        </a:rPr>
                        <a:t>Dallas and Houston:</a:t>
                      </a:r>
                      <a:r>
                        <a:rPr lang="en-US" dirty="0">
                          <a:highlight>
                            <a:schemeClr val="lt1"/>
                          </a:highlight>
                        </a:rPr>
                        <a:t> Young professionals in growing urban hubs.</a:t>
                      </a:r>
                    </a:p>
                    <a:p>
                      <a:r>
                        <a:rPr lang="en-US" b="1" dirty="0">
                          <a:highlight>
                            <a:schemeClr val="lt1"/>
                          </a:highlight>
                        </a:rPr>
                        <a:t>Los Angeles:</a:t>
                      </a:r>
                      <a:r>
                        <a:rPr lang="en-US" dirty="0">
                          <a:highlight>
                            <a:schemeClr val="lt1"/>
                          </a:highlight>
                        </a:rPr>
                        <a:t> Health-conscious, trend-forward market embracing natural ingredients.</a:t>
                      </a:r>
                    </a:p>
                    <a:p>
                      <a:r>
                        <a:rPr lang="en-US" b="1" dirty="0">
                          <a:highlight>
                            <a:schemeClr val="lt1"/>
                          </a:highlight>
                        </a:rPr>
                        <a:t>Urban vs. Suburban Focus:</a:t>
                      </a:r>
                      <a:r>
                        <a:rPr lang="en-US" dirty="0">
                          <a:highlight>
                            <a:schemeClr val="lt1"/>
                          </a:highlight>
                        </a:rPr>
                        <a:t> Primary focus on metropolitan and downtown areas where the target audience actively engages in wellness trends.</a:t>
                      </a:r>
                    </a:p>
                  </a:txBody>
                  <a:tcPr marL="91425" marR="91425" marT="91425" marB="91425"/>
                </a:tc>
                <a:extLst>
                  <a:ext uri="{0D108BD9-81ED-4DB2-BD59-A6C34878D82A}">
                    <a16:rowId xmlns:a16="http://schemas.microsoft.com/office/drawing/2014/main" val="10001"/>
                  </a:ext>
                </a:extLst>
              </a:tr>
              <a:tr h="2898162">
                <a:tc>
                  <a:txBody>
                    <a:bodyPr/>
                    <a:lstStyle/>
                    <a:p>
                      <a:pPr marL="0" lvl="0" indent="0" algn="ctr" rtl="0">
                        <a:spcBef>
                          <a:spcPts val="0"/>
                        </a:spcBef>
                        <a:spcAft>
                          <a:spcPts val="0"/>
                        </a:spcAft>
                        <a:buNone/>
                      </a:pPr>
                      <a:r>
                        <a:rPr lang="en" b="1">
                          <a:solidFill>
                            <a:schemeClr val="dk1"/>
                          </a:solidFill>
                          <a:highlight>
                            <a:schemeClr val="lt1"/>
                          </a:highlight>
                          <a:latin typeface="Open Sans"/>
                          <a:ea typeface="Open Sans"/>
                          <a:cs typeface="Open Sans"/>
                          <a:sym typeface="Open Sans"/>
                        </a:rPr>
                        <a:t>Behavioral targeting</a:t>
                      </a:r>
                      <a:endParaRPr b="1">
                        <a:solidFill>
                          <a:schemeClr val="dk1"/>
                        </a:solidFill>
                        <a:highlight>
                          <a:schemeClr val="lt1"/>
                        </a:highlight>
                        <a:latin typeface="Open Sans"/>
                        <a:ea typeface="Open Sans"/>
                        <a:cs typeface="Open Sans"/>
                        <a:sym typeface="Open Sans"/>
                      </a:endParaRPr>
                    </a:p>
                  </a:txBody>
                  <a:tcPr marL="91425" marR="91425" marT="91425" marB="91425" anchor="ctr"/>
                </a:tc>
                <a:tc>
                  <a:txBody>
                    <a:bodyPr/>
                    <a:lstStyle/>
                    <a:p>
                      <a:r>
                        <a:rPr lang="en-US" b="1" dirty="0">
                          <a:highlight>
                            <a:schemeClr val="lt1"/>
                          </a:highlight>
                        </a:rPr>
                        <a:t>Interests &amp; Preferences: </a:t>
                      </a:r>
                      <a:r>
                        <a:rPr lang="en-US" dirty="0">
                          <a:highlight>
                            <a:schemeClr val="lt1"/>
                          </a:highlight>
                        </a:rPr>
                        <a:t>Consumers following beauty, skincare, and grooming influencers. Those engaging with content about plant-based or non-chemical skincare. Interest in eco-friendly and sustainable products.</a:t>
                      </a:r>
                    </a:p>
                    <a:p>
                      <a:r>
                        <a:rPr lang="en-US" b="1" dirty="0">
                          <a:highlight>
                            <a:schemeClr val="lt1"/>
                          </a:highlight>
                        </a:rPr>
                        <a:t>Purchase Behavior: </a:t>
                      </a:r>
                      <a:r>
                        <a:rPr lang="en-US" dirty="0">
                          <a:highlight>
                            <a:schemeClr val="lt1"/>
                          </a:highlight>
                        </a:rPr>
                        <a:t>Shoppers who buy premium skincare products online or in stores. Individuals who explore new skincare trends or innovations regularly.</a:t>
                      </a:r>
                    </a:p>
                    <a:p>
                      <a:r>
                        <a:rPr lang="en-US" b="1" dirty="0">
                          <a:highlight>
                            <a:schemeClr val="lt1"/>
                          </a:highlight>
                        </a:rPr>
                        <a:t>Digital Behavior: </a:t>
                      </a:r>
                      <a:r>
                        <a:rPr lang="en-US" dirty="0">
                          <a:highlight>
                            <a:schemeClr val="lt1"/>
                          </a:highlight>
                        </a:rPr>
                        <a:t>Users frequently visiting beauty and wellness e-commerce platforms. People researching skincare tutorials or regimens online. Engagement with competitor brands and their content on Facebook, Instagram, and TikTok.</a:t>
                      </a:r>
                    </a:p>
                    <a:p>
                      <a:r>
                        <a:rPr lang="en-US" b="1" dirty="0">
                          <a:highlight>
                            <a:schemeClr val="lt1"/>
                          </a:highlight>
                        </a:rPr>
                        <a:t>Personal Goals: </a:t>
                      </a:r>
                      <a:r>
                        <a:rPr lang="en-US" dirty="0">
                          <a:highlight>
                            <a:schemeClr val="lt1"/>
                          </a:highlight>
                        </a:rPr>
                        <a:t>Clearer, healthier skin for increased confidence.</a:t>
                      </a:r>
                    </a:p>
                    <a:p>
                      <a:pPr lvl="1"/>
                      <a:r>
                        <a:rPr lang="en-US" dirty="0">
                          <a:highlight>
                            <a:schemeClr val="lt1"/>
                          </a:highlight>
                        </a:rPr>
                        <a:t>Seeking solutions for issues like acne marks, discoloration, or ingrown hairs.</a:t>
                      </a:r>
                    </a:p>
                    <a:p>
                      <a:r>
                        <a:rPr lang="en-US" b="1" dirty="0">
                          <a:highlight>
                            <a:schemeClr val="lt1"/>
                          </a:highlight>
                        </a:rPr>
                        <a:t>Life Stage: </a:t>
                      </a:r>
                      <a:r>
                        <a:rPr lang="en-US" dirty="0">
                          <a:highlight>
                            <a:schemeClr val="lt1"/>
                          </a:highlight>
                        </a:rPr>
                        <a:t>Young professionals and millennials balancing career and self-care. Parents or mid-career individuals looking for simple, effective skincare solutions.</a:t>
                      </a: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85"/>
          <p:cNvSpPr txBox="1">
            <a:spLocks noGrp="1"/>
          </p:cNvSpPr>
          <p:nvPr>
            <p:ph type="title"/>
          </p:nvPr>
        </p:nvSpPr>
        <p:spPr>
          <a:xfrm>
            <a:off x="0" y="0"/>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dirty="0">
                <a:solidFill>
                  <a:srgbClr val="02B3E4"/>
                </a:solidFill>
                <a:latin typeface="Open Sans Light"/>
                <a:ea typeface="Open Sans Light"/>
                <a:cs typeface="Open Sans Light"/>
                <a:sym typeface="Open Sans Light"/>
              </a:rPr>
              <a:t>Facebook Ad mockups</a:t>
            </a:r>
            <a:endParaRPr sz="2400" dirty="0">
              <a:solidFill>
                <a:srgbClr val="02B3E4"/>
              </a:solidFill>
              <a:latin typeface="Open Sans Light"/>
              <a:ea typeface="Open Sans Light"/>
              <a:cs typeface="Open Sans Light"/>
              <a:sym typeface="Open Sans Light"/>
            </a:endParaRPr>
          </a:p>
        </p:txBody>
      </p:sp>
      <p:graphicFrame>
        <p:nvGraphicFramePr>
          <p:cNvPr id="378" name="Google Shape;378;p85"/>
          <p:cNvGraphicFramePr/>
          <p:nvPr>
            <p:extLst>
              <p:ext uri="{D42A27DB-BD31-4B8C-83A1-F6EECF244321}">
                <p14:modId xmlns:p14="http://schemas.microsoft.com/office/powerpoint/2010/main" val="3293672148"/>
              </p:ext>
            </p:extLst>
          </p:nvPr>
        </p:nvGraphicFramePr>
        <p:xfrm>
          <a:off x="0" y="2153151"/>
          <a:ext cx="7772400" cy="3717826"/>
        </p:xfrm>
        <a:graphic>
          <a:graphicData uri="http://schemas.openxmlformats.org/drawingml/2006/table">
            <a:tbl>
              <a:tblPr>
                <a:noFill/>
                <a:tableStyleId>{0035D6F0-4DFC-4D87-8AE7-E07BF5D74EFB}</a:tableStyleId>
              </a:tblPr>
              <a:tblGrid>
                <a:gridCol w="2901611">
                  <a:extLst>
                    <a:ext uri="{9D8B030D-6E8A-4147-A177-3AD203B41FA5}">
                      <a16:colId xmlns:a16="http://schemas.microsoft.com/office/drawing/2014/main" val="20000"/>
                    </a:ext>
                  </a:extLst>
                </a:gridCol>
                <a:gridCol w="4870789">
                  <a:extLst>
                    <a:ext uri="{9D8B030D-6E8A-4147-A177-3AD203B41FA5}">
                      <a16:colId xmlns:a16="http://schemas.microsoft.com/office/drawing/2014/main" val="20001"/>
                    </a:ext>
                  </a:extLst>
                </a:gridCol>
              </a:tblGrid>
              <a:tr h="399549">
                <a:tc gridSpan="2">
                  <a:txBody>
                    <a:bodyPr/>
                    <a:lstStyle/>
                    <a:p>
                      <a:pPr marL="0" lvl="0" indent="0" algn="ctr" rtl="0">
                        <a:spcBef>
                          <a:spcPts val="0"/>
                        </a:spcBef>
                        <a:spcAft>
                          <a:spcPts val="0"/>
                        </a:spcAft>
                        <a:buNone/>
                      </a:pPr>
                      <a:r>
                        <a:rPr lang="en" sz="1800" b="1"/>
                        <a:t>Ad for Women</a:t>
                      </a:r>
                      <a:endParaRPr sz="1800" b="1"/>
                    </a:p>
                  </a:txBody>
                  <a:tcPr marL="91425" marR="91425" marT="91425" marB="91425"/>
                </a:tc>
                <a:tc hMerge="1">
                  <a:txBody>
                    <a:bodyPr/>
                    <a:lstStyle/>
                    <a:p>
                      <a:endParaRPr lang="en-NL"/>
                    </a:p>
                  </a:txBody>
                  <a:tcPr/>
                </a:tc>
                <a:extLst>
                  <a:ext uri="{0D108BD9-81ED-4DB2-BD59-A6C34878D82A}">
                    <a16:rowId xmlns:a16="http://schemas.microsoft.com/office/drawing/2014/main" val="10000"/>
                  </a:ext>
                </a:extLst>
              </a:tr>
              <a:tr h="2394715">
                <a:tc rowSpan="2">
                  <a:txBody>
                    <a:bodyPr/>
                    <a:lstStyle/>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r>
                        <a:rPr lang="en-US" sz="1800" dirty="0">
                          <a:highlight>
                            <a:schemeClr val="lt1"/>
                          </a:highlight>
                        </a:rPr>
                        <a:t>"Glow naturally with PYUR. Our plant-based 3-step solution is designed to bring out your best skin—clean, fresh, and healthy. Feel confident in every moment."</a:t>
                      </a:r>
                      <a:endParaRPr sz="1800" i="1" dirty="0">
                        <a:solidFill>
                          <a:srgbClr val="525C65"/>
                        </a:solidFill>
                        <a:highlight>
                          <a:schemeClr val="lt1"/>
                        </a:highlight>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1"/>
                  </a:ext>
                </a:extLst>
              </a:tr>
              <a:tr h="865941">
                <a:tc vMerge="1">
                  <a:txBody>
                    <a:bodyPr/>
                    <a:lstStyle/>
                    <a:p>
                      <a:endParaRPr lang="en-NL"/>
                    </a:p>
                  </a:txBody>
                  <a:tcPr/>
                </a:tc>
                <a:tc>
                  <a:txBody>
                    <a:bodyPr/>
                    <a:lstStyle/>
                    <a:p>
                      <a:r>
                        <a:rPr lang="en-US" sz="1800" i="1" dirty="0">
                          <a:highlight>
                            <a:schemeClr val="lt1"/>
                          </a:highlight>
                        </a:rPr>
                        <a:t>[Shop Now]</a:t>
                      </a:r>
                      <a:endParaRPr lang="en-US" sz="1800" dirty="0">
                        <a:highlight>
                          <a:schemeClr val="lt1"/>
                        </a:highlight>
                      </a:endParaRPr>
                    </a:p>
                  </a:txBody>
                  <a:tcPr marL="91425" marR="91425" marT="91425" marB="91425"/>
                </a:tc>
                <a:extLst>
                  <a:ext uri="{0D108BD9-81ED-4DB2-BD59-A6C34878D82A}">
                    <a16:rowId xmlns:a16="http://schemas.microsoft.com/office/drawing/2014/main" val="10002"/>
                  </a:ext>
                </a:extLst>
              </a:tr>
            </a:tbl>
          </a:graphicData>
        </a:graphic>
      </p:graphicFrame>
      <p:sp>
        <p:nvSpPr>
          <p:cNvPr id="382" name="Google Shape;382;p85"/>
          <p:cNvSpPr txBox="1">
            <a:spLocks noGrp="1"/>
          </p:cNvSpPr>
          <p:nvPr>
            <p:ph type="body" idx="1"/>
          </p:nvPr>
        </p:nvSpPr>
        <p:spPr>
          <a:xfrm>
            <a:off x="0" y="724150"/>
            <a:ext cx="7242600" cy="1314200"/>
          </a:xfrm>
          <a:prstGeom prst="rect">
            <a:avLst/>
          </a:prstGeom>
        </p:spPr>
        <p:txBody>
          <a:bodyPr spcFirstLastPara="1" wrap="square" lIns="91425" tIns="91425" rIns="91425" bIns="91425" anchor="t" anchorCtr="0">
            <a:noAutofit/>
          </a:bodyPr>
          <a:lstStyle/>
          <a:p>
            <a:pPr marL="0" indent="0">
              <a:buNone/>
            </a:pPr>
            <a:r>
              <a:rPr lang="en" dirty="0"/>
              <a:t>create ad mockups for the Facebook A/B test.</a:t>
            </a:r>
          </a:p>
          <a:p>
            <a:pPr marL="285750" indent="-285750"/>
            <a:r>
              <a:rPr lang="en" dirty="0"/>
              <a:t>an image that represents the brand - </a:t>
            </a:r>
            <a:r>
              <a:rPr lang="en" u="sng" dirty="0">
                <a:solidFill>
                  <a:schemeClr val="accent5"/>
                </a:solidFill>
                <a:hlinkClick r:id="rId3">
                  <a:extLst>
                    <a:ext uri="{A12FA001-AC4F-418D-AE19-62706E023703}">
                      <ahyp:hlinkClr xmlns:ahyp="http://schemas.microsoft.com/office/drawing/2018/hyperlinkcolor" val="tx"/>
                    </a:ext>
                  </a:extLst>
                </a:hlinkClick>
              </a:rPr>
              <a:t>PYUR website</a:t>
            </a:r>
            <a:endParaRPr lang="en" u="sng" dirty="0">
              <a:solidFill>
                <a:schemeClr val="accent5"/>
              </a:solidFill>
            </a:endParaRPr>
          </a:p>
          <a:p>
            <a:pPr marL="285750" indent="-285750"/>
            <a:r>
              <a:rPr lang="en" dirty="0"/>
              <a:t>post text caption</a:t>
            </a:r>
          </a:p>
          <a:p>
            <a:pPr marL="285750" indent="-285750"/>
            <a:r>
              <a:rPr lang="en" dirty="0"/>
              <a:t>call-to-action.</a:t>
            </a:r>
            <a:endParaRPr dirty="0"/>
          </a:p>
        </p:txBody>
      </p:sp>
      <p:graphicFrame>
        <p:nvGraphicFramePr>
          <p:cNvPr id="383" name="Google Shape;383;p85"/>
          <p:cNvGraphicFramePr/>
          <p:nvPr>
            <p:extLst>
              <p:ext uri="{D42A27DB-BD31-4B8C-83A1-F6EECF244321}">
                <p14:modId xmlns:p14="http://schemas.microsoft.com/office/powerpoint/2010/main" val="2356362382"/>
              </p:ext>
            </p:extLst>
          </p:nvPr>
        </p:nvGraphicFramePr>
        <p:xfrm>
          <a:off x="0" y="5985778"/>
          <a:ext cx="7772400" cy="3712893"/>
        </p:xfrm>
        <a:graphic>
          <a:graphicData uri="http://schemas.openxmlformats.org/drawingml/2006/table">
            <a:tbl>
              <a:tblPr>
                <a:noFill/>
                <a:tableStyleId>{0035D6F0-4DFC-4D87-8AE7-E07BF5D74EFB}</a:tableStyleId>
              </a:tblPr>
              <a:tblGrid>
                <a:gridCol w="2901611">
                  <a:extLst>
                    <a:ext uri="{9D8B030D-6E8A-4147-A177-3AD203B41FA5}">
                      <a16:colId xmlns:a16="http://schemas.microsoft.com/office/drawing/2014/main" val="20000"/>
                    </a:ext>
                  </a:extLst>
                </a:gridCol>
                <a:gridCol w="4870789">
                  <a:extLst>
                    <a:ext uri="{9D8B030D-6E8A-4147-A177-3AD203B41FA5}">
                      <a16:colId xmlns:a16="http://schemas.microsoft.com/office/drawing/2014/main" val="20001"/>
                    </a:ext>
                  </a:extLst>
                </a:gridCol>
              </a:tblGrid>
              <a:tr h="395972">
                <a:tc gridSpan="2">
                  <a:txBody>
                    <a:bodyPr/>
                    <a:lstStyle/>
                    <a:p>
                      <a:pPr marL="0" lvl="0" indent="0" algn="ctr" rtl="0">
                        <a:spcBef>
                          <a:spcPts val="0"/>
                        </a:spcBef>
                        <a:spcAft>
                          <a:spcPts val="0"/>
                        </a:spcAft>
                        <a:buClr>
                          <a:schemeClr val="dk1"/>
                        </a:buClr>
                        <a:buSzPts val="1100"/>
                        <a:buFont typeface="Arial"/>
                        <a:buNone/>
                      </a:pPr>
                      <a:r>
                        <a:rPr lang="en" sz="1800" b="1" dirty="0">
                          <a:solidFill>
                            <a:schemeClr val="dk1"/>
                          </a:solidFill>
                        </a:rPr>
                        <a:t>Ad for Men</a:t>
                      </a:r>
                      <a:endParaRPr sz="1800" b="1" dirty="0"/>
                    </a:p>
                  </a:txBody>
                  <a:tcPr marL="91425" marR="91425" marT="91425" marB="91425"/>
                </a:tc>
                <a:tc hMerge="1">
                  <a:txBody>
                    <a:bodyPr/>
                    <a:lstStyle/>
                    <a:p>
                      <a:endParaRPr lang="en-NL"/>
                    </a:p>
                  </a:txBody>
                  <a:tcPr/>
                </a:tc>
                <a:extLst>
                  <a:ext uri="{0D108BD9-81ED-4DB2-BD59-A6C34878D82A}">
                    <a16:rowId xmlns:a16="http://schemas.microsoft.com/office/drawing/2014/main" val="10000"/>
                  </a:ext>
                </a:extLst>
              </a:tr>
              <a:tr h="2391092">
                <a:tc rowSpan="2">
                  <a:txBody>
                    <a:bodyPr/>
                    <a:lstStyle/>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r>
                        <a:rPr lang="en-US" sz="1800" dirty="0">
                          <a:highlight>
                            <a:schemeClr val="lt1"/>
                          </a:highlight>
                        </a:rPr>
                        <a:t>"Confidence starts with clear, healthy skin. Discover the ultimate 3-step skincare solution designed for men who take their grooming seriously. Feel confident. Feel PYUR."</a:t>
                      </a:r>
                      <a:endParaRPr sz="1800" i="1" dirty="0">
                        <a:solidFill>
                          <a:srgbClr val="525C65"/>
                        </a:solidFill>
                        <a:highlight>
                          <a:schemeClr val="lt1"/>
                        </a:highlight>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1"/>
                  </a:ext>
                </a:extLst>
              </a:tr>
              <a:tr h="864631">
                <a:tc vMerge="1">
                  <a:txBody>
                    <a:bodyPr/>
                    <a:lstStyle/>
                    <a:p>
                      <a:endParaRPr lang="en-NL"/>
                    </a:p>
                  </a:txBody>
                  <a:tcPr/>
                </a:tc>
                <a:tc>
                  <a:txBody>
                    <a:bodyPr/>
                    <a:lstStyle/>
                    <a:p>
                      <a:r>
                        <a:rPr lang="en-US" sz="1800" i="1" dirty="0">
                          <a:highlight>
                            <a:schemeClr val="lt1"/>
                          </a:highlight>
                        </a:rPr>
                        <a:t>[Shop Now]</a:t>
                      </a:r>
                      <a:endParaRPr lang="en-US" sz="1800" dirty="0">
                        <a:highlight>
                          <a:schemeClr val="lt1"/>
                        </a:highlight>
                      </a:endParaRPr>
                    </a:p>
                  </a:txBody>
                  <a:tcPr marL="91425" marR="91425" marT="91425" marB="91425"/>
                </a:tc>
                <a:extLst>
                  <a:ext uri="{0D108BD9-81ED-4DB2-BD59-A6C34878D82A}">
                    <a16:rowId xmlns:a16="http://schemas.microsoft.com/office/drawing/2014/main" val="10002"/>
                  </a:ext>
                </a:extLst>
              </a:tr>
            </a:tbl>
          </a:graphicData>
        </a:graphic>
      </p:graphicFrame>
      <p:pic>
        <p:nvPicPr>
          <p:cNvPr id="3" name="Picture 2">
            <a:extLst>
              <a:ext uri="{FF2B5EF4-FFF2-40B4-BE49-F238E27FC236}">
                <a16:creationId xmlns:a16="http://schemas.microsoft.com/office/drawing/2014/main" id="{BDABE0DF-950A-F71F-A299-99AEA45B6E36}"/>
              </a:ext>
            </a:extLst>
          </p:cNvPr>
          <p:cNvPicPr>
            <a:picLocks noChangeAspect="1"/>
          </p:cNvPicPr>
          <p:nvPr/>
        </p:nvPicPr>
        <p:blipFill>
          <a:blip r:embed="rId4"/>
          <a:stretch>
            <a:fillRect/>
          </a:stretch>
        </p:blipFill>
        <p:spPr>
          <a:xfrm>
            <a:off x="0" y="6382840"/>
            <a:ext cx="2881826" cy="3315831"/>
          </a:xfrm>
          <a:prstGeom prst="rect">
            <a:avLst/>
          </a:prstGeom>
        </p:spPr>
      </p:pic>
      <p:pic>
        <p:nvPicPr>
          <p:cNvPr id="5" name="Picture 4">
            <a:extLst>
              <a:ext uri="{FF2B5EF4-FFF2-40B4-BE49-F238E27FC236}">
                <a16:creationId xmlns:a16="http://schemas.microsoft.com/office/drawing/2014/main" id="{89CAD002-04DE-04C1-226D-55D7B92431DB}"/>
              </a:ext>
            </a:extLst>
          </p:cNvPr>
          <p:cNvPicPr>
            <a:picLocks noChangeAspect="1"/>
          </p:cNvPicPr>
          <p:nvPr/>
        </p:nvPicPr>
        <p:blipFill>
          <a:blip r:embed="rId5"/>
          <a:stretch>
            <a:fillRect/>
          </a:stretch>
        </p:blipFill>
        <p:spPr>
          <a:xfrm>
            <a:off x="0" y="2665014"/>
            <a:ext cx="2881826" cy="315334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0"/>
        <p:cNvGrpSpPr/>
        <p:nvPr/>
      </p:nvGrpSpPr>
      <p:grpSpPr>
        <a:xfrm>
          <a:off x="0" y="0"/>
          <a:ext cx="0" cy="0"/>
          <a:chOff x="0" y="0"/>
          <a:chExt cx="0" cy="0"/>
        </a:xfrm>
      </p:grpSpPr>
      <p:sp>
        <p:nvSpPr>
          <p:cNvPr id="251" name="Google Shape;251;p67"/>
          <p:cNvSpPr txBox="1">
            <a:spLocks noGrp="1"/>
          </p:cNvSpPr>
          <p:nvPr>
            <p:ph type="ctrTitle"/>
          </p:nvPr>
        </p:nvSpPr>
        <p:spPr>
          <a:xfrm>
            <a:off x="347400" y="1947675"/>
            <a:ext cx="7077600" cy="291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Campaign Brief</a:t>
            </a:r>
            <a:endParaRPr sz="4800">
              <a:solidFill>
                <a:srgbClr val="FAFBFC"/>
              </a:solidFill>
              <a:latin typeface="Open Sans Light"/>
              <a:ea typeface="Open Sans Light"/>
              <a:cs typeface="Open Sans Light"/>
              <a:sym typeface="Open Sans Light"/>
            </a:endParaRPr>
          </a:p>
        </p:txBody>
      </p:sp>
      <p:sp>
        <p:nvSpPr>
          <p:cNvPr id="252" name="Google Shape;252;p67"/>
          <p:cNvSpPr/>
          <p:nvPr/>
        </p:nvSpPr>
        <p:spPr>
          <a:xfrm>
            <a:off x="964649" y="48189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86"/>
          <p:cNvSpPr txBox="1">
            <a:spLocks noGrp="1"/>
          </p:cNvSpPr>
          <p:nvPr>
            <p:ph type="title"/>
          </p:nvPr>
        </p:nvSpPr>
        <p:spPr>
          <a:xfrm>
            <a:off x="0" y="0"/>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dirty="0">
                <a:solidFill>
                  <a:srgbClr val="02B3E4"/>
                </a:solidFill>
                <a:latin typeface="Open Sans Light"/>
                <a:ea typeface="Open Sans Light"/>
                <a:cs typeface="Open Sans Light"/>
                <a:sym typeface="Open Sans Light"/>
              </a:rPr>
              <a:t>Facebook A/B test</a:t>
            </a:r>
            <a:endParaRPr sz="2400" dirty="0">
              <a:solidFill>
                <a:srgbClr val="02B3E4"/>
              </a:solidFill>
              <a:latin typeface="Open Sans Light"/>
              <a:ea typeface="Open Sans Light"/>
              <a:cs typeface="Open Sans Light"/>
              <a:sym typeface="Open Sans Light"/>
            </a:endParaRPr>
          </a:p>
        </p:txBody>
      </p:sp>
      <p:graphicFrame>
        <p:nvGraphicFramePr>
          <p:cNvPr id="392" name="Google Shape;392;p86"/>
          <p:cNvGraphicFramePr/>
          <p:nvPr>
            <p:extLst>
              <p:ext uri="{D42A27DB-BD31-4B8C-83A1-F6EECF244321}">
                <p14:modId xmlns:p14="http://schemas.microsoft.com/office/powerpoint/2010/main" val="131551027"/>
              </p:ext>
            </p:extLst>
          </p:nvPr>
        </p:nvGraphicFramePr>
        <p:xfrm>
          <a:off x="-25" y="881675"/>
          <a:ext cx="7772425" cy="4741855"/>
        </p:xfrm>
        <a:graphic>
          <a:graphicData uri="http://schemas.openxmlformats.org/drawingml/2006/table">
            <a:tbl>
              <a:tblPr>
                <a:noFill/>
                <a:tableStyleId>{0035D6F0-4DFC-4D87-8AE7-E07BF5D74EFB}</a:tableStyleId>
              </a:tblPr>
              <a:tblGrid>
                <a:gridCol w="1554485">
                  <a:extLst>
                    <a:ext uri="{9D8B030D-6E8A-4147-A177-3AD203B41FA5}">
                      <a16:colId xmlns:a16="http://schemas.microsoft.com/office/drawing/2014/main" val="20000"/>
                    </a:ext>
                  </a:extLst>
                </a:gridCol>
                <a:gridCol w="168404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1352550">
                  <a:extLst>
                    <a:ext uri="{9D8B030D-6E8A-4147-A177-3AD203B41FA5}">
                      <a16:colId xmlns:a16="http://schemas.microsoft.com/office/drawing/2014/main" val="20003"/>
                    </a:ext>
                  </a:extLst>
                </a:gridCol>
                <a:gridCol w="1200150">
                  <a:extLst>
                    <a:ext uri="{9D8B030D-6E8A-4147-A177-3AD203B41FA5}">
                      <a16:colId xmlns:a16="http://schemas.microsoft.com/office/drawing/2014/main" val="20004"/>
                    </a:ext>
                  </a:extLst>
                </a:gridCol>
              </a:tblGrid>
              <a:tr h="718525">
                <a:tc>
                  <a:txBody>
                    <a:bodyPr/>
                    <a:lstStyle/>
                    <a:p>
                      <a:pPr marL="0" lvl="0" indent="0" algn="ctr" rtl="0">
                        <a:spcBef>
                          <a:spcPts val="0"/>
                        </a:spcBef>
                        <a:spcAft>
                          <a:spcPts val="0"/>
                        </a:spcAft>
                        <a:buNone/>
                      </a:pPr>
                      <a:r>
                        <a:rPr lang="en">
                          <a:solidFill>
                            <a:schemeClr val="dk1"/>
                          </a:solidFill>
                          <a:latin typeface="Open Sans"/>
                          <a:ea typeface="Open Sans"/>
                          <a:cs typeface="Open Sans"/>
                          <a:sym typeface="Open Sans"/>
                        </a:rPr>
                        <a:t>Name of the Ad</a:t>
                      </a:r>
                      <a:endParaRPr>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a:solidFill>
                            <a:schemeClr val="dk1"/>
                          </a:solidFill>
                          <a:latin typeface="Open Sans"/>
                          <a:ea typeface="Open Sans"/>
                          <a:cs typeface="Open Sans"/>
                          <a:sym typeface="Open Sans"/>
                        </a:rPr>
                        <a:t>Campaign Objective</a:t>
                      </a:r>
                      <a:endParaRPr>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a:solidFill>
                            <a:schemeClr val="dk1"/>
                          </a:solidFill>
                          <a:latin typeface="Open Sans"/>
                          <a:ea typeface="Open Sans"/>
                          <a:cs typeface="Open Sans"/>
                          <a:sym typeface="Open Sans"/>
                        </a:rPr>
                        <a:t>KPI</a:t>
                      </a:r>
                      <a:endParaRPr>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a:solidFill>
                            <a:schemeClr val="dk1"/>
                          </a:solidFill>
                          <a:latin typeface="Open Sans"/>
                          <a:ea typeface="Open Sans"/>
                          <a:cs typeface="Open Sans"/>
                          <a:sym typeface="Open Sans"/>
                        </a:rPr>
                        <a:t>Audience</a:t>
                      </a:r>
                      <a:endParaRPr>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a:solidFill>
                            <a:schemeClr val="dk1"/>
                          </a:solidFill>
                          <a:latin typeface="Open Sans"/>
                          <a:ea typeface="Open Sans"/>
                          <a:cs typeface="Open Sans"/>
                          <a:sym typeface="Open Sans"/>
                        </a:rPr>
                        <a:t>Total Budget</a:t>
                      </a:r>
                      <a:endParaRPr>
                        <a:solidFill>
                          <a:schemeClr val="dk1"/>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2004082">
                <a:tc>
                  <a:txBody>
                    <a:bodyPr/>
                    <a:lstStyle/>
                    <a:p>
                      <a:pPr marL="0" lvl="0" indent="0" algn="ctr" rtl="0">
                        <a:spcBef>
                          <a:spcPts val="0"/>
                        </a:spcBef>
                        <a:spcAft>
                          <a:spcPts val="0"/>
                        </a:spcAft>
                        <a:buNone/>
                      </a:pPr>
                      <a:r>
                        <a:rPr lang="en" sz="1800">
                          <a:solidFill>
                            <a:schemeClr val="dk1"/>
                          </a:solidFill>
                          <a:latin typeface="Open Sans"/>
                          <a:ea typeface="Open Sans"/>
                          <a:cs typeface="Open Sans"/>
                          <a:sym typeface="Open Sans"/>
                        </a:rPr>
                        <a:t>Ad for Women</a:t>
                      </a:r>
                      <a:endParaRPr sz="1800">
                        <a:solidFill>
                          <a:schemeClr val="dk1"/>
                        </a:solidFill>
                        <a:latin typeface="Open Sans"/>
                        <a:ea typeface="Open Sans"/>
                        <a:cs typeface="Open Sans"/>
                        <a:sym typeface="Open Sans"/>
                      </a:endParaRPr>
                    </a:p>
                  </a:txBody>
                  <a:tcPr marL="91425" marR="91425" marT="91425" marB="91425" anchor="ctr"/>
                </a:tc>
                <a:tc rowSpan="2">
                  <a:txBody>
                    <a:bodyPr/>
                    <a:lstStyle/>
                    <a:p>
                      <a:r>
                        <a:rPr lang="en-US" dirty="0">
                          <a:highlight>
                            <a:schemeClr val="lt1"/>
                          </a:highlight>
                        </a:rPr>
                        <a:t>the primary objective of the PYUR advertising marketing campaign for the new fall season is to:</a:t>
                      </a:r>
                    </a:p>
                    <a:p>
                      <a:r>
                        <a:rPr lang="en-US" b="1" dirty="0">
                          <a:highlight>
                            <a:schemeClr val="lt1"/>
                          </a:highlight>
                        </a:rPr>
                        <a:t>Increase brand awareness and drive sales of the new 3-step solution in the target markets of New York, Chicago, Miami, Dallas, Houston, and Los Angeles.</a:t>
                      </a:r>
                      <a:endParaRPr lang="en-US" dirty="0">
                        <a:highlight>
                          <a:schemeClr val="lt1"/>
                        </a:highlight>
                      </a:endParaRPr>
                    </a:p>
                    <a:p>
                      <a:pPr marL="0" lvl="0" indent="0" algn="ctr" rtl="0">
                        <a:spcBef>
                          <a:spcPts val="0"/>
                        </a:spcBef>
                        <a:spcAft>
                          <a:spcPts val="0"/>
                        </a:spcAft>
                        <a:buNone/>
                      </a:pPr>
                      <a:endParaRPr dirty="0"/>
                    </a:p>
                  </a:txBody>
                  <a:tcPr marL="91425" marR="91425" marT="91425" marB="91425" anchor="ctr"/>
                </a:tc>
                <a:tc rowSpan="2">
                  <a:txBody>
                    <a:bodyPr/>
                    <a:lstStyle/>
                    <a:p>
                      <a:pPr marL="0" lvl="0" indent="0" algn="ctr" rtl="0">
                        <a:spcBef>
                          <a:spcPts val="0"/>
                        </a:spcBef>
                        <a:spcAft>
                          <a:spcPts val="0"/>
                        </a:spcAft>
                        <a:buNone/>
                      </a:pPr>
                      <a:r>
                        <a:rPr lang="en-US" b="1" dirty="0"/>
                        <a:t>Click-Through Rate (CTR)</a:t>
                      </a:r>
                      <a:r>
                        <a:rPr lang="en-US" dirty="0"/>
                        <a:t>: Which group clicks on the ad more frequently? </a:t>
                      </a:r>
                      <a:br>
                        <a:rPr lang="en-US" dirty="0"/>
                      </a:br>
                      <a:r>
                        <a:rPr lang="en-US" b="1" dirty="0"/>
                        <a:t>Conversion Rate</a:t>
                      </a:r>
                      <a:r>
                        <a:rPr lang="en-US" dirty="0"/>
                        <a:t>: How many viewers from each group proceed to purchase or engage?</a:t>
                      </a:r>
                      <a:br>
                        <a:rPr lang="en-US" dirty="0"/>
                      </a:br>
                      <a:r>
                        <a:rPr lang="en-US" b="1" dirty="0"/>
                        <a:t>Cost-Per-Click (CPC)</a:t>
                      </a:r>
                      <a:r>
                        <a:rPr lang="en-US" dirty="0"/>
                        <a:t>: Which audience is more cost-efficient to reach?</a:t>
                      </a:r>
                      <a:br>
                        <a:rPr lang="en-US" dirty="0"/>
                      </a:br>
                      <a:r>
                        <a:rPr lang="en-US" b="1" dirty="0"/>
                        <a:t>Engagement Rate</a:t>
                      </a:r>
                      <a:r>
                        <a:rPr lang="en-US" dirty="0"/>
                        <a:t>: Likes, comments, and shares on each ad.</a:t>
                      </a:r>
                      <a:endParaRPr dirty="0"/>
                    </a:p>
                  </a:txBody>
                  <a:tcPr marL="91425" marR="91425" marT="91425" marB="91425" anchor="ctr"/>
                </a:tc>
                <a:tc>
                  <a:txBody>
                    <a:bodyPr/>
                    <a:lstStyle/>
                    <a:p>
                      <a:pPr marL="0" lvl="0" indent="0" algn="ctr" rtl="0">
                        <a:spcBef>
                          <a:spcPts val="0"/>
                        </a:spcBef>
                        <a:spcAft>
                          <a:spcPts val="0"/>
                        </a:spcAft>
                        <a:buNone/>
                      </a:pPr>
                      <a:r>
                        <a:rPr lang="en-US" dirty="0"/>
                        <a:t>Targets women aged 21–45.</a:t>
                      </a:r>
                      <a:endParaRPr dirty="0"/>
                    </a:p>
                  </a:txBody>
                  <a:tcPr marL="91425" marR="91425" marT="91425" marB="91425" anchor="ctr"/>
                </a:tc>
                <a:tc rowSpan="2">
                  <a:txBody>
                    <a:bodyPr/>
                    <a:lstStyle/>
                    <a:p>
                      <a:pPr marL="0" lvl="0" indent="0" algn="ctr" rtl="0">
                        <a:spcBef>
                          <a:spcPts val="0"/>
                        </a:spcBef>
                        <a:spcAft>
                          <a:spcPts val="0"/>
                        </a:spcAft>
                        <a:buNone/>
                      </a:pPr>
                      <a:r>
                        <a:rPr lang="en-US" dirty="0"/>
                        <a:t>Total budget should be 10,000$</a:t>
                      </a:r>
                      <a:br>
                        <a:rPr lang="en-US" dirty="0"/>
                      </a:br>
                      <a:r>
                        <a:rPr lang="en-US" dirty="0"/>
                        <a:t>Split the budget evenly between the two ad sets to ensure a fair comparison.</a:t>
                      </a:r>
                      <a:endParaRPr dirty="0"/>
                    </a:p>
                  </a:txBody>
                  <a:tcPr marL="91425" marR="91425" marT="91425" marB="91425" anchor="ctr"/>
                </a:tc>
                <a:extLst>
                  <a:ext uri="{0D108BD9-81ED-4DB2-BD59-A6C34878D82A}">
                    <a16:rowId xmlns:a16="http://schemas.microsoft.com/office/drawing/2014/main" val="10001"/>
                  </a:ext>
                </a:extLst>
              </a:tr>
              <a:tr h="2004082">
                <a:tc>
                  <a:txBody>
                    <a:bodyPr/>
                    <a:lstStyle/>
                    <a:p>
                      <a:pPr marL="0" lvl="0" indent="0" algn="ctr" rtl="0">
                        <a:spcBef>
                          <a:spcPts val="0"/>
                        </a:spcBef>
                        <a:spcAft>
                          <a:spcPts val="0"/>
                        </a:spcAft>
                        <a:buNone/>
                      </a:pPr>
                      <a:r>
                        <a:rPr lang="en" sz="1800">
                          <a:solidFill>
                            <a:schemeClr val="dk1"/>
                          </a:solidFill>
                          <a:latin typeface="Open Sans"/>
                          <a:ea typeface="Open Sans"/>
                          <a:cs typeface="Open Sans"/>
                          <a:sym typeface="Open Sans"/>
                        </a:rPr>
                        <a:t>Ad for Men</a:t>
                      </a:r>
                      <a:endParaRPr sz="1800">
                        <a:solidFill>
                          <a:schemeClr val="dk1"/>
                        </a:solidFill>
                        <a:latin typeface="Open Sans"/>
                        <a:ea typeface="Open Sans"/>
                        <a:cs typeface="Open Sans"/>
                        <a:sym typeface="Open Sans"/>
                      </a:endParaRPr>
                    </a:p>
                  </a:txBody>
                  <a:tcPr marL="91425" marR="91425" marT="91425" marB="91425" anchor="ctr"/>
                </a:tc>
                <a:tc vMerge="1">
                  <a:txBody>
                    <a:bodyPr/>
                    <a:lstStyle/>
                    <a:p>
                      <a:endParaRPr lang="en-NL"/>
                    </a:p>
                  </a:txBody>
                  <a:tcPr/>
                </a:tc>
                <a:tc vMerge="1">
                  <a:txBody>
                    <a:bodyPr/>
                    <a:lstStyle/>
                    <a:p>
                      <a:endParaRPr lang="en-NL"/>
                    </a:p>
                  </a:txBody>
                  <a:tcPr/>
                </a:tc>
                <a:tc>
                  <a:txBody>
                    <a:bodyPr/>
                    <a:lstStyle/>
                    <a:p>
                      <a:pPr marL="0" lvl="0" indent="0" algn="ctr" rtl="0">
                        <a:spcBef>
                          <a:spcPts val="0"/>
                        </a:spcBef>
                        <a:spcAft>
                          <a:spcPts val="0"/>
                        </a:spcAft>
                        <a:buNone/>
                      </a:pPr>
                      <a:r>
                        <a:rPr lang="en-US" dirty="0"/>
                        <a:t>Targets men aged 21–45.</a:t>
                      </a:r>
                      <a:endParaRPr dirty="0"/>
                    </a:p>
                  </a:txBody>
                  <a:tcPr marL="91425" marR="91425" marT="91425" marB="91425" anchor="ctr"/>
                </a:tc>
                <a:tc vMerge="1">
                  <a:txBody>
                    <a:bodyPr/>
                    <a:lstStyle/>
                    <a:p>
                      <a:endParaRPr lang="en-NL"/>
                    </a:p>
                  </a:txBody>
                  <a:tcPr/>
                </a:tc>
                <a:extLst>
                  <a:ext uri="{0D108BD9-81ED-4DB2-BD59-A6C34878D82A}">
                    <a16:rowId xmlns:a16="http://schemas.microsoft.com/office/drawing/2014/main" val="10002"/>
                  </a:ext>
                </a:extLst>
              </a:tr>
            </a:tbl>
          </a:graphicData>
        </a:graphic>
      </p:graphicFrame>
      <p:graphicFrame>
        <p:nvGraphicFramePr>
          <p:cNvPr id="393" name="Google Shape;393;p86"/>
          <p:cNvGraphicFramePr/>
          <p:nvPr>
            <p:extLst>
              <p:ext uri="{D42A27DB-BD31-4B8C-83A1-F6EECF244321}">
                <p14:modId xmlns:p14="http://schemas.microsoft.com/office/powerpoint/2010/main" val="3381333068"/>
              </p:ext>
            </p:extLst>
          </p:nvPr>
        </p:nvGraphicFramePr>
        <p:xfrm>
          <a:off x="-51" y="5810250"/>
          <a:ext cx="7772425" cy="4229070"/>
        </p:xfrm>
        <a:graphic>
          <a:graphicData uri="http://schemas.openxmlformats.org/drawingml/2006/table">
            <a:tbl>
              <a:tblPr>
                <a:noFill/>
                <a:tableStyleId>{0035D6F0-4DFC-4D87-8AE7-E07BF5D74EFB}</a:tableStyleId>
              </a:tblPr>
              <a:tblGrid>
                <a:gridCol w="3108986">
                  <a:extLst>
                    <a:ext uri="{9D8B030D-6E8A-4147-A177-3AD203B41FA5}">
                      <a16:colId xmlns:a16="http://schemas.microsoft.com/office/drawing/2014/main" val="20000"/>
                    </a:ext>
                  </a:extLst>
                </a:gridCol>
                <a:gridCol w="4663439">
                  <a:extLst>
                    <a:ext uri="{9D8B030D-6E8A-4147-A177-3AD203B41FA5}">
                      <a16:colId xmlns:a16="http://schemas.microsoft.com/office/drawing/2014/main" val="20001"/>
                    </a:ext>
                  </a:extLst>
                </a:gridCol>
              </a:tblGrid>
              <a:tr h="2400300">
                <a:tc>
                  <a:txBody>
                    <a:bodyPr/>
                    <a:lstStyle/>
                    <a:p>
                      <a:pPr marL="0" lvl="0" indent="0" algn="ctr" rtl="0">
                        <a:spcBef>
                          <a:spcPts val="0"/>
                        </a:spcBef>
                        <a:spcAft>
                          <a:spcPts val="0"/>
                        </a:spcAft>
                        <a:buNone/>
                      </a:pPr>
                      <a:r>
                        <a:rPr lang="en" sz="1800" dirty="0">
                          <a:solidFill>
                            <a:schemeClr val="dk1"/>
                          </a:solidFill>
                          <a:latin typeface="Open Sans"/>
                          <a:ea typeface="Open Sans"/>
                          <a:cs typeface="Open Sans"/>
                          <a:sym typeface="Open Sans"/>
                        </a:rPr>
                        <a:t>Goal of the test:</a:t>
                      </a:r>
                      <a:endParaRPr sz="18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US" sz="1800" dirty="0"/>
                        <a:t>To determine which audience (men or women) responds better to the advertising campaign for PYUR’s new 3-step skincare solution.</a:t>
                      </a:r>
                      <a:endParaRPr sz="1800" i="1" dirty="0">
                        <a:solidFill>
                          <a:schemeClr val="dk2"/>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1415318">
                <a:tc>
                  <a:txBody>
                    <a:bodyPr/>
                    <a:lstStyle/>
                    <a:p>
                      <a:pPr marL="0" lvl="0" indent="0" algn="ctr" rtl="0">
                        <a:spcBef>
                          <a:spcPts val="0"/>
                        </a:spcBef>
                        <a:spcAft>
                          <a:spcPts val="0"/>
                        </a:spcAft>
                        <a:buNone/>
                      </a:pPr>
                      <a:r>
                        <a:rPr lang="en" sz="1800">
                          <a:solidFill>
                            <a:schemeClr val="dk1"/>
                          </a:solidFill>
                          <a:latin typeface="Open Sans"/>
                          <a:ea typeface="Open Sans"/>
                          <a:cs typeface="Open Sans"/>
                          <a:sym typeface="Open Sans"/>
                        </a:rPr>
                        <a:t>Next steps:</a:t>
                      </a:r>
                      <a:endParaRPr sz="1800">
                        <a:solidFill>
                          <a:schemeClr val="dk1"/>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US" sz="1800" dirty="0"/>
                        <a:t>Compare metrics for both groups. Identify which audience responded better (e.g., lower CPC, higher CTR).Use the winning audience segment for scaling the campaign, or adjust the creative and targeting for the underperforming segment.</a:t>
                      </a:r>
                      <a:endParaRPr sz="1800" i="1" dirty="0">
                        <a:solidFill>
                          <a:schemeClr val="dk2"/>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87"/>
          <p:cNvSpPr txBox="1">
            <a:spLocks noGrp="1"/>
          </p:cNvSpPr>
          <p:nvPr>
            <p:ph type="title"/>
          </p:nvPr>
        </p:nvSpPr>
        <p:spPr>
          <a:xfrm>
            <a:off x="0" y="-171450"/>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3200" dirty="0">
                <a:solidFill>
                  <a:srgbClr val="02B3E4"/>
                </a:solidFill>
                <a:latin typeface="Open Sans Light"/>
                <a:ea typeface="Open Sans Light"/>
                <a:cs typeface="Open Sans Light"/>
                <a:sym typeface="Open Sans Light"/>
              </a:rPr>
              <a:t>Influencer Overview</a:t>
            </a:r>
            <a:endParaRPr sz="3200" dirty="0">
              <a:solidFill>
                <a:srgbClr val="02B3E4"/>
              </a:solidFill>
              <a:latin typeface="Open Sans Light"/>
              <a:ea typeface="Open Sans Light"/>
              <a:cs typeface="Open Sans Light"/>
              <a:sym typeface="Open Sans Light"/>
            </a:endParaRPr>
          </a:p>
        </p:txBody>
      </p:sp>
      <p:graphicFrame>
        <p:nvGraphicFramePr>
          <p:cNvPr id="400" name="Google Shape;400;p87"/>
          <p:cNvGraphicFramePr/>
          <p:nvPr>
            <p:extLst>
              <p:ext uri="{D42A27DB-BD31-4B8C-83A1-F6EECF244321}">
                <p14:modId xmlns:p14="http://schemas.microsoft.com/office/powerpoint/2010/main" val="2213256182"/>
              </p:ext>
            </p:extLst>
          </p:nvPr>
        </p:nvGraphicFramePr>
        <p:xfrm>
          <a:off x="0" y="627716"/>
          <a:ext cx="7772400" cy="9721130"/>
        </p:xfrm>
        <a:graphic>
          <a:graphicData uri="http://schemas.openxmlformats.org/drawingml/2006/table">
            <a:tbl>
              <a:tblPr>
                <a:noFill/>
                <a:tableStyleId>{0035D6F0-4DFC-4D87-8AE7-E07BF5D74EFB}</a:tableStyleId>
              </a:tblPr>
              <a:tblGrid>
                <a:gridCol w="1257300">
                  <a:extLst>
                    <a:ext uri="{9D8B030D-6E8A-4147-A177-3AD203B41FA5}">
                      <a16:colId xmlns:a16="http://schemas.microsoft.com/office/drawing/2014/main" val="20000"/>
                    </a:ext>
                  </a:extLst>
                </a:gridCol>
                <a:gridCol w="6515100">
                  <a:extLst>
                    <a:ext uri="{9D8B030D-6E8A-4147-A177-3AD203B41FA5}">
                      <a16:colId xmlns:a16="http://schemas.microsoft.com/office/drawing/2014/main" val="20001"/>
                    </a:ext>
                  </a:extLst>
                </a:gridCol>
              </a:tblGrid>
              <a:tr h="1360766">
                <a:tc>
                  <a:txBody>
                    <a:bodyPr/>
                    <a:lstStyle/>
                    <a:p>
                      <a:pPr marL="0" lvl="0" indent="0" algn="ctr" rtl="0">
                        <a:spcBef>
                          <a:spcPts val="0"/>
                        </a:spcBef>
                        <a:spcAft>
                          <a:spcPts val="0"/>
                        </a:spcAft>
                        <a:buNone/>
                      </a:pPr>
                      <a:r>
                        <a:rPr lang="en" b="1" dirty="0">
                          <a:solidFill>
                            <a:schemeClr val="dk1"/>
                          </a:solidFill>
                          <a:highlight>
                            <a:schemeClr val="lt1"/>
                          </a:highlight>
                          <a:latin typeface="Open Sans"/>
                          <a:ea typeface="Open Sans"/>
                          <a:cs typeface="Open Sans"/>
                          <a:sym typeface="Open Sans"/>
                        </a:rPr>
                        <a:t>Influencers target audience</a:t>
                      </a:r>
                      <a:endParaRPr b="1" dirty="0">
                        <a:solidFill>
                          <a:schemeClr val="dk1"/>
                        </a:solidFill>
                        <a:highlight>
                          <a:schemeClr val="lt1"/>
                        </a:highlight>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US" b="1" dirty="0">
                          <a:highlight>
                            <a:schemeClr val="lt1"/>
                          </a:highlight>
                        </a:rPr>
                        <a:t>Gender:</a:t>
                      </a:r>
                      <a:r>
                        <a:rPr lang="en-US" dirty="0">
                          <a:highlight>
                            <a:schemeClr val="lt1"/>
                          </a:highlight>
                        </a:rPr>
                        <a:t> Men and women</a:t>
                      </a:r>
                      <a:br>
                        <a:rPr lang="en-US" dirty="0">
                          <a:highlight>
                            <a:schemeClr val="lt1"/>
                          </a:highlight>
                        </a:rPr>
                      </a:br>
                      <a:r>
                        <a:rPr lang="en-US" b="1" dirty="0">
                          <a:highlight>
                            <a:schemeClr val="lt1"/>
                          </a:highlight>
                        </a:rPr>
                        <a:t>Age Group:</a:t>
                      </a:r>
                      <a:r>
                        <a:rPr lang="en-US" dirty="0">
                          <a:highlight>
                            <a:schemeClr val="lt1"/>
                          </a:highlight>
                        </a:rPr>
                        <a:t> 21–45 years old</a:t>
                      </a:r>
                      <a:br>
                        <a:rPr lang="en-US" dirty="0">
                          <a:highlight>
                            <a:schemeClr val="lt1"/>
                          </a:highlight>
                        </a:rPr>
                      </a:br>
                      <a:r>
                        <a:rPr lang="en-US" b="1" dirty="0">
                          <a:highlight>
                            <a:schemeClr val="lt1"/>
                          </a:highlight>
                        </a:rPr>
                        <a:t>Interests:</a:t>
                      </a:r>
                      <a:r>
                        <a:rPr lang="en-US" dirty="0">
                          <a:highlight>
                            <a:schemeClr val="lt1"/>
                          </a:highlight>
                        </a:rPr>
                        <a:t> Skincare, self-care, grooming, natural beauty, plant-based products, and eco-conscious living</a:t>
                      </a:r>
                      <a:br>
                        <a:rPr lang="en-US" dirty="0">
                          <a:highlight>
                            <a:schemeClr val="lt1"/>
                          </a:highlight>
                        </a:rPr>
                      </a:br>
                      <a:r>
                        <a:rPr lang="en-US" b="1" dirty="0">
                          <a:highlight>
                            <a:schemeClr val="lt1"/>
                          </a:highlight>
                        </a:rPr>
                        <a:t>Geography:</a:t>
                      </a:r>
                      <a:r>
                        <a:rPr lang="en-US" dirty="0">
                          <a:highlight>
                            <a:schemeClr val="lt1"/>
                          </a:highlight>
                        </a:rPr>
                        <a:t> New York, Chicago, Miami, Dallas, Houston, and Los Angeles</a:t>
                      </a:r>
                      <a:endParaRPr i="1" dirty="0">
                        <a:solidFill>
                          <a:srgbClr val="525C65"/>
                        </a:solidFill>
                        <a:highlight>
                          <a:schemeClr val="lt1"/>
                        </a:highlight>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0"/>
                  </a:ext>
                </a:extLst>
              </a:tr>
              <a:tr h="884475">
                <a:tc>
                  <a:txBody>
                    <a:bodyPr/>
                    <a:lstStyle/>
                    <a:p>
                      <a:pPr marL="0" lvl="0" indent="0" algn="ctr" rtl="0">
                        <a:spcBef>
                          <a:spcPts val="0"/>
                        </a:spcBef>
                        <a:spcAft>
                          <a:spcPts val="0"/>
                        </a:spcAft>
                        <a:buClr>
                          <a:schemeClr val="dk1"/>
                        </a:buClr>
                        <a:buSzPts val="1100"/>
                        <a:buFont typeface="Arial"/>
                        <a:buNone/>
                      </a:pPr>
                      <a:r>
                        <a:rPr lang="en" b="1" dirty="0">
                          <a:solidFill>
                            <a:schemeClr val="dk1"/>
                          </a:solidFill>
                          <a:highlight>
                            <a:schemeClr val="lt1"/>
                          </a:highlight>
                          <a:latin typeface="Open Sans"/>
                          <a:ea typeface="Open Sans"/>
                          <a:cs typeface="Open Sans"/>
                          <a:sym typeface="Open Sans"/>
                        </a:rPr>
                        <a:t>Type of influencer</a:t>
                      </a:r>
                      <a:endParaRPr b="1" dirty="0">
                        <a:solidFill>
                          <a:schemeClr val="dk1"/>
                        </a:solidFill>
                        <a:highlight>
                          <a:schemeClr val="lt1"/>
                        </a:highlight>
                        <a:latin typeface="Open Sans"/>
                        <a:ea typeface="Open Sans"/>
                        <a:cs typeface="Open Sans"/>
                        <a:sym typeface="Open Sans"/>
                      </a:endParaRPr>
                    </a:p>
                  </a:txBody>
                  <a:tcPr marL="91425" marR="91425" marT="91425" marB="91425" anchor="ctr"/>
                </a:tc>
                <a:tc>
                  <a:txBody>
                    <a:bodyPr/>
                    <a:lstStyle/>
                    <a:p>
                      <a:r>
                        <a:rPr lang="en-US" b="1" dirty="0"/>
                        <a:t>Micro-Influencers (10K–50K followers):</a:t>
                      </a:r>
                      <a:endParaRPr lang="en-US" dirty="0"/>
                    </a:p>
                    <a:p>
                      <a:r>
                        <a:rPr lang="en-US" dirty="0"/>
                        <a:t>Known for higher engagement and niche community trust.</a:t>
                      </a:r>
                    </a:p>
                    <a:p>
                      <a:r>
                        <a:rPr lang="en-US" dirty="0"/>
                        <a:t>Focus on relatable, everyday use of PYUR products.</a:t>
                      </a:r>
                    </a:p>
                    <a:p>
                      <a:r>
                        <a:rPr lang="en-US" b="1" dirty="0"/>
                        <a:t>Mid-Tier Influencers (50K–250K followers):</a:t>
                      </a:r>
                      <a:endParaRPr lang="en-US" dirty="0"/>
                    </a:p>
                    <a:p>
                      <a:r>
                        <a:rPr lang="en-US" dirty="0"/>
                        <a:t>Wider reach and strong authority in beauty and skincare spaces.</a:t>
                      </a:r>
                    </a:p>
                    <a:p>
                      <a:r>
                        <a:rPr lang="en-US" dirty="0"/>
                        <a:t>Adds credibility and appeal to a broader audience.</a:t>
                      </a:r>
                    </a:p>
                  </a:txBody>
                  <a:tcPr marL="91425" marR="91425" marT="91425" marB="91425"/>
                </a:tc>
                <a:extLst>
                  <a:ext uri="{0D108BD9-81ED-4DB2-BD59-A6C34878D82A}">
                    <a16:rowId xmlns:a16="http://schemas.microsoft.com/office/drawing/2014/main" val="10001"/>
                  </a:ext>
                </a:extLst>
              </a:tr>
              <a:tr h="884475">
                <a:tc>
                  <a:txBody>
                    <a:bodyPr/>
                    <a:lstStyle/>
                    <a:p>
                      <a:pPr marL="0" lvl="0" indent="0" algn="ctr" rtl="0">
                        <a:spcBef>
                          <a:spcPts val="0"/>
                        </a:spcBef>
                        <a:spcAft>
                          <a:spcPts val="0"/>
                        </a:spcAft>
                        <a:buClr>
                          <a:schemeClr val="dk1"/>
                        </a:buClr>
                        <a:buSzPts val="1100"/>
                        <a:buFont typeface="Arial"/>
                        <a:buNone/>
                      </a:pPr>
                      <a:r>
                        <a:rPr lang="en" b="1" dirty="0">
                          <a:solidFill>
                            <a:schemeClr val="dk1"/>
                          </a:solidFill>
                          <a:highlight>
                            <a:schemeClr val="lt1"/>
                          </a:highlight>
                          <a:latin typeface="Open Sans"/>
                          <a:ea typeface="Open Sans"/>
                          <a:cs typeface="Open Sans"/>
                          <a:sym typeface="Open Sans"/>
                        </a:rPr>
                        <a:t>Activation Channels</a:t>
                      </a:r>
                      <a:endParaRPr b="1" dirty="0">
                        <a:solidFill>
                          <a:schemeClr val="dk1"/>
                        </a:solidFill>
                        <a:highlight>
                          <a:schemeClr val="lt1"/>
                        </a:highlight>
                        <a:latin typeface="Open Sans"/>
                        <a:ea typeface="Open Sans"/>
                        <a:cs typeface="Open Sans"/>
                        <a:sym typeface="Open Sans"/>
                      </a:endParaRPr>
                    </a:p>
                  </a:txBody>
                  <a:tcPr marL="91425" marR="91425" marT="91425" marB="91425" anchor="ctr"/>
                </a:tc>
                <a:tc>
                  <a:txBody>
                    <a:bodyPr/>
                    <a:lstStyle/>
                    <a:p>
                      <a:r>
                        <a:rPr lang="en-US" b="1" dirty="0"/>
                        <a:t>Instagram: </a:t>
                      </a:r>
                      <a:r>
                        <a:rPr lang="en-US" dirty="0"/>
                        <a:t>Posts: Product highlights and transformations (before-and-after).</a:t>
                      </a:r>
                    </a:p>
                    <a:p>
                      <a:r>
                        <a:rPr lang="en-US" dirty="0"/>
                        <a:t>Stories: Interactive Q&amp;A, polls, swipe-ups to shop.</a:t>
                      </a:r>
                    </a:p>
                    <a:p>
                      <a:r>
                        <a:rPr lang="en-US" b="1" dirty="0"/>
                        <a:t>TikTok: </a:t>
                      </a:r>
                      <a:r>
                        <a:rPr lang="en-US" dirty="0"/>
                        <a:t>Reels and videos showcasing fun, creative use of the 3-step regimen.</a:t>
                      </a:r>
                    </a:p>
                    <a:p>
                      <a:r>
                        <a:rPr lang="en-US" dirty="0"/>
                        <a:t>Emphasis on trends, such as skincare challenges or routines.</a:t>
                      </a:r>
                    </a:p>
                    <a:p>
                      <a:r>
                        <a:rPr lang="en-US" b="1" dirty="0"/>
                        <a:t>Facebook: </a:t>
                      </a:r>
                      <a:r>
                        <a:rPr lang="en-US" dirty="0"/>
                        <a:t>Extended reach through shared posts and engagement in beauty-focused groups.</a:t>
                      </a:r>
                      <a:endParaRPr dirty="0"/>
                    </a:p>
                  </a:txBody>
                  <a:tcPr marL="91425" marR="91425" marT="91425" marB="91425"/>
                </a:tc>
                <a:extLst>
                  <a:ext uri="{0D108BD9-81ED-4DB2-BD59-A6C34878D82A}">
                    <a16:rowId xmlns:a16="http://schemas.microsoft.com/office/drawing/2014/main" val="10002"/>
                  </a:ext>
                </a:extLst>
              </a:tr>
              <a:tr h="444038">
                <a:tc>
                  <a:txBody>
                    <a:bodyPr/>
                    <a:lstStyle/>
                    <a:p>
                      <a:pPr marL="0" lvl="0" indent="0" algn="ctr" rtl="0">
                        <a:spcBef>
                          <a:spcPts val="0"/>
                        </a:spcBef>
                        <a:spcAft>
                          <a:spcPts val="0"/>
                        </a:spcAft>
                        <a:buNone/>
                      </a:pPr>
                      <a:r>
                        <a:rPr lang="en" b="1" dirty="0">
                          <a:solidFill>
                            <a:schemeClr val="dk1"/>
                          </a:solidFill>
                          <a:highlight>
                            <a:schemeClr val="lt1"/>
                          </a:highlight>
                          <a:latin typeface="Open Sans"/>
                          <a:ea typeface="Open Sans"/>
                          <a:cs typeface="Open Sans"/>
                          <a:sym typeface="Open Sans"/>
                        </a:rPr>
                        <a:t>Launch date</a:t>
                      </a:r>
                      <a:endParaRPr b="1" dirty="0">
                        <a:solidFill>
                          <a:schemeClr val="dk1"/>
                        </a:solidFill>
                        <a:highlight>
                          <a:schemeClr val="lt1"/>
                        </a:highlight>
                        <a:latin typeface="Open Sans"/>
                        <a:ea typeface="Open Sans"/>
                        <a:cs typeface="Open Sans"/>
                        <a:sym typeface="Open Sans"/>
                      </a:endParaRPr>
                    </a:p>
                  </a:txBody>
                  <a:tcPr marL="91425" marR="91425" marT="91425" marB="91425"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highlight>
                            <a:schemeClr val="lt1"/>
                          </a:highlight>
                        </a:rPr>
                        <a:t>Start Date:</a:t>
                      </a:r>
                      <a:r>
                        <a:rPr lang="en-US" dirty="0">
                          <a:highlight>
                            <a:schemeClr val="lt1"/>
                          </a:highlight>
                        </a:rPr>
                        <a:t> February 1, 2024</a:t>
                      </a:r>
                      <a:br>
                        <a:rPr lang="en-US" dirty="0">
                          <a:highlight>
                            <a:schemeClr val="lt1"/>
                          </a:highlight>
                        </a:rPr>
                      </a:br>
                      <a:r>
                        <a:rPr lang="en-US" dirty="0">
                          <a:highlight>
                            <a:schemeClr val="lt1"/>
                          </a:highlight>
                        </a:rPr>
                        <a:t>(Pre-launch buzz leading into spring skincare season).</a:t>
                      </a:r>
                    </a:p>
                  </a:txBody>
                  <a:tcPr marL="91425" marR="91425" marT="91425" marB="91425"/>
                </a:tc>
                <a:extLst>
                  <a:ext uri="{0D108BD9-81ED-4DB2-BD59-A6C34878D82A}">
                    <a16:rowId xmlns:a16="http://schemas.microsoft.com/office/drawing/2014/main" val="10003"/>
                  </a:ext>
                </a:extLst>
              </a:tr>
              <a:tr h="884475">
                <a:tc>
                  <a:txBody>
                    <a:bodyPr/>
                    <a:lstStyle/>
                    <a:p>
                      <a:pPr marL="0" lvl="0" indent="0" algn="ctr" rtl="0">
                        <a:spcBef>
                          <a:spcPts val="0"/>
                        </a:spcBef>
                        <a:spcAft>
                          <a:spcPts val="0"/>
                        </a:spcAft>
                        <a:buNone/>
                      </a:pPr>
                      <a:r>
                        <a:rPr lang="en" b="1" dirty="0">
                          <a:solidFill>
                            <a:schemeClr val="dk1"/>
                          </a:solidFill>
                          <a:highlight>
                            <a:schemeClr val="lt1"/>
                          </a:highlight>
                          <a:latin typeface="Open Sans"/>
                          <a:ea typeface="Open Sans"/>
                          <a:cs typeface="Open Sans"/>
                          <a:sym typeface="Open Sans"/>
                        </a:rPr>
                        <a:t>Duration</a:t>
                      </a:r>
                      <a:endParaRPr b="1" dirty="0">
                        <a:solidFill>
                          <a:schemeClr val="dk1"/>
                        </a:solidFill>
                        <a:highlight>
                          <a:schemeClr val="lt1"/>
                        </a:highlight>
                        <a:latin typeface="Open Sans"/>
                        <a:ea typeface="Open Sans"/>
                        <a:cs typeface="Open Sans"/>
                        <a:sym typeface="Open Sans"/>
                      </a:endParaRPr>
                    </a:p>
                  </a:txBody>
                  <a:tcPr marL="91425" marR="91425" marT="91425" marB="91425" anchor="ctr"/>
                </a:tc>
                <a:tc>
                  <a:txBody>
                    <a:bodyPr/>
                    <a:lstStyle/>
                    <a:p>
                      <a:r>
                        <a:rPr lang="en-US" b="1" dirty="0">
                          <a:highlight>
                            <a:schemeClr val="lt1"/>
                          </a:highlight>
                        </a:rPr>
                        <a:t>4 Weeks (February 1 – February 29, 2024):</a:t>
                      </a:r>
                    </a:p>
                    <a:p>
                      <a:r>
                        <a:rPr lang="en-US" dirty="0">
                          <a:highlight>
                            <a:schemeClr val="lt1"/>
                          </a:highlight>
                        </a:rPr>
                        <a:t>Week 1: Product unboxing and initial reviews.</a:t>
                      </a:r>
                    </a:p>
                    <a:p>
                      <a:r>
                        <a:rPr lang="en-US" dirty="0">
                          <a:highlight>
                            <a:schemeClr val="lt1"/>
                          </a:highlight>
                        </a:rPr>
                        <a:t>Weeks 2–3: Tutorials, lifestyle integrations, and audience engagement.</a:t>
                      </a:r>
                    </a:p>
                    <a:p>
                      <a:r>
                        <a:rPr lang="en-US" dirty="0">
                          <a:highlight>
                            <a:schemeClr val="lt1"/>
                          </a:highlight>
                        </a:rPr>
                        <a:t>Week 4: Final push with product testimonials and call-to-action posts.</a:t>
                      </a:r>
                    </a:p>
                  </a:txBody>
                  <a:tcPr marL="91425" marR="91425" marT="91425" marB="91425"/>
                </a:tc>
                <a:extLst>
                  <a:ext uri="{0D108BD9-81ED-4DB2-BD59-A6C34878D82A}">
                    <a16:rowId xmlns:a16="http://schemas.microsoft.com/office/drawing/2014/main" val="10004"/>
                  </a:ext>
                </a:extLst>
              </a:tr>
              <a:tr h="884475">
                <a:tc>
                  <a:txBody>
                    <a:bodyPr/>
                    <a:lstStyle/>
                    <a:p>
                      <a:pPr marL="0" lvl="0" indent="0" algn="ctr" rtl="0">
                        <a:spcBef>
                          <a:spcPts val="0"/>
                        </a:spcBef>
                        <a:spcAft>
                          <a:spcPts val="0"/>
                        </a:spcAft>
                        <a:buNone/>
                      </a:pPr>
                      <a:r>
                        <a:rPr lang="en" b="1" dirty="0">
                          <a:solidFill>
                            <a:schemeClr val="dk1"/>
                          </a:solidFill>
                          <a:highlight>
                            <a:schemeClr val="lt1"/>
                          </a:highlight>
                          <a:latin typeface="Open Sans"/>
                          <a:ea typeface="Open Sans"/>
                          <a:cs typeface="Open Sans"/>
                          <a:sym typeface="Open Sans"/>
                        </a:rPr>
                        <a:t>Total Cost</a:t>
                      </a:r>
                      <a:endParaRPr b="1" dirty="0">
                        <a:solidFill>
                          <a:schemeClr val="dk1"/>
                        </a:solidFill>
                        <a:highlight>
                          <a:schemeClr val="lt1"/>
                        </a:highlight>
                        <a:latin typeface="Open Sans"/>
                        <a:ea typeface="Open Sans"/>
                        <a:cs typeface="Open Sans"/>
                        <a:sym typeface="Open Sans"/>
                      </a:endParaRPr>
                    </a:p>
                  </a:txBody>
                  <a:tcPr marL="91425" marR="91425" marT="91425" marB="91425" anchor="ctr"/>
                </a:tc>
                <a:tc>
                  <a:txBody>
                    <a:bodyPr/>
                    <a:lstStyle/>
                    <a:p>
                      <a:r>
                        <a:rPr lang="en-US" b="1" dirty="0">
                          <a:highlight>
                            <a:schemeClr val="lt1"/>
                          </a:highlight>
                        </a:rPr>
                        <a:t>Total Budget: $10,000</a:t>
                      </a:r>
                      <a:endParaRPr lang="en-US" dirty="0">
                        <a:highlight>
                          <a:schemeClr val="lt1"/>
                        </a:highlight>
                      </a:endParaRPr>
                    </a:p>
                    <a:p>
                      <a:pPr lvl="1"/>
                      <a:r>
                        <a:rPr lang="en-US" b="0" dirty="0">
                          <a:highlight>
                            <a:schemeClr val="lt1"/>
                          </a:highlight>
                        </a:rPr>
                        <a:t>10 Micro-Influencers: $800 each (post + story + optional reel) = $8,000</a:t>
                      </a:r>
                    </a:p>
                    <a:p>
                      <a:pPr marL="0" lvl="0" indent="0" algn="l" rtl="0">
                        <a:spcBef>
                          <a:spcPts val="0"/>
                        </a:spcBef>
                        <a:spcAft>
                          <a:spcPts val="0"/>
                        </a:spcAft>
                        <a:buClr>
                          <a:schemeClr val="dk1"/>
                        </a:buClr>
                        <a:buSzPts val="1100"/>
                        <a:buFont typeface="Arial"/>
                        <a:buNone/>
                      </a:pPr>
                      <a:r>
                        <a:rPr lang="en-US" sz="1400" b="0" i="0" u="none" strike="noStrike" cap="none" dirty="0">
                          <a:solidFill>
                            <a:srgbClr val="000000"/>
                          </a:solidFill>
                          <a:highlight>
                            <a:schemeClr val="lt1"/>
                          </a:highlight>
                          <a:latin typeface="Arial"/>
                          <a:ea typeface="Open Sans Light"/>
                          <a:cs typeface="Arial"/>
                          <a:sym typeface="Open Sans Light"/>
                        </a:rPr>
                        <a:t>2</a:t>
                      </a:r>
                      <a:r>
                        <a:rPr lang="en-US" b="0" i="1" dirty="0">
                          <a:solidFill>
                            <a:srgbClr val="525C65"/>
                          </a:solidFill>
                          <a:highlight>
                            <a:schemeClr val="lt1"/>
                          </a:highlight>
                          <a:latin typeface="Open Sans Light"/>
                          <a:ea typeface="Open Sans Light"/>
                          <a:cs typeface="Open Sans Light"/>
                          <a:sym typeface="Open Sans Light"/>
                        </a:rPr>
                        <a:t> </a:t>
                      </a:r>
                      <a:r>
                        <a:rPr lang="en-US" b="0" dirty="0">
                          <a:highlight>
                            <a:schemeClr val="lt1"/>
                          </a:highlight>
                        </a:rPr>
                        <a:t>Mid-Tier Influencers : $1000 Each ( Post + Story ) = $2,000</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dirty="0">
                          <a:highlight>
                            <a:schemeClr val="lt1"/>
                          </a:highlight>
                        </a:rPr>
                        <a:t>Select influencers with highly engaged audiences in skincare and wellness.</a:t>
                      </a:r>
                    </a:p>
                  </a:txBody>
                  <a:tcPr marL="91425" marR="91425" marT="91425" marB="91425"/>
                </a:tc>
                <a:extLst>
                  <a:ext uri="{0D108BD9-81ED-4DB2-BD59-A6C34878D82A}">
                    <a16:rowId xmlns:a16="http://schemas.microsoft.com/office/drawing/2014/main" val="10005"/>
                  </a:ext>
                </a:extLst>
              </a:tr>
              <a:tr h="2752194">
                <a:tc>
                  <a:txBody>
                    <a:bodyPr/>
                    <a:lstStyle/>
                    <a:p>
                      <a:pPr marL="0" lvl="0" indent="0" algn="ctr" rtl="0">
                        <a:spcBef>
                          <a:spcPts val="0"/>
                        </a:spcBef>
                        <a:spcAft>
                          <a:spcPts val="0"/>
                        </a:spcAft>
                        <a:buNone/>
                      </a:pPr>
                      <a:r>
                        <a:rPr lang="en" b="1" dirty="0">
                          <a:solidFill>
                            <a:schemeClr val="dk1"/>
                          </a:solidFill>
                          <a:highlight>
                            <a:schemeClr val="lt1"/>
                          </a:highlight>
                          <a:latin typeface="Open Sans"/>
                          <a:ea typeface="Open Sans"/>
                          <a:cs typeface="Open Sans"/>
                          <a:sym typeface="Open Sans"/>
                        </a:rPr>
                        <a:t>Proposed tactic</a:t>
                      </a:r>
                      <a:endParaRPr b="1" dirty="0">
                        <a:solidFill>
                          <a:schemeClr val="dk1"/>
                        </a:solidFill>
                        <a:highlight>
                          <a:schemeClr val="lt1"/>
                        </a:highlight>
                        <a:latin typeface="Open Sans"/>
                        <a:ea typeface="Open Sans"/>
                        <a:cs typeface="Open Sans"/>
                        <a:sym typeface="Open Sans"/>
                      </a:endParaRPr>
                    </a:p>
                  </a:txBody>
                  <a:tcPr marL="91425" marR="91425" marT="91425" marB="91425" anchor="ctr"/>
                </a:tc>
                <a:tc>
                  <a:txBody>
                    <a:bodyPr/>
                    <a:lstStyle/>
                    <a:p>
                      <a:r>
                        <a:rPr lang="en-US" b="1" dirty="0">
                          <a:highlight>
                            <a:schemeClr val="lt1"/>
                          </a:highlight>
                        </a:rPr>
                        <a:t>Personalized Skincare Journeys: </a:t>
                      </a:r>
                      <a:r>
                        <a:rPr lang="en-US" dirty="0">
                          <a:highlight>
                            <a:schemeClr val="lt1"/>
                          </a:highlight>
                        </a:rPr>
                        <a:t>Showcase influencers’ unique skin concerns and how the PYUR 3-step solution addresses them, making it relatable for diverse audiences. Use authentic testimonials and before-and-after visuals to build trust.</a:t>
                      </a:r>
                    </a:p>
                    <a:p>
                      <a:r>
                        <a:rPr lang="en-US" b="1" dirty="0">
                          <a:highlight>
                            <a:schemeClr val="lt1"/>
                          </a:highlight>
                        </a:rPr>
                        <a:t>Engagement-Driven Activities: </a:t>
                      </a:r>
                      <a:r>
                        <a:rPr lang="en-US" dirty="0">
                          <a:highlight>
                            <a:schemeClr val="lt1"/>
                          </a:highlight>
                        </a:rPr>
                        <a:t>Encourage followers to share their skincare stories or post their transformations using branded hashtags (#FeelPYUR, #GlowWithConfidence). Run exclusive giveaways to create excitement and boost visibility.</a:t>
                      </a:r>
                    </a:p>
                    <a:p>
                      <a:r>
                        <a:rPr lang="en-US" b="1" dirty="0">
                          <a:highlight>
                            <a:schemeClr val="lt1"/>
                          </a:highlight>
                        </a:rPr>
                        <a:t>Data Collection: </a:t>
                      </a:r>
                      <a:r>
                        <a:rPr lang="en-US" dirty="0">
                          <a:highlight>
                            <a:schemeClr val="lt1"/>
                          </a:highlight>
                        </a:rPr>
                        <a:t>Use trackable links for influencers to measure traffic and sales.</a:t>
                      </a:r>
                    </a:p>
                    <a:p>
                      <a:r>
                        <a:rPr lang="en-US" dirty="0">
                          <a:highlight>
                            <a:schemeClr val="lt1"/>
                          </a:highlight>
                        </a:rPr>
                        <a:t>Monitor campaign metrics (engagement, impressions, conversions) to refine future strategies.</a:t>
                      </a:r>
                    </a:p>
                    <a:p>
                      <a:pPr marL="0" lvl="0" indent="0" algn="l" rtl="0">
                        <a:spcBef>
                          <a:spcPts val="0"/>
                        </a:spcBef>
                        <a:spcAft>
                          <a:spcPts val="0"/>
                        </a:spcAft>
                        <a:buNone/>
                      </a:pPr>
                      <a:endParaRPr i="1" dirty="0">
                        <a:solidFill>
                          <a:srgbClr val="525C65"/>
                        </a:solidFill>
                        <a:highlight>
                          <a:schemeClr val="lt1"/>
                        </a:highlight>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6"/>
        <p:cNvGrpSpPr/>
        <p:nvPr/>
      </p:nvGrpSpPr>
      <p:grpSpPr>
        <a:xfrm>
          <a:off x="0" y="0"/>
          <a:ext cx="0" cy="0"/>
          <a:chOff x="0" y="0"/>
          <a:chExt cx="0" cy="0"/>
        </a:xfrm>
      </p:grpSpPr>
      <p:sp>
        <p:nvSpPr>
          <p:cNvPr id="257" name="Google Shape;257;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a:latin typeface="Open Sans Light"/>
                <a:ea typeface="Open Sans Light"/>
                <a:cs typeface="Open Sans Light"/>
                <a:sym typeface="Open Sans Light"/>
              </a:rPr>
              <a:t>About the company</a:t>
            </a:r>
            <a:endParaRPr sz="3200">
              <a:solidFill>
                <a:srgbClr val="2E3D49"/>
              </a:solidFill>
              <a:latin typeface="Open Sans Light"/>
              <a:ea typeface="Open Sans Light"/>
              <a:cs typeface="Open Sans Light"/>
              <a:sym typeface="Open Sans Light"/>
            </a:endParaRPr>
          </a:p>
        </p:txBody>
      </p:sp>
      <p:sp>
        <p:nvSpPr>
          <p:cNvPr id="258" name="Google Shape;258;p68"/>
          <p:cNvSpPr txBox="1"/>
          <p:nvPr/>
        </p:nvSpPr>
        <p:spPr>
          <a:xfrm>
            <a:off x="280650" y="1926975"/>
            <a:ext cx="7211100" cy="7051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2000" dirty="0">
                <a:solidFill>
                  <a:srgbClr val="525C65"/>
                </a:solidFill>
                <a:latin typeface="Open Sans Light"/>
                <a:ea typeface="Open Sans Light"/>
                <a:cs typeface="Open Sans Light"/>
                <a:sym typeface="Open Sans Light"/>
              </a:rPr>
              <a:t>PYUR(commonly known as PYURLondon) is a British multinational skincare brand, now owned by parent company Coty, Inc. PYUR was founded by John Pyur as a shaving cream in 1945, in Regent Street, London, England.[1] Within a year of opening, John Pyur came to create many men's and women’s grooming products, including his best-known, three-step skincare regimen solution.</a:t>
            </a:r>
            <a:endParaRPr sz="2000" dirty="0">
              <a:solidFill>
                <a:srgbClr val="525C65"/>
              </a:solidFill>
              <a:latin typeface="Open Sans Light"/>
              <a:ea typeface="Open Sans Light"/>
              <a:cs typeface="Open Sans Light"/>
              <a:sym typeface="Open Sans Light"/>
            </a:endParaRPr>
          </a:p>
          <a:p>
            <a:pPr marL="0" lvl="0" indent="0" algn="l" rtl="0">
              <a:lnSpc>
                <a:spcPct val="115000"/>
              </a:lnSpc>
              <a:spcBef>
                <a:spcPts val="1200"/>
              </a:spcBef>
              <a:spcAft>
                <a:spcPts val="0"/>
              </a:spcAft>
              <a:buClr>
                <a:schemeClr val="dk1"/>
              </a:buClr>
              <a:buSzPts val="1100"/>
              <a:buFont typeface="Arial"/>
              <a:buNone/>
            </a:pPr>
            <a:r>
              <a:rPr lang="en" sz="2000" dirty="0">
                <a:solidFill>
                  <a:srgbClr val="525C65"/>
                </a:solidFill>
                <a:latin typeface="Open Sans Light"/>
                <a:ea typeface="Open Sans Light"/>
                <a:cs typeface="Open Sans Light"/>
                <a:sym typeface="Open Sans Light"/>
              </a:rPr>
              <a:t>With creative success with these products, PYUR began creating products such as beard oil, hand creams, cleansing solutions, shaving products for women, and mouth rinses. Today, the brand is one of the world's most popular unisex skincare brands.</a:t>
            </a:r>
            <a:endParaRPr sz="2000" dirty="0">
              <a:solidFill>
                <a:srgbClr val="525C65"/>
              </a:solidFill>
              <a:latin typeface="Open Sans Light"/>
              <a:ea typeface="Open Sans Light"/>
              <a:cs typeface="Open Sans Light"/>
              <a:sym typeface="Open Sans Light"/>
            </a:endParaRPr>
          </a:p>
          <a:p>
            <a:pPr marL="0" lvl="0" indent="0" algn="l" rtl="0">
              <a:lnSpc>
                <a:spcPct val="115000"/>
              </a:lnSpc>
              <a:spcBef>
                <a:spcPts val="1200"/>
              </a:spcBef>
              <a:spcAft>
                <a:spcPts val="0"/>
              </a:spcAft>
              <a:buClr>
                <a:schemeClr val="dk1"/>
              </a:buClr>
              <a:buSzPts val="1100"/>
              <a:buFont typeface="Arial"/>
              <a:buNone/>
            </a:pPr>
            <a:r>
              <a:rPr lang="en" sz="2000" dirty="0">
                <a:solidFill>
                  <a:srgbClr val="525C65"/>
                </a:solidFill>
                <a:latin typeface="Open Sans Light"/>
                <a:ea typeface="Open Sans Light"/>
                <a:cs typeface="Open Sans Light"/>
                <a:sym typeface="Open Sans Light"/>
              </a:rPr>
              <a:t>Company website: </a:t>
            </a:r>
            <a:r>
              <a:rPr lang="en" sz="2000" u="sng" dirty="0">
                <a:solidFill>
                  <a:schemeClr val="hlink"/>
                </a:solidFill>
                <a:latin typeface="Open Sans Light"/>
                <a:ea typeface="Open Sans Light"/>
                <a:cs typeface="Open Sans Light"/>
                <a:sym typeface="Open Sans Light"/>
                <a:hlinkClick r:id="rId4"/>
              </a:rPr>
              <a:t>https://udacity.github.io/nd018-Social-Media-Marketing/</a:t>
            </a:r>
            <a:endParaRPr sz="2000" dirty="0">
              <a:solidFill>
                <a:srgbClr val="525C65"/>
              </a:solidFill>
              <a:latin typeface="Open Sans Light"/>
              <a:ea typeface="Open Sans Light"/>
              <a:cs typeface="Open Sans Light"/>
              <a:sym typeface="Open Sans Light"/>
            </a:endParaRPr>
          </a:p>
          <a:p>
            <a:pPr marL="0" lvl="0" indent="0" algn="l" rtl="0">
              <a:lnSpc>
                <a:spcPct val="115000"/>
              </a:lnSpc>
              <a:spcBef>
                <a:spcPts val="1200"/>
              </a:spcBef>
              <a:spcAft>
                <a:spcPts val="1200"/>
              </a:spcAft>
              <a:buClr>
                <a:schemeClr val="dk1"/>
              </a:buClr>
              <a:buSzPts val="1100"/>
              <a:buFont typeface="Arial"/>
              <a:buNone/>
            </a:pPr>
            <a:endParaRPr sz="2000" dirty="0">
              <a:solidFill>
                <a:srgbClr val="525C65"/>
              </a:solidFill>
              <a:latin typeface="Open Sans Light"/>
              <a:ea typeface="Open Sans Light"/>
              <a:cs typeface="Open Sans Light"/>
              <a:sym typeface="Open Sans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2"/>
        <p:cNvGrpSpPr/>
        <p:nvPr/>
      </p:nvGrpSpPr>
      <p:grpSpPr>
        <a:xfrm>
          <a:off x="0" y="0"/>
          <a:ext cx="0" cy="0"/>
          <a:chOff x="0" y="0"/>
          <a:chExt cx="0" cy="0"/>
        </a:xfrm>
      </p:grpSpPr>
      <p:sp>
        <p:nvSpPr>
          <p:cNvPr id="263" name="Google Shape;263;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a:latin typeface="Open Sans Light"/>
                <a:ea typeface="Open Sans Light"/>
                <a:cs typeface="Open Sans Light"/>
                <a:sym typeface="Open Sans Light"/>
              </a:rPr>
              <a:t>Objective</a:t>
            </a:r>
            <a:endParaRPr sz="3200">
              <a:solidFill>
                <a:srgbClr val="2E3D49"/>
              </a:solidFill>
              <a:latin typeface="Open Sans Light"/>
              <a:ea typeface="Open Sans Light"/>
              <a:cs typeface="Open Sans Light"/>
              <a:sym typeface="Open Sans Light"/>
            </a:endParaRPr>
          </a:p>
        </p:txBody>
      </p:sp>
      <p:sp>
        <p:nvSpPr>
          <p:cNvPr id="264" name="Google Shape;264;p69"/>
          <p:cNvSpPr txBox="1"/>
          <p:nvPr/>
        </p:nvSpPr>
        <p:spPr>
          <a:xfrm>
            <a:off x="280650" y="1926975"/>
            <a:ext cx="7211100" cy="7051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2000" dirty="0">
                <a:solidFill>
                  <a:srgbClr val="525C65"/>
                </a:solidFill>
                <a:latin typeface="Open Sans Light"/>
                <a:ea typeface="Open Sans Light"/>
                <a:cs typeface="Open Sans Light"/>
                <a:sym typeface="Open Sans Light"/>
              </a:rPr>
              <a:t>PYUR’s history is rooted in innovation from inventing the first shaving solution to stop ingrown hairs, making skin smooth and clear of discoloration from acne marks. The brand strives to constantly evolve Pyur’s world-renowned plant-based, non-chemical-based ingredients available in skin care today. The project consists in developing an advertising marketing campaign for the new fall season to increase awareness of PYUR’s new 3-step solution in New York, Chicago, Miami, Dallas, Houston, and Los Angeles markets. </a:t>
            </a:r>
            <a:endParaRPr sz="2000" dirty="0">
              <a:solidFill>
                <a:srgbClr val="525C65"/>
              </a:solidFill>
              <a:latin typeface="Open Sans Light"/>
              <a:ea typeface="Open Sans Light"/>
              <a:cs typeface="Open Sans Light"/>
              <a:sym typeface="Open Sans Light"/>
            </a:endParaRPr>
          </a:p>
          <a:p>
            <a:pPr marL="0" lvl="0" indent="0" algn="l" rtl="0">
              <a:lnSpc>
                <a:spcPct val="115000"/>
              </a:lnSpc>
              <a:spcBef>
                <a:spcPts val="1200"/>
              </a:spcBef>
              <a:spcAft>
                <a:spcPts val="1200"/>
              </a:spcAft>
              <a:buClr>
                <a:schemeClr val="dk1"/>
              </a:buClr>
              <a:buSzPts val="1100"/>
              <a:buFont typeface="Arial"/>
              <a:buNone/>
            </a:pPr>
            <a:r>
              <a:rPr lang="en" sz="2000" b="1" dirty="0">
                <a:solidFill>
                  <a:srgbClr val="525C65"/>
                </a:solidFill>
                <a:latin typeface="Open Sans"/>
                <a:ea typeface="Open Sans"/>
                <a:cs typeface="Open Sans"/>
                <a:sym typeface="Open Sans"/>
              </a:rPr>
              <a:t>The campaign needs to have A/B tests to understand how the campaign performs for their targeted audience of men vs. women.</a:t>
            </a:r>
            <a:endParaRPr sz="2000" b="1" dirty="0">
              <a:solidFill>
                <a:srgbClr val="525C65"/>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8"/>
        <p:cNvGrpSpPr/>
        <p:nvPr/>
      </p:nvGrpSpPr>
      <p:grpSpPr>
        <a:xfrm>
          <a:off x="0" y="0"/>
          <a:ext cx="0" cy="0"/>
          <a:chOff x="0" y="0"/>
          <a:chExt cx="0" cy="0"/>
        </a:xfrm>
      </p:grpSpPr>
      <p:sp>
        <p:nvSpPr>
          <p:cNvPr id="269" name="Google Shape;269;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a:latin typeface="Open Sans Light"/>
                <a:ea typeface="Open Sans Light"/>
                <a:cs typeface="Open Sans Light"/>
                <a:sym typeface="Open Sans Light"/>
              </a:rPr>
              <a:t>Target, Brand Voice and Insight</a:t>
            </a:r>
            <a:endParaRPr sz="3200">
              <a:solidFill>
                <a:srgbClr val="2E3D49"/>
              </a:solidFill>
              <a:latin typeface="Open Sans Light"/>
              <a:ea typeface="Open Sans Light"/>
              <a:cs typeface="Open Sans Light"/>
              <a:sym typeface="Open Sans Light"/>
            </a:endParaRPr>
          </a:p>
        </p:txBody>
      </p:sp>
      <p:sp>
        <p:nvSpPr>
          <p:cNvPr id="270" name="Google Shape;270;p70"/>
          <p:cNvSpPr txBox="1"/>
          <p:nvPr/>
        </p:nvSpPr>
        <p:spPr>
          <a:xfrm>
            <a:off x="280650" y="1926975"/>
            <a:ext cx="7211100" cy="7051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2000" b="1">
                <a:solidFill>
                  <a:srgbClr val="525C65"/>
                </a:solidFill>
                <a:latin typeface="Open Sans"/>
                <a:ea typeface="Open Sans"/>
                <a:cs typeface="Open Sans"/>
                <a:sym typeface="Open Sans"/>
              </a:rPr>
              <a:t>Target</a:t>
            </a:r>
            <a:endParaRPr sz="2000" b="1">
              <a:solidFill>
                <a:srgbClr val="525C65"/>
              </a:solidFill>
              <a:latin typeface="Open Sans"/>
              <a:ea typeface="Open Sans"/>
              <a:cs typeface="Open Sans"/>
              <a:sym typeface="Open Sans"/>
            </a:endParaRPr>
          </a:p>
          <a:p>
            <a:pPr marL="0" lvl="0" indent="0" algn="l" rtl="0">
              <a:lnSpc>
                <a:spcPct val="115000"/>
              </a:lnSpc>
              <a:spcBef>
                <a:spcPts val="1200"/>
              </a:spcBef>
              <a:spcAft>
                <a:spcPts val="0"/>
              </a:spcAft>
              <a:buClr>
                <a:schemeClr val="dk1"/>
              </a:buClr>
              <a:buSzPts val="1100"/>
              <a:buFont typeface="Arial"/>
              <a:buNone/>
            </a:pPr>
            <a:r>
              <a:rPr lang="en" sz="2000">
                <a:solidFill>
                  <a:srgbClr val="525C65"/>
                </a:solidFill>
                <a:latin typeface="Open Sans Light"/>
                <a:ea typeface="Open Sans Light"/>
                <a:cs typeface="Open Sans Light"/>
                <a:sym typeface="Open Sans Light"/>
              </a:rPr>
              <a:t>Men and women in the United States between the ages of 21-45 who care about clearer, healthy-looking skin. Consumers using PYUR products should feel confident, clean, fresh, healthy; with a young spirit, free, and simple.</a:t>
            </a:r>
            <a:endParaRPr sz="2000">
              <a:solidFill>
                <a:srgbClr val="525C65"/>
              </a:solidFill>
              <a:latin typeface="Open Sans Light"/>
              <a:ea typeface="Open Sans Light"/>
              <a:cs typeface="Open Sans Light"/>
              <a:sym typeface="Open Sans Light"/>
            </a:endParaRPr>
          </a:p>
          <a:p>
            <a:pPr marL="0" lvl="0" indent="0" algn="l" rtl="0">
              <a:lnSpc>
                <a:spcPct val="115000"/>
              </a:lnSpc>
              <a:spcBef>
                <a:spcPts val="1200"/>
              </a:spcBef>
              <a:spcAft>
                <a:spcPts val="0"/>
              </a:spcAft>
              <a:buClr>
                <a:schemeClr val="dk1"/>
              </a:buClr>
              <a:buSzPts val="1100"/>
              <a:buFont typeface="Arial"/>
              <a:buNone/>
            </a:pPr>
            <a:r>
              <a:rPr lang="en" sz="2000" b="1">
                <a:solidFill>
                  <a:srgbClr val="525C65"/>
                </a:solidFill>
                <a:latin typeface="Open Sans"/>
                <a:ea typeface="Open Sans"/>
                <a:cs typeface="Open Sans"/>
                <a:sym typeface="Open Sans"/>
              </a:rPr>
              <a:t>Brand Voice</a:t>
            </a:r>
            <a:endParaRPr sz="2000" b="1">
              <a:solidFill>
                <a:srgbClr val="525C65"/>
              </a:solidFill>
              <a:latin typeface="Open Sans"/>
              <a:ea typeface="Open Sans"/>
              <a:cs typeface="Open Sans"/>
              <a:sym typeface="Open Sans"/>
            </a:endParaRPr>
          </a:p>
          <a:p>
            <a:pPr marL="0" lvl="0" indent="0" algn="l" rtl="0">
              <a:lnSpc>
                <a:spcPct val="115000"/>
              </a:lnSpc>
              <a:spcBef>
                <a:spcPts val="1200"/>
              </a:spcBef>
              <a:spcAft>
                <a:spcPts val="0"/>
              </a:spcAft>
              <a:buClr>
                <a:schemeClr val="dk1"/>
              </a:buClr>
              <a:buSzPts val="1100"/>
              <a:buFont typeface="Arial"/>
              <a:buNone/>
            </a:pPr>
            <a:r>
              <a:rPr lang="en" sz="2000">
                <a:solidFill>
                  <a:srgbClr val="525C65"/>
                </a:solidFill>
                <a:latin typeface="Open Sans Light"/>
                <a:ea typeface="Open Sans Light"/>
                <a:cs typeface="Open Sans Light"/>
                <a:sym typeface="Open Sans Light"/>
              </a:rPr>
              <a:t>Proven to work, Trustworthy, Modern, Innovative, Informative, Stylish.</a:t>
            </a:r>
            <a:endParaRPr sz="2000">
              <a:solidFill>
                <a:srgbClr val="525C65"/>
              </a:solidFill>
              <a:latin typeface="Open Sans Light"/>
              <a:ea typeface="Open Sans Light"/>
              <a:cs typeface="Open Sans Light"/>
              <a:sym typeface="Open Sans Light"/>
            </a:endParaRPr>
          </a:p>
          <a:p>
            <a:pPr marL="0" marR="0" lvl="0" indent="0" algn="l" rtl="0">
              <a:lnSpc>
                <a:spcPct val="115000"/>
              </a:lnSpc>
              <a:spcBef>
                <a:spcPts val="1200"/>
              </a:spcBef>
              <a:spcAft>
                <a:spcPts val="0"/>
              </a:spcAft>
              <a:buClr>
                <a:schemeClr val="dk1"/>
              </a:buClr>
              <a:buSzPts val="1100"/>
              <a:buFont typeface="Arial"/>
              <a:buNone/>
            </a:pPr>
            <a:r>
              <a:rPr lang="en" sz="2000" b="1">
                <a:solidFill>
                  <a:srgbClr val="525C65"/>
                </a:solidFill>
                <a:latin typeface="Open Sans"/>
                <a:ea typeface="Open Sans"/>
                <a:cs typeface="Open Sans"/>
                <a:sym typeface="Open Sans"/>
              </a:rPr>
              <a:t>Insight</a:t>
            </a:r>
            <a:endParaRPr sz="2000" b="1">
              <a:solidFill>
                <a:srgbClr val="525C65"/>
              </a:solidFill>
              <a:latin typeface="Open Sans"/>
              <a:ea typeface="Open Sans"/>
              <a:cs typeface="Open Sans"/>
              <a:sym typeface="Open Sans"/>
            </a:endParaRPr>
          </a:p>
          <a:p>
            <a:pPr marL="0" marR="0" lvl="0" indent="0" algn="l" rtl="0">
              <a:lnSpc>
                <a:spcPct val="115000"/>
              </a:lnSpc>
              <a:spcBef>
                <a:spcPts val="1200"/>
              </a:spcBef>
              <a:spcAft>
                <a:spcPts val="0"/>
              </a:spcAft>
              <a:buClr>
                <a:schemeClr val="dk1"/>
              </a:buClr>
              <a:buSzPts val="1100"/>
              <a:buFont typeface="Arial"/>
              <a:buNone/>
            </a:pPr>
            <a:r>
              <a:rPr lang="en" sz="2000">
                <a:solidFill>
                  <a:srgbClr val="525C65"/>
                </a:solidFill>
                <a:latin typeface="Open Sans Light"/>
                <a:ea typeface="Open Sans Light"/>
                <a:cs typeface="Open Sans Light"/>
                <a:sym typeface="Open Sans Light"/>
              </a:rPr>
              <a:t>No more acne and skin discoloration.100% SAW SOFTER, SMOOTHER SKIN.</a:t>
            </a:r>
            <a:endParaRPr sz="2000">
              <a:solidFill>
                <a:srgbClr val="525C65"/>
              </a:solidFill>
              <a:latin typeface="Open Sans Light"/>
              <a:ea typeface="Open Sans Light"/>
              <a:cs typeface="Open Sans Light"/>
              <a:sym typeface="Open Sans Light"/>
            </a:endParaRPr>
          </a:p>
          <a:p>
            <a:pPr marL="0" marR="0" lvl="0" indent="0" algn="l" rtl="0">
              <a:lnSpc>
                <a:spcPct val="115000"/>
              </a:lnSpc>
              <a:spcBef>
                <a:spcPts val="1200"/>
              </a:spcBef>
              <a:spcAft>
                <a:spcPts val="0"/>
              </a:spcAft>
              <a:buClr>
                <a:schemeClr val="dk1"/>
              </a:buClr>
              <a:buSzPts val="1100"/>
              <a:buFont typeface="Arial"/>
              <a:buNone/>
            </a:pPr>
            <a:r>
              <a:rPr lang="en" sz="2000">
                <a:solidFill>
                  <a:srgbClr val="525C65"/>
                </a:solidFill>
                <a:latin typeface="Open Sans Light"/>
                <a:ea typeface="Open Sans Light"/>
                <a:cs typeface="Open Sans Light"/>
                <a:sym typeface="Open Sans Light"/>
              </a:rPr>
              <a:t>Our 3-step system clarifies, unclogs pores, moisturizes the skin, helps fight blemishes, irritation, and evens out skin tone.</a:t>
            </a:r>
            <a:endParaRPr sz="2000">
              <a:solidFill>
                <a:srgbClr val="525C65"/>
              </a:solidFill>
              <a:latin typeface="Open Sans Light"/>
              <a:ea typeface="Open Sans Light"/>
              <a:cs typeface="Open Sans Light"/>
              <a:sym typeface="Open Sans Light"/>
            </a:endParaRPr>
          </a:p>
          <a:p>
            <a:pPr marL="0" lvl="0" indent="0" algn="l" rtl="0">
              <a:lnSpc>
                <a:spcPct val="115000"/>
              </a:lnSpc>
              <a:spcBef>
                <a:spcPts val="1800"/>
              </a:spcBef>
              <a:spcAft>
                <a:spcPts val="0"/>
              </a:spcAft>
              <a:buClr>
                <a:schemeClr val="dk1"/>
              </a:buClr>
              <a:buSzPts val="1100"/>
              <a:buFont typeface="Arial"/>
              <a:buNone/>
            </a:pPr>
            <a:r>
              <a:rPr lang="en" sz="2000" b="1">
                <a:solidFill>
                  <a:srgbClr val="525C65"/>
                </a:solidFill>
                <a:latin typeface="Open Sans"/>
                <a:ea typeface="Open Sans"/>
                <a:cs typeface="Open Sans"/>
                <a:sym typeface="Open Sans"/>
              </a:rPr>
              <a:t>Consumer Message Takeaway</a:t>
            </a:r>
            <a:endParaRPr sz="2000">
              <a:solidFill>
                <a:srgbClr val="525C65"/>
              </a:solidFill>
              <a:latin typeface="Open Sans Light"/>
              <a:ea typeface="Open Sans Light"/>
              <a:cs typeface="Open Sans Light"/>
              <a:sym typeface="Open Sans Light"/>
            </a:endParaRPr>
          </a:p>
          <a:p>
            <a:pPr marL="0" lvl="0" indent="0" algn="l" rtl="0">
              <a:lnSpc>
                <a:spcPct val="115000"/>
              </a:lnSpc>
              <a:spcBef>
                <a:spcPts val="1200"/>
              </a:spcBef>
              <a:spcAft>
                <a:spcPts val="0"/>
              </a:spcAft>
              <a:buClr>
                <a:schemeClr val="dk1"/>
              </a:buClr>
              <a:buSzPts val="1100"/>
              <a:buFont typeface="Arial"/>
              <a:buNone/>
            </a:pPr>
            <a:r>
              <a:rPr lang="en" sz="2000">
                <a:solidFill>
                  <a:srgbClr val="525C65"/>
                </a:solidFill>
                <a:latin typeface="Open Sans Light"/>
                <a:ea typeface="Open Sans Light"/>
                <a:cs typeface="Open Sans Light"/>
                <a:sym typeface="Open Sans Light"/>
              </a:rPr>
              <a:t>Skincare to accommodate an active lifestyle.</a:t>
            </a:r>
            <a:endParaRPr sz="2000">
              <a:solidFill>
                <a:srgbClr val="525C65"/>
              </a:solidFill>
              <a:latin typeface="Open Sans Light"/>
              <a:ea typeface="Open Sans Light"/>
              <a:cs typeface="Open Sans Light"/>
              <a:sym typeface="Open Sans Light"/>
            </a:endParaRPr>
          </a:p>
          <a:p>
            <a:pPr marL="0" lvl="0" indent="0" algn="l" rtl="0">
              <a:lnSpc>
                <a:spcPct val="115000"/>
              </a:lnSpc>
              <a:spcBef>
                <a:spcPts val="1200"/>
              </a:spcBef>
              <a:spcAft>
                <a:spcPts val="0"/>
              </a:spcAft>
              <a:buClr>
                <a:schemeClr val="dk1"/>
              </a:buClr>
              <a:buSzPts val="1100"/>
              <a:buFont typeface="Arial"/>
              <a:buNone/>
            </a:pPr>
            <a:endParaRPr sz="2000">
              <a:solidFill>
                <a:srgbClr val="525C65"/>
              </a:solidFill>
              <a:latin typeface="Open Sans Light"/>
              <a:ea typeface="Open Sans Light"/>
              <a:cs typeface="Open Sans Light"/>
              <a:sym typeface="Open Sans Light"/>
            </a:endParaRPr>
          </a:p>
          <a:p>
            <a:pPr marL="0" lvl="0" indent="0" algn="l" rtl="0">
              <a:lnSpc>
                <a:spcPct val="115000"/>
              </a:lnSpc>
              <a:spcBef>
                <a:spcPts val="1200"/>
              </a:spcBef>
              <a:spcAft>
                <a:spcPts val="1200"/>
              </a:spcAft>
              <a:buClr>
                <a:schemeClr val="dk1"/>
              </a:buClr>
              <a:buSzPts val="1100"/>
              <a:buFont typeface="Arial"/>
              <a:buNone/>
            </a:pPr>
            <a:endParaRPr sz="2000">
              <a:solidFill>
                <a:srgbClr val="525C65"/>
              </a:solidFill>
              <a:latin typeface="Open Sans Light"/>
              <a:ea typeface="Open Sans Light"/>
              <a:cs typeface="Open Sans Light"/>
              <a:sym typeface="Open Sans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4"/>
        <p:cNvGrpSpPr/>
        <p:nvPr/>
      </p:nvGrpSpPr>
      <p:grpSpPr>
        <a:xfrm>
          <a:off x="0" y="0"/>
          <a:ext cx="0" cy="0"/>
          <a:chOff x="0" y="0"/>
          <a:chExt cx="0" cy="0"/>
        </a:xfrm>
      </p:grpSpPr>
      <p:sp>
        <p:nvSpPr>
          <p:cNvPr id="275" name="Google Shape;275;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a:latin typeface="Open Sans Light"/>
                <a:ea typeface="Open Sans Light"/>
                <a:cs typeface="Open Sans Light"/>
                <a:sym typeface="Open Sans Light"/>
              </a:rPr>
              <a:t>Requirements and Budget</a:t>
            </a:r>
            <a:endParaRPr sz="3200">
              <a:solidFill>
                <a:srgbClr val="2E3D49"/>
              </a:solidFill>
              <a:latin typeface="Open Sans Light"/>
              <a:ea typeface="Open Sans Light"/>
              <a:cs typeface="Open Sans Light"/>
              <a:sym typeface="Open Sans Light"/>
            </a:endParaRPr>
          </a:p>
        </p:txBody>
      </p:sp>
      <p:sp>
        <p:nvSpPr>
          <p:cNvPr id="276" name="Google Shape;276;p71"/>
          <p:cNvSpPr txBox="1"/>
          <p:nvPr/>
        </p:nvSpPr>
        <p:spPr>
          <a:xfrm>
            <a:off x="280650" y="1926975"/>
            <a:ext cx="7211100" cy="7051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2000" b="1" dirty="0">
                <a:solidFill>
                  <a:srgbClr val="525C65"/>
                </a:solidFill>
                <a:latin typeface="Open Sans"/>
                <a:ea typeface="Open Sans"/>
                <a:cs typeface="Open Sans"/>
                <a:sym typeface="Open Sans"/>
              </a:rPr>
              <a:t>Mandatory Requirements</a:t>
            </a:r>
            <a:endParaRPr sz="2000" b="1" dirty="0">
              <a:solidFill>
                <a:srgbClr val="525C65"/>
              </a:solidFill>
              <a:latin typeface="Open Sans"/>
              <a:ea typeface="Open Sans"/>
              <a:cs typeface="Open Sans"/>
              <a:sym typeface="Open Sans"/>
            </a:endParaRPr>
          </a:p>
          <a:p>
            <a:pPr marL="457200" lvl="0" indent="-228600" algn="l" rtl="0">
              <a:lnSpc>
                <a:spcPct val="115000"/>
              </a:lnSpc>
              <a:spcBef>
                <a:spcPts val="1200"/>
              </a:spcBef>
              <a:spcAft>
                <a:spcPts val="0"/>
              </a:spcAft>
              <a:buClr>
                <a:schemeClr val="dk1"/>
              </a:buClr>
              <a:buSzPts val="1100"/>
              <a:buFont typeface="Arial"/>
              <a:buNone/>
            </a:pPr>
            <a:r>
              <a:rPr lang="en" sz="2000" dirty="0">
                <a:solidFill>
                  <a:srgbClr val="525C65"/>
                </a:solidFill>
                <a:latin typeface="Open Sans Light"/>
                <a:ea typeface="Open Sans Light"/>
                <a:cs typeface="Open Sans Light"/>
                <a:sym typeface="Open Sans Light"/>
              </a:rPr>
              <a:t>● 	Facebook paid media plan</a:t>
            </a:r>
            <a:endParaRPr sz="2000" dirty="0">
              <a:solidFill>
                <a:srgbClr val="525C65"/>
              </a:solidFill>
              <a:latin typeface="Open Sans Light"/>
              <a:ea typeface="Open Sans Light"/>
              <a:cs typeface="Open Sans Light"/>
              <a:sym typeface="Open Sans Light"/>
            </a:endParaRPr>
          </a:p>
          <a:p>
            <a:pPr marL="457200" lvl="0" indent="-228600" algn="l" rtl="0">
              <a:lnSpc>
                <a:spcPct val="115000"/>
              </a:lnSpc>
              <a:spcBef>
                <a:spcPts val="1200"/>
              </a:spcBef>
              <a:spcAft>
                <a:spcPts val="0"/>
              </a:spcAft>
              <a:buClr>
                <a:schemeClr val="dk1"/>
              </a:buClr>
              <a:buSzPts val="1100"/>
              <a:buFont typeface="Arial"/>
              <a:buNone/>
            </a:pPr>
            <a:r>
              <a:rPr lang="en" sz="2000" dirty="0">
                <a:solidFill>
                  <a:srgbClr val="525C65"/>
                </a:solidFill>
                <a:latin typeface="Open Sans Light"/>
                <a:ea typeface="Open Sans Light"/>
                <a:cs typeface="Open Sans Light"/>
                <a:sym typeface="Open Sans Light"/>
              </a:rPr>
              <a:t>● 	A three-month organic social media campaign that features a Livestream activation OR a giveaway contest w/ an influencer</a:t>
            </a:r>
            <a:endParaRPr sz="2000" dirty="0">
              <a:solidFill>
                <a:srgbClr val="525C65"/>
              </a:solidFill>
              <a:latin typeface="Open Sans Light"/>
              <a:ea typeface="Open Sans Light"/>
              <a:cs typeface="Open Sans Light"/>
              <a:sym typeface="Open Sans Light"/>
            </a:endParaRPr>
          </a:p>
          <a:p>
            <a:pPr marL="0" lvl="0" indent="0" algn="l" rtl="0">
              <a:lnSpc>
                <a:spcPct val="115000"/>
              </a:lnSpc>
              <a:spcBef>
                <a:spcPts val="1200"/>
              </a:spcBef>
              <a:spcAft>
                <a:spcPts val="0"/>
              </a:spcAft>
              <a:buClr>
                <a:schemeClr val="dk1"/>
              </a:buClr>
              <a:buSzPts val="1100"/>
              <a:buFont typeface="Arial"/>
              <a:buNone/>
            </a:pPr>
            <a:r>
              <a:rPr lang="en" sz="2000" b="1" dirty="0">
                <a:solidFill>
                  <a:srgbClr val="525C65"/>
                </a:solidFill>
                <a:latin typeface="Open Sans"/>
                <a:ea typeface="Open Sans"/>
                <a:cs typeface="Open Sans"/>
                <a:sym typeface="Open Sans"/>
              </a:rPr>
              <a:t>Campaign Budget</a:t>
            </a:r>
            <a:endParaRPr sz="2000" b="1" dirty="0">
              <a:solidFill>
                <a:srgbClr val="525C65"/>
              </a:solidFill>
              <a:latin typeface="Open Sans"/>
              <a:ea typeface="Open Sans"/>
              <a:cs typeface="Open Sans"/>
              <a:sym typeface="Open Sans"/>
            </a:endParaRPr>
          </a:p>
          <a:p>
            <a:pPr marL="0" lvl="0" indent="0" algn="l" rtl="0">
              <a:lnSpc>
                <a:spcPct val="115000"/>
              </a:lnSpc>
              <a:spcBef>
                <a:spcPts val="1200"/>
              </a:spcBef>
              <a:spcAft>
                <a:spcPts val="0"/>
              </a:spcAft>
              <a:buClr>
                <a:schemeClr val="dk1"/>
              </a:buClr>
              <a:buSzPts val="1100"/>
              <a:buFont typeface="Arial"/>
              <a:buNone/>
            </a:pPr>
            <a:r>
              <a:rPr lang="en" sz="2000" dirty="0">
                <a:solidFill>
                  <a:srgbClr val="525C65"/>
                </a:solidFill>
                <a:latin typeface="Open Sans Light"/>
                <a:ea typeface="Open Sans Light"/>
                <a:cs typeface="Open Sans Light"/>
                <a:sym typeface="Open Sans Light"/>
              </a:rPr>
              <a:t>Paid Media: $8000</a:t>
            </a:r>
            <a:endParaRPr sz="2000" dirty="0">
              <a:solidFill>
                <a:srgbClr val="525C65"/>
              </a:solidFill>
              <a:latin typeface="Open Sans Light"/>
              <a:ea typeface="Open Sans Light"/>
              <a:cs typeface="Open Sans Light"/>
              <a:sym typeface="Open Sans Light"/>
            </a:endParaRPr>
          </a:p>
          <a:p>
            <a:pPr marL="0" lvl="0" indent="0" algn="l" rtl="0">
              <a:lnSpc>
                <a:spcPct val="115000"/>
              </a:lnSpc>
              <a:spcBef>
                <a:spcPts val="1200"/>
              </a:spcBef>
              <a:spcAft>
                <a:spcPts val="0"/>
              </a:spcAft>
              <a:buClr>
                <a:schemeClr val="dk1"/>
              </a:buClr>
              <a:buSzPts val="1100"/>
              <a:buFont typeface="Arial"/>
              <a:buNone/>
            </a:pPr>
            <a:r>
              <a:rPr lang="en" sz="2000" dirty="0">
                <a:solidFill>
                  <a:srgbClr val="525C65"/>
                </a:solidFill>
                <a:latin typeface="Open Sans Light"/>
                <a:ea typeface="Open Sans Light"/>
                <a:cs typeface="Open Sans Light"/>
                <a:sym typeface="Open Sans Light"/>
              </a:rPr>
              <a:t>Influencer campaign: $2000</a:t>
            </a:r>
            <a:endParaRPr sz="1600"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2000" dirty="0">
              <a:solidFill>
                <a:srgbClr val="525C65"/>
              </a:solidFill>
              <a:latin typeface="Open Sans Light"/>
              <a:ea typeface="Open Sans Light"/>
              <a:cs typeface="Open Sans Light"/>
              <a:sym typeface="Open Sans Light"/>
            </a:endParaRPr>
          </a:p>
          <a:p>
            <a:pPr marL="0" lvl="0" indent="0" algn="l" rtl="0">
              <a:lnSpc>
                <a:spcPct val="115000"/>
              </a:lnSpc>
              <a:spcBef>
                <a:spcPts val="1200"/>
              </a:spcBef>
              <a:spcAft>
                <a:spcPts val="1200"/>
              </a:spcAft>
              <a:buClr>
                <a:schemeClr val="dk1"/>
              </a:buClr>
              <a:buSzPts val="1100"/>
              <a:buFont typeface="Arial"/>
              <a:buNone/>
            </a:pPr>
            <a:r>
              <a:rPr lang="en" sz="2000" dirty="0">
                <a:solidFill>
                  <a:srgbClr val="525C65"/>
                </a:solidFill>
                <a:latin typeface="Open Sans Light"/>
                <a:ea typeface="Open Sans Light"/>
                <a:cs typeface="Open Sans Light"/>
                <a:sym typeface="Open Sans Light"/>
              </a:rPr>
              <a:t> </a:t>
            </a:r>
            <a:endParaRPr sz="2000" dirty="0">
              <a:solidFill>
                <a:srgbClr val="525C65"/>
              </a:solidFill>
              <a:latin typeface="Open Sans Light"/>
              <a:ea typeface="Open Sans Light"/>
              <a:cs typeface="Open Sans Light"/>
              <a:sym typeface="Open Sans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0"/>
        <p:cNvGrpSpPr/>
        <p:nvPr/>
      </p:nvGrpSpPr>
      <p:grpSpPr>
        <a:xfrm>
          <a:off x="0" y="0"/>
          <a:ext cx="0" cy="0"/>
          <a:chOff x="0" y="0"/>
          <a:chExt cx="0" cy="0"/>
        </a:xfrm>
      </p:grpSpPr>
      <p:sp>
        <p:nvSpPr>
          <p:cNvPr id="281" name="Google Shape;281;p72"/>
          <p:cNvSpPr txBox="1">
            <a:spLocks noGrp="1"/>
          </p:cNvSpPr>
          <p:nvPr>
            <p:ph type="ctrTitle"/>
          </p:nvPr>
        </p:nvSpPr>
        <p:spPr>
          <a:xfrm>
            <a:off x="347400" y="1947675"/>
            <a:ext cx="7077600" cy="291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Organic Social Media Strategy</a:t>
            </a:r>
            <a:endParaRPr sz="4800">
              <a:solidFill>
                <a:srgbClr val="FAFBFC"/>
              </a:solidFill>
              <a:latin typeface="Open Sans Light"/>
              <a:ea typeface="Open Sans Light"/>
              <a:cs typeface="Open Sans Light"/>
              <a:sym typeface="Open Sans Light"/>
            </a:endParaRPr>
          </a:p>
        </p:txBody>
      </p:sp>
      <p:sp>
        <p:nvSpPr>
          <p:cNvPr id="282" name="Google Shape;282;p72"/>
          <p:cNvSpPr/>
          <p:nvPr/>
        </p:nvSpPr>
        <p:spPr>
          <a:xfrm>
            <a:off x="964649" y="48189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73"/>
          <p:cNvSpPr txBox="1">
            <a:spLocks noGrp="1"/>
          </p:cNvSpPr>
          <p:nvPr>
            <p:ph type="title"/>
          </p:nvPr>
        </p:nvSpPr>
        <p:spPr>
          <a:xfrm>
            <a:off x="0" y="-1"/>
            <a:ext cx="7242600" cy="1106905"/>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dirty="0">
                <a:solidFill>
                  <a:srgbClr val="02B3E4"/>
                </a:solidFill>
                <a:latin typeface="Open Sans Light"/>
                <a:ea typeface="Open Sans Light"/>
                <a:cs typeface="Open Sans Light"/>
                <a:sym typeface="Open Sans Light"/>
              </a:rPr>
              <a:t>Insights and Recommendations</a:t>
            </a:r>
            <a:endParaRPr sz="3200" dirty="0">
              <a:solidFill>
                <a:srgbClr val="02B3E4"/>
              </a:solidFill>
              <a:latin typeface="Open Sans Light"/>
              <a:ea typeface="Open Sans Light"/>
              <a:cs typeface="Open Sans Light"/>
              <a:sym typeface="Open Sans Light"/>
            </a:endParaRPr>
          </a:p>
        </p:txBody>
      </p:sp>
      <p:graphicFrame>
        <p:nvGraphicFramePr>
          <p:cNvPr id="288" name="Google Shape;288;p73"/>
          <p:cNvGraphicFramePr/>
          <p:nvPr>
            <p:extLst>
              <p:ext uri="{D42A27DB-BD31-4B8C-83A1-F6EECF244321}">
                <p14:modId xmlns:p14="http://schemas.microsoft.com/office/powerpoint/2010/main" val="4137606473"/>
              </p:ext>
            </p:extLst>
          </p:nvPr>
        </p:nvGraphicFramePr>
        <p:xfrm>
          <a:off x="0" y="919490"/>
          <a:ext cx="7772399" cy="9090458"/>
        </p:xfrm>
        <a:graphic>
          <a:graphicData uri="http://schemas.openxmlformats.org/drawingml/2006/table">
            <a:tbl>
              <a:tblPr>
                <a:noFill/>
                <a:tableStyleId>{0035D6F0-4DFC-4D87-8AE7-E07BF5D74EFB}</a:tableStyleId>
              </a:tblPr>
              <a:tblGrid>
                <a:gridCol w="509348">
                  <a:extLst>
                    <a:ext uri="{9D8B030D-6E8A-4147-A177-3AD203B41FA5}">
                      <a16:colId xmlns:a16="http://schemas.microsoft.com/office/drawing/2014/main" val="20000"/>
                    </a:ext>
                  </a:extLst>
                </a:gridCol>
                <a:gridCol w="7263051">
                  <a:extLst>
                    <a:ext uri="{9D8B030D-6E8A-4147-A177-3AD203B41FA5}">
                      <a16:colId xmlns:a16="http://schemas.microsoft.com/office/drawing/2014/main" val="20001"/>
                    </a:ext>
                  </a:extLst>
                </a:gridCol>
              </a:tblGrid>
              <a:tr h="586718">
                <a:tc gridSpan="2">
                  <a:txBody>
                    <a:bodyPr/>
                    <a:lstStyle/>
                    <a:p>
                      <a:pPr marL="0" lvl="0" indent="0" algn="l" rtl="0">
                        <a:lnSpc>
                          <a:spcPct val="120000"/>
                        </a:lnSpc>
                        <a:spcBef>
                          <a:spcPts val="0"/>
                        </a:spcBef>
                        <a:spcAft>
                          <a:spcPts val="0"/>
                        </a:spcAft>
                        <a:buNone/>
                      </a:pPr>
                      <a:r>
                        <a:rPr lang="en-US" sz="1800" dirty="0">
                          <a:solidFill>
                            <a:srgbClr val="525C65"/>
                          </a:solidFill>
                          <a:highlight>
                            <a:schemeClr val="lt1"/>
                          </a:highlight>
                          <a:latin typeface="Calibri" panose="020F0502020204030204" pitchFamily="34" charset="0"/>
                          <a:ea typeface="Open Sans Light"/>
                          <a:cs typeface="Calibri" panose="020F0502020204030204" pitchFamily="34" charset="0"/>
                          <a:sym typeface="Open Sans Light"/>
                        </a:rPr>
                        <a:t>Identify 3 key insights/observations and one improvement?</a:t>
                      </a: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NL"/>
                    </a:p>
                  </a:txBody>
                  <a:tcPr/>
                </a:tc>
                <a:extLst>
                  <a:ext uri="{0D108BD9-81ED-4DB2-BD59-A6C34878D82A}">
                    <a16:rowId xmlns:a16="http://schemas.microsoft.com/office/drawing/2014/main" val="10000"/>
                  </a:ext>
                </a:extLst>
              </a:tr>
              <a:tr h="1257782">
                <a:tc rowSpan="2">
                  <a:txBody>
                    <a:bodyPr/>
                    <a:lstStyle/>
                    <a:p>
                      <a:pPr marL="0" lvl="0" indent="0" algn="l" rtl="0">
                        <a:lnSpc>
                          <a:spcPct val="115000"/>
                        </a:lnSpc>
                        <a:spcBef>
                          <a:spcPts val="0"/>
                        </a:spcBef>
                        <a:spcAft>
                          <a:spcPts val="1600"/>
                        </a:spcAft>
                        <a:buNone/>
                      </a:pPr>
                      <a:r>
                        <a:rPr lang="en" sz="1800">
                          <a:solidFill>
                            <a:srgbClr val="525C65"/>
                          </a:solidFill>
                          <a:latin typeface="Calibri" panose="020F0502020204030204" pitchFamily="34" charset="0"/>
                          <a:ea typeface="Open Sans Light"/>
                          <a:cs typeface="Calibri" panose="020F0502020204030204" pitchFamily="34" charset="0"/>
                          <a:sym typeface="Open Sans Light"/>
                        </a:rPr>
                        <a:t>1</a:t>
                      </a:r>
                      <a:endParaRPr sz="1800">
                        <a:solidFill>
                          <a:srgbClr val="525C65"/>
                        </a:solidFill>
                        <a:latin typeface="Calibri" panose="020F0502020204030204" pitchFamily="34" charset="0"/>
                        <a:ea typeface="Open Sans Light"/>
                        <a:cs typeface="Calibri" panose="020F0502020204030204" pitchFamily="34" charset="0"/>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r>
                        <a:rPr lang="en-US" sz="1800" b="1" dirty="0">
                          <a:highlight>
                            <a:schemeClr val="lt1"/>
                          </a:highlight>
                          <a:latin typeface="Calibri" panose="020F0502020204030204" pitchFamily="34" charset="0"/>
                          <a:cs typeface="Calibri" panose="020F0502020204030204" pitchFamily="34" charset="0"/>
                        </a:rPr>
                        <a:t>Content Type Performance</a:t>
                      </a:r>
                      <a:r>
                        <a:rPr lang="en-US" sz="1800" dirty="0">
                          <a:highlight>
                            <a:schemeClr val="lt1"/>
                          </a:highlight>
                          <a:latin typeface="Calibri" panose="020F0502020204030204" pitchFamily="34" charset="0"/>
                          <a:cs typeface="Calibri" panose="020F0502020204030204" pitchFamily="34" charset="0"/>
                        </a:rPr>
                        <a:t>: Video posts generally outperform photo posts in terms of </a:t>
                      </a:r>
                      <a:r>
                        <a:rPr lang="en-US" sz="1800" b="1" dirty="0">
                          <a:highlight>
                            <a:schemeClr val="lt1"/>
                          </a:highlight>
                          <a:latin typeface="Calibri" panose="020F0502020204030204" pitchFamily="34" charset="0"/>
                          <a:cs typeface="Calibri" panose="020F0502020204030204" pitchFamily="34" charset="0"/>
                        </a:rPr>
                        <a:t>reach, impressions, and engagement</a:t>
                      </a:r>
                      <a:r>
                        <a:rPr lang="en-US" sz="1800" dirty="0">
                          <a:highlight>
                            <a:schemeClr val="lt1"/>
                          </a:highlight>
                          <a:latin typeface="Calibri" panose="020F0502020204030204" pitchFamily="34" charset="0"/>
                          <a:cs typeface="Calibri" panose="020F0502020204030204" pitchFamily="34" charset="0"/>
                        </a:rPr>
                        <a:t>. For example, a video post on 11/25/2023 had a reach of 3200, engagement of 100, and 1209 video views, significantly higher than most photo posts.</a:t>
                      </a: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988251">
                <a:tc vMerge="1">
                  <a:txBody>
                    <a:bodyPr/>
                    <a:lstStyle/>
                    <a:p>
                      <a:endParaRPr lang="en-NL"/>
                    </a:p>
                  </a:txBody>
                  <a:tcPr/>
                </a:tc>
                <a:tc>
                  <a:txBody>
                    <a:bodyPr/>
                    <a:lstStyle/>
                    <a:p>
                      <a:r>
                        <a:rPr lang="en-US" sz="1800" b="1" dirty="0">
                          <a:highlight>
                            <a:schemeClr val="lt1"/>
                          </a:highlight>
                          <a:latin typeface="Calibri" panose="020F0502020204030204" pitchFamily="34" charset="0"/>
                          <a:cs typeface="Calibri" panose="020F0502020204030204" pitchFamily="34" charset="0"/>
                        </a:rPr>
                        <a:t>Focus on Video Content</a:t>
                      </a:r>
                      <a:r>
                        <a:rPr lang="en-US" sz="1800" dirty="0">
                          <a:highlight>
                            <a:schemeClr val="lt1"/>
                          </a:highlight>
                          <a:latin typeface="Calibri" panose="020F0502020204030204" pitchFamily="34" charset="0"/>
                          <a:cs typeface="Calibri" panose="020F0502020204030204" pitchFamily="34" charset="0"/>
                        </a:rPr>
                        <a:t>: Since video posts outperform photos, consider increasing the frequency of video content, especially leveraging popular themes like "Testimonial" and "How-To" for higher reach and engagement.</a:t>
                      </a:r>
                      <a:endParaRPr sz="1800" i="1" dirty="0">
                        <a:solidFill>
                          <a:srgbClr val="525C65"/>
                        </a:solidFill>
                        <a:highlight>
                          <a:schemeClr val="lt1"/>
                        </a:highlight>
                        <a:latin typeface="Calibri" panose="020F0502020204030204" pitchFamily="34" charset="0"/>
                        <a:ea typeface="Open Sans Light"/>
                        <a:cs typeface="Calibri" panose="020F0502020204030204" pitchFamily="34" charset="0"/>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1257782">
                <a:tc rowSpan="2">
                  <a:txBody>
                    <a:bodyPr/>
                    <a:lstStyle/>
                    <a:p>
                      <a:pPr marL="0" lvl="0" indent="0" algn="l" rtl="0">
                        <a:spcBef>
                          <a:spcPts val="0"/>
                        </a:spcBef>
                        <a:spcAft>
                          <a:spcPts val="0"/>
                        </a:spcAft>
                        <a:buNone/>
                      </a:pPr>
                      <a:r>
                        <a:rPr lang="en" sz="1800">
                          <a:latin typeface="Calibri" panose="020F0502020204030204" pitchFamily="34" charset="0"/>
                          <a:ea typeface="Open Sans Light"/>
                          <a:cs typeface="Calibri" panose="020F0502020204030204" pitchFamily="34" charset="0"/>
                          <a:sym typeface="Open Sans Light"/>
                        </a:rPr>
                        <a:t>2</a:t>
                      </a:r>
                      <a:endParaRPr sz="1800">
                        <a:latin typeface="Calibri" panose="020F0502020204030204" pitchFamily="34" charset="0"/>
                        <a:ea typeface="Open Sans Light"/>
                        <a:cs typeface="Calibri" panose="020F0502020204030204" pitchFamily="34" charset="0"/>
                        <a:sym typeface="Open Sans Light"/>
                      </a:endParaRPr>
                    </a:p>
                    <a:p>
                      <a:pPr marL="0" lvl="0" indent="0" algn="l" rtl="0">
                        <a:spcBef>
                          <a:spcPts val="0"/>
                        </a:spcBef>
                        <a:spcAft>
                          <a:spcPts val="0"/>
                        </a:spcAft>
                        <a:buNone/>
                      </a:pPr>
                      <a:endParaRPr sz="1800">
                        <a:latin typeface="Calibri" panose="020F0502020204030204" pitchFamily="34" charset="0"/>
                        <a:ea typeface="Open Sans Light"/>
                        <a:cs typeface="Calibri" panose="020F0502020204030204" pitchFamily="34" charset="0"/>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r>
                        <a:rPr lang="en-US" sz="1800" b="1" dirty="0">
                          <a:highlight>
                            <a:schemeClr val="lt1"/>
                          </a:highlight>
                          <a:latin typeface="Calibri" panose="020F0502020204030204" pitchFamily="34" charset="0"/>
                          <a:cs typeface="Calibri" panose="020F0502020204030204" pitchFamily="34" charset="0"/>
                        </a:rPr>
                        <a:t>Content Themes Impact</a:t>
                      </a:r>
                      <a:r>
                        <a:rPr lang="en-US" sz="1800" dirty="0">
                          <a:highlight>
                            <a:schemeClr val="lt1"/>
                          </a:highlight>
                          <a:latin typeface="Calibri" panose="020F0502020204030204" pitchFamily="34" charset="0"/>
                          <a:cs typeface="Calibri" panose="020F0502020204030204" pitchFamily="34" charset="0"/>
                        </a:rPr>
                        <a:t>: Posts with a </a:t>
                      </a:r>
                      <a:r>
                        <a:rPr lang="en-US" sz="1800" b="1" dirty="0">
                          <a:highlight>
                            <a:schemeClr val="lt1"/>
                          </a:highlight>
                          <a:latin typeface="Calibri" panose="020F0502020204030204" pitchFamily="34" charset="0"/>
                          <a:cs typeface="Calibri" panose="020F0502020204030204" pitchFamily="34" charset="0"/>
                        </a:rPr>
                        <a:t>"Testimonial" theme</a:t>
                      </a:r>
                      <a:r>
                        <a:rPr lang="en-US" sz="1800" dirty="0">
                          <a:highlight>
                            <a:schemeClr val="lt1"/>
                          </a:highlight>
                          <a:latin typeface="Calibri" panose="020F0502020204030204" pitchFamily="34" charset="0"/>
                          <a:cs typeface="Calibri" panose="020F0502020204030204" pitchFamily="34" charset="0"/>
                        </a:rPr>
                        <a:t> tend to drive higher engagement compared to other themes like "Product" or "Lifestyle". For instance, testimonial posts on 11/04/2023 and 11/25/2023 showed higher engagement (e.g., 26 and 100 respectively).</a:t>
                      </a:r>
                      <a:endParaRPr sz="1800" i="1" dirty="0">
                        <a:solidFill>
                          <a:srgbClr val="525C65"/>
                        </a:solidFill>
                        <a:highlight>
                          <a:schemeClr val="lt1"/>
                        </a:highlight>
                        <a:latin typeface="Calibri" panose="020F0502020204030204" pitchFamily="34" charset="0"/>
                        <a:ea typeface="Open Sans Light"/>
                        <a:cs typeface="Calibri" panose="020F0502020204030204" pitchFamily="34" charset="0"/>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1257782">
                <a:tc vMerge="1">
                  <a:txBody>
                    <a:bodyPr/>
                    <a:lstStyle/>
                    <a:p>
                      <a:endParaRPr lang="en-NL"/>
                    </a:p>
                  </a:txBody>
                  <a:tcPr/>
                </a:tc>
                <a:tc>
                  <a:txBody>
                    <a:bodyPr/>
                    <a:lstStyle/>
                    <a:p>
                      <a:r>
                        <a:rPr lang="en-US" sz="1800" b="1" dirty="0">
                          <a:highlight>
                            <a:schemeClr val="lt1"/>
                          </a:highlight>
                          <a:latin typeface="Calibri" panose="020F0502020204030204" pitchFamily="34" charset="0"/>
                          <a:cs typeface="Calibri" panose="020F0502020204030204" pitchFamily="34" charset="0"/>
                        </a:rPr>
                        <a:t>Optimize Content Themes</a:t>
                      </a:r>
                      <a:r>
                        <a:rPr lang="en-US" sz="1800" dirty="0">
                          <a:highlight>
                            <a:schemeClr val="lt1"/>
                          </a:highlight>
                          <a:latin typeface="Calibri" panose="020F0502020204030204" pitchFamily="34" charset="0"/>
                          <a:cs typeface="Calibri" panose="020F0502020204030204" pitchFamily="34" charset="0"/>
                        </a:rPr>
                        <a:t>: Experiment more with "Testimonial" and "How-To" themes across different content types. These themes consistently generate higher engagement and impressions. Use audience feedback to refine content that resonates most.</a:t>
                      </a: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1527312">
                <a:tc rowSpan="2">
                  <a:txBody>
                    <a:bodyPr/>
                    <a:lstStyle/>
                    <a:p>
                      <a:pPr marL="0" lvl="0" indent="0" algn="l" rtl="0">
                        <a:spcBef>
                          <a:spcPts val="0"/>
                        </a:spcBef>
                        <a:spcAft>
                          <a:spcPts val="0"/>
                        </a:spcAft>
                        <a:buNone/>
                      </a:pPr>
                      <a:r>
                        <a:rPr lang="en" sz="1800">
                          <a:latin typeface="Calibri" panose="020F0502020204030204" pitchFamily="34" charset="0"/>
                          <a:ea typeface="Open Sans Light"/>
                          <a:cs typeface="Calibri" panose="020F0502020204030204" pitchFamily="34" charset="0"/>
                          <a:sym typeface="Open Sans Light"/>
                        </a:rPr>
                        <a:t>3</a:t>
                      </a:r>
                      <a:endParaRPr sz="1800">
                        <a:latin typeface="Calibri" panose="020F0502020204030204" pitchFamily="34" charset="0"/>
                        <a:ea typeface="Open Sans Light"/>
                        <a:cs typeface="Calibri" panose="020F0502020204030204" pitchFamily="34" charset="0"/>
                        <a:sym typeface="Open Sans Light"/>
                      </a:endParaRPr>
                    </a:p>
                    <a:p>
                      <a:pPr marL="0" lvl="0" indent="0" algn="l" rtl="0">
                        <a:lnSpc>
                          <a:spcPct val="115000"/>
                        </a:lnSpc>
                        <a:spcBef>
                          <a:spcPts val="0"/>
                        </a:spcBef>
                        <a:spcAft>
                          <a:spcPts val="1600"/>
                        </a:spcAft>
                        <a:buNone/>
                      </a:pPr>
                      <a:endParaRPr sz="1800" i="1">
                        <a:solidFill>
                          <a:srgbClr val="525C65"/>
                        </a:solidFill>
                        <a:latin typeface="Calibri" panose="020F0502020204030204" pitchFamily="34" charset="0"/>
                        <a:ea typeface="Open Sans Light"/>
                        <a:cs typeface="Calibri" panose="020F0502020204030204" pitchFamily="34" charset="0"/>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r>
                        <a:rPr lang="en-US" sz="1800" b="1" dirty="0">
                          <a:highlight>
                            <a:schemeClr val="lt1"/>
                          </a:highlight>
                          <a:latin typeface="Calibri" panose="020F0502020204030204" pitchFamily="34" charset="0"/>
                          <a:cs typeface="Calibri" panose="020F0502020204030204" pitchFamily="34" charset="0"/>
                        </a:rPr>
                        <a:t>Video Views Contribution</a:t>
                      </a:r>
                      <a:r>
                        <a:rPr lang="en-US" sz="1800" dirty="0">
                          <a:highlight>
                            <a:schemeClr val="lt1"/>
                          </a:highlight>
                          <a:latin typeface="Calibri" panose="020F0502020204030204" pitchFamily="34" charset="0"/>
                          <a:cs typeface="Calibri" panose="020F0502020204030204" pitchFamily="34" charset="0"/>
                        </a:rPr>
                        <a:t>:</a:t>
                      </a:r>
                    </a:p>
                    <a:p>
                      <a:r>
                        <a:rPr lang="en-US" sz="1800" dirty="0">
                          <a:highlight>
                            <a:schemeClr val="lt1"/>
                          </a:highlight>
                          <a:latin typeface="Calibri" panose="020F0502020204030204" pitchFamily="34" charset="0"/>
                          <a:cs typeface="Calibri" panose="020F0502020204030204" pitchFamily="34" charset="0"/>
                        </a:rPr>
                        <a:t>Posts with </a:t>
                      </a:r>
                      <a:r>
                        <a:rPr lang="en-US" sz="1800" b="1" dirty="0">
                          <a:highlight>
                            <a:schemeClr val="lt1"/>
                          </a:highlight>
                          <a:latin typeface="Calibri" panose="020F0502020204030204" pitchFamily="34" charset="0"/>
                          <a:cs typeface="Calibri" panose="020F0502020204030204" pitchFamily="34" charset="0"/>
                        </a:rPr>
                        <a:t>high video views</a:t>
                      </a:r>
                      <a:r>
                        <a:rPr lang="en-US" sz="1800" dirty="0">
                          <a:highlight>
                            <a:schemeClr val="lt1"/>
                          </a:highlight>
                          <a:latin typeface="Calibri" panose="020F0502020204030204" pitchFamily="34" charset="0"/>
                          <a:cs typeface="Calibri" panose="020F0502020204030204" pitchFamily="34" charset="0"/>
                        </a:rPr>
                        <a:t> (e.g., 800 on 11/26/2023 and 1209 on 11/25/2023) directly correlate with higher reach and impressions. This suggests video content resonates better with the audience and boosts organic visibility.</a:t>
                      </a: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2066374">
                <a:tc vMerge="1">
                  <a:txBody>
                    <a:bodyPr/>
                    <a:lstStyle/>
                    <a:p>
                      <a:endParaRPr lang="en-NL"/>
                    </a:p>
                  </a:txBody>
                  <a:tcPr/>
                </a:tc>
                <a:tc>
                  <a:txBody>
                    <a:bodyPr/>
                    <a:lstStyle/>
                    <a:p>
                      <a:r>
                        <a:rPr lang="en-US" sz="1800" b="1" dirty="0">
                          <a:highlight>
                            <a:schemeClr val="lt1"/>
                          </a:highlight>
                          <a:latin typeface="Calibri" panose="020F0502020204030204" pitchFamily="34" charset="0"/>
                          <a:cs typeface="Calibri" panose="020F0502020204030204" pitchFamily="34" charset="0"/>
                        </a:rPr>
                        <a:t>Boost Low-Performing Posts</a:t>
                      </a:r>
                      <a:r>
                        <a:rPr lang="en-US" sz="1800" dirty="0">
                          <a:highlight>
                            <a:schemeClr val="lt1"/>
                          </a:highlight>
                          <a:latin typeface="Calibri" panose="020F0502020204030204" pitchFamily="34" charset="0"/>
                          <a:cs typeface="Calibri" panose="020F0502020204030204" pitchFamily="34" charset="0"/>
                        </a:rPr>
                        <a:t>:</a:t>
                      </a:r>
                    </a:p>
                    <a:p>
                      <a:r>
                        <a:rPr lang="en-US" sz="1800" dirty="0">
                          <a:highlight>
                            <a:schemeClr val="lt1"/>
                          </a:highlight>
                          <a:latin typeface="Calibri" panose="020F0502020204030204" pitchFamily="34" charset="0"/>
                          <a:cs typeface="Calibri" panose="020F0502020204030204" pitchFamily="34" charset="0"/>
                        </a:rPr>
                        <a:t>For posts with minimal engagement (e.g., photo posts with a reach below 50), consider:</a:t>
                      </a:r>
                    </a:p>
                    <a:p>
                      <a:pPr lvl="1"/>
                      <a:r>
                        <a:rPr lang="en-US" sz="1800" b="1" dirty="0">
                          <a:highlight>
                            <a:schemeClr val="lt1"/>
                          </a:highlight>
                          <a:latin typeface="Calibri" panose="020F0502020204030204" pitchFamily="34" charset="0"/>
                          <a:cs typeface="Calibri" panose="020F0502020204030204" pitchFamily="34" charset="0"/>
                        </a:rPr>
                        <a:t>Improving visuals</a:t>
                      </a:r>
                      <a:r>
                        <a:rPr lang="en-US" sz="1800" dirty="0">
                          <a:highlight>
                            <a:schemeClr val="lt1"/>
                          </a:highlight>
                          <a:latin typeface="Calibri" panose="020F0502020204030204" pitchFamily="34" charset="0"/>
                          <a:cs typeface="Calibri" panose="020F0502020204030204" pitchFamily="34" charset="0"/>
                        </a:rPr>
                        <a:t> to make them more eye-catching.</a:t>
                      </a:r>
                    </a:p>
                    <a:p>
                      <a:pPr lvl="1"/>
                      <a:r>
                        <a:rPr lang="en-US" sz="1800" b="1" dirty="0">
                          <a:highlight>
                            <a:schemeClr val="lt1"/>
                          </a:highlight>
                          <a:latin typeface="Calibri" panose="020F0502020204030204" pitchFamily="34" charset="0"/>
                          <a:cs typeface="Calibri" panose="020F0502020204030204" pitchFamily="34" charset="0"/>
                        </a:rPr>
                        <a:t>Testing captions or CTAs</a:t>
                      </a:r>
                      <a:r>
                        <a:rPr lang="en-US" sz="1800" dirty="0">
                          <a:highlight>
                            <a:schemeClr val="lt1"/>
                          </a:highlight>
                          <a:latin typeface="Calibri" panose="020F0502020204030204" pitchFamily="34" charset="0"/>
                          <a:cs typeface="Calibri" panose="020F0502020204030204" pitchFamily="34" charset="0"/>
                        </a:rPr>
                        <a:t> to make them more compelling.</a:t>
                      </a:r>
                    </a:p>
                    <a:p>
                      <a:pPr lvl="1"/>
                      <a:r>
                        <a:rPr lang="en-US" sz="1800" b="1" dirty="0">
                          <a:highlight>
                            <a:schemeClr val="lt1"/>
                          </a:highlight>
                          <a:latin typeface="Calibri" panose="020F0502020204030204" pitchFamily="34" charset="0"/>
                          <a:cs typeface="Calibri" panose="020F0502020204030204" pitchFamily="34" charset="0"/>
                        </a:rPr>
                        <a:t>Using paid promotions</a:t>
                      </a:r>
                      <a:r>
                        <a:rPr lang="en-US" sz="1800" dirty="0">
                          <a:highlight>
                            <a:schemeClr val="lt1"/>
                          </a:highlight>
                          <a:latin typeface="Calibri" panose="020F0502020204030204" pitchFamily="34" charset="0"/>
                          <a:cs typeface="Calibri" panose="020F0502020204030204" pitchFamily="34" charset="0"/>
                        </a:rPr>
                        <a:t> strategically to amplify reach and test what resonates with your audience.</a:t>
                      </a: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74"/>
          <p:cNvSpPr txBox="1">
            <a:spLocks noGrp="1"/>
          </p:cNvSpPr>
          <p:nvPr>
            <p:ph type="title"/>
          </p:nvPr>
        </p:nvSpPr>
        <p:spPr>
          <a:xfrm>
            <a:off x="0" y="0"/>
            <a:ext cx="7242600" cy="1155032"/>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dirty="0">
                <a:solidFill>
                  <a:srgbClr val="02B3E4"/>
                </a:solidFill>
                <a:latin typeface="Open Sans Light"/>
                <a:ea typeface="Open Sans Light"/>
                <a:cs typeface="Open Sans Light"/>
                <a:sym typeface="Open Sans Light"/>
              </a:rPr>
              <a:t>Identify your platforms</a:t>
            </a:r>
            <a:endParaRPr sz="3200" dirty="0">
              <a:solidFill>
                <a:srgbClr val="02B3E4"/>
              </a:solidFill>
              <a:latin typeface="Open Sans Light"/>
              <a:ea typeface="Open Sans Light"/>
              <a:cs typeface="Open Sans Light"/>
              <a:sym typeface="Open Sans Light"/>
            </a:endParaRPr>
          </a:p>
        </p:txBody>
      </p:sp>
      <p:graphicFrame>
        <p:nvGraphicFramePr>
          <p:cNvPr id="294" name="Google Shape;294;p74"/>
          <p:cNvGraphicFramePr/>
          <p:nvPr>
            <p:extLst>
              <p:ext uri="{D42A27DB-BD31-4B8C-83A1-F6EECF244321}">
                <p14:modId xmlns:p14="http://schemas.microsoft.com/office/powerpoint/2010/main" val="3065234205"/>
              </p:ext>
            </p:extLst>
          </p:nvPr>
        </p:nvGraphicFramePr>
        <p:xfrm>
          <a:off x="0" y="835131"/>
          <a:ext cx="7772400" cy="9054826"/>
        </p:xfrm>
        <a:graphic>
          <a:graphicData uri="http://schemas.openxmlformats.org/drawingml/2006/table">
            <a:tbl>
              <a:tblPr>
                <a:noFill/>
                <a:tableStyleId>{0035D6F0-4DFC-4D87-8AE7-E07BF5D74EFB}</a:tableStyleId>
              </a:tblPr>
              <a:tblGrid>
                <a:gridCol w="509348">
                  <a:extLst>
                    <a:ext uri="{9D8B030D-6E8A-4147-A177-3AD203B41FA5}">
                      <a16:colId xmlns:a16="http://schemas.microsoft.com/office/drawing/2014/main" val="20000"/>
                    </a:ext>
                  </a:extLst>
                </a:gridCol>
                <a:gridCol w="7263052">
                  <a:extLst>
                    <a:ext uri="{9D8B030D-6E8A-4147-A177-3AD203B41FA5}">
                      <a16:colId xmlns:a16="http://schemas.microsoft.com/office/drawing/2014/main" val="20001"/>
                    </a:ext>
                  </a:extLst>
                </a:gridCol>
              </a:tblGrid>
              <a:tr h="657049">
                <a:tc gridSpan="2">
                  <a:txBody>
                    <a:bodyPr/>
                    <a:lstStyle/>
                    <a:p>
                      <a:pPr marL="0" lvl="0" indent="0" algn="l" rtl="0">
                        <a:lnSpc>
                          <a:spcPct val="120000"/>
                        </a:lnSpc>
                        <a:spcBef>
                          <a:spcPts val="0"/>
                        </a:spcBef>
                        <a:spcAft>
                          <a:spcPts val="0"/>
                        </a:spcAft>
                        <a:buNone/>
                      </a:pPr>
                      <a:r>
                        <a:rPr lang="en" sz="2000" dirty="0">
                          <a:solidFill>
                            <a:srgbClr val="525C65"/>
                          </a:solidFill>
                          <a:highlight>
                            <a:schemeClr val="lt1"/>
                          </a:highlight>
                          <a:latin typeface="Calibri" panose="020F0502020204030204" pitchFamily="34" charset="0"/>
                          <a:ea typeface="Open Sans Light"/>
                          <a:cs typeface="Calibri" panose="020F0502020204030204" pitchFamily="34" charset="0"/>
                          <a:sym typeface="Open Sans Light"/>
                        </a:rPr>
                        <a:t>identify</a:t>
                      </a:r>
                      <a:r>
                        <a:rPr lang="en" sz="2000" b="1" dirty="0">
                          <a:solidFill>
                            <a:srgbClr val="525C65"/>
                          </a:solidFill>
                          <a:highlight>
                            <a:schemeClr val="lt1"/>
                          </a:highlight>
                          <a:latin typeface="Calibri" panose="020F0502020204030204" pitchFamily="34" charset="0"/>
                          <a:ea typeface="Open Sans"/>
                          <a:cs typeface="Calibri" panose="020F0502020204030204" pitchFamily="34" charset="0"/>
                          <a:sym typeface="Open Sans"/>
                        </a:rPr>
                        <a:t> social media platforms</a:t>
                      </a:r>
                      <a:r>
                        <a:rPr lang="en" sz="2000" dirty="0">
                          <a:solidFill>
                            <a:srgbClr val="525C65"/>
                          </a:solidFill>
                          <a:highlight>
                            <a:schemeClr val="lt1"/>
                          </a:highlight>
                          <a:latin typeface="Calibri" panose="020F0502020204030204" pitchFamily="34" charset="0"/>
                          <a:ea typeface="Open Sans Light"/>
                          <a:cs typeface="Calibri" panose="020F0502020204030204" pitchFamily="34" charset="0"/>
                          <a:sym typeface="Open Sans Light"/>
                        </a:rPr>
                        <a:t> you will use to market.</a:t>
                      </a:r>
                      <a:endParaRPr sz="2000" dirty="0">
                        <a:solidFill>
                          <a:srgbClr val="525C65"/>
                        </a:solidFill>
                        <a:highlight>
                          <a:schemeClr val="lt1"/>
                        </a:highlight>
                        <a:latin typeface="Calibri" panose="020F0502020204030204" pitchFamily="34" charset="0"/>
                        <a:ea typeface="Open Sans Light"/>
                        <a:cs typeface="Calibri" panose="020F0502020204030204" pitchFamily="34" charset="0"/>
                        <a:sym typeface="Open Sans Light"/>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NL"/>
                    </a:p>
                  </a:txBody>
                  <a:tcPr/>
                </a:tc>
                <a:extLst>
                  <a:ext uri="{0D108BD9-81ED-4DB2-BD59-A6C34878D82A}">
                    <a16:rowId xmlns:a16="http://schemas.microsoft.com/office/drawing/2014/main" val="10000"/>
                  </a:ext>
                </a:extLst>
              </a:tr>
              <a:tr h="595002">
                <a:tc rowSpan="2">
                  <a:txBody>
                    <a:bodyPr/>
                    <a:lstStyle/>
                    <a:p>
                      <a:pPr marL="0" lvl="0" indent="0" algn="l" rtl="0">
                        <a:lnSpc>
                          <a:spcPct val="115000"/>
                        </a:lnSpc>
                        <a:spcBef>
                          <a:spcPts val="0"/>
                        </a:spcBef>
                        <a:spcAft>
                          <a:spcPts val="1600"/>
                        </a:spcAft>
                        <a:buNone/>
                      </a:pPr>
                      <a:r>
                        <a:rPr lang="en" sz="2000">
                          <a:solidFill>
                            <a:srgbClr val="525C65"/>
                          </a:solidFill>
                          <a:latin typeface="Calibri" panose="020F0502020204030204" pitchFamily="34" charset="0"/>
                          <a:ea typeface="Open Sans Light"/>
                          <a:cs typeface="Calibri" panose="020F0502020204030204" pitchFamily="34" charset="0"/>
                          <a:sym typeface="Open Sans Light"/>
                        </a:rPr>
                        <a:t>1</a:t>
                      </a:r>
                      <a:endParaRPr sz="2000">
                        <a:solidFill>
                          <a:srgbClr val="525C65"/>
                        </a:solidFill>
                        <a:latin typeface="Calibri" panose="020F0502020204030204" pitchFamily="34" charset="0"/>
                        <a:ea typeface="Open Sans Light"/>
                        <a:cs typeface="Calibri" panose="020F0502020204030204" pitchFamily="34" charset="0"/>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None/>
                      </a:pPr>
                      <a:r>
                        <a:rPr lang="en" sz="2000" b="1" i="1" dirty="0">
                          <a:solidFill>
                            <a:srgbClr val="525C65"/>
                          </a:solidFill>
                          <a:highlight>
                            <a:schemeClr val="lt1"/>
                          </a:highlight>
                          <a:latin typeface="Calibri" panose="020F0502020204030204" pitchFamily="34" charset="0"/>
                          <a:ea typeface="Open Sans"/>
                          <a:cs typeface="Calibri" panose="020F0502020204030204" pitchFamily="34" charset="0"/>
                          <a:sym typeface="Open Sans"/>
                        </a:rPr>
                        <a:t>Facebook</a:t>
                      </a:r>
                      <a:endParaRPr sz="2000" b="1" i="1" dirty="0">
                        <a:solidFill>
                          <a:srgbClr val="525C65"/>
                        </a:solidFill>
                        <a:highlight>
                          <a:schemeClr val="lt1"/>
                        </a:highlight>
                        <a:latin typeface="Calibri" panose="020F0502020204030204" pitchFamily="34" charset="0"/>
                        <a:ea typeface="Open Sans"/>
                        <a:cs typeface="Calibri" panose="020F0502020204030204" pitchFamily="34" charset="0"/>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2005019">
                <a:tc vMerge="1">
                  <a:txBody>
                    <a:bodyPr/>
                    <a:lstStyle/>
                    <a:p>
                      <a:endParaRPr lang="en-NL"/>
                    </a:p>
                  </a:txBody>
                  <a:tcPr/>
                </a:tc>
                <a:tc>
                  <a:txBody>
                    <a:bodyPr/>
                    <a:lstStyle/>
                    <a:p>
                      <a:pPr marL="0" lvl="0" indent="0" algn="l" rtl="0">
                        <a:lnSpc>
                          <a:spcPct val="115000"/>
                        </a:lnSpc>
                        <a:spcBef>
                          <a:spcPts val="0"/>
                        </a:spcBef>
                        <a:spcAft>
                          <a:spcPts val="1600"/>
                        </a:spcAft>
                        <a:buNone/>
                      </a:pPr>
                      <a:r>
                        <a:rPr lang="en-US" sz="2000" dirty="0">
                          <a:highlight>
                            <a:schemeClr val="lt1"/>
                          </a:highlight>
                          <a:latin typeface="Calibri" panose="020F0502020204030204" pitchFamily="34" charset="0"/>
                          <a:cs typeface="Calibri" panose="020F0502020204030204" pitchFamily="34" charset="0"/>
                        </a:rPr>
                        <a:t>Facebook remains a valuable platform for targeting a broader demographic, including older audiences who may be familiar with PYUR’s legacy as a heritage brand. Its robust ad targeting capabilities ensure you can reach users based on skincare interests and purchasing behavior.</a:t>
                      </a:r>
                      <a:endParaRPr sz="2000" i="1" dirty="0">
                        <a:solidFill>
                          <a:srgbClr val="525C65"/>
                        </a:solidFill>
                        <a:highlight>
                          <a:schemeClr val="lt1"/>
                        </a:highlight>
                        <a:latin typeface="Calibri" panose="020F0502020204030204" pitchFamily="34" charset="0"/>
                        <a:ea typeface="Open Sans Light"/>
                        <a:cs typeface="Calibri" panose="020F0502020204030204" pitchFamily="34" charset="0"/>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591352">
                <a:tc rowSpan="2">
                  <a:txBody>
                    <a:bodyPr/>
                    <a:lstStyle/>
                    <a:p>
                      <a:pPr marL="0" lvl="0" indent="0" algn="l" rtl="0">
                        <a:spcBef>
                          <a:spcPts val="0"/>
                        </a:spcBef>
                        <a:spcAft>
                          <a:spcPts val="0"/>
                        </a:spcAft>
                        <a:buNone/>
                      </a:pPr>
                      <a:r>
                        <a:rPr lang="en" sz="2000">
                          <a:latin typeface="Calibri" panose="020F0502020204030204" pitchFamily="34" charset="0"/>
                          <a:ea typeface="Open Sans Light"/>
                          <a:cs typeface="Calibri" panose="020F0502020204030204" pitchFamily="34" charset="0"/>
                          <a:sym typeface="Open Sans Light"/>
                        </a:rPr>
                        <a:t>2</a:t>
                      </a:r>
                      <a:endParaRPr sz="2000">
                        <a:latin typeface="Calibri" panose="020F0502020204030204" pitchFamily="34" charset="0"/>
                        <a:ea typeface="Open Sans Light"/>
                        <a:cs typeface="Calibri" panose="020F0502020204030204" pitchFamily="34" charset="0"/>
                        <a:sym typeface="Open Sans Light"/>
                      </a:endParaRPr>
                    </a:p>
                    <a:p>
                      <a:pPr marL="0" lvl="0" indent="0" algn="l" rtl="0">
                        <a:spcBef>
                          <a:spcPts val="0"/>
                        </a:spcBef>
                        <a:spcAft>
                          <a:spcPts val="0"/>
                        </a:spcAft>
                        <a:buNone/>
                      </a:pPr>
                      <a:endParaRPr sz="2000">
                        <a:latin typeface="Calibri" panose="020F0502020204030204" pitchFamily="34" charset="0"/>
                        <a:ea typeface="Open Sans Light"/>
                        <a:cs typeface="Calibri" panose="020F0502020204030204" pitchFamily="34" charset="0"/>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None/>
                      </a:pPr>
                      <a:r>
                        <a:rPr lang="en" sz="2000" b="1" i="1" dirty="0">
                          <a:solidFill>
                            <a:srgbClr val="525C65"/>
                          </a:solidFill>
                          <a:highlight>
                            <a:schemeClr val="lt1"/>
                          </a:highlight>
                          <a:latin typeface="Calibri" panose="020F0502020204030204" pitchFamily="34" charset="0"/>
                          <a:ea typeface="Open Sans"/>
                          <a:cs typeface="Calibri" panose="020F0502020204030204" pitchFamily="34" charset="0"/>
                          <a:sym typeface="Open Sans"/>
                        </a:rPr>
                        <a:t>Instagram</a:t>
                      </a:r>
                      <a:endParaRPr sz="2000" i="1" dirty="0">
                        <a:solidFill>
                          <a:srgbClr val="525C65"/>
                        </a:solidFill>
                        <a:highlight>
                          <a:schemeClr val="lt1"/>
                        </a:highlight>
                        <a:latin typeface="Calibri" panose="020F0502020204030204" pitchFamily="34" charset="0"/>
                        <a:ea typeface="Open Sans Light"/>
                        <a:cs typeface="Calibri" panose="020F0502020204030204" pitchFamily="34" charset="0"/>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2663573">
                <a:tc vMerge="1">
                  <a:txBody>
                    <a:bodyPr/>
                    <a:lstStyle/>
                    <a:p>
                      <a:endParaRPr lang="en-NL"/>
                    </a:p>
                  </a:txBody>
                  <a:tcPr/>
                </a:tc>
                <a:tc>
                  <a:txBody>
                    <a:bodyPr/>
                    <a:lstStyle/>
                    <a:p>
                      <a:pPr marL="0" lvl="0" indent="0" algn="l" rtl="0">
                        <a:lnSpc>
                          <a:spcPct val="115000"/>
                        </a:lnSpc>
                        <a:spcBef>
                          <a:spcPts val="0"/>
                        </a:spcBef>
                        <a:spcAft>
                          <a:spcPts val="0"/>
                        </a:spcAft>
                        <a:buClr>
                          <a:schemeClr val="dk1"/>
                        </a:buClr>
                        <a:buSzPts val="1100"/>
                        <a:buFont typeface="Arial"/>
                        <a:buNone/>
                      </a:pPr>
                      <a:r>
                        <a:rPr lang="en-US" sz="2000" dirty="0">
                          <a:highlight>
                            <a:schemeClr val="lt1"/>
                          </a:highlight>
                          <a:latin typeface="Calibri" panose="020F0502020204030204" pitchFamily="34" charset="0"/>
                          <a:cs typeface="Calibri" panose="020F0502020204030204" pitchFamily="34" charset="0"/>
                        </a:rPr>
                        <a:t>Skincare and grooming products perform exceptionally well on Instagram due to its visual focus, making it ideal for showcasing PYUR's product aesthetics, before-and-after transformations, and influencer endorsements. Instagram is heavily used by beauty and lifestyle enthusiasts, providing a direct connection to the target audience. Features like Stories, Reels, and Shoppable posts make it easy to drive conversions.</a:t>
                      </a:r>
                      <a:endParaRPr sz="2000" i="1" dirty="0">
                        <a:solidFill>
                          <a:srgbClr val="525C65"/>
                        </a:solidFill>
                        <a:highlight>
                          <a:schemeClr val="lt1"/>
                        </a:highlight>
                        <a:latin typeface="Calibri" panose="020F0502020204030204" pitchFamily="34" charset="0"/>
                        <a:ea typeface="Open Sans Light"/>
                        <a:cs typeface="Calibri" panose="020F0502020204030204" pitchFamily="34" charset="0"/>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537812">
                <a:tc rowSpan="2">
                  <a:txBody>
                    <a:bodyPr/>
                    <a:lstStyle/>
                    <a:p>
                      <a:pPr marL="0" lvl="0" indent="0" algn="l" rtl="0">
                        <a:spcBef>
                          <a:spcPts val="0"/>
                        </a:spcBef>
                        <a:spcAft>
                          <a:spcPts val="0"/>
                        </a:spcAft>
                        <a:buNone/>
                      </a:pPr>
                      <a:r>
                        <a:rPr lang="en" sz="2000">
                          <a:latin typeface="Calibri" panose="020F0502020204030204" pitchFamily="34" charset="0"/>
                          <a:ea typeface="Open Sans Light"/>
                          <a:cs typeface="Calibri" panose="020F0502020204030204" pitchFamily="34" charset="0"/>
                          <a:sym typeface="Open Sans Light"/>
                        </a:rPr>
                        <a:t>3</a:t>
                      </a:r>
                      <a:endParaRPr sz="2000">
                        <a:latin typeface="Calibri" panose="020F0502020204030204" pitchFamily="34" charset="0"/>
                        <a:ea typeface="Open Sans Light"/>
                        <a:cs typeface="Calibri" panose="020F0502020204030204" pitchFamily="34" charset="0"/>
                        <a:sym typeface="Open Sans Light"/>
                      </a:endParaRPr>
                    </a:p>
                    <a:p>
                      <a:pPr marL="0" lvl="0" indent="0" algn="l" rtl="0">
                        <a:lnSpc>
                          <a:spcPct val="115000"/>
                        </a:lnSpc>
                        <a:spcBef>
                          <a:spcPts val="0"/>
                        </a:spcBef>
                        <a:spcAft>
                          <a:spcPts val="1600"/>
                        </a:spcAft>
                        <a:buNone/>
                      </a:pPr>
                      <a:endParaRPr sz="2000" i="1">
                        <a:solidFill>
                          <a:srgbClr val="525C65"/>
                        </a:solidFill>
                        <a:latin typeface="Calibri" panose="020F0502020204030204" pitchFamily="34" charset="0"/>
                        <a:ea typeface="Open Sans Light"/>
                        <a:cs typeface="Calibri" panose="020F0502020204030204" pitchFamily="34" charset="0"/>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None/>
                      </a:pPr>
                      <a:r>
                        <a:rPr lang="en" sz="2000" b="1" i="1" dirty="0">
                          <a:solidFill>
                            <a:srgbClr val="525C65"/>
                          </a:solidFill>
                          <a:highlight>
                            <a:schemeClr val="lt1"/>
                          </a:highlight>
                          <a:latin typeface="Calibri" panose="020F0502020204030204" pitchFamily="34" charset="0"/>
                          <a:ea typeface="Open Sans"/>
                          <a:cs typeface="Calibri" panose="020F0502020204030204" pitchFamily="34" charset="0"/>
                          <a:sym typeface="Open Sans"/>
                        </a:rPr>
                        <a:t>TikTok</a:t>
                      </a:r>
                      <a:endParaRPr sz="2000" i="1" dirty="0">
                        <a:solidFill>
                          <a:srgbClr val="525C65"/>
                        </a:solidFill>
                        <a:highlight>
                          <a:schemeClr val="lt1"/>
                        </a:highlight>
                        <a:latin typeface="Calibri" panose="020F0502020204030204" pitchFamily="34" charset="0"/>
                        <a:ea typeface="Open Sans Light"/>
                        <a:cs typeface="Calibri" panose="020F0502020204030204" pitchFamily="34" charset="0"/>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2005019">
                <a:tc vMerge="1">
                  <a:txBody>
                    <a:bodyPr/>
                    <a:lstStyle/>
                    <a:p>
                      <a:endParaRPr lang="en-NL"/>
                    </a:p>
                  </a:txBody>
                  <a:tcPr/>
                </a:tc>
                <a:tc>
                  <a:txBody>
                    <a:bodyPr/>
                    <a:lstStyle/>
                    <a:p>
                      <a:pPr marL="0" lvl="0" indent="0" algn="l" rtl="0">
                        <a:lnSpc>
                          <a:spcPct val="115000"/>
                        </a:lnSpc>
                        <a:spcBef>
                          <a:spcPts val="0"/>
                        </a:spcBef>
                        <a:spcAft>
                          <a:spcPts val="1600"/>
                        </a:spcAft>
                        <a:buNone/>
                      </a:pPr>
                      <a:r>
                        <a:rPr lang="en-US" sz="2000" dirty="0">
                          <a:highlight>
                            <a:schemeClr val="lt1"/>
                          </a:highlight>
                          <a:latin typeface="Calibri" panose="020F0502020204030204" pitchFamily="34" charset="0"/>
                          <a:cs typeface="Calibri" panose="020F0502020204030204" pitchFamily="34" charset="0"/>
                        </a:rPr>
                        <a:t>TikTok's algorithm favors creative, engaging content, making it a great platform to highlight PYUR's unique product benefits through short, engaging videos. The platform is particularly popular among Gen Z and Millennials, key demographics for unisex skincare products.</a:t>
                      </a:r>
                      <a:endParaRPr sz="2000" i="1" dirty="0">
                        <a:solidFill>
                          <a:srgbClr val="525C65"/>
                        </a:solidFill>
                        <a:highlight>
                          <a:schemeClr val="lt1"/>
                        </a:highlight>
                        <a:latin typeface="Calibri" panose="020F0502020204030204" pitchFamily="34" charset="0"/>
                        <a:ea typeface="Open Sans Light"/>
                        <a:cs typeface="Calibri" panose="020F0502020204030204" pitchFamily="34" charset="0"/>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467</TotalTime>
  <Words>3511</Words>
  <Application>Microsoft Office PowerPoint</Application>
  <PresentationFormat>Custom</PresentationFormat>
  <Paragraphs>330</Paragraphs>
  <Slides>21</Slides>
  <Notes>21</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21</vt:i4>
      </vt:variant>
    </vt:vector>
  </HeadingPairs>
  <TitlesOfParts>
    <vt:vector size="31" baseType="lpstr">
      <vt:lpstr>Open Sans Light</vt:lpstr>
      <vt:lpstr>Arial</vt:lpstr>
      <vt:lpstr>Helvetica Neue</vt:lpstr>
      <vt:lpstr>Open Sans</vt:lpstr>
      <vt:lpstr>Calibri</vt:lpstr>
      <vt:lpstr>Simple Light</vt:lpstr>
      <vt:lpstr>Simple Light</vt:lpstr>
      <vt:lpstr>Simple Light</vt:lpstr>
      <vt:lpstr>Simple Light</vt:lpstr>
      <vt:lpstr>Simple Light</vt:lpstr>
      <vt:lpstr>PowerPoint Presentation</vt:lpstr>
      <vt:lpstr>Campaign Brief</vt:lpstr>
      <vt:lpstr>About the company</vt:lpstr>
      <vt:lpstr>Objective</vt:lpstr>
      <vt:lpstr>Target, Brand Voice and Insight</vt:lpstr>
      <vt:lpstr>Requirements and Budget</vt:lpstr>
      <vt:lpstr>Organic Social Media Strategy</vt:lpstr>
      <vt:lpstr>Insights and Recommendations</vt:lpstr>
      <vt:lpstr>Identify your platforms</vt:lpstr>
      <vt:lpstr>Identify your audience</vt:lpstr>
      <vt:lpstr>Identify your audience</vt:lpstr>
      <vt:lpstr>Content Theme Sample Post</vt:lpstr>
      <vt:lpstr>Calendar with 12 different posts</vt:lpstr>
      <vt:lpstr>Growth Strategy</vt:lpstr>
      <vt:lpstr>Paid Social Media Plan</vt:lpstr>
      <vt:lpstr>Insights and Recommendations</vt:lpstr>
      <vt:lpstr>Campaign Details</vt:lpstr>
      <vt:lpstr>Target Audience</vt:lpstr>
      <vt:lpstr>Facebook Ad mockups</vt:lpstr>
      <vt:lpstr>Facebook A/B test</vt:lpstr>
      <vt:lpstr>Influencer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Bahaa Eldin Zarif</dc:creator>
  <cp:lastModifiedBy>Bahaa Eldin Zarif</cp:lastModifiedBy>
  <cp:revision>6</cp:revision>
  <dcterms:modified xsi:type="dcterms:W3CDTF">2024-12-07T23:01:31Z</dcterms:modified>
</cp:coreProperties>
</file>