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3">
  <p:sldMasterIdLst>
    <p:sldMasterId id="2147483648" r:id="rId1"/>
  </p:sldMasterIdLst>
  <p:notesMasterIdLst>
    <p:notesMasterId r:id="rId3"/>
  </p:notesMasterIdLst>
  <p:sldIdLst>
    <p:sldId id="256" r:id="rId2"/>
  </p:sldIdLst>
  <p:sldSz cx="14224000" cy="20104100"/>
  <p:notesSz cx="14224000" cy="20104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2A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0" d="100"/>
          <a:sy n="50" d="100"/>
        </p:scale>
        <p:origin x="1589" y="-275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6164263" cy="10080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8056563" y="0"/>
            <a:ext cx="6164262" cy="1008063"/>
          </a:xfrm>
          <a:prstGeom prst="rect">
            <a:avLst/>
          </a:prstGeom>
        </p:spPr>
        <p:txBody>
          <a:bodyPr vert="horz" lIns="91440" tIns="45720" rIns="91440" bIns="45720" rtlCol="0"/>
          <a:lstStyle>
            <a:lvl1pPr algn="r">
              <a:defRPr sz="1200"/>
            </a:lvl1pPr>
          </a:lstStyle>
          <a:p>
            <a:fld id="{C8CAC361-55D8-4CF4-9D66-42D5F3B87CD5}" type="datetimeFigureOut">
              <a:rPr lang="en-US" smtClean="0"/>
              <a:t>1/17/2022</a:t>
            </a:fld>
            <a:endParaRPr lang="en-US"/>
          </a:p>
        </p:txBody>
      </p:sp>
      <p:sp>
        <p:nvSpPr>
          <p:cNvPr id="4" name="Slide Image Placeholder 3"/>
          <p:cNvSpPr>
            <a:spLocks noGrp="1" noRot="1" noChangeAspect="1"/>
          </p:cNvSpPr>
          <p:nvPr>
            <p:ph type="sldImg" idx="2"/>
          </p:nvPr>
        </p:nvSpPr>
        <p:spPr>
          <a:xfrm>
            <a:off x="4711700" y="2513013"/>
            <a:ext cx="4800600" cy="67849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422400" y="9675813"/>
            <a:ext cx="11379200" cy="79152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9096038"/>
            <a:ext cx="6164263" cy="100806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8056563" y="19096038"/>
            <a:ext cx="6164262" cy="1008062"/>
          </a:xfrm>
          <a:prstGeom prst="rect">
            <a:avLst/>
          </a:prstGeom>
        </p:spPr>
        <p:txBody>
          <a:bodyPr vert="horz" lIns="91440" tIns="45720" rIns="91440" bIns="45720" rtlCol="0" anchor="b"/>
          <a:lstStyle>
            <a:lvl1pPr algn="r">
              <a:defRPr sz="1200"/>
            </a:lvl1pPr>
          </a:lstStyle>
          <a:p>
            <a:fld id="{8DE6ECD2-6411-4846-97A4-86192B5DC418}" type="slidenum">
              <a:rPr lang="en-US" smtClean="0"/>
              <a:t>‹#›</a:t>
            </a:fld>
            <a:endParaRPr lang="en-US"/>
          </a:p>
        </p:txBody>
      </p:sp>
    </p:spTree>
    <p:extLst>
      <p:ext uri="{BB962C8B-B14F-4D97-AF65-F5344CB8AC3E}">
        <p14:creationId xmlns:p14="http://schemas.microsoft.com/office/powerpoint/2010/main" val="40356085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E6ECD2-6411-4846-97A4-86192B5DC418}" type="slidenum">
              <a:rPr lang="en-US" smtClean="0"/>
              <a:t>1</a:t>
            </a:fld>
            <a:endParaRPr lang="en-US"/>
          </a:p>
        </p:txBody>
      </p:sp>
    </p:spTree>
    <p:extLst>
      <p:ext uri="{BB962C8B-B14F-4D97-AF65-F5344CB8AC3E}">
        <p14:creationId xmlns:p14="http://schemas.microsoft.com/office/powerpoint/2010/main" val="3301987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066800" y="6232271"/>
            <a:ext cx="12090400" cy="4221861"/>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133600" y="11258296"/>
            <a:ext cx="9956800" cy="50260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50" b="1" i="0">
                <a:solidFill>
                  <a:schemeClr val="tx1"/>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50" b="1" i="0">
                <a:solidFill>
                  <a:schemeClr val="tx1"/>
                </a:solidFill>
                <a:latin typeface="Tahoma"/>
                <a:cs typeface="Tahoma"/>
              </a:defRPr>
            </a:lvl1pPr>
          </a:lstStyle>
          <a:p>
            <a:endParaRPr/>
          </a:p>
        </p:txBody>
      </p:sp>
      <p:sp>
        <p:nvSpPr>
          <p:cNvPr id="3" name="Holder 3"/>
          <p:cNvSpPr>
            <a:spLocks noGrp="1"/>
          </p:cNvSpPr>
          <p:nvPr>
            <p:ph sz="half" idx="2"/>
          </p:nvPr>
        </p:nvSpPr>
        <p:spPr>
          <a:xfrm>
            <a:off x="711200" y="4623943"/>
            <a:ext cx="6187440" cy="13268707"/>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7325360" y="4623943"/>
            <a:ext cx="6187440" cy="13268707"/>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50" b="1" i="0">
                <a:solidFill>
                  <a:schemeClr val="tx1"/>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4222626" cy="20104100"/>
          </a:xfrm>
          <a:prstGeom prst="rect">
            <a:avLst/>
          </a:prstGeom>
        </p:spPr>
      </p:pic>
      <p:pic>
        <p:nvPicPr>
          <p:cNvPr id="17" name="bg object 17"/>
          <p:cNvPicPr/>
          <p:nvPr/>
        </p:nvPicPr>
        <p:blipFill>
          <a:blip r:embed="rId8" cstate="print"/>
          <a:stretch>
            <a:fillRect/>
          </a:stretch>
        </p:blipFill>
        <p:spPr>
          <a:xfrm>
            <a:off x="0" y="3448128"/>
            <a:ext cx="14222626" cy="16655971"/>
          </a:xfrm>
          <a:prstGeom prst="rect">
            <a:avLst/>
          </a:prstGeom>
        </p:spPr>
      </p:pic>
      <p:sp>
        <p:nvSpPr>
          <p:cNvPr id="2" name="Holder 2"/>
          <p:cNvSpPr>
            <a:spLocks noGrp="1"/>
          </p:cNvSpPr>
          <p:nvPr>
            <p:ph type="title"/>
          </p:nvPr>
        </p:nvSpPr>
        <p:spPr>
          <a:xfrm>
            <a:off x="1678654" y="2434169"/>
            <a:ext cx="10866690" cy="709930"/>
          </a:xfrm>
          <a:prstGeom prst="rect">
            <a:avLst/>
          </a:prstGeom>
        </p:spPr>
        <p:txBody>
          <a:bodyPr wrap="square" lIns="0" tIns="0" rIns="0" bIns="0">
            <a:spAutoFit/>
          </a:bodyPr>
          <a:lstStyle>
            <a:lvl1pPr>
              <a:defRPr sz="4450" b="1" i="0">
                <a:solidFill>
                  <a:schemeClr val="tx1"/>
                </a:solidFill>
                <a:latin typeface="Tahoma"/>
                <a:cs typeface="Tahoma"/>
              </a:defRPr>
            </a:lvl1pPr>
          </a:lstStyle>
          <a:p>
            <a:endParaRPr/>
          </a:p>
        </p:txBody>
      </p:sp>
      <p:sp>
        <p:nvSpPr>
          <p:cNvPr id="3" name="Holder 3"/>
          <p:cNvSpPr>
            <a:spLocks noGrp="1"/>
          </p:cNvSpPr>
          <p:nvPr>
            <p:ph type="body" idx="1"/>
          </p:nvPr>
        </p:nvSpPr>
        <p:spPr>
          <a:xfrm>
            <a:off x="711200" y="4623943"/>
            <a:ext cx="12801600" cy="1326870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836160" y="18696814"/>
            <a:ext cx="4551680" cy="100520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711200" y="18696814"/>
            <a:ext cx="3271520" cy="100520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1/17/2022</a:t>
            </a:fld>
            <a:endParaRPr lang="en-US"/>
          </a:p>
        </p:txBody>
      </p:sp>
      <p:sp>
        <p:nvSpPr>
          <p:cNvPr id="6" name="Holder 6"/>
          <p:cNvSpPr>
            <a:spLocks noGrp="1"/>
          </p:cNvSpPr>
          <p:nvPr>
            <p:ph type="sldNum" sz="quarter" idx="7"/>
          </p:nvPr>
        </p:nvSpPr>
        <p:spPr>
          <a:xfrm>
            <a:off x="10241280" y="18696814"/>
            <a:ext cx="3271520" cy="100520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hyperlink" Target="https://docs.microsoft.com/en-us/windows/win32/opengl/glvertex2i" TargetMode="Externa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1678654" y="2434169"/>
            <a:ext cx="10762615" cy="694421"/>
          </a:xfrm>
          <a:prstGeom prst="rect">
            <a:avLst/>
          </a:prstGeom>
        </p:spPr>
        <p:txBody>
          <a:bodyPr vert="horz" wrap="square" lIns="0" tIns="17145" rIns="0" bIns="0" rtlCol="0">
            <a:spAutoFit/>
          </a:bodyPr>
          <a:lstStyle/>
          <a:p>
            <a:pPr marL="12700" algn="dist">
              <a:lnSpc>
                <a:spcPct val="100000"/>
              </a:lnSpc>
              <a:spcBef>
                <a:spcPts val="135"/>
              </a:spcBef>
            </a:pPr>
            <a:r>
              <a:rPr lang="en-US" sz="4400" spc="-1125" dirty="0">
                <a:solidFill>
                  <a:schemeClr val="bg1"/>
                </a:solidFill>
              </a:rPr>
              <a:t>Snake Game</a:t>
            </a:r>
            <a:endParaRPr sz="4400" spc="20" dirty="0">
              <a:solidFill>
                <a:schemeClr val="bg1"/>
              </a:solidFill>
            </a:endParaRPr>
          </a:p>
        </p:txBody>
      </p:sp>
      <p:sp>
        <p:nvSpPr>
          <p:cNvPr id="21" name="object 21"/>
          <p:cNvSpPr txBox="1"/>
          <p:nvPr/>
        </p:nvSpPr>
        <p:spPr>
          <a:xfrm>
            <a:off x="6742648" y="10989656"/>
            <a:ext cx="7101580" cy="2679901"/>
          </a:xfrm>
          <a:prstGeom prst="rect">
            <a:avLst/>
          </a:prstGeom>
        </p:spPr>
        <p:txBody>
          <a:bodyPr vert="horz" wrap="square" lIns="0" tIns="17145" rIns="0" bIns="0" rtlCol="0">
            <a:spAutoFit/>
          </a:bodyPr>
          <a:lstStyle/>
          <a:p>
            <a:pPr algn="ctr"/>
            <a:r>
              <a:rPr lang="en-US" b="1" dirty="0">
                <a:solidFill>
                  <a:schemeClr val="bg1"/>
                </a:solidFill>
                <a:latin typeface="Times New Roman" panose="02020603050405020304" pitchFamily="18" charset="0"/>
                <a:cs typeface="Times New Roman" panose="02020603050405020304" pitchFamily="18" charset="0"/>
              </a:rPr>
              <a:t>IV</a:t>
            </a:r>
            <a:r>
              <a:rPr lang="en-US" b="1" dirty="0">
                <a:solidFill>
                  <a:schemeClr val="bg1"/>
                </a:solidFill>
              </a:rPr>
              <a:t>. Conclusion &amp; Discussion</a:t>
            </a:r>
          </a:p>
          <a:p>
            <a:pPr algn="just">
              <a:lnSpc>
                <a:spcPct val="200000"/>
              </a:lnSpc>
            </a:pPr>
            <a:r>
              <a:rPr lang="en-US" sz="1600" dirty="0">
                <a:solidFill>
                  <a:schemeClr val="bg1"/>
                </a:solidFill>
                <a:latin typeface="Myriad Pro"/>
              </a:rPr>
              <a:t>Snake game is a small PC game that offers a new entertaining and fascinating experience for its users, and it revolves around a moving Snake controlled by the player trying to eat its preys and pass a different challenging levels. And once you eat a 25 prey you will win the game with a display text tells you congratulations you won.</a:t>
            </a:r>
          </a:p>
        </p:txBody>
      </p:sp>
      <p:sp>
        <p:nvSpPr>
          <p:cNvPr id="24" name="object 24"/>
          <p:cNvSpPr txBox="1"/>
          <p:nvPr/>
        </p:nvSpPr>
        <p:spPr>
          <a:xfrm>
            <a:off x="570806" y="3722372"/>
            <a:ext cx="5907365" cy="8272778"/>
          </a:xfrm>
          <a:prstGeom prst="rect">
            <a:avLst/>
          </a:prstGeom>
        </p:spPr>
        <p:txBody>
          <a:bodyPr vert="horz" wrap="square" lIns="0" tIns="13970" rIns="0" bIns="0" rtlCol="0">
            <a:spAutoFit/>
          </a:bodyPr>
          <a:lstStyle/>
          <a:p>
            <a:pPr marL="24130" algn="ctr">
              <a:lnSpc>
                <a:spcPct val="100000"/>
              </a:lnSpc>
            </a:pPr>
            <a:r>
              <a:rPr sz="1600" b="1" spc="10" dirty="0">
                <a:solidFill>
                  <a:schemeClr val="bg1"/>
                </a:solidFill>
                <a:latin typeface="Myriad Pro"/>
                <a:cs typeface="Myriad Pro"/>
              </a:rPr>
              <a:t>Abstract</a:t>
            </a:r>
            <a:endParaRPr lang="en-US" sz="1600" b="1" spc="10" dirty="0">
              <a:solidFill>
                <a:schemeClr val="bg1"/>
              </a:solidFill>
              <a:latin typeface="Myriad Pro"/>
              <a:cs typeface="Myriad Pro"/>
            </a:endParaRPr>
          </a:p>
          <a:p>
            <a:pPr marL="24130" algn="just">
              <a:lnSpc>
                <a:spcPct val="200000"/>
              </a:lnSpc>
            </a:pPr>
            <a:r>
              <a:rPr lang="en-US" sz="1400" spc="10" dirty="0">
                <a:solidFill>
                  <a:schemeClr val="bg1"/>
                </a:solidFill>
                <a:latin typeface="Myriad Pro"/>
                <a:cs typeface="Myriad Pro"/>
              </a:rPr>
              <a:t>A game made by </a:t>
            </a:r>
            <a:r>
              <a:rPr lang="en-US" sz="1400" spc="10" dirty="0" err="1">
                <a:solidFill>
                  <a:schemeClr val="bg1"/>
                </a:solidFill>
                <a:latin typeface="Myriad Pro"/>
                <a:cs typeface="Myriad Pro"/>
              </a:rPr>
              <a:t>c++</a:t>
            </a:r>
            <a:r>
              <a:rPr lang="en-US" sz="1400" spc="10" dirty="0">
                <a:solidFill>
                  <a:schemeClr val="bg1"/>
                </a:solidFill>
                <a:latin typeface="Myriad Pro"/>
                <a:cs typeface="Myriad Pro"/>
              </a:rPr>
              <a:t> ,</a:t>
            </a:r>
            <a:r>
              <a:rPr lang="en-US" sz="1400" spc="10" dirty="0" err="1">
                <a:solidFill>
                  <a:schemeClr val="bg1"/>
                </a:solidFill>
                <a:latin typeface="Myriad Pro"/>
                <a:cs typeface="Myriad Pro"/>
              </a:rPr>
              <a:t>opengl</a:t>
            </a:r>
            <a:r>
              <a:rPr lang="en-US" sz="1400" spc="10" dirty="0">
                <a:solidFill>
                  <a:schemeClr val="bg1"/>
                </a:solidFill>
                <a:latin typeface="Myriad Pro"/>
                <a:cs typeface="Myriad Pro"/>
              </a:rPr>
              <a:t>, </a:t>
            </a:r>
            <a:r>
              <a:rPr lang="en-US" sz="1400" spc="10" dirty="0" err="1">
                <a:solidFill>
                  <a:schemeClr val="bg1"/>
                </a:solidFill>
                <a:latin typeface="Myriad Pro"/>
                <a:cs typeface="Myriad Pro"/>
              </a:rPr>
              <a:t>freeglut</a:t>
            </a:r>
            <a:r>
              <a:rPr lang="en-US" sz="1400" spc="10" dirty="0">
                <a:solidFill>
                  <a:schemeClr val="bg1"/>
                </a:solidFill>
                <a:latin typeface="Myriad Pro"/>
                <a:cs typeface="Myriad Pro"/>
              </a:rPr>
              <a:t> and </a:t>
            </a:r>
            <a:r>
              <a:rPr lang="en-US" sz="1400" spc="10" dirty="0" err="1">
                <a:solidFill>
                  <a:schemeClr val="bg1"/>
                </a:solidFill>
                <a:latin typeface="Myriad Pro"/>
                <a:cs typeface="Myriad Pro"/>
              </a:rPr>
              <a:t>glew</a:t>
            </a:r>
            <a:r>
              <a:rPr lang="en-US" sz="1400" spc="10" dirty="0">
                <a:solidFill>
                  <a:schemeClr val="bg1"/>
                </a:solidFill>
                <a:latin typeface="Myriad Pro"/>
                <a:cs typeface="Myriad Pro"/>
              </a:rPr>
              <a:t> library. The snake game is a famous game and nearly most of the people know it. It is a game that consists of a snake hunting down and trying to eat his prey all over the land or the </a:t>
            </a:r>
            <a:r>
              <a:rPr lang="en-US" sz="1400" spc="10" dirty="0" err="1">
                <a:solidFill>
                  <a:schemeClr val="bg1"/>
                </a:solidFill>
                <a:latin typeface="Myriad Pro"/>
                <a:cs typeface="Myriad Pro"/>
              </a:rPr>
              <a:t>boundries</a:t>
            </a:r>
            <a:r>
              <a:rPr lang="en-US" sz="1400" spc="10" dirty="0">
                <a:solidFill>
                  <a:schemeClr val="bg1"/>
                </a:solidFill>
                <a:latin typeface="Myriad Pro"/>
                <a:cs typeface="Myriad Pro"/>
              </a:rPr>
              <a:t> of his map. The code is about a </a:t>
            </a:r>
            <a:r>
              <a:rPr lang="en-US" sz="1400" spc="10" dirty="0" err="1">
                <a:solidFill>
                  <a:schemeClr val="bg1"/>
                </a:solidFill>
                <a:latin typeface="Myriad Pro"/>
                <a:cs typeface="Myriad Pro"/>
              </a:rPr>
              <a:t>boundries</a:t>
            </a:r>
            <a:r>
              <a:rPr lang="en-US" sz="1400" spc="10" dirty="0">
                <a:solidFill>
                  <a:schemeClr val="bg1"/>
                </a:solidFill>
                <a:latin typeface="Myriad Pro"/>
                <a:cs typeface="Myriad Pro"/>
              </a:rPr>
              <a:t> drawn by </a:t>
            </a:r>
            <a:r>
              <a:rPr lang="en-US" sz="1400" spc="10" dirty="0" err="1">
                <a:solidFill>
                  <a:schemeClr val="bg1"/>
                </a:solidFill>
                <a:latin typeface="Myriad Pro"/>
                <a:cs typeface="Myriad Pro"/>
              </a:rPr>
              <a:t>opengl</a:t>
            </a:r>
            <a:r>
              <a:rPr lang="en-US" sz="1400" spc="10" dirty="0">
                <a:solidFill>
                  <a:schemeClr val="bg1"/>
                </a:solidFill>
                <a:latin typeface="Myriad Pro"/>
                <a:cs typeface="Myriad Pro"/>
              </a:rPr>
              <a:t> </a:t>
            </a:r>
            <a:r>
              <a:rPr lang="en-US" sz="1400" spc="10" dirty="0" err="1">
                <a:solidFill>
                  <a:schemeClr val="bg1"/>
                </a:solidFill>
                <a:latin typeface="Myriad Pro"/>
                <a:cs typeface="Myriad Pro"/>
              </a:rPr>
              <a:t>vertexs</a:t>
            </a:r>
            <a:r>
              <a:rPr lang="en-US" sz="1400" spc="10" dirty="0">
                <a:solidFill>
                  <a:schemeClr val="bg1"/>
                </a:solidFill>
                <a:latin typeface="Myriad Pro"/>
                <a:cs typeface="Myriad Pro"/>
              </a:rPr>
              <a:t> function and the snake code is drawing and erasing the snake head, body and tail by the </a:t>
            </a:r>
            <a:r>
              <a:rPr lang="en-US" sz="1400" spc="10" dirty="0" err="1">
                <a:solidFill>
                  <a:schemeClr val="bg1"/>
                </a:solidFill>
                <a:latin typeface="Myriad Pro"/>
                <a:cs typeface="Myriad Pro"/>
              </a:rPr>
              <a:t>GLbegin</a:t>
            </a:r>
            <a:r>
              <a:rPr lang="en-US" sz="1400" spc="10" dirty="0">
                <a:solidFill>
                  <a:schemeClr val="bg1"/>
                </a:solidFill>
                <a:latin typeface="Myriad Pro"/>
                <a:cs typeface="Myriad Pro"/>
              </a:rPr>
              <a:t> Quads which is a function in the </a:t>
            </a:r>
            <a:r>
              <a:rPr lang="en-US" sz="1400" spc="10" dirty="0" err="1">
                <a:solidFill>
                  <a:schemeClr val="bg1"/>
                </a:solidFill>
                <a:latin typeface="Myriad Pro"/>
                <a:cs typeface="Myriad Pro"/>
              </a:rPr>
              <a:t>Opengl</a:t>
            </a:r>
            <a:r>
              <a:rPr lang="en-US" sz="1400" spc="10" dirty="0">
                <a:solidFill>
                  <a:schemeClr val="bg1"/>
                </a:solidFill>
                <a:latin typeface="Myriad Pro"/>
                <a:cs typeface="Myriad Pro"/>
              </a:rPr>
              <a:t> as well. To make the snake looks like the body and his tail is following his head. And the snake will die if strangled or hit the walls.</a:t>
            </a:r>
            <a:endParaRPr lang="en-US" sz="1200" dirty="0">
              <a:solidFill>
                <a:schemeClr val="bg1"/>
              </a:solidFill>
              <a:latin typeface="Myriad Pro"/>
              <a:cs typeface="Myriad Pro"/>
            </a:endParaRPr>
          </a:p>
          <a:p>
            <a:pPr marL="12065" algn="ctr">
              <a:lnSpc>
                <a:spcPct val="100000"/>
              </a:lnSpc>
              <a:spcBef>
                <a:spcPts val="830"/>
              </a:spcBef>
              <a:tabLst>
                <a:tab pos="169545" algn="l"/>
              </a:tabLst>
            </a:pPr>
            <a:r>
              <a:rPr lang="en-US" b="1" spc="5" dirty="0">
                <a:solidFill>
                  <a:schemeClr val="bg1"/>
                </a:solidFill>
                <a:latin typeface="Times New Roman" panose="02020603050405020304" pitchFamily="18" charset="0"/>
                <a:cs typeface="Times New Roman" panose="02020603050405020304" pitchFamily="18" charset="0"/>
              </a:rPr>
              <a:t>I. </a:t>
            </a:r>
            <a:r>
              <a:rPr sz="1600" b="1" spc="5" dirty="0">
                <a:solidFill>
                  <a:schemeClr val="bg1"/>
                </a:solidFill>
                <a:latin typeface="Myriad Pro"/>
                <a:cs typeface="Myriad Pro"/>
              </a:rPr>
              <a:t>Introduction</a:t>
            </a:r>
            <a:r>
              <a:rPr lang="en-US" sz="1600" b="1" spc="5" dirty="0">
                <a:solidFill>
                  <a:schemeClr val="bg1"/>
                </a:solidFill>
                <a:latin typeface="Myriad Pro"/>
                <a:cs typeface="Myriad Pro"/>
              </a:rPr>
              <a:t> &amp; Problem Definition</a:t>
            </a:r>
          </a:p>
          <a:p>
            <a:pPr marL="12065" algn="just">
              <a:lnSpc>
                <a:spcPct val="200000"/>
              </a:lnSpc>
              <a:spcBef>
                <a:spcPts val="830"/>
              </a:spcBef>
              <a:tabLst>
                <a:tab pos="169545" algn="l"/>
              </a:tabLst>
            </a:pPr>
            <a:r>
              <a:rPr lang="en-US" sz="1400" dirty="0">
                <a:solidFill>
                  <a:schemeClr val="bg1"/>
                </a:solidFill>
                <a:latin typeface="Myriad Pro"/>
                <a:cs typeface="Times New Roman" panose="02020603050405020304" pitchFamily="18" charset="0"/>
              </a:rPr>
              <a:t>Snake game is the game that we all used to play while we were young with the old Nokia phone. Snake is the reference to the predator which search for his prey all over his land to hunt it and eat it. For example, you can keep crawling all over the map or the land to try to eat your prey without biting yourself accidently and die, you might also crash to a collider or a wall. They are also a reference to getting out of your safe zone where you can become an easy target for the other predators. And you win by eating all of your preys.</a:t>
            </a:r>
          </a:p>
          <a:p>
            <a:pPr marL="12065" algn="just">
              <a:lnSpc>
                <a:spcPct val="100000"/>
              </a:lnSpc>
              <a:spcBef>
                <a:spcPts val="830"/>
              </a:spcBef>
              <a:tabLst>
                <a:tab pos="169545" algn="l"/>
              </a:tabLst>
            </a:pPr>
            <a:endParaRPr lang="en-US" sz="1400" dirty="0">
              <a:solidFill>
                <a:schemeClr val="bg1"/>
              </a:solidFill>
              <a:latin typeface="Myriad Pro"/>
              <a:cs typeface="Myriad Pro"/>
            </a:endParaRPr>
          </a:p>
          <a:p>
            <a:pPr marL="12065" algn="just">
              <a:lnSpc>
                <a:spcPct val="100000"/>
              </a:lnSpc>
              <a:spcBef>
                <a:spcPts val="830"/>
              </a:spcBef>
              <a:tabLst>
                <a:tab pos="169545" algn="l"/>
              </a:tabLst>
            </a:pPr>
            <a:endParaRPr lang="en-US" sz="1400" dirty="0">
              <a:solidFill>
                <a:schemeClr val="bg1"/>
              </a:solidFill>
              <a:latin typeface="Myriad Pro"/>
              <a:cs typeface="Myriad Pro"/>
            </a:endParaRPr>
          </a:p>
        </p:txBody>
      </p:sp>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0055" y="6931281"/>
            <a:ext cx="6630034" cy="2434970"/>
          </a:xfrm>
          <a:prstGeom prst="rect">
            <a:avLst/>
          </a:prstGeom>
        </p:spPr>
      </p:pic>
      <p:pic>
        <p:nvPicPr>
          <p:cNvPr id="28" name="Picture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1805" y="4184650"/>
            <a:ext cx="5422942" cy="3115540"/>
          </a:xfrm>
          <a:prstGeom prst="rect">
            <a:avLst/>
          </a:prstGeom>
        </p:spPr>
      </p:pic>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029" y="11880850"/>
            <a:ext cx="6171006" cy="5181600"/>
          </a:xfrm>
          <a:prstGeom prst="rect">
            <a:avLst/>
          </a:prstGeom>
        </p:spPr>
      </p:pic>
      <p:sp>
        <p:nvSpPr>
          <p:cNvPr id="32" name="TextBox 31"/>
          <p:cNvSpPr txBox="1"/>
          <p:nvPr/>
        </p:nvSpPr>
        <p:spPr>
          <a:xfrm>
            <a:off x="3149600" y="12109450"/>
            <a:ext cx="184731" cy="369332"/>
          </a:xfrm>
          <a:prstGeom prst="rect">
            <a:avLst/>
          </a:prstGeom>
          <a:noFill/>
        </p:spPr>
        <p:txBody>
          <a:bodyPr wrap="none" rtlCol="0">
            <a:spAutoFit/>
          </a:bodyPr>
          <a:lstStyle/>
          <a:p>
            <a:endParaRPr lang="en-US" dirty="0"/>
          </a:p>
        </p:txBody>
      </p:sp>
      <p:sp>
        <p:nvSpPr>
          <p:cNvPr id="49" name="Rectangle 48"/>
          <p:cNvSpPr/>
          <p:nvPr/>
        </p:nvSpPr>
        <p:spPr>
          <a:xfrm>
            <a:off x="379772" y="11490449"/>
            <a:ext cx="5965535" cy="5962401"/>
          </a:xfrm>
          <a:prstGeom prst="rect">
            <a:avLst/>
          </a:prstGeom>
        </p:spPr>
        <p:txBody>
          <a:bodyPr wrap="square">
            <a:spAutoFit/>
          </a:bodyPr>
          <a:lstStyle/>
          <a:p>
            <a:pPr algn="ctr">
              <a:lnSpc>
                <a:spcPct val="107000"/>
              </a:lnSpc>
              <a:spcBef>
                <a:spcPts val="1200"/>
              </a:spcBef>
            </a:pPr>
            <a:r>
              <a:rPr lang="en-US" b="1"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II</a:t>
            </a:r>
            <a:r>
              <a:rPr lang="en-US" b="1" kern="0" dirty="0">
                <a:solidFill>
                  <a:schemeClr val="bg1"/>
                </a:solidFill>
                <a:effectLst/>
                <a:latin typeface="Myriad Pro"/>
                <a:ea typeface="Times New Roman" panose="02020603050405020304" pitchFamily="18" charset="0"/>
                <a:cs typeface="Times New Roman" panose="02020603050405020304" pitchFamily="18" charset="0"/>
              </a:rPr>
              <a:t>. Methodology </a:t>
            </a:r>
          </a:p>
          <a:p>
            <a:pPr algn="just">
              <a:lnSpc>
                <a:spcPct val="200000"/>
              </a:lnSpc>
              <a:spcAft>
                <a:spcPts val="800"/>
              </a:spcAft>
            </a:pPr>
            <a:r>
              <a:rPr lang="en-US" sz="1600" dirty="0">
                <a:solidFill>
                  <a:schemeClr val="bg1"/>
                </a:solidFill>
                <a:effectLst/>
                <a:latin typeface="Myriad Pro"/>
                <a:ea typeface="Calibri" panose="020F0502020204030204" pitchFamily="34" charset="0"/>
                <a:cs typeface="Arial" panose="020B0604020202020204" pitchFamily="34" charset="0"/>
              </a:rPr>
              <a:t>Using C++, </a:t>
            </a:r>
            <a:r>
              <a:rPr lang="en-US" sz="1600" dirty="0" err="1">
                <a:solidFill>
                  <a:schemeClr val="bg1"/>
                </a:solidFill>
                <a:effectLst/>
                <a:latin typeface="Myriad Pro"/>
                <a:ea typeface="Calibri" panose="020F0502020204030204" pitchFamily="34" charset="0"/>
                <a:cs typeface="Arial" panose="020B0604020202020204" pitchFamily="34" charset="0"/>
              </a:rPr>
              <a:t>Opengl</a:t>
            </a:r>
            <a:r>
              <a:rPr lang="en-US" sz="1600" dirty="0">
                <a:solidFill>
                  <a:schemeClr val="bg1"/>
                </a:solidFill>
                <a:effectLst/>
                <a:latin typeface="Myriad Pro"/>
                <a:ea typeface="Calibri" panose="020F0502020204030204" pitchFamily="34" charset="0"/>
                <a:cs typeface="Arial" panose="020B0604020202020204" pitchFamily="34" charset="0"/>
              </a:rPr>
              <a:t>, </a:t>
            </a:r>
            <a:r>
              <a:rPr lang="en-US" sz="1600" dirty="0" err="1">
                <a:solidFill>
                  <a:schemeClr val="bg1"/>
                </a:solidFill>
                <a:effectLst/>
                <a:latin typeface="Myriad Pro"/>
                <a:ea typeface="Calibri" panose="020F0502020204030204" pitchFamily="34" charset="0"/>
                <a:cs typeface="Arial" panose="020B0604020202020204" pitchFamily="34" charset="0"/>
              </a:rPr>
              <a:t>freeglut</a:t>
            </a:r>
            <a:r>
              <a:rPr lang="en-US" sz="1600" dirty="0">
                <a:solidFill>
                  <a:schemeClr val="bg1"/>
                </a:solidFill>
                <a:effectLst/>
                <a:latin typeface="Myriad Pro"/>
                <a:ea typeface="Calibri" panose="020F0502020204030204" pitchFamily="34" charset="0"/>
                <a:cs typeface="Arial" panose="020B0604020202020204" pitchFamily="34" charset="0"/>
              </a:rPr>
              <a:t> and </a:t>
            </a:r>
            <a:r>
              <a:rPr lang="en-US" sz="1600" dirty="0" err="1">
                <a:solidFill>
                  <a:schemeClr val="bg1"/>
                </a:solidFill>
                <a:effectLst/>
                <a:latin typeface="Myriad Pro"/>
                <a:ea typeface="Calibri" panose="020F0502020204030204" pitchFamily="34" charset="0"/>
                <a:cs typeface="Arial" panose="020B0604020202020204" pitchFamily="34" charset="0"/>
              </a:rPr>
              <a:t>glew</a:t>
            </a:r>
            <a:r>
              <a:rPr lang="en-US" sz="1600" dirty="0">
                <a:solidFill>
                  <a:schemeClr val="bg1"/>
                </a:solidFill>
                <a:effectLst/>
                <a:latin typeface="Myriad Pro"/>
                <a:ea typeface="Calibri" panose="020F0502020204030204" pitchFamily="34" charset="0"/>
                <a:cs typeface="Arial" panose="020B0604020202020204" pitchFamily="34" charset="0"/>
              </a:rPr>
              <a:t> library. We have made a boundary function to set the boundaries of the map. And a prey function so it can be summoned randomly between the map boundaries and to keep it challenging for the snake. Also, there are two important function which are the erase and draw function to keep drawing and erasing the snake body to make it real to the players that the snake is really moving with its body following the head. And there is a keyboard function which allows the players to move the snake using the arrow keys of the computer.</a:t>
            </a:r>
          </a:p>
          <a:p>
            <a:pPr algn="just">
              <a:lnSpc>
                <a:spcPct val="107000"/>
              </a:lnSpc>
              <a:spcAft>
                <a:spcPts val="800"/>
              </a:spcAft>
            </a:pPr>
            <a:endParaRPr lang="en-US" sz="1400" dirty="0">
              <a:solidFill>
                <a:schemeClr val="bg1"/>
              </a:solidFill>
              <a:effectLst/>
              <a:latin typeface="Myriad Pro"/>
              <a:ea typeface="Calibri" panose="020F0502020204030204" pitchFamily="34" charset="0"/>
              <a:cs typeface="Arial" panose="020B0604020202020204" pitchFamily="34" charset="0"/>
            </a:endParaRPr>
          </a:p>
          <a:p>
            <a:pPr algn="just">
              <a:lnSpc>
                <a:spcPct val="107000"/>
              </a:lnSpc>
              <a:spcAft>
                <a:spcPts val="800"/>
              </a:spcAft>
            </a:pPr>
            <a:endParaRPr lang="en-US" sz="1400" dirty="0">
              <a:solidFill>
                <a:schemeClr val="bg1"/>
              </a:solidFill>
              <a:effectLst/>
              <a:latin typeface="Myriad Pro"/>
              <a:ea typeface="Calibri" panose="020F0502020204030204" pitchFamily="34" charset="0"/>
              <a:cs typeface="Arial" panose="020B0604020202020204" pitchFamily="34" charset="0"/>
            </a:endParaRPr>
          </a:p>
        </p:txBody>
      </p:sp>
      <p:sp>
        <p:nvSpPr>
          <p:cNvPr id="61" name="Rectangle 60"/>
          <p:cNvSpPr/>
          <p:nvPr/>
        </p:nvSpPr>
        <p:spPr>
          <a:xfrm>
            <a:off x="6901481" y="3852734"/>
            <a:ext cx="7052829" cy="2241255"/>
          </a:xfrm>
          <a:prstGeom prst="rect">
            <a:avLst/>
          </a:prstGeom>
        </p:spPr>
        <p:txBody>
          <a:bodyPr wrap="square">
            <a:spAutoFit/>
          </a:bodyPr>
          <a:lstStyle/>
          <a:p>
            <a:pPr algn="ctr">
              <a:lnSpc>
                <a:spcPct val="200000"/>
              </a:lnSpc>
              <a:spcBef>
                <a:spcPts val="1200"/>
              </a:spcBef>
            </a:pPr>
            <a:r>
              <a:rPr lang="en-US" sz="1600" b="1"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III. </a:t>
            </a:r>
            <a:r>
              <a:rPr lang="en-US" sz="1600" b="1" kern="0" dirty="0">
                <a:solidFill>
                  <a:schemeClr val="bg1"/>
                </a:solidFill>
                <a:effectLst/>
                <a:latin typeface="Myriad Pro"/>
                <a:ea typeface="Times New Roman" panose="02020603050405020304" pitchFamily="18" charset="0"/>
                <a:cs typeface="Times New Roman" panose="02020603050405020304" pitchFamily="18" charset="0"/>
              </a:rPr>
              <a:t>Results</a:t>
            </a:r>
            <a:endParaRPr lang="en-US" sz="1600" b="1" dirty="0">
              <a:solidFill>
                <a:schemeClr val="bg1"/>
              </a:solidFill>
              <a:effectLst/>
              <a:latin typeface="Myriad Pro"/>
              <a:ea typeface="Calibri" panose="020F0502020204030204" pitchFamily="34" charset="0"/>
              <a:cs typeface="Arial" panose="020B0604020202020204" pitchFamily="34" charset="0"/>
            </a:endParaRPr>
          </a:p>
          <a:p>
            <a:pPr algn="just">
              <a:lnSpc>
                <a:spcPct val="200000"/>
              </a:lnSpc>
            </a:pPr>
            <a:r>
              <a:rPr lang="en-US" sz="1400" dirty="0">
                <a:solidFill>
                  <a:schemeClr val="bg1"/>
                </a:solidFill>
                <a:effectLst/>
                <a:latin typeface="Myriad Pro"/>
                <a:ea typeface="Calibri" panose="020F0502020204030204" pitchFamily="34" charset="0"/>
                <a:cs typeface="Arial" panose="020B0604020202020204" pitchFamily="34" charset="0"/>
              </a:rPr>
              <a:t>As it mentioned previously in the introduction section, the snake game is an </a:t>
            </a:r>
            <a:r>
              <a:rPr lang="en-US" sz="1400" dirty="0">
                <a:solidFill>
                  <a:schemeClr val="bg1"/>
                </a:solidFill>
                <a:latin typeface="Myriad Pro"/>
                <a:ea typeface="Calibri" panose="020F0502020204030204" pitchFamily="34" charset="0"/>
                <a:cs typeface="Arial" panose="020B0604020202020204" pitchFamily="34" charset="0"/>
              </a:rPr>
              <a:t>enjoyable game and easy to control. Most of the people know it so its familiar too. It is intended for gamers all around the globe. Specifically, for those who want a chill and easy experience. And, not worrying about a high PC specs.</a:t>
            </a:r>
            <a:endParaRPr lang="en-US" sz="1400" dirty="0">
              <a:solidFill>
                <a:schemeClr val="bg1"/>
              </a:solidFill>
              <a:latin typeface="Myriad Pro"/>
            </a:endParaRPr>
          </a:p>
        </p:txBody>
      </p:sp>
      <p:sp>
        <p:nvSpPr>
          <p:cNvPr id="62" name="Rectangle 61"/>
          <p:cNvSpPr/>
          <p:nvPr/>
        </p:nvSpPr>
        <p:spPr>
          <a:xfrm>
            <a:off x="6723742" y="14105951"/>
            <a:ext cx="7120486" cy="2403287"/>
          </a:xfrm>
          <a:prstGeom prst="rect">
            <a:avLst/>
          </a:prstGeom>
        </p:spPr>
        <p:txBody>
          <a:bodyPr wrap="square">
            <a:spAutoFit/>
          </a:bodyPr>
          <a:lstStyle/>
          <a:p>
            <a:pPr algn="ctr">
              <a:lnSpc>
                <a:spcPct val="107000"/>
              </a:lnSpc>
              <a:spcBef>
                <a:spcPts val="1200"/>
              </a:spcBef>
            </a:pPr>
            <a:r>
              <a:rPr lang="en-US" b="1" kern="0" dirty="0">
                <a:solidFill>
                  <a:schemeClr val="bg1"/>
                </a:solidFill>
                <a:effectLst/>
                <a:latin typeface="Myriad Pro"/>
                <a:ea typeface="Times New Roman" panose="02020603050405020304" pitchFamily="18" charset="0"/>
                <a:cs typeface="Times New Roman" panose="02020603050405020304" pitchFamily="18" charset="0"/>
              </a:rPr>
              <a:t>References</a:t>
            </a:r>
            <a:endParaRPr lang="en-US" b="1" dirty="0">
              <a:solidFill>
                <a:schemeClr val="bg1"/>
              </a:solidFill>
              <a:effectLst/>
              <a:latin typeface="Myriad Pro"/>
              <a:ea typeface="Calibri" panose="020F0502020204030204" pitchFamily="34" charset="0"/>
              <a:cs typeface="Arial" panose="020B0604020202020204" pitchFamily="34" charset="0"/>
            </a:endParaRPr>
          </a:p>
          <a:p>
            <a:pPr marL="228600" marR="0" indent="-228600" algn="just">
              <a:spcBef>
                <a:spcPts val="200"/>
              </a:spcBef>
              <a:spcAft>
                <a:spcPts val="200"/>
              </a:spcAft>
              <a:buAutoNum type="arabicParenBoth"/>
              <a:tabLst>
                <a:tab pos="2118360" algn="l"/>
                <a:tab pos="3764280" algn="l"/>
              </a:tabLst>
            </a:pPr>
            <a:r>
              <a:rPr lang="en-US" sz="1400" u="sng"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https://docs.microsoft.com/en-us/windows/win32/opengl/glvertex2i</a:t>
            </a:r>
            <a:endParaRPr lang="en-US" sz="1400" u="sng"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28600" marR="0" indent="-228600" algn="just">
              <a:spcBef>
                <a:spcPts val="200"/>
              </a:spcBef>
              <a:spcAft>
                <a:spcPts val="200"/>
              </a:spcAft>
              <a:buAutoNum type="arabicParenBoth"/>
              <a:tabLst>
                <a:tab pos="2118360" algn="l"/>
                <a:tab pos="3764280" algn="l"/>
              </a:tabLst>
            </a:pPr>
            <a:endParaRPr lang="en-US" sz="1400" u="sng"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p>
            <a:pPr marL="228600" marR="0" indent="-228600" algn="just">
              <a:spcBef>
                <a:spcPts val="200"/>
              </a:spcBef>
              <a:spcAft>
                <a:spcPts val="200"/>
              </a:spcAft>
              <a:buAutoNum type="arabicParenBoth"/>
              <a:tabLst>
                <a:tab pos="2118360" algn="l"/>
                <a:tab pos="3764280" algn="l"/>
              </a:tabLst>
            </a:pPr>
            <a:r>
              <a:rPr lang="en-US" sz="1400" dirty="0">
                <a:solidFill>
                  <a:schemeClr val="bg1"/>
                </a:solidFill>
                <a:effectLst/>
                <a:latin typeface="Times New Roman" panose="02020603050405020304" pitchFamily="18" charset="0"/>
                <a:ea typeface="Times New Roman" panose="02020603050405020304" pitchFamily="18" charset="0"/>
              </a:rPr>
              <a:t>https://github.com/GOKU-Instinct/SnakeGame-with-CPP-OpenGL/blob/master/Snake.cpp</a:t>
            </a:r>
          </a:p>
          <a:p>
            <a:pPr algn="just">
              <a:lnSpc>
                <a:spcPct val="107000"/>
              </a:lnSpc>
              <a:spcAft>
                <a:spcPts val="800"/>
              </a:spcAft>
            </a:pPr>
            <a:endParaRPr lang="en-US" sz="14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endParaRPr>
          </a:p>
          <a:p>
            <a:pPr algn="just">
              <a:lnSpc>
                <a:spcPct val="107000"/>
              </a:lnSpc>
              <a:spcAft>
                <a:spcPts val="800"/>
              </a:spcAft>
            </a:pPr>
            <a:r>
              <a:rPr lang="en-US" sz="14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(3) https://docs.microsoft.com/en-us/windows/win32/opengl/glvertex2f</a:t>
            </a:r>
          </a:p>
          <a:p>
            <a:pPr algn="just">
              <a:lnSpc>
                <a:spcPct val="107000"/>
              </a:lnSpc>
              <a:spcAft>
                <a:spcPts val="800"/>
              </a:spcAft>
            </a:pPr>
            <a:endParaRPr lang="en-US" sz="14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endParaRPr>
          </a:p>
          <a:p>
            <a:pPr algn="just">
              <a:lnSpc>
                <a:spcPct val="107000"/>
              </a:lnSpc>
              <a:spcAft>
                <a:spcPts val="800"/>
              </a:spcAft>
            </a:pPr>
            <a:endParaRPr lang="en-US" sz="14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045E12E3-AE77-4B66-BCCF-D1DDFF8DABA8}"/>
              </a:ext>
            </a:extLst>
          </p:cNvPr>
          <p:cNvSpPr/>
          <p:nvPr/>
        </p:nvSpPr>
        <p:spPr>
          <a:xfrm>
            <a:off x="6971805" y="17976849"/>
            <a:ext cx="6914829" cy="1501373"/>
          </a:xfrm>
          <a:prstGeom prst="rect">
            <a:avLst/>
          </a:prstGeom>
          <a:solidFill>
            <a:srgbClr val="0B2A3C"/>
          </a:solidFill>
          <a:ln>
            <a:solidFill>
              <a:srgbClr val="0B2A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75C4A3A-37F4-4C56-8671-320EC60232CE}"/>
              </a:ext>
            </a:extLst>
          </p:cNvPr>
          <p:cNvPicPr>
            <a:picLocks noChangeAspect="1"/>
          </p:cNvPicPr>
          <p:nvPr/>
        </p:nvPicPr>
        <p:blipFill>
          <a:blip r:embed="rId5"/>
          <a:stretch>
            <a:fillRect/>
          </a:stretch>
        </p:blipFill>
        <p:spPr>
          <a:xfrm>
            <a:off x="7301042" y="17062450"/>
            <a:ext cx="2603587" cy="3059806"/>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EEC7D67C-29BF-4A62-B761-381CB026EB17}"/>
              </a:ext>
            </a:extLst>
          </p:cNvPr>
          <p:cNvPicPr>
            <a:picLocks noChangeAspect="1"/>
          </p:cNvPicPr>
          <p:nvPr/>
        </p:nvPicPr>
        <p:blipFill>
          <a:blip r:embed="rId6"/>
          <a:stretch>
            <a:fillRect/>
          </a:stretch>
        </p:blipFill>
        <p:spPr>
          <a:xfrm>
            <a:off x="10079312" y="17044294"/>
            <a:ext cx="3059806" cy="3059806"/>
          </a:xfrm>
          <a:prstGeom prst="rect">
            <a:avLst/>
          </a:prstGeom>
          <a:ln>
            <a:noFill/>
          </a:ln>
          <a:effectLst>
            <a:outerShdw blurRad="292100" dist="139700" dir="2700000" algn="tl" rotWithShape="0">
              <a:srgbClr val="333333">
                <a:alpha val="65000"/>
              </a:srgbClr>
            </a:outerShdw>
          </a:effectLst>
        </p:spPr>
      </p:pic>
      <p:pic>
        <p:nvPicPr>
          <p:cNvPr id="23" name="Picture 22">
            <a:extLst>
              <a:ext uri="{FF2B5EF4-FFF2-40B4-BE49-F238E27FC236}">
                <a16:creationId xmlns:a16="http://schemas.microsoft.com/office/drawing/2014/main" id="{C96368A4-EBAB-4488-B963-0CE6AD1A731F}"/>
              </a:ext>
            </a:extLst>
          </p:cNvPr>
          <p:cNvPicPr>
            <a:picLocks noChangeAspect="1"/>
          </p:cNvPicPr>
          <p:nvPr/>
        </p:nvPicPr>
        <p:blipFill>
          <a:blip r:embed="rId7"/>
          <a:stretch>
            <a:fillRect/>
          </a:stretch>
        </p:blipFill>
        <p:spPr>
          <a:xfrm>
            <a:off x="344841" y="16795216"/>
            <a:ext cx="2611016" cy="2614484"/>
          </a:xfrm>
          <a:prstGeom prst="rect">
            <a:avLst/>
          </a:prstGeom>
        </p:spPr>
      </p:pic>
      <p:pic>
        <p:nvPicPr>
          <p:cNvPr id="27" name="Picture 26">
            <a:extLst>
              <a:ext uri="{FF2B5EF4-FFF2-40B4-BE49-F238E27FC236}">
                <a16:creationId xmlns:a16="http://schemas.microsoft.com/office/drawing/2014/main" id="{29402AB8-D7C1-4EE3-8DE5-EAE11334C16F}"/>
              </a:ext>
            </a:extLst>
          </p:cNvPr>
          <p:cNvPicPr>
            <a:picLocks noChangeAspect="1"/>
          </p:cNvPicPr>
          <p:nvPr/>
        </p:nvPicPr>
        <p:blipFill>
          <a:blip r:embed="rId8"/>
          <a:stretch>
            <a:fillRect/>
          </a:stretch>
        </p:blipFill>
        <p:spPr>
          <a:xfrm>
            <a:off x="8426272" y="6775143"/>
            <a:ext cx="3657600" cy="3187180"/>
          </a:xfrm>
          <a:prstGeom prst="rect">
            <a:avLst/>
          </a:prstGeom>
        </p:spPr>
      </p:pic>
      <p:pic>
        <p:nvPicPr>
          <p:cNvPr id="30" name="Picture 29">
            <a:extLst>
              <a:ext uri="{FF2B5EF4-FFF2-40B4-BE49-F238E27FC236}">
                <a16:creationId xmlns:a16="http://schemas.microsoft.com/office/drawing/2014/main" id="{60550D81-A6C6-4171-859F-94EBFD997B19}"/>
              </a:ext>
            </a:extLst>
          </p:cNvPr>
          <p:cNvPicPr>
            <a:picLocks noChangeAspect="1"/>
          </p:cNvPicPr>
          <p:nvPr/>
        </p:nvPicPr>
        <p:blipFill>
          <a:blip r:embed="rId9"/>
          <a:stretch>
            <a:fillRect/>
          </a:stretch>
        </p:blipFill>
        <p:spPr>
          <a:xfrm>
            <a:off x="3626749" y="16840283"/>
            <a:ext cx="2611016" cy="2560768"/>
          </a:xfrm>
          <a:prstGeom prst="rect">
            <a:avLst/>
          </a:prstGeom>
        </p:spPr>
      </p:pic>
      <p:sp>
        <p:nvSpPr>
          <p:cNvPr id="7" name="TextBox 6">
            <a:extLst>
              <a:ext uri="{FF2B5EF4-FFF2-40B4-BE49-F238E27FC236}">
                <a16:creationId xmlns:a16="http://schemas.microsoft.com/office/drawing/2014/main" id="{D2601C4B-7379-4B21-ABC3-2F0D280374E9}"/>
              </a:ext>
            </a:extLst>
          </p:cNvPr>
          <p:cNvSpPr txBox="1"/>
          <p:nvPr/>
        </p:nvSpPr>
        <p:spPr>
          <a:xfrm>
            <a:off x="11150600" y="1710025"/>
            <a:ext cx="2196647" cy="800219"/>
          </a:xfrm>
          <a:prstGeom prst="rect">
            <a:avLst/>
          </a:prstGeom>
          <a:noFill/>
        </p:spPr>
        <p:txBody>
          <a:bodyPr wrap="square" rtlCol="0">
            <a:spAutoFit/>
          </a:bodyPr>
          <a:lstStyle/>
          <a:p>
            <a:r>
              <a:rPr lang="en-US" sz="2800" dirty="0"/>
              <a:t>CSCI 452</a:t>
            </a:r>
            <a:r>
              <a:rPr lang="en-US" sz="2800" b="0" i="0" dirty="0">
                <a:solidFill>
                  <a:srgbClr val="201F1E"/>
                </a:solidFill>
                <a:effectLst/>
                <a:latin typeface="Segoe UI" panose="020B0502040204020203" pitchFamily="34" charset="0"/>
              </a:rPr>
              <a:t>-02</a:t>
            </a:r>
            <a:endParaRPr lang="en-US" sz="2800" dirty="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559</Words>
  <Application>Microsoft Office PowerPoint</Application>
  <PresentationFormat>Custom</PresentationFormat>
  <Paragraphs>19</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Myriad Pro</vt:lpstr>
      <vt:lpstr>Calibri</vt:lpstr>
      <vt:lpstr>Segoe UI</vt:lpstr>
      <vt:lpstr>Tahoma</vt:lpstr>
      <vt:lpstr>Times New Roman</vt:lpstr>
      <vt:lpstr>Office Theme</vt:lpstr>
      <vt:lpstr>Snake Game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12. Harvesting of Animal Populations</dc:title>
  <cp:lastModifiedBy>BahaaEldin Maher Hassan</cp:lastModifiedBy>
  <cp:revision>23</cp:revision>
  <dcterms:created xsi:type="dcterms:W3CDTF">2022-01-13T20:02:41Z</dcterms:created>
  <dcterms:modified xsi:type="dcterms:W3CDTF">2022-01-17T02:14:58Z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2021-12-31T00:00:00Z</vt:filetime>
  </property>
  <property fmtid="{D5CDD505-2E9C-101B-9397-08002B2CF9AE}" pid="3" name="Creator">
    <vt:lpwstr>Adobe Photoshop 22.5 (Windows)</vt:lpwstr>
  </property>
  <property fmtid="{D5CDD505-2E9C-101B-9397-08002B2CF9AE}" pid="4" name="LastSaved">
    <vt:filetime>2022-01-13T00:00:00Z</vt:filetime>
  </property>
</Properties>
</file>