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p:scale>
          <a:sx n="77" d="100"/>
          <a:sy n="77" d="100"/>
        </p:scale>
        <p:origin x="-462" y="174"/>
      </p:cViewPr>
      <p:guideLst>
        <p:guide orient="horz" pos="2160"/>
        <p:guide pos="3840"/>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4/24/2024</a:t>
            </a:fld>
            <a:endParaRPr lang="en-US" dirty="0"/>
          </a:p>
        </p:txBody>
      </p:sp>
      <p:sp>
        <p:nvSpPr>
          <p:cNvPr id="4" name="Footer Placeholder 3">
            <a:extLst>
              <a:ext uri="{FF2B5EF4-FFF2-40B4-BE49-F238E27FC236}">
                <a16:creationId xmlns:a16="http://schemas.microsoft.com/office/drawing/2014/main" xmlns=""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AC79249-FDC0-364D-A734-AE1DE1605D28}"/>
              </a:ext>
              <a:ext uri="{C183D7F6-B498-43B3-948B-1728B52AA6E4}">
                <adec:decorative xmlns:adec="http://schemas.microsoft.com/office/drawing/2017/decorative" xmlns=""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xmlns="" id="{13537B6D-42A5-F449-2691-321A167F7C08}"/>
              </a:ext>
              <a:ext uri="{C183D7F6-B498-43B3-948B-1728B52AA6E4}">
                <adec:decorative xmlns:adec="http://schemas.microsoft.com/office/drawing/2017/decorative" xmlns=""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AC10D125-AB73-D276-4947-94204736A30D}"/>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 uri="{C183D7F6-B498-43B3-948B-1728B52AA6E4}">
                  <adec:decorative xmlns:adec="http://schemas.microsoft.com/office/drawing/2017/decorative" xmlns=""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 uri="{C183D7F6-B498-43B3-948B-1728B52AA6E4}">
                  <adec:decorative xmlns:adec="http://schemas.microsoft.com/office/drawing/2017/decorative" xmlns=""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 uri="{C183D7F6-B498-43B3-948B-1728B52AA6E4}">
                  <adec:decorative xmlns:adec="http://schemas.microsoft.com/office/drawing/2017/decorative" xmlns=""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 uri="{C183D7F6-B498-43B3-948B-1728B52AA6E4}">
                  <adec:decorative xmlns:adec="http://schemas.microsoft.com/office/drawing/2017/decorative" xmlns=""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EDB282-8288-C81F-52B5-048A3E80C931}"/>
              </a:ext>
              <a:ext uri="{C183D7F6-B498-43B3-948B-1728B52AA6E4}">
                <adec:decorative xmlns:adec="http://schemas.microsoft.com/office/drawing/2017/decorative" xmlns=""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xmlns=""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95FBCE6F-2AA9-31FE-8148-33B480735599}"/>
              </a:ext>
              <a:ext uri="{C183D7F6-B498-43B3-948B-1728B52AA6E4}">
                <adec:decorative xmlns:adec="http://schemas.microsoft.com/office/drawing/2017/decorative" xmlns=""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14DB56B5-5DD7-95E3-52B2-EDC4B3F13058}"/>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1A0E8D4A-B13C-C7EE-5E27-278124A1276E}"/>
              </a:ext>
              <a:ext uri="{C183D7F6-B498-43B3-948B-1728B52AA6E4}">
                <adec:decorative xmlns:adec="http://schemas.microsoft.com/office/drawing/2017/decorative" xmlns=""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xmlns=""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xmlns=""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 uri="{C183D7F6-B498-43B3-948B-1728B52AA6E4}">
                <adec:decorative xmlns:adec="http://schemas.microsoft.com/office/drawing/2017/decorative" xmlns=""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78AD52EA-B01E-8D38-D87A-BF7EB5B58A82}"/>
              </a:ext>
              <a:ext uri="{C183D7F6-B498-43B3-948B-1728B52AA6E4}">
                <adec:decorative xmlns:adec="http://schemas.microsoft.com/office/drawing/2017/decorative" xmlns=""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1167493" y="232913"/>
            <a:ext cx="7096933" cy="3830130"/>
          </a:xfrm>
        </p:spPr>
        <p:txBody>
          <a:bodyPr/>
          <a:lstStyle/>
          <a:p>
            <a:r>
              <a:rPr lang="en-US" dirty="0"/>
              <a:t>DS LAB 2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7" name="Content Placeholder 6" descr="A graph with different colored lines&#10;&#10;Description automatically generated">
            <a:extLst>
              <a:ext uri="{FF2B5EF4-FFF2-40B4-BE49-F238E27FC236}">
                <a16:creationId xmlns:a16="http://schemas.microsoft.com/office/drawing/2014/main" xmlns="" id="{4FAD97F6-2519-EF50-D4C3-2E000F317376}"/>
              </a:ext>
            </a:extLst>
          </p:cNvPr>
          <p:cNvPicPr>
            <a:picLocks noGrp="1" noChangeAspect="1"/>
          </p:cNvPicPr>
          <p:nvPr>
            <p:ph idx="1"/>
          </p:nvPr>
        </p:nvPicPr>
        <p:blipFill>
          <a:blip r:embed="rId2"/>
          <a:stretch>
            <a:fillRect/>
          </a:stretch>
        </p:blipFill>
        <p:spPr>
          <a:xfrm>
            <a:off x="1686279" y="2158279"/>
            <a:ext cx="8022569" cy="3854594"/>
          </a:xfrm>
        </p:spPr>
      </p:pic>
    </p:spTree>
    <p:extLst>
      <p:ext uri="{BB962C8B-B14F-4D97-AF65-F5344CB8AC3E}">
        <p14:creationId xmlns:p14="http://schemas.microsoft.com/office/powerpoint/2010/main" val="292740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7" name="Content Placeholder 6" descr="A screen shot of a graph&#10;&#10;Description automatically generated">
            <a:extLst>
              <a:ext uri="{FF2B5EF4-FFF2-40B4-BE49-F238E27FC236}">
                <a16:creationId xmlns:a16="http://schemas.microsoft.com/office/drawing/2014/main" xmlns="" id="{D2BE620B-F49C-40C1-E028-430C39A79AB9}"/>
              </a:ext>
            </a:extLst>
          </p:cNvPr>
          <p:cNvPicPr>
            <a:picLocks noGrp="1" noChangeAspect="1"/>
          </p:cNvPicPr>
          <p:nvPr>
            <p:ph idx="1"/>
          </p:nvPr>
        </p:nvPicPr>
        <p:blipFill>
          <a:blip r:embed="rId2"/>
          <a:stretch>
            <a:fillRect/>
          </a:stretch>
        </p:blipFill>
        <p:spPr>
          <a:xfrm>
            <a:off x="2103939" y="2176752"/>
            <a:ext cx="7984121" cy="3836121"/>
          </a:xfrm>
        </p:spPr>
      </p:pic>
    </p:spTree>
    <p:extLst>
      <p:ext uri="{BB962C8B-B14F-4D97-AF65-F5344CB8AC3E}">
        <p14:creationId xmlns:p14="http://schemas.microsoft.com/office/powerpoint/2010/main" val="329929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7" name="Content Placeholder 6" descr="A graph with colorful lines&#10;&#10;Description automatically generated">
            <a:extLst>
              <a:ext uri="{FF2B5EF4-FFF2-40B4-BE49-F238E27FC236}">
                <a16:creationId xmlns:a16="http://schemas.microsoft.com/office/drawing/2014/main" xmlns="" id="{EFD096E7-92E0-4C69-0E80-977268C52577}"/>
              </a:ext>
            </a:extLst>
          </p:cNvPr>
          <p:cNvPicPr>
            <a:picLocks noGrp="1" noChangeAspect="1"/>
          </p:cNvPicPr>
          <p:nvPr>
            <p:ph idx="1"/>
          </p:nvPr>
        </p:nvPicPr>
        <p:blipFill>
          <a:blip r:embed="rId2"/>
          <a:stretch>
            <a:fillRect/>
          </a:stretch>
        </p:blipFill>
        <p:spPr>
          <a:xfrm>
            <a:off x="3252030" y="2093624"/>
            <a:ext cx="5687940" cy="4265955"/>
          </a:xfrm>
        </p:spPr>
      </p:pic>
    </p:spTree>
    <p:extLst>
      <p:ext uri="{BB962C8B-B14F-4D97-AF65-F5344CB8AC3E}">
        <p14:creationId xmlns:p14="http://schemas.microsoft.com/office/powerpoint/2010/main" val="228621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7" name="Content Placeholder 6" descr="A graph with numbers and a line&#10;&#10;Description automatically generated with medium confidence">
            <a:extLst>
              <a:ext uri="{FF2B5EF4-FFF2-40B4-BE49-F238E27FC236}">
                <a16:creationId xmlns:a16="http://schemas.microsoft.com/office/drawing/2014/main" xmlns="" id="{ABB07BBA-E66A-9D3A-DC78-719C0410D18A}"/>
              </a:ext>
            </a:extLst>
          </p:cNvPr>
          <p:cNvPicPr>
            <a:picLocks noGrp="1" noChangeAspect="1"/>
          </p:cNvPicPr>
          <p:nvPr>
            <p:ph idx="1"/>
          </p:nvPr>
        </p:nvPicPr>
        <p:blipFill>
          <a:blip r:embed="rId2"/>
          <a:stretch>
            <a:fillRect/>
          </a:stretch>
        </p:blipFill>
        <p:spPr>
          <a:xfrm>
            <a:off x="1950150" y="2287588"/>
            <a:ext cx="8291699" cy="3983903"/>
          </a:xfrm>
        </p:spPr>
      </p:pic>
    </p:spTree>
    <p:extLst>
      <p:ext uri="{BB962C8B-B14F-4D97-AF65-F5344CB8AC3E}">
        <p14:creationId xmlns:p14="http://schemas.microsoft.com/office/powerpoint/2010/main" val="242843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7" name="Content Placeholder 6" descr="A graph with colorful lines&#10;&#10;Description automatically generated">
            <a:extLst>
              <a:ext uri="{FF2B5EF4-FFF2-40B4-BE49-F238E27FC236}">
                <a16:creationId xmlns:a16="http://schemas.microsoft.com/office/drawing/2014/main" xmlns="" id="{43F05201-5CBB-4BEE-69D6-35EB68F87FF7}"/>
              </a:ext>
            </a:extLst>
          </p:cNvPr>
          <p:cNvPicPr>
            <a:picLocks noGrp="1" noChangeAspect="1"/>
          </p:cNvPicPr>
          <p:nvPr>
            <p:ph idx="1"/>
          </p:nvPr>
        </p:nvPicPr>
        <p:blipFill>
          <a:blip r:embed="rId2"/>
          <a:stretch>
            <a:fillRect/>
          </a:stretch>
        </p:blipFill>
        <p:spPr>
          <a:xfrm>
            <a:off x="3307448" y="2075151"/>
            <a:ext cx="5577104" cy="4182828"/>
          </a:xfrm>
        </p:spPr>
      </p:pic>
    </p:spTree>
    <p:extLst>
      <p:ext uri="{BB962C8B-B14F-4D97-AF65-F5344CB8AC3E}">
        <p14:creationId xmlns:p14="http://schemas.microsoft.com/office/powerpoint/2010/main" val="193712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Collision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121951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a:t>
            </a:r>
            <a:r>
              <a:rPr lang="en-US" dirty="0" smtClean="0"/>
              <a:t>batch rebuild O(N</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98823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batch space O(N</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736466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Time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50750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collision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6177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94E6CE-5480-BC93-AF7C-A1E48D950EBD}"/>
              </a:ext>
            </a:extLst>
          </p:cNvPr>
          <p:cNvSpPr>
            <a:spLocks noGrp="1"/>
          </p:cNvSpPr>
          <p:nvPr>
            <p:ph idx="1"/>
          </p:nvPr>
        </p:nvSpPr>
        <p:spPr>
          <a:xfrm>
            <a:off x="1158865" y="1149791"/>
            <a:ext cx="9779182" cy="4418090"/>
          </a:xfrm>
        </p:spPr>
        <p:txBody>
          <a:bodyPr/>
          <a:lstStyle/>
          <a:p>
            <a:r>
              <a:rPr lang="en-US" dirty="0"/>
              <a:t>Omar </a:t>
            </a:r>
            <a:r>
              <a:rPr lang="en-US" dirty="0" err="1"/>
              <a:t>el</a:t>
            </a:r>
            <a:r>
              <a:rPr lang="en-US" dirty="0"/>
              <a:t> </a:t>
            </a:r>
            <a:r>
              <a:rPr lang="en-US" dirty="0" err="1"/>
              <a:t>dawy</a:t>
            </a:r>
            <a:r>
              <a:rPr lang="en-US" dirty="0"/>
              <a:t> Ibrahim </a:t>
            </a:r>
            <a:r>
              <a:rPr lang="en-US" dirty="0" err="1"/>
              <a:t>el</a:t>
            </a:r>
            <a:r>
              <a:rPr lang="en-US" dirty="0"/>
              <a:t> </a:t>
            </a:r>
            <a:r>
              <a:rPr lang="en-US" dirty="0" err="1"/>
              <a:t>dawy</a:t>
            </a:r>
            <a:r>
              <a:rPr lang="en-US" dirty="0"/>
              <a:t> 21010864</a:t>
            </a:r>
            <a:endParaRPr lang="ar-EG" dirty="0"/>
          </a:p>
          <a:p>
            <a:r>
              <a:rPr lang="en-US" dirty="0" err="1"/>
              <a:t>Bahaa</a:t>
            </a:r>
            <a:r>
              <a:rPr lang="en-US" dirty="0"/>
              <a:t> Khaled </a:t>
            </a:r>
            <a:r>
              <a:rPr lang="en-US" dirty="0" err="1"/>
              <a:t>mohammed</a:t>
            </a:r>
            <a:r>
              <a:rPr lang="en-US" dirty="0"/>
              <a:t> 21010383</a:t>
            </a:r>
          </a:p>
          <a:p>
            <a:r>
              <a:rPr lang="en-US" dirty="0"/>
              <a:t>Ali Mahmoud </a:t>
            </a:r>
            <a:r>
              <a:rPr lang="en-US" dirty="0" err="1"/>
              <a:t>sobhi</a:t>
            </a:r>
            <a:r>
              <a:rPr lang="en-US" dirty="0"/>
              <a:t> 21010842</a:t>
            </a:r>
          </a:p>
          <a:p>
            <a:r>
              <a:rPr lang="en-US" dirty="0"/>
              <a:t>Abdullah </a:t>
            </a:r>
            <a:r>
              <a:rPr lang="en-US" dirty="0" err="1"/>
              <a:t>mohammed</a:t>
            </a:r>
            <a:r>
              <a:rPr lang="en-US" dirty="0"/>
              <a:t> </a:t>
            </a:r>
            <a:r>
              <a:rPr lang="en-US" dirty="0" err="1"/>
              <a:t>ali</a:t>
            </a:r>
            <a:r>
              <a:rPr lang="en-US" dirty="0"/>
              <a:t> zein </a:t>
            </a:r>
            <a:r>
              <a:rPr lang="en-US" dirty="0" err="1"/>
              <a:t>el-abdeen</a:t>
            </a:r>
            <a:r>
              <a:rPr lang="en-US" dirty="0"/>
              <a:t> 21011644</a:t>
            </a:r>
          </a:p>
          <a:p>
            <a:r>
              <a:rPr lang="en-US" dirty="0"/>
              <a:t>Pola hany Fayez 21010387</a:t>
            </a:r>
          </a:p>
          <a:p>
            <a:endParaRPr lang="en-US" dirty="0"/>
          </a:p>
        </p:txBody>
      </p:sp>
    </p:spTree>
    <p:extLst>
      <p:ext uri="{BB962C8B-B14F-4D97-AF65-F5344CB8AC3E}">
        <p14:creationId xmlns:p14="http://schemas.microsoft.com/office/powerpoint/2010/main" val="39012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rebuild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03684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insert table size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59069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time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97972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collision O(N^2)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1078320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batch rebuild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90616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batch space O(N^2</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229281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time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18121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single collision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1" y="2084388"/>
            <a:ext cx="5611811" cy="3367087"/>
          </a:xfrm>
        </p:spPr>
      </p:pic>
    </p:spTree>
    <p:extLst>
      <p:ext uri="{BB962C8B-B14F-4D97-AF65-F5344CB8AC3E}">
        <p14:creationId xmlns:p14="http://schemas.microsoft.com/office/powerpoint/2010/main" val="3811587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time </a:t>
            </a:r>
            <a:r>
              <a:rPr lang="en-US" dirty="0"/>
              <a:t>O(N^2)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146" y="2084388"/>
            <a:ext cx="7007920" cy="3367087"/>
          </a:xfrm>
        </p:spPr>
      </p:pic>
    </p:spTree>
    <p:extLst>
      <p:ext uri="{BB962C8B-B14F-4D97-AF65-F5344CB8AC3E}">
        <p14:creationId xmlns:p14="http://schemas.microsoft.com/office/powerpoint/2010/main" val="166224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75696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lstStyle/>
          <a:p>
            <a:pPr algn="ctr"/>
            <a:r>
              <a:rPr lang="en-US" dirty="0"/>
              <a:t>UNIVERSAL HASHING</a:t>
            </a:r>
          </a:p>
          <a:p>
            <a:r>
              <a:rPr lang="en-US" dirty="0"/>
              <a:t>Definition :</a:t>
            </a:r>
          </a:p>
          <a:p>
            <a:pPr algn="l"/>
            <a:r>
              <a:rPr lang="en-US" b="0" i="0" dirty="0">
                <a:effectLst/>
                <a:latin typeface="Söhne"/>
              </a:rPr>
              <a:t>The Universal Method of hashing aims to minimize the number of collisions in a hash table by using a hash function that is nearly "universal". A hash function </a:t>
            </a:r>
            <a:r>
              <a:rPr lang="en-US" b="0" i="0" dirty="0">
                <a:effectLst/>
                <a:latin typeface="KaTeX_Main"/>
              </a:rPr>
              <a:t>ℎ</a:t>
            </a:r>
            <a:r>
              <a:rPr lang="en-US" b="0" i="0" dirty="0">
                <a:effectLst/>
                <a:latin typeface="Söhne"/>
              </a:rPr>
              <a:t> is said to be universal if, for any two distinct keys </a:t>
            </a:r>
            <a:r>
              <a:rPr lang="en-US" b="0" i="0" dirty="0">
                <a:effectLst/>
                <a:latin typeface="KaTeX_Main"/>
              </a:rPr>
              <a:t>𝑘1​</a:t>
            </a:r>
            <a:r>
              <a:rPr lang="en-US" b="0" i="0" dirty="0">
                <a:effectLst/>
                <a:latin typeface="Söhne"/>
              </a:rPr>
              <a:t> and </a:t>
            </a:r>
            <a:r>
              <a:rPr lang="en-US" b="0" i="0" dirty="0">
                <a:effectLst/>
                <a:latin typeface="KaTeX_Main"/>
              </a:rPr>
              <a:t>𝑘2​</a:t>
            </a:r>
            <a:r>
              <a:rPr lang="en-US" b="0" i="0" dirty="0">
                <a:effectLst/>
                <a:latin typeface="Söhne"/>
              </a:rPr>
              <a:t>, the probability that </a:t>
            </a:r>
            <a:r>
              <a:rPr lang="en-US" b="0" i="0" dirty="0">
                <a:effectLst/>
                <a:latin typeface="KaTeX_Main"/>
              </a:rPr>
              <a:t>ℎ(𝑘1)</a:t>
            </a:r>
            <a:r>
              <a:rPr lang="en-US" b="0" i="0" dirty="0">
                <a:effectLst/>
                <a:latin typeface="Söhne"/>
              </a:rPr>
              <a:t> equals </a:t>
            </a:r>
            <a:r>
              <a:rPr lang="en-US" b="0" i="0" dirty="0">
                <a:effectLst/>
                <a:latin typeface="KaTeX_Main"/>
              </a:rPr>
              <a:t>ℎ(𝑘2)</a:t>
            </a:r>
            <a:r>
              <a:rPr lang="en-US" b="0" i="0" dirty="0">
                <a:effectLst/>
                <a:latin typeface="Söhne"/>
              </a:rPr>
              <a:t> is at most </a:t>
            </a:r>
            <a:r>
              <a:rPr lang="en-US" b="0" i="0" dirty="0">
                <a:effectLst/>
                <a:latin typeface="KaTeX_Main"/>
              </a:rPr>
              <a:t>1/𝑚​</a:t>
            </a:r>
            <a:r>
              <a:rPr lang="en-US" b="0" i="0" dirty="0">
                <a:effectLst/>
                <a:latin typeface="Söhne"/>
              </a:rPr>
              <a:t>, where </a:t>
            </a:r>
            <a:r>
              <a:rPr lang="en-US" b="0" i="0" dirty="0">
                <a:effectLst/>
                <a:latin typeface="KaTeX_Main"/>
              </a:rPr>
              <a:t>𝑚</a:t>
            </a:r>
            <a:r>
              <a:rPr lang="en-US" b="0" i="0" dirty="0">
                <a:effectLst/>
                <a:latin typeface="Söhne"/>
              </a:rPr>
              <a:t> is the number of buckets in the hash table.</a:t>
            </a:r>
          </a:p>
          <a:p>
            <a:pPr algn="l"/>
            <a:r>
              <a:rPr lang="en-US" b="0" i="0" dirty="0">
                <a:effectLst/>
                <a:latin typeface="Söhne"/>
              </a:rPr>
              <a:t>The idea is to randomly select the hash function </a:t>
            </a:r>
            <a:r>
              <a:rPr lang="en-US" b="0" i="0" dirty="0">
                <a:effectLst/>
                <a:latin typeface="KaTeX_Main"/>
              </a:rPr>
              <a:t>ℎ</a:t>
            </a:r>
            <a:r>
              <a:rPr lang="en-US" b="0" i="0" dirty="0">
                <a:effectLst/>
                <a:latin typeface="Söhne"/>
              </a:rPr>
              <a:t> from a family of hash functions that satisfies this property. This randomness helps distribute the keys uniformly across the hash table, reducing the likelihood of collisions.</a:t>
            </a:r>
          </a:p>
          <a:p>
            <a:r>
              <a:rPr lang="en-US" dirty="0"/>
              <a:t> </a:t>
            </a:r>
          </a:p>
        </p:txBody>
      </p:sp>
    </p:spTree>
    <p:extLst>
      <p:ext uri="{BB962C8B-B14F-4D97-AF65-F5344CB8AC3E}">
        <p14:creationId xmlns:p14="http://schemas.microsoft.com/office/powerpoint/2010/main" val="42276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normAutofit fontScale="92500" lnSpcReduction="20000"/>
          </a:bodyPr>
          <a:lstStyle/>
          <a:p>
            <a:r>
              <a:rPr lang="en-US" dirty="0"/>
              <a:t>Analysis :</a:t>
            </a:r>
          </a:p>
          <a:p>
            <a:pPr algn="l">
              <a:buFont typeface="+mj-lt"/>
              <a:buAutoNum type="arabicPeriod"/>
            </a:pPr>
            <a:r>
              <a:rPr lang="en-US" dirty="0"/>
              <a:t> </a:t>
            </a:r>
            <a:r>
              <a:rPr lang="en-US" b="1" i="0" dirty="0">
                <a:effectLst/>
                <a:latin typeface="Söhne"/>
              </a:rPr>
              <a:t>Collision Probability</a:t>
            </a:r>
            <a:r>
              <a:rPr lang="en-US" b="0" i="0" dirty="0">
                <a:effectLst/>
                <a:latin typeface="Söhne"/>
              </a:rPr>
              <a:t>: The main advantage of the Universal Method is its ability to maintain a low collision probability, which is crucial for the performance of hash tables. By ensuring that the probability of a collision is at most </a:t>
            </a:r>
            <a:r>
              <a:rPr lang="en-US" b="0" i="0" dirty="0">
                <a:effectLst/>
                <a:latin typeface="KaTeX_Main"/>
              </a:rPr>
              <a:t>1/𝑚</a:t>
            </a:r>
            <a:r>
              <a:rPr lang="en-US" b="0" i="0" dirty="0">
                <a:effectLst/>
                <a:latin typeface="Söhne"/>
              </a:rPr>
              <a:t>, where </a:t>
            </a:r>
            <a:r>
              <a:rPr lang="en-US" b="0" i="0" dirty="0">
                <a:effectLst/>
                <a:latin typeface="KaTeX_Main"/>
              </a:rPr>
              <a:t>𝑚</a:t>
            </a:r>
            <a:r>
              <a:rPr lang="en-US" b="0" i="0" dirty="0">
                <a:effectLst/>
                <a:latin typeface="Söhne"/>
              </a:rPr>
              <a:t> is the number of buckets, we can achieve a more balanced distribution of keys.</a:t>
            </a:r>
          </a:p>
          <a:p>
            <a:pPr algn="l">
              <a:buFont typeface="+mj-lt"/>
              <a:buAutoNum type="arabicPeriod"/>
            </a:pPr>
            <a:r>
              <a:rPr lang="en-US" b="1" i="0" dirty="0">
                <a:effectLst/>
                <a:latin typeface="Söhne"/>
              </a:rPr>
              <a:t>Flexibility</a:t>
            </a:r>
            <a:r>
              <a:rPr lang="en-US" b="0" i="0" dirty="0">
                <a:effectLst/>
                <a:latin typeface="Söhne"/>
              </a:rPr>
              <a:t>: The Universal Method allows for a wide variety of hash functions to be used, as long as they belong to the universal family. This flexibility can be beneficial in different scenarios where specific properties or performance characteristics are desired.</a:t>
            </a:r>
          </a:p>
          <a:p>
            <a:pPr algn="l">
              <a:buFont typeface="+mj-lt"/>
              <a:buAutoNum type="arabicPeriod"/>
            </a:pPr>
            <a:r>
              <a:rPr lang="en-US" b="1" i="0" dirty="0">
                <a:effectLst/>
                <a:latin typeface="Söhne"/>
              </a:rPr>
              <a:t>Performance</a:t>
            </a:r>
            <a:r>
              <a:rPr lang="en-US" b="0" i="0" dirty="0">
                <a:effectLst/>
                <a:latin typeface="Söhne"/>
              </a:rPr>
              <a:t>: While the Universal Method aims to minimize collisions, the actual performance can still vary based on the chosen hash function and the distribution of keys. In practice, it often performs well but may require testing and tuning to optimize for specific applications.</a:t>
            </a:r>
          </a:p>
          <a:p>
            <a:pPr algn="l">
              <a:buFont typeface="+mj-lt"/>
              <a:buAutoNum type="arabicPeriod"/>
            </a:pPr>
            <a:r>
              <a:rPr lang="en-US" b="1" i="0" dirty="0">
                <a:effectLst/>
                <a:latin typeface="Söhne"/>
              </a:rPr>
              <a:t>Implementation</a:t>
            </a:r>
            <a:r>
              <a:rPr lang="en-US" b="0" i="0" dirty="0">
                <a:effectLst/>
                <a:latin typeface="Söhne"/>
              </a:rPr>
              <a:t>: Implementing the Universal Method typically involves choosing a random hash function from a universal family. This can be done by using a randomized algorithm or by pre-computing a set of hash functions and selecting one at random.</a:t>
            </a:r>
          </a:p>
          <a:p>
            <a:endParaRPr lang="en-US" dirty="0"/>
          </a:p>
        </p:txBody>
      </p:sp>
    </p:spTree>
    <p:extLst>
      <p:ext uri="{BB962C8B-B14F-4D97-AF65-F5344CB8AC3E}">
        <p14:creationId xmlns:p14="http://schemas.microsoft.com/office/powerpoint/2010/main" val="372687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lstStyle/>
          <a:p>
            <a:pPr algn="ctr"/>
            <a:r>
              <a:rPr lang="en-US" dirty="0"/>
              <a:t>O(N^2) </a:t>
            </a:r>
          </a:p>
          <a:p>
            <a:r>
              <a:rPr lang="en-US" dirty="0"/>
              <a:t>Definition :</a:t>
            </a:r>
          </a:p>
          <a:p>
            <a:pPr algn="l"/>
            <a:r>
              <a:rPr lang="en-US" b="0" i="0" dirty="0">
                <a:effectLst/>
                <a:latin typeface="Söhne"/>
              </a:rPr>
              <a:t>The O(N^2) - Space Solution is a computational technique that involves the use of a table of quadratic size in relation to the size (N) of a dictionary (S). </a:t>
            </a:r>
          </a:p>
          <a:p>
            <a:pPr algn="l"/>
            <a:r>
              <a:rPr lang="en-US" dirty="0">
                <a:latin typeface="Söhne"/>
              </a:rPr>
              <a:t>Approach  :</a:t>
            </a:r>
          </a:p>
          <a:p>
            <a:pPr algn="l"/>
            <a:r>
              <a:rPr lang="en-US" dirty="0"/>
              <a:t>Let H be universal and M = N^2 Pick a random h from H and try it out, hashing everything in S. So, we just try it, and if we got any collisions, we just try a new h. On average, we will only need to do this twice.</a:t>
            </a:r>
          </a:p>
        </p:txBody>
      </p:sp>
    </p:spTree>
    <p:extLst>
      <p:ext uri="{BB962C8B-B14F-4D97-AF65-F5344CB8AC3E}">
        <p14:creationId xmlns:p14="http://schemas.microsoft.com/office/powerpoint/2010/main" val="345279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normAutofit lnSpcReduction="10000"/>
          </a:bodyPr>
          <a:lstStyle/>
          <a:p>
            <a:r>
              <a:rPr lang="en-US" dirty="0"/>
              <a:t>Analysis :</a:t>
            </a:r>
          </a:p>
          <a:p>
            <a:r>
              <a:rPr lang="en-US" dirty="0"/>
              <a:t>The O(N^2) - Space Solution technique is particularly noteworthy for its efficient handling of collisions in hashing. However, it is crucial to understand that while this method may excel in terms of collision management, it can be quite inefficient in terms of space utilization.</a:t>
            </a:r>
          </a:p>
          <a:p>
            <a:r>
              <a:rPr lang="en-US" dirty="0"/>
              <a:t>As the size of the input (N) increases, the space required (N^2) escalates at a much faster rate. This rapid growth can quickly consume available memory resources, especially when dealing with large inputs.</a:t>
            </a:r>
          </a:p>
          <a:p>
            <a:r>
              <a:rPr lang="en-US" dirty="0"/>
              <a:t>This technique is typically employed when the priority is to reduce collisions over the conservation of space. However, in many practical scenarios, a balance between space and time complexity is sought. Therefore, alternative techniques might be preferred if space conservation is a concern.</a:t>
            </a:r>
          </a:p>
        </p:txBody>
      </p:sp>
    </p:spTree>
    <p:extLst>
      <p:ext uri="{BB962C8B-B14F-4D97-AF65-F5344CB8AC3E}">
        <p14:creationId xmlns:p14="http://schemas.microsoft.com/office/powerpoint/2010/main" val="182227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normAutofit/>
          </a:bodyPr>
          <a:lstStyle/>
          <a:p>
            <a:pPr algn="ctr"/>
            <a:r>
              <a:rPr lang="en-US" dirty="0"/>
              <a:t>O(N) </a:t>
            </a:r>
          </a:p>
          <a:p>
            <a:r>
              <a:rPr lang="en-US" dirty="0"/>
              <a:t>Definition :</a:t>
            </a:r>
          </a:p>
          <a:p>
            <a:pPr algn="l"/>
            <a:r>
              <a:rPr lang="en-US" b="0" i="0" dirty="0">
                <a:effectLst/>
                <a:latin typeface="Söhne"/>
              </a:rPr>
              <a:t>The O(N) - Space Solution refers to a technique where a table of linear size in the size N of a dictionary S is used. This is a complexity notation that indicates that the space (memory) required by the algorithm grows linearly with the size of the input data (N).</a:t>
            </a:r>
          </a:p>
          <a:p>
            <a:pPr algn="l"/>
            <a:r>
              <a:rPr lang="en-US" dirty="0">
                <a:latin typeface="Söhne"/>
              </a:rPr>
              <a:t>Approach  :</a:t>
            </a:r>
          </a:p>
          <a:p>
            <a:pPr algn="l"/>
            <a:r>
              <a:rPr lang="en-US" dirty="0"/>
              <a:t>The main idea for this method is to use universal hash functions in a 2-level scheme. The method is as follows. We will first hash into a table of size N using universal hashing. This will produce some collisions. However, we will then rehash each bin using Method 1, squaring the size of the bin to get zero collisions.</a:t>
            </a:r>
          </a:p>
        </p:txBody>
      </p:sp>
    </p:spTree>
    <p:extLst>
      <p:ext uri="{BB962C8B-B14F-4D97-AF65-F5344CB8AC3E}">
        <p14:creationId xmlns:p14="http://schemas.microsoft.com/office/powerpoint/2010/main" val="41309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EAD38-D8B7-630A-FB57-8EDEDD41A41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C63523B3-300F-DF75-BDEE-4B9AA8A98F71}"/>
              </a:ext>
            </a:extLst>
          </p:cNvPr>
          <p:cNvSpPr>
            <a:spLocks noGrp="1"/>
          </p:cNvSpPr>
          <p:nvPr>
            <p:ph idx="1"/>
          </p:nvPr>
        </p:nvSpPr>
        <p:spPr>
          <a:xfrm>
            <a:off x="663920" y="554525"/>
            <a:ext cx="10864159" cy="5748950"/>
          </a:xfrm>
        </p:spPr>
        <p:txBody>
          <a:bodyPr>
            <a:normAutofit/>
          </a:bodyPr>
          <a:lstStyle/>
          <a:p>
            <a:r>
              <a:rPr lang="en-US" dirty="0"/>
              <a:t>Analysis :</a:t>
            </a:r>
          </a:p>
          <a:p>
            <a:r>
              <a:rPr lang="en-US" dirty="0"/>
              <a:t>This technique is interesting due to its method of using universal hash functions in a 2-level scheme to avoid collisions in hashing. This approach is more space-efficient than the O(N^2) - Space Solution as it only requires linear space. However, it may not handle collisions as efficiently as the O(N^2) - Space Solution.</a:t>
            </a:r>
          </a:p>
          <a:p>
            <a:r>
              <a:rPr lang="en-US" dirty="0"/>
              <a:t>The choice between the O(N) - Space Solution and the O(N^2) - Space Solution (or any other technique) depends on the specific requirements and constraints of the problem at hand. It’s always a good idea to analyze the trade-offs before deciding on a particular approach.</a:t>
            </a:r>
          </a:p>
        </p:txBody>
      </p:sp>
    </p:spTree>
    <p:extLst>
      <p:ext uri="{BB962C8B-B14F-4D97-AF65-F5344CB8AC3E}">
        <p14:creationId xmlns:p14="http://schemas.microsoft.com/office/powerpoint/2010/main" val="328830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66F9C-A8DA-CF01-FDDB-134A26B63650}"/>
              </a:ext>
            </a:extLst>
          </p:cNvPr>
          <p:cNvSpPr>
            <a:spLocks noGrp="1"/>
          </p:cNvSpPr>
          <p:nvPr>
            <p:ph type="title"/>
          </p:nvPr>
        </p:nvSpPr>
        <p:spPr>
          <a:xfrm>
            <a:off x="1167492" y="136526"/>
            <a:ext cx="9779183" cy="1570038"/>
          </a:xfrm>
        </p:spPr>
        <p:txBody>
          <a:bodyPr anchor="b">
            <a:normAutofit/>
          </a:bodyPr>
          <a:lstStyle/>
          <a:p>
            <a:r>
              <a:rPr lang="en-US" dirty="0"/>
              <a:t>Average collisions comparisons</a:t>
            </a:r>
          </a:p>
        </p:txBody>
      </p:sp>
      <p:pic>
        <p:nvPicPr>
          <p:cNvPr id="5" name="Content Placeholder 4" descr="A graph with colorful lines&#10;&#10;Description automatically generated">
            <a:extLst>
              <a:ext uri="{FF2B5EF4-FFF2-40B4-BE49-F238E27FC236}">
                <a16:creationId xmlns:a16="http://schemas.microsoft.com/office/drawing/2014/main" xmlns="" id="{EB062BEC-7CE5-C9FF-C1E5-331439B22793}"/>
              </a:ext>
            </a:extLst>
          </p:cNvPr>
          <p:cNvPicPr>
            <a:picLocks noGrp="1" noChangeAspect="1"/>
          </p:cNvPicPr>
          <p:nvPr>
            <p:ph idx="1"/>
          </p:nvPr>
        </p:nvPicPr>
        <p:blipFill>
          <a:blip r:embed="rId2"/>
          <a:stretch>
            <a:fillRect/>
          </a:stretch>
        </p:blipFill>
        <p:spPr>
          <a:xfrm>
            <a:off x="1917699" y="2066359"/>
            <a:ext cx="8356601" cy="4011168"/>
          </a:xfrm>
          <a:noFill/>
        </p:spPr>
      </p:pic>
    </p:spTree>
    <p:extLst>
      <p:ext uri="{BB962C8B-B14F-4D97-AF65-F5344CB8AC3E}">
        <p14:creationId xmlns:p14="http://schemas.microsoft.com/office/powerpoint/2010/main" val="418550180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{0FBB0C7F-0141-485D-BB71-06698CA919BE}tf45331398_win32</Template>
  <TotalTime>187</TotalTime>
  <Words>935</Words>
  <Application>Microsoft Office PowerPoint</Application>
  <PresentationFormat>Custom</PresentationFormat>
  <Paragraphs>61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vt:lpstr>
      <vt:lpstr>DS LAB 2 </vt:lpstr>
      <vt:lpstr>PowerPoint Presentation</vt:lpstr>
      <vt:lpstr> </vt:lpstr>
      <vt:lpstr> </vt:lpstr>
      <vt:lpstr> </vt:lpstr>
      <vt:lpstr> </vt:lpstr>
      <vt:lpstr> </vt:lpstr>
      <vt:lpstr> </vt:lpstr>
      <vt:lpstr>Average collisions comparisons</vt:lpstr>
      <vt:lpstr>Average collisions comparisons</vt:lpstr>
      <vt:lpstr>Average collisions comparisons</vt:lpstr>
      <vt:lpstr>Average collisions comparisons</vt:lpstr>
      <vt:lpstr>Average collisions comparisons</vt:lpstr>
      <vt:lpstr>Average collisions comparisons</vt:lpstr>
      <vt:lpstr>Number of batch Collision O(N)</vt:lpstr>
      <vt:lpstr>Number of batch rebuild O(N)</vt:lpstr>
      <vt:lpstr>Table batch space O(N)</vt:lpstr>
      <vt:lpstr>Batch Time O(N)</vt:lpstr>
      <vt:lpstr>Number of single collision O(N)</vt:lpstr>
      <vt:lpstr>Number of single rebuild O(N)</vt:lpstr>
      <vt:lpstr>Single insert table size O(N)</vt:lpstr>
      <vt:lpstr>Single time O(N)</vt:lpstr>
      <vt:lpstr>Number of batch collision O(N^2)</vt:lpstr>
      <vt:lpstr>Number of batch rebuild O(N^2)</vt:lpstr>
      <vt:lpstr>Table batch space O(N^2)</vt:lpstr>
      <vt:lpstr>Batch time O(N^2)</vt:lpstr>
      <vt:lpstr>Number of single collision O(N^2)</vt:lpstr>
      <vt:lpstr>Single time O(N^2)</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LAB 2 </dc:title>
  <dc:creator>es-pola.hany2026</dc:creator>
  <cp:lastModifiedBy>pc</cp:lastModifiedBy>
  <cp:revision>3</cp:revision>
  <dcterms:created xsi:type="dcterms:W3CDTF">2024-04-24T05:07:27Z</dcterms:created>
  <dcterms:modified xsi:type="dcterms:W3CDTF">2024-04-24T17:21:35Z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