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0f1497fc5_6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e0f1497fc5_6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094abc2f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094abc2f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0f1497fc5_6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e0f1497fc5_6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094abc2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094abc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094abc2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094abc2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094abc2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094abc2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094abc2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094abc2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094abc2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094abc2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094abc2f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094abc2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094abc2f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094abc2f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accent3"/>
              </a:buClr>
              <a:buSzPts val="5200"/>
              <a:buNone/>
              <a:defRPr sz="52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accent3"/>
              </a:buClr>
              <a:buSzPts val="2400"/>
              <a:buNone/>
              <a:defRPr sz="24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3600"/>
              <a:buNone/>
              <a:defRPr sz="3600">
                <a:solidFill>
                  <a:schemeClr val="accent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3"/>
              </a:buClr>
              <a:buSzPts val="2400"/>
              <a:buNone/>
              <a:defRPr sz="24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143000" y="841772"/>
            <a:ext cx="6858000" cy="3281935"/>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8296B0"/>
              </a:buClr>
              <a:buSzPts val="4500"/>
              <a:buFont typeface="Calibri"/>
              <a:buNone/>
            </a:pPr>
            <a:r>
              <a:rPr b="1" lang="tr" sz="4100">
                <a:solidFill>
                  <a:srgbClr val="8296B0"/>
                </a:solidFill>
              </a:rPr>
              <a:t>CENG 336</a:t>
            </a:r>
            <a:br>
              <a:rPr b="1" lang="tr" sz="4100">
                <a:solidFill>
                  <a:srgbClr val="8296B0"/>
                </a:solidFill>
              </a:rPr>
            </a:br>
            <a:r>
              <a:rPr b="1" lang="tr" sz="4100">
                <a:solidFill>
                  <a:srgbClr val="8296B0"/>
                </a:solidFill>
              </a:rPr>
              <a:t>INT. TO EMBEDDED SYSTEMS DEVELOPMENT</a:t>
            </a:r>
            <a:br>
              <a:rPr b="1" lang="tr" sz="4100">
                <a:solidFill>
                  <a:srgbClr val="8296B0"/>
                </a:solidFill>
              </a:rPr>
            </a:br>
            <a:r>
              <a:rPr b="1" lang="tr" sz="4100">
                <a:solidFill>
                  <a:srgbClr val="8296B0"/>
                </a:solidFill>
              </a:rPr>
              <a:t>2023-2024 </a:t>
            </a:r>
            <a:r>
              <a:rPr b="1" lang="tr" sz="4100">
                <a:solidFill>
                  <a:srgbClr val="8296B0"/>
                </a:solidFill>
              </a:rPr>
              <a:t>Spring</a:t>
            </a:r>
            <a:br>
              <a:rPr b="1" lang="tr" sz="4100">
                <a:solidFill>
                  <a:srgbClr val="8296B0"/>
                </a:solidFill>
              </a:rPr>
            </a:br>
            <a:r>
              <a:rPr b="1" lang="tr" sz="4100">
                <a:solidFill>
                  <a:srgbClr val="8296B0"/>
                </a:solidFill>
              </a:rPr>
              <a:t>Recitation-3</a:t>
            </a:r>
            <a:endParaRPr sz="4100"/>
          </a:p>
        </p:txBody>
      </p:sp>
      <p:sp>
        <p:nvSpPr>
          <p:cNvPr id="61" name="Google Shape;61;p14"/>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Demo</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296B0"/>
              </a:buClr>
              <a:buSzPts val="3300"/>
              <a:buFont typeface="Calibri"/>
              <a:buNone/>
            </a:pPr>
            <a:r>
              <a:rPr b="1" lang="tr">
                <a:solidFill>
                  <a:srgbClr val="8296B0"/>
                </a:solidFill>
              </a:rPr>
              <a:t>Today’s Outline</a:t>
            </a:r>
            <a:endParaRPr/>
          </a:p>
        </p:txBody>
      </p:sp>
      <p:sp>
        <p:nvSpPr>
          <p:cNvPr id="67" name="Google Shape;67;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158750" lvl="0" marL="177800" rtl="0" algn="l">
              <a:spcBef>
                <a:spcPts val="800"/>
              </a:spcBef>
              <a:spcAft>
                <a:spcPts val="0"/>
              </a:spcAft>
              <a:buSzPts val="1100"/>
              <a:buChar char="●"/>
            </a:pPr>
            <a:r>
              <a:rPr lang="tr"/>
              <a:t>Serial Communication</a:t>
            </a:r>
            <a:endParaRPr/>
          </a:p>
          <a:p>
            <a:pPr indent="-158750" lvl="0" marL="177800" rtl="0" algn="l">
              <a:spcBef>
                <a:spcPts val="800"/>
              </a:spcBef>
              <a:spcAft>
                <a:spcPts val="0"/>
              </a:spcAft>
              <a:buSzPts val="1100"/>
              <a:buChar char="●"/>
            </a:pPr>
            <a:r>
              <a:rPr lang="tr"/>
              <a:t>ADC</a:t>
            </a:r>
            <a:endParaRPr/>
          </a:p>
          <a:p>
            <a:pPr indent="-158750" lvl="0" marL="177800" rtl="0" algn="l">
              <a:spcBef>
                <a:spcPts val="800"/>
              </a:spcBef>
              <a:spcAft>
                <a:spcPts val="0"/>
              </a:spcAft>
              <a:buSzPts val="1100"/>
              <a:buChar char="●"/>
            </a:pPr>
            <a:r>
              <a:rPr lang="tr"/>
              <a:t>Example Codes</a:t>
            </a:r>
            <a:endParaRPr/>
          </a:p>
          <a:p>
            <a:pPr indent="-38100" lvl="0" marL="177800" rtl="0" algn="l">
              <a:lnSpc>
                <a:spcPct val="90000"/>
              </a:lnSpc>
              <a:spcBef>
                <a:spcPts val="800"/>
              </a:spcBef>
              <a:spcAft>
                <a:spcPts val="1200"/>
              </a:spcAft>
              <a:buClr>
                <a:schemeClr val="dk1"/>
              </a:buClr>
              <a:buSzPts val="2100"/>
              <a:buNone/>
            </a:pPr>
            <a:r>
              <a:t/>
            </a:r>
            <a:endParaRPr sz="1100"/>
          </a:p>
        </p:txBody>
      </p:sp>
      <p:sp>
        <p:nvSpPr>
          <p:cNvPr id="68" name="Google Shape;68;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Serial Communication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There is a EUSART module in PIC18F8722, capable of asynchronous/synchronous communication.</a:t>
            </a:r>
            <a:endParaRPr/>
          </a:p>
          <a:p>
            <a:pPr indent="-342900" lvl="0" marL="457200" rtl="0" algn="l">
              <a:spcBef>
                <a:spcPts val="0"/>
              </a:spcBef>
              <a:spcAft>
                <a:spcPts val="0"/>
              </a:spcAft>
              <a:buSzPts val="1800"/>
              <a:buChar char="-"/>
            </a:pPr>
            <a:r>
              <a:rPr lang="tr"/>
              <a:t>We will focus on asynchronous mode today.</a:t>
            </a:r>
            <a:endParaRPr/>
          </a:p>
          <a:p>
            <a:pPr indent="0" lvl="0" marL="0" rtl="0" algn="l">
              <a:spcBef>
                <a:spcPts val="1200"/>
              </a:spcBef>
              <a:spcAft>
                <a:spcPts val="12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Serial Communication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Important Registers:</a:t>
            </a:r>
            <a:endParaRPr/>
          </a:p>
          <a:p>
            <a:pPr indent="-342900" lvl="0" marL="457200" rtl="0" algn="l">
              <a:spcBef>
                <a:spcPts val="1200"/>
              </a:spcBef>
              <a:spcAft>
                <a:spcPts val="0"/>
              </a:spcAft>
              <a:buSzPts val="1800"/>
              <a:buChar char="-"/>
            </a:pPr>
            <a:r>
              <a:rPr lang="tr"/>
              <a:t>RCSTA1 for reception</a:t>
            </a:r>
            <a:endParaRPr/>
          </a:p>
          <a:p>
            <a:pPr indent="-342900" lvl="0" marL="457200" rtl="0" algn="l">
              <a:spcBef>
                <a:spcPts val="0"/>
              </a:spcBef>
              <a:spcAft>
                <a:spcPts val="0"/>
              </a:spcAft>
              <a:buSzPts val="1800"/>
              <a:buChar char="-"/>
            </a:pPr>
            <a:r>
              <a:rPr lang="tr"/>
              <a:t>TXSTA1 for transmission</a:t>
            </a:r>
            <a:endParaRPr/>
          </a:p>
          <a:p>
            <a:pPr indent="-342900" lvl="0" marL="457200" rtl="0" algn="l">
              <a:spcBef>
                <a:spcPts val="0"/>
              </a:spcBef>
              <a:spcAft>
                <a:spcPts val="0"/>
              </a:spcAft>
              <a:buSzPts val="1800"/>
              <a:buChar char="-"/>
            </a:pPr>
            <a:r>
              <a:rPr lang="tr"/>
              <a:t>SPBRGH:SPBRG, BAUDCON for setting the baudrate.</a:t>
            </a:r>
            <a:endParaRPr/>
          </a:p>
          <a:p>
            <a:pPr indent="-342900" lvl="0" marL="457200" rtl="0" algn="l">
              <a:spcBef>
                <a:spcPts val="0"/>
              </a:spcBef>
              <a:spcAft>
                <a:spcPts val="0"/>
              </a:spcAft>
              <a:buSzPts val="1800"/>
              <a:buChar char="-"/>
            </a:pPr>
            <a:r>
              <a:rPr lang="tr"/>
              <a:t>IPR1, PIE1, PIR1 for interrupt enable, priority and flag bits.</a:t>
            </a:r>
            <a:endParaRPr/>
          </a:p>
          <a:p>
            <a:pPr indent="-342900" lvl="0" marL="457200" rtl="0" algn="l">
              <a:spcBef>
                <a:spcPts val="0"/>
              </a:spcBef>
              <a:spcAft>
                <a:spcPts val="0"/>
              </a:spcAft>
              <a:buSzPts val="1800"/>
              <a:buChar char="-"/>
            </a:pPr>
            <a:r>
              <a:rPr lang="tr"/>
              <a:t>INTCON for enabling global, peripheral interrupts.</a:t>
            </a:r>
            <a:endParaRPr/>
          </a:p>
          <a:p>
            <a:pPr indent="-342900" lvl="0" marL="457200" rtl="0" algn="l">
              <a:spcBef>
                <a:spcPts val="0"/>
              </a:spcBef>
              <a:spcAft>
                <a:spcPts val="0"/>
              </a:spcAft>
              <a:buSzPts val="1800"/>
              <a:buChar char="-"/>
            </a:pPr>
            <a:r>
              <a:rPr lang="tr"/>
              <a:t>Lastly TRISC registers because RC6 is TX and RC7 is the RX pin.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Initial Configurations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We will configure EUSART1 for asynchronous, 9600 bps (for demo) 8-bit baudrate generator (high-speed mode), for a 40MHz crystal.</a:t>
            </a:r>
            <a:endParaRPr/>
          </a:p>
          <a:p>
            <a:pPr indent="-342900" lvl="0" marL="457200" rtl="0" algn="l">
              <a:spcBef>
                <a:spcPts val="1200"/>
              </a:spcBef>
              <a:spcAft>
                <a:spcPts val="0"/>
              </a:spcAft>
              <a:buSzPts val="1800"/>
              <a:buChar char="-"/>
            </a:pPr>
            <a:r>
              <a:rPr lang="tr"/>
              <a:t>Asynchronous, TXSTA.SYNC = 0;</a:t>
            </a:r>
            <a:endParaRPr/>
          </a:p>
          <a:p>
            <a:pPr indent="-342900" lvl="0" marL="457200" rtl="0" algn="l">
              <a:spcBef>
                <a:spcPts val="0"/>
              </a:spcBef>
              <a:spcAft>
                <a:spcPts val="0"/>
              </a:spcAft>
              <a:buSzPts val="1800"/>
              <a:buChar char="-"/>
            </a:pPr>
            <a:r>
              <a:rPr lang="tr"/>
              <a:t>8-bit generator, BAUDCON.BRG16  = 0; (SPBRGH ignored)</a:t>
            </a:r>
            <a:endParaRPr/>
          </a:p>
          <a:p>
            <a:pPr indent="-342900" lvl="0" marL="457200" rtl="0" algn="l">
              <a:spcBef>
                <a:spcPts val="0"/>
              </a:spcBef>
              <a:spcAft>
                <a:spcPts val="0"/>
              </a:spcAft>
              <a:buSzPts val="1800"/>
              <a:buChar char="-"/>
            </a:pPr>
            <a:r>
              <a:rPr lang="tr"/>
              <a:t>High-speed mode, TXSTA.BRGH = 1;</a:t>
            </a:r>
            <a:endParaRPr/>
          </a:p>
          <a:p>
            <a:pPr indent="-342900" lvl="0" marL="457200" rtl="0" algn="l">
              <a:spcBef>
                <a:spcPts val="0"/>
              </a:spcBef>
              <a:spcAft>
                <a:spcPts val="0"/>
              </a:spcAft>
              <a:buSzPts val="1800"/>
              <a:buChar char="-"/>
            </a:pPr>
            <a:r>
              <a:rPr lang="tr"/>
              <a:t>For SPBRG, we would normally use the formula here:</a:t>
            </a:r>
            <a:endParaRPr/>
          </a:p>
        </p:txBody>
      </p:sp>
      <p:pic>
        <p:nvPicPr>
          <p:cNvPr id="87" name="Google Shape;87;p18"/>
          <p:cNvPicPr preferRelativeResize="0"/>
          <p:nvPr/>
        </p:nvPicPr>
        <p:blipFill>
          <a:blip r:embed="rId3">
            <a:alphaModFix/>
          </a:blip>
          <a:stretch>
            <a:fillRect/>
          </a:stretch>
        </p:blipFill>
        <p:spPr>
          <a:xfrm>
            <a:off x="1489337" y="3290127"/>
            <a:ext cx="6165325" cy="19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tr"/>
              <a:t>Initial Configurations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...but it is already on the table as it is a common baudrate!</a:t>
            </a:r>
            <a:endParaRPr/>
          </a:p>
          <a:p>
            <a:pPr indent="-342900" lvl="0" marL="457200" rtl="0" algn="l">
              <a:spcBef>
                <a:spcPts val="0"/>
              </a:spcBef>
              <a:spcAft>
                <a:spcPts val="0"/>
              </a:spcAft>
              <a:buSzPts val="1800"/>
              <a:buChar char="-"/>
            </a:pPr>
            <a:r>
              <a:rPr lang="tr"/>
              <a:t>SPBRG = 255;</a:t>
            </a:r>
            <a:endParaRPr/>
          </a:p>
        </p:txBody>
      </p:sp>
      <p:pic>
        <p:nvPicPr>
          <p:cNvPr id="94" name="Google Shape;94;p19"/>
          <p:cNvPicPr preferRelativeResize="0"/>
          <p:nvPr/>
        </p:nvPicPr>
        <p:blipFill>
          <a:blip r:embed="rId3">
            <a:alphaModFix/>
          </a:blip>
          <a:stretch>
            <a:fillRect/>
          </a:stretch>
        </p:blipFill>
        <p:spPr>
          <a:xfrm>
            <a:off x="657225" y="2165488"/>
            <a:ext cx="7829550" cy="261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Initial Configurations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RCSTA.SPEN = 1; to set RC6/7 as serial comm. pins.</a:t>
            </a:r>
            <a:endParaRPr/>
          </a:p>
          <a:p>
            <a:pPr indent="-342900" lvl="0" marL="457200" rtl="0" algn="l">
              <a:spcBef>
                <a:spcPts val="0"/>
              </a:spcBef>
              <a:spcAft>
                <a:spcPts val="0"/>
              </a:spcAft>
              <a:buSzPts val="1800"/>
              <a:buChar char="-"/>
            </a:pPr>
            <a:r>
              <a:rPr lang="tr"/>
              <a:t>PIE1.TXIE = 1; PIE1.RCIE = 1; to enable interrupts for transmission/reception. </a:t>
            </a:r>
            <a:endParaRPr/>
          </a:p>
          <a:p>
            <a:pPr indent="-342900" lvl="0" marL="457200" rtl="0" algn="l">
              <a:spcBef>
                <a:spcPts val="0"/>
              </a:spcBef>
              <a:spcAft>
                <a:spcPts val="0"/>
              </a:spcAft>
              <a:buSzPts val="1800"/>
              <a:buChar char="-"/>
            </a:pPr>
            <a:r>
              <a:rPr lang="tr"/>
              <a:t>TRISC.RC6 = 0; TRISC.RC7 = 1; for pin I/O.</a:t>
            </a:r>
            <a:endParaRPr/>
          </a:p>
          <a:p>
            <a:pPr indent="-342900" lvl="0" marL="457200" rtl="0" algn="l">
              <a:spcBef>
                <a:spcPts val="0"/>
              </a:spcBef>
              <a:spcAft>
                <a:spcPts val="0"/>
              </a:spcAft>
              <a:buSzPts val="1800"/>
              <a:buChar char="-"/>
            </a:pPr>
            <a:r>
              <a:rPr lang="tr"/>
              <a:t>INTCON.GIE = 1; INTCON.PEIE = 1; for enabling interrupts in general and also peripheral interrupts.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Transmission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tr"/>
              <a:t>Whenever you want to send a character</a:t>
            </a:r>
            <a:r>
              <a:rPr lang="tr"/>
              <a:t>, set TXSTA.TXEN = 1;</a:t>
            </a:r>
            <a:endParaRPr/>
          </a:p>
          <a:p>
            <a:pPr indent="-342900" lvl="0" marL="457200" rtl="0" algn="l">
              <a:spcBef>
                <a:spcPts val="0"/>
              </a:spcBef>
              <a:spcAft>
                <a:spcPts val="0"/>
              </a:spcAft>
              <a:buSzPts val="1800"/>
              <a:buAutoNum type="arabicPeriod"/>
            </a:pPr>
            <a:r>
              <a:rPr lang="tr"/>
              <a:t>This will trigger the interrupt (as TXREG is initially empty). Load your character to TXREG, in ISR.</a:t>
            </a:r>
            <a:endParaRPr/>
          </a:p>
          <a:p>
            <a:pPr indent="-342900" lvl="0" marL="457200" rtl="0" algn="l">
              <a:spcBef>
                <a:spcPts val="0"/>
              </a:spcBef>
              <a:spcAft>
                <a:spcPts val="0"/>
              </a:spcAft>
              <a:buSzPts val="1800"/>
              <a:buAutoNum type="arabicPeriod"/>
            </a:pPr>
            <a:r>
              <a:rPr lang="tr"/>
              <a:t>For any regular interrupt, you want to clear it after everything is done. But PIR1.TXIF cannot be cleared in software. There are two ways of keeping it from triggering a meaningless interrupt again (done inside ISR):</a:t>
            </a:r>
            <a:endParaRPr/>
          </a:p>
          <a:p>
            <a:pPr indent="-317500" lvl="1" marL="914400" rtl="0" algn="l">
              <a:spcBef>
                <a:spcPts val="0"/>
              </a:spcBef>
              <a:spcAft>
                <a:spcPts val="0"/>
              </a:spcAft>
              <a:buSzPts val="1400"/>
              <a:buAutoNum type="alphaLcPeriod"/>
            </a:pPr>
            <a:r>
              <a:rPr lang="tr"/>
              <a:t>Loading a value to TXREG, which we did.</a:t>
            </a:r>
            <a:endParaRPr/>
          </a:p>
          <a:p>
            <a:pPr indent="-317500" lvl="1" marL="914400" rtl="0" algn="l">
              <a:spcBef>
                <a:spcPts val="0"/>
              </a:spcBef>
              <a:spcAft>
                <a:spcPts val="0"/>
              </a:spcAft>
              <a:buSzPts val="1400"/>
              <a:buAutoNum type="alphaLcPeriod"/>
            </a:pPr>
            <a:r>
              <a:rPr lang="tr"/>
              <a:t>setting TXSTA.TXEN = 0; i.e. terminating the transmission.</a:t>
            </a:r>
            <a:endParaRPr/>
          </a:p>
          <a:p>
            <a:pPr indent="-342900" lvl="0" marL="457200" rtl="0" algn="l">
              <a:spcBef>
                <a:spcPts val="0"/>
              </a:spcBef>
              <a:spcAft>
                <a:spcPts val="0"/>
              </a:spcAft>
              <a:buSzPts val="1800"/>
              <a:buAutoNum type="arabicPeriod"/>
            </a:pPr>
            <a:r>
              <a:rPr lang="tr"/>
              <a:t>After the char is sent, the interrupt will trigger again. If this was the last char you wanted to send, do 3b in ISR. Otherwise load the next character to TXREG (3a - in ISR).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Reception</a:t>
            </a:r>
            <a:endParaRPr/>
          </a:p>
        </p:txBody>
      </p:sp>
      <p:sp>
        <p:nvSpPr>
          <p:cNvPr id="112" name="Google Shape;112;p22"/>
          <p:cNvSpPr txBox="1"/>
          <p:nvPr>
            <p:ph idx="1" type="body"/>
          </p:nvPr>
        </p:nvSpPr>
        <p:spPr>
          <a:xfrm>
            <a:off x="61875" y="1157350"/>
            <a:ext cx="5694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Set RCSTA.CREN = 1; to start receiving.</a:t>
            </a:r>
            <a:endParaRPr/>
          </a:p>
          <a:p>
            <a:pPr indent="-342900" lvl="0" marL="457200" rtl="0" algn="l">
              <a:spcBef>
                <a:spcPts val="0"/>
              </a:spcBef>
              <a:spcAft>
                <a:spcPts val="0"/>
              </a:spcAft>
              <a:buSzPts val="1800"/>
              <a:buChar char="-"/>
            </a:pPr>
            <a:r>
              <a:rPr lang="tr"/>
              <a:t>RCIF will fire as soon as you receive a byte.</a:t>
            </a:r>
            <a:endParaRPr/>
          </a:p>
          <a:p>
            <a:pPr indent="-342900" lvl="0" marL="457200" rtl="0" algn="l">
              <a:spcBef>
                <a:spcPts val="0"/>
              </a:spcBef>
              <a:spcAft>
                <a:spcPts val="0"/>
              </a:spcAft>
              <a:buSzPts val="1800"/>
              <a:buChar char="-"/>
            </a:pPr>
            <a:r>
              <a:rPr lang="tr"/>
              <a:t>The contents will be on RCREG. Copy them somewhere and use them.</a:t>
            </a:r>
            <a:endParaRPr/>
          </a:p>
          <a:p>
            <a:pPr indent="-342900" lvl="0" marL="457200" rtl="0" algn="l">
              <a:spcBef>
                <a:spcPts val="0"/>
              </a:spcBef>
              <a:spcAft>
                <a:spcPts val="0"/>
              </a:spcAft>
              <a:buSzPts val="1800"/>
              <a:buChar char="-"/>
            </a:pPr>
            <a:r>
              <a:rPr lang="tr"/>
              <a:t>Sometimes errors might happen (RCSTA.OERR, RCSTA.FERR)</a:t>
            </a:r>
            <a:endParaRPr/>
          </a:p>
          <a:p>
            <a:pPr indent="-317500" lvl="1" marL="914400" rtl="0" algn="l">
              <a:spcBef>
                <a:spcPts val="0"/>
              </a:spcBef>
              <a:spcAft>
                <a:spcPts val="0"/>
              </a:spcAft>
              <a:buSzPts val="1400"/>
              <a:buChar char="-"/>
            </a:pPr>
            <a:r>
              <a:rPr lang="tr"/>
              <a:t>Unset and then set RCSTA.CREN to keep receiving.</a:t>
            </a:r>
            <a:endParaRPr/>
          </a:p>
          <a:p>
            <a:pPr indent="-342900" lvl="0" marL="457200" rtl="0" algn="l">
              <a:spcBef>
                <a:spcPts val="0"/>
              </a:spcBef>
              <a:spcAft>
                <a:spcPts val="0"/>
              </a:spcAft>
              <a:buSzPts val="1800"/>
              <a:buChar char="-"/>
            </a:pPr>
            <a:r>
              <a:rPr lang="tr"/>
              <a:t>Do not forget to clear the interrupt flag. </a:t>
            </a:r>
            <a:endParaRPr/>
          </a:p>
        </p:txBody>
      </p:sp>
      <p:pic>
        <p:nvPicPr>
          <p:cNvPr id="113" name="Google Shape;113;p22"/>
          <p:cNvPicPr preferRelativeResize="0"/>
          <p:nvPr/>
        </p:nvPicPr>
        <p:blipFill>
          <a:blip r:embed="rId3">
            <a:alphaModFix/>
          </a:blip>
          <a:stretch>
            <a:fillRect/>
          </a:stretch>
        </p:blipFill>
        <p:spPr>
          <a:xfrm>
            <a:off x="5790650" y="656400"/>
            <a:ext cx="3193500" cy="363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