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3" r:id="rId22"/>
    <p:sldId id="278" r:id="rId23"/>
    <p:sldId id="2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CD8C-1B2F-4235-B979-657FE4C2AE33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E1A1-DE38-4401-88A1-218DF0A14F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0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7E1A1-DE38-4401-88A1-218DF0A14FA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5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4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9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1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0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8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9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5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68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7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468-4425-493A-A7B1-6B12EECF12A5}" type="datetimeFigureOut">
              <a:rPr lang="tr-TR" smtClean="0"/>
              <a:t>24.03.2017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A990-659D-4DCE-9884-CBAD54CAD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9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759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CENG 336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TO EMBEDDED SYSTEMS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201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Recitation-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C3A-8055-4747-9E09-91F6EC15601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PORTB ON CHANGE INTERRUPT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0" y="2227626"/>
            <a:ext cx="9446578" cy="1391799"/>
          </a:xfrm>
        </p:spPr>
      </p:pic>
      <p:sp>
        <p:nvSpPr>
          <p:cNvPr id="5" name="Metin kutusu 4"/>
          <p:cNvSpPr txBox="1"/>
          <p:nvPr/>
        </p:nvSpPr>
        <p:spPr>
          <a:xfrm>
            <a:off x="1206456" y="4156363"/>
            <a:ext cx="97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RBPU </a:t>
            </a:r>
            <a:r>
              <a:rPr lang="en-US" sz="2400" dirty="0"/>
              <a:t>bit enables the internal pull-up resistors for PORTB when it </a:t>
            </a:r>
            <a:r>
              <a:rPr lang="en-US" sz="2400" dirty="0" smtClean="0"/>
              <a:t>is</a:t>
            </a:r>
            <a:r>
              <a:rPr lang="tr-TR" sz="2400" dirty="0" smtClean="0"/>
              <a:t> set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b="1" dirty="0" err="1" smtClean="0">
                <a:solidFill>
                  <a:schemeClr val="accent2">
                    <a:lumMod val="75000"/>
                  </a:schemeClr>
                </a:solidFill>
              </a:rPr>
              <a:t>zero</a:t>
            </a:r>
            <a:r>
              <a:rPr lang="tr-TR" sz="2400" dirty="0" smtClean="0"/>
              <a:t>. </a:t>
            </a:r>
            <a:r>
              <a:rPr lang="en-US" sz="2400" dirty="0" smtClean="0"/>
              <a:t>This </a:t>
            </a:r>
            <a:r>
              <a:rPr lang="en-US" sz="2400" dirty="0"/>
              <a:t>is a useful feature since it eliminates the need </a:t>
            </a:r>
            <a:r>
              <a:rPr lang="en-US" sz="2400" dirty="0" smtClean="0"/>
              <a:t>for</a:t>
            </a:r>
            <a:r>
              <a:rPr lang="tr-TR" sz="2400" dirty="0" smtClean="0"/>
              <a:t> </a:t>
            </a:r>
            <a:r>
              <a:rPr lang="en-US" sz="2400" dirty="0" smtClean="0"/>
              <a:t>external pull</a:t>
            </a:r>
            <a:r>
              <a:rPr lang="tr-TR" sz="2400" dirty="0" smtClean="0"/>
              <a:t>-</a:t>
            </a:r>
            <a:r>
              <a:rPr lang="en-US" sz="2400" dirty="0" smtClean="0"/>
              <a:t>up</a:t>
            </a:r>
            <a:r>
              <a:rPr lang="tr-TR" sz="2400" dirty="0"/>
              <a:t> </a:t>
            </a:r>
            <a:r>
              <a:rPr lang="tr-TR" sz="2400" dirty="0" err="1" smtClean="0"/>
              <a:t>resistors</a:t>
            </a:r>
            <a:r>
              <a:rPr lang="tr-TR" sz="2400" dirty="0" smtClean="0"/>
              <a:t>. </a:t>
            </a:r>
            <a:r>
              <a:rPr lang="en-US" sz="2400" dirty="0" smtClean="0"/>
              <a:t>The </a:t>
            </a:r>
            <a:r>
              <a:rPr lang="en-US" sz="2400" dirty="0"/>
              <a:t>application hardware turns out to a simpler one.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0472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3 </a:t>
            </a:r>
            <a:r>
              <a:rPr lang="tr-TR" dirty="0" err="1"/>
              <a:t>t</a:t>
            </a:r>
            <a:r>
              <a:rPr lang="tr-TR" dirty="0" err="1" smtClean="0"/>
              <a:t>imer</a:t>
            </a:r>
            <a:r>
              <a:rPr lang="tr-TR" dirty="0" smtClean="0"/>
              <a:t> </a:t>
            </a:r>
            <a:r>
              <a:rPr lang="tr-TR" dirty="0" err="1" smtClean="0"/>
              <a:t>modules</a:t>
            </a:r>
            <a:r>
              <a:rPr lang="tr-TR" dirty="0" smtClean="0"/>
              <a:t>:</a:t>
            </a:r>
          </a:p>
          <a:p>
            <a:r>
              <a:rPr lang="tr-TR" dirty="0" smtClean="0"/>
              <a:t>TIMER0 </a:t>
            </a:r>
            <a:r>
              <a:rPr lang="tr-TR" dirty="0" err="1" smtClean="0"/>
              <a:t>Module</a:t>
            </a:r>
            <a:endParaRPr lang="tr-TR" dirty="0" smtClean="0"/>
          </a:p>
          <a:p>
            <a:r>
              <a:rPr lang="tr-TR" dirty="0" smtClean="0"/>
              <a:t>TIMER1 </a:t>
            </a:r>
            <a:r>
              <a:rPr lang="tr-TR" dirty="0" err="1" smtClean="0"/>
              <a:t>Module</a:t>
            </a:r>
            <a:endParaRPr lang="tr-TR" dirty="0" smtClean="0"/>
          </a:p>
          <a:p>
            <a:r>
              <a:rPr lang="tr-TR" dirty="0" smtClean="0"/>
              <a:t>TIMER2 </a:t>
            </a:r>
            <a:r>
              <a:rPr lang="tr-TR" dirty="0" err="1" smtClean="0"/>
              <a:t>Module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553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</a:t>
            </a:r>
            <a:endParaRPr lang="tr-TR" u="sng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78" y="2342732"/>
            <a:ext cx="8930244" cy="2295845"/>
          </a:xfrm>
        </p:spPr>
      </p:pic>
      <p:sp>
        <p:nvSpPr>
          <p:cNvPr id="5" name="Metin kutusu 4"/>
          <p:cNvSpPr txBox="1"/>
          <p:nvPr/>
        </p:nvSpPr>
        <p:spPr>
          <a:xfrm>
            <a:off x="1630878" y="1690688"/>
            <a:ext cx="71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Timer0,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T0CON</a:t>
            </a:r>
            <a:r>
              <a:rPr lang="tr-TR" sz="2400" dirty="0" smtClean="0"/>
              <a:t> </a:t>
            </a:r>
            <a:r>
              <a:rPr lang="tr-TR" sz="2400" dirty="0" err="1" smtClean="0"/>
              <a:t>register</a:t>
            </a:r>
            <a:r>
              <a:rPr lang="tr-TR" sz="2400" dirty="0"/>
              <a:t>: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630877" y="4738255"/>
            <a:ext cx="9365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-TMR0ON :   </a:t>
            </a:r>
            <a:r>
              <a:rPr lang="tr-TR" sz="2400" dirty="0" smtClean="0"/>
              <a:t>Timer0 ON/OFF </a:t>
            </a:r>
            <a:r>
              <a:rPr lang="tr-TR" sz="2400" dirty="0" err="1" smtClean="0"/>
              <a:t>control</a:t>
            </a:r>
            <a:r>
              <a:rPr lang="tr-TR" sz="2400" dirty="0" smtClean="0"/>
              <a:t> bit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-T08BIT     :    </a:t>
            </a:r>
            <a:r>
              <a:rPr lang="tr-TR" sz="2400" dirty="0" smtClean="0"/>
              <a:t>0 : 8-bit </a:t>
            </a:r>
            <a:r>
              <a:rPr lang="tr-TR" sz="2400" dirty="0" err="1" smtClean="0"/>
              <a:t>timer</a:t>
            </a:r>
            <a:r>
              <a:rPr lang="tr-TR" sz="2400" dirty="0" smtClean="0"/>
              <a:t>/</a:t>
            </a:r>
            <a:r>
              <a:rPr lang="tr-TR" sz="2400" dirty="0" err="1" smtClean="0"/>
              <a:t>counter</a:t>
            </a:r>
            <a:r>
              <a:rPr lang="tr-TR" sz="2400" dirty="0" smtClean="0"/>
              <a:t>,               1 : 16-bit </a:t>
            </a:r>
            <a:r>
              <a:rPr lang="tr-TR" sz="2400" dirty="0" err="1" smtClean="0"/>
              <a:t>timer</a:t>
            </a:r>
            <a:r>
              <a:rPr lang="tr-TR" sz="2400" dirty="0" smtClean="0"/>
              <a:t>/</a:t>
            </a:r>
            <a:r>
              <a:rPr lang="tr-TR" sz="2400" dirty="0" err="1" smtClean="0"/>
              <a:t>counter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-T0CS         : </a:t>
            </a:r>
            <a:r>
              <a:rPr lang="tr-TR" sz="2400" b="1" dirty="0" smtClean="0"/>
              <a:t>  </a:t>
            </a:r>
            <a:r>
              <a:rPr lang="tr-TR" sz="2400" dirty="0" smtClean="0"/>
              <a:t>1 : Counter </a:t>
            </a:r>
            <a:r>
              <a:rPr lang="tr-TR" sz="2400" dirty="0" err="1" smtClean="0"/>
              <a:t>Mode</a:t>
            </a:r>
            <a:r>
              <a:rPr lang="tr-TR" sz="2400" dirty="0" smtClean="0"/>
              <a:t>,                        0 : </a:t>
            </a:r>
            <a:r>
              <a:rPr lang="tr-TR" sz="2400" dirty="0" err="1" smtClean="0"/>
              <a:t>Timer</a:t>
            </a:r>
            <a:r>
              <a:rPr lang="tr-TR" sz="2400" dirty="0" smtClean="0"/>
              <a:t> </a:t>
            </a:r>
            <a:r>
              <a:rPr lang="tr-TR" sz="2400" dirty="0" err="1" smtClean="0"/>
              <a:t>Mode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-T0SE         :   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 smtClean="0"/>
              <a:t>1 :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on High-</a:t>
            </a:r>
            <a:r>
              <a:rPr lang="tr-TR" sz="2400" dirty="0" err="1" smtClean="0"/>
              <a:t>To</a:t>
            </a:r>
            <a:r>
              <a:rPr lang="tr-TR" sz="2400" dirty="0" smtClean="0"/>
              <a:t>-</a:t>
            </a:r>
            <a:r>
              <a:rPr lang="tr-TR" sz="2400" dirty="0" err="1" smtClean="0"/>
              <a:t>Low</a:t>
            </a:r>
            <a:r>
              <a:rPr lang="tr-TR" sz="2400" dirty="0" smtClean="0"/>
              <a:t>,  0 :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on </a:t>
            </a:r>
            <a:r>
              <a:rPr lang="tr-TR" sz="2400" dirty="0" err="1" smtClean="0"/>
              <a:t>Low</a:t>
            </a:r>
            <a:r>
              <a:rPr lang="tr-TR" sz="2400" dirty="0" smtClean="0"/>
              <a:t>-</a:t>
            </a:r>
            <a:r>
              <a:rPr lang="tr-TR" sz="2400" dirty="0" err="1" smtClean="0"/>
              <a:t>To</a:t>
            </a:r>
            <a:r>
              <a:rPr lang="tr-TR" sz="2400" dirty="0" smtClean="0"/>
              <a:t>-High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886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</a:t>
            </a:r>
            <a:endParaRPr lang="tr-TR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1911928" y="1825625"/>
            <a:ext cx="8585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-PSA             :   </a:t>
            </a:r>
            <a:r>
              <a:rPr lang="tr-TR" sz="2400" dirty="0" smtClean="0"/>
              <a:t>0 : </a:t>
            </a:r>
            <a:r>
              <a:rPr lang="tr-TR" sz="2400" dirty="0" err="1" smtClean="0"/>
              <a:t>Prescaler</a:t>
            </a:r>
            <a:r>
              <a:rPr lang="tr-TR" sz="2400" dirty="0" smtClean="0"/>
              <a:t> is not </a:t>
            </a:r>
            <a:r>
              <a:rPr lang="tr-TR" sz="2400" dirty="0" err="1" smtClean="0"/>
              <a:t>assigned</a:t>
            </a:r>
            <a:r>
              <a:rPr lang="tr-TR" sz="2400" dirty="0" smtClean="0"/>
              <a:t>,   1 : </a:t>
            </a:r>
            <a:r>
              <a:rPr lang="tr-TR" sz="2400" dirty="0" err="1" smtClean="0"/>
              <a:t>Prescaler</a:t>
            </a:r>
            <a:r>
              <a:rPr lang="tr-TR" sz="2400" dirty="0" smtClean="0"/>
              <a:t> is </a:t>
            </a:r>
            <a:r>
              <a:rPr lang="tr-TR" sz="2400" dirty="0" err="1" smtClean="0"/>
              <a:t>assigned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-T0PS&lt;2:0&gt; :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tr-TR" sz="2400" dirty="0" smtClean="0"/>
              <a:t>	- 111 =	1:256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- 110 =	1:128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- 101 =	1:64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- 100 =	1:32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- 011 =	1:16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- 010 =	1:8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 smtClean="0"/>
              <a:t>	- 001 =	1:4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- 000 =	1:2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90043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</a:rPr>
              <a:t>Timer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</a:rPr>
              <a:t>Mode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   (T0CS = 0) 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module</a:t>
            </a:r>
            <a:r>
              <a:rPr lang="tr-TR" dirty="0" smtClean="0"/>
              <a:t> </a:t>
            </a:r>
            <a:r>
              <a:rPr lang="tr-TR" dirty="0" err="1" smtClean="0"/>
              <a:t>increments</a:t>
            </a:r>
            <a:r>
              <a:rPr lang="tr-TR" dirty="0" smtClean="0"/>
              <a:t> on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unless</a:t>
            </a:r>
            <a:r>
              <a:rPr lang="tr-TR" dirty="0" smtClean="0"/>
              <a:t> a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prescaler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selected</a:t>
            </a:r>
            <a:r>
              <a:rPr lang="tr-TR" dirty="0" smtClean="0"/>
              <a:t>.</a:t>
            </a:r>
          </a:p>
          <a:p>
            <a:pPr algn="just"/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Counter </a:t>
            </a:r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</a:rPr>
              <a:t>Mode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  (T0CS = 1)  : </a:t>
            </a:r>
            <a:r>
              <a:rPr lang="tr-TR" dirty="0" smtClean="0"/>
              <a:t>Timer0 </a:t>
            </a:r>
            <a:r>
              <a:rPr lang="tr-TR" dirty="0" err="1" smtClean="0"/>
              <a:t>increments</a:t>
            </a:r>
            <a:r>
              <a:rPr lang="tr-TR" dirty="0" smtClean="0"/>
              <a:t> </a:t>
            </a:r>
            <a:r>
              <a:rPr lang="tr-TR" dirty="0" err="1" smtClean="0"/>
              <a:t>either</a:t>
            </a:r>
            <a:r>
              <a:rPr lang="tr-TR" dirty="0" smtClean="0"/>
              <a:t> on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rising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falling</a:t>
            </a:r>
            <a:r>
              <a:rPr lang="tr-TR" dirty="0" smtClean="0"/>
              <a:t> </a:t>
            </a:r>
            <a:r>
              <a:rPr lang="tr-TR" dirty="0" err="1" smtClean="0"/>
              <a:t>edge</a:t>
            </a:r>
            <a:r>
              <a:rPr lang="tr-TR" dirty="0" smtClean="0"/>
              <a:t> of </a:t>
            </a:r>
            <a:r>
              <a:rPr lang="tr-TR" dirty="0" err="1" smtClean="0"/>
              <a:t>pin</a:t>
            </a:r>
            <a:r>
              <a:rPr lang="tr-TR" dirty="0" smtClean="0"/>
              <a:t> RA4/T0CKI.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/>
              <a:t>2 data </a:t>
            </a:r>
            <a:r>
              <a:rPr lang="tr-TR" dirty="0" err="1" smtClean="0"/>
              <a:t>registers</a:t>
            </a:r>
            <a:r>
              <a:rPr lang="tr-TR" dirty="0" smtClean="0"/>
              <a:t>:</a:t>
            </a:r>
          </a:p>
          <a:p>
            <a:pPr marL="457200" lvl="1" indent="0" algn="just">
              <a:buNone/>
            </a:pPr>
            <a:r>
              <a:rPr lang="tr-TR" dirty="0" smtClean="0"/>
              <a:t>- TMR0L</a:t>
            </a:r>
          </a:p>
          <a:p>
            <a:pPr marL="457200" lvl="1" indent="0" algn="just">
              <a:buNone/>
            </a:pPr>
            <a:r>
              <a:rPr lang="tr-TR" dirty="0" smtClean="0"/>
              <a:t>- TMR0H</a:t>
            </a:r>
            <a:endParaRPr lang="tr-TR" dirty="0"/>
          </a:p>
          <a:p>
            <a:pPr marL="457200" lvl="1" indent="0" algn="just">
              <a:buNone/>
            </a:pP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T08BIT.</a:t>
            </a:r>
          </a:p>
        </p:txBody>
      </p:sp>
    </p:spTree>
    <p:extLst>
      <p:ext uri="{BB962C8B-B14F-4D97-AF65-F5344CB8AC3E}">
        <p14:creationId xmlns:p14="http://schemas.microsoft.com/office/powerpoint/2010/main" val="32462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TMR0 </a:t>
            </a:r>
            <a:r>
              <a:rPr lang="tr-TR" dirty="0" err="1" smtClean="0"/>
              <a:t>interrupt</a:t>
            </a:r>
            <a:r>
              <a:rPr lang="tr-TR" dirty="0" smtClean="0"/>
              <a:t> is </a:t>
            </a:r>
            <a:r>
              <a:rPr lang="tr-TR" dirty="0" err="1" smtClean="0"/>
              <a:t>generated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TMR0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overflows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FFh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00h in 8-bit </a:t>
            </a:r>
            <a:r>
              <a:rPr lang="tr-TR" dirty="0" err="1" smtClean="0"/>
              <a:t>mode</a:t>
            </a:r>
            <a:r>
              <a:rPr lang="tr-TR" dirty="0" smtClean="0"/>
              <a:t>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FFFFh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0000h in 16-bit </a:t>
            </a:r>
            <a:r>
              <a:rPr lang="tr-TR" dirty="0" err="1" smtClean="0"/>
              <a:t>mode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overflow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TMR0IF </a:t>
            </a:r>
            <a:r>
              <a:rPr lang="tr-TR" dirty="0" err="1" smtClean="0"/>
              <a:t>flag</a:t>
            </a:r>
            <a:r>
              <a:rPr lang="tr-TR" dirty="0" smtClean="0"/>
              <a:t> bit.</a:t>
            </a:r>
          </a:p>
          <a:p>
            <a:pPr algn="just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/</a:t>
            </a:r>
            <a:r>
              <a:rPr lang="tr-TR" dirty="0" err="1" smtClean="0"/>
              <a:t>disable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TMR0IE bit is set/</a:t>
            </a:r>
            <a:r>
              <a:rPr lang="tr-TR" dirty="0" err="1" smtClean="0"/>
              <a:t>cleared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TMR0IF bit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cleared</a:t>
            </a:r>
            <a:r>
              <a:rPr lang="tr-TR" dirty="0" smtClean="0"/>
              <a:t>  in software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Service </a:t>
            </a:r>
            <a:r>
              <a:rPr lang="tr-TR" dirty="0" err="1" smtClean="0"/>
              <a:t>Routine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infinite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04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TIMER1</a:t>
            </a:r>
            <a:endParaRPr lang="tr-TR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1524000" y="1695080"/>
            <a:ext cx="71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Timer1,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T1CON</a:t>
            </a:r>
            <a:r>
              <a:rPr lang="tr-TR" sz="2400" dirty="0" smtClean="0"/>
              <a:t> </a:t>
            </a:r>
            <a:r>
              <a:rPr lang="tr-TR" sz="2400" dirty="0" err="1" smtClean="0"/>
              <a:t>register</a:t>
            </a:r>
            <a:r>
              <a:rPr lang="tr-TR" sz="2400" dirty="0"/>
              <a:t>: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1134"/>
            <a:ext cx="7897327" cy="211484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524000" y="4405746"/>
            <a:ext cx="982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-RD16          :   </a:t>
            </a:r>
            <a:r>
              <a:rPr lang="tr-TR" sz="2400" dirty="0" smtClean="0"/>
              <a:t>0 : 8-bit </a:t>
            </a:r>
            <a:r>
              <a:rPr lang="tr-TR" sz="2400" dirty="0" err="1" smtClean="0"/>
              <a:t>timer</a:t>
            </a:r>
            <a:r>
              <a:rPr lang="tr-TR" sz="2400" dirty="0" smtClean="0"/>
              <a:t>	1 : 16-bit </a:t>
            </a:r>
            <a:r>
              <a:rPr lang="tr-TR" sz="2400" dirty="0" err="1" smtClean="0"/>
              <a:t>timer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-TMR1ON   :   </a:t>
            </a:r>
            <a:r>
              <a:rPr lang="tr-TR" sz="2400" dirty="0" smtClean="0"/>
              <a:t>Timer1 ON/OFF bit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-TMR1CS    : </a:t>
            </a:r>
            <a:r>
              <a:rPr lang="tr-TR" sz="2400" b="1" dirty="0" smtClean="0"/>
              <a:t>   </a:t>
            </a:r>
            <a:r>
              <a:rPr lang="tr-TR" sz="2400" dirty="0" smtClean="0"/>
              <a:t>0 : </a:t>
            </a:r>
            <a:r>
              <a:rPr lang="tr-TR" sz="2400" dirty="0" err="1" smtClean="0"/>
              <a:t>Internal</a:t>
            </a:r>
            <a:r>
              <a:rPr lang="tr-TR" sz="2400" dirty="0" smtClean="0"/>
              <a:t> </a:t>
            </a:r>
            <a:r>
              <a:rPr lang="tr-TR" sz="2400" dirty="0" err="1"/>
              <a:t>c</a:t>
            </a:r>
            <a:r>
              <a:rPr lang="tr-TR" sz="2400" dirty="0" err="1" smtClean="0"/>
              <a:t>lock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            1 : </a:t>
            </a:r>
            <a:r>
              <a:rPr lang="tr-TR" sz="2400" dirty="0" err="1" smtClean="0"/>
              <a:t>External</a:t>
            </a:r>
            <a:r>
              <a:rPr lang="tr-TR" sz="2400" dirty="0" smtClean="0"/>
              <a:t> </a:t>
            </a:r>
            <a:r>
              <a:rPr lang="tr-TR" sz="2400" dirty="0" err="1"/>
              <a:t>c</a:t>
            </a:r>
            <a:r>
              <a:rPr lang="tr-TR" sz="2400" dirty="0" err="1" smtClean="0"/>
              <a:t>lock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RC0/T1OSO/T13CKI (on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rising</a:t>
            </a:r>
            <a:r>
              <a:rPr lang="tr-TR" sz="2400" dirty="0" smtClean="0"/>
              <a:t> </a:t>
            </a:r>
            <a:r>
              <a:rPr lang="tr-TR" sz="2400" dirty="0" err="1" smtClean="0"/>
              <a:t>edge</a:t>
            </a:r>
            <a:r>
              <a:rPr lang="tr-T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07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TIMER1</a:t>
            </a:r>
            <a:endParaRPr lang="tr-TR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1947554" y="1825625"/>
            <a:ext cx="8752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-T1SYNC           : </a:t>
            </a:r>
            <a:r>
              <a:rPr lang="tr-TR" sz="2400" dirty="0" smtClean="0"/>
              <a:t>Timer1 </a:t>
            </a:r>
            <a:r>
              <a:rPr lang="tr-TR" sz="2400" dirty="0" err="1" smtClean="0"/>
              <a:t>external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r>
              <a:rPr lang="tr-TR" sz="2400" dirty="0" smtClean="0"/>
              <a:t> </a:t>
            </a:r>
            <a:r>
              <a:rPr lang="tr-TR" sz="2400" dirty="0" err="1" smtClean="0"/>
              <a:t>synchronization</a:t>
            </a:r>
            <a:r>
              <a:rPr lang="tr-TR" sz="2400" dirty="0" smtClean="0"/>
              <a:t> </a:t>
            </a:r>
            <a:r>
              <a:rPr lang="tr-TR" sz="2400" dirty="0" err="1" smtClean="0"/>
              <a:t>select</a:t>
            </a:r>
            <a:r>
              <a:rPr lang="tr-TR" sz="2400" dirty="0" smtClean="0"/>
              <a:t> bit</a:t>
            </a:r>
          </a:p>
          <a:p>
            <a:pPr algn="just"/>
            <a:r>
              <a:rPr lang="tr-TR" sz="2400" b="1" dirty="0" smtClean="0">
                <a:solidFill>
                  <a:schemeClr val="bg2">
                    <a:lumMod val="50000"/>
                  </a:schemeClr>
                </a:solidFill>
              </a:rPr>
              <a:t> [</a:t>
            </a:r>
            <a:r>
              <a:rPr lang="tr-TR" sz="2400" b="1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tr-TR" sz="2400" b="1" dirty="0" smtClean="0">
                <a:solidFill>
                  <a:schemeClr val="bg2">
                    <a:lumMod val="50000"/>
                  </a:schemeClr>
                </a:solidFill>
              </a:rPr>
              <a:t> TMR1CS = 1]:</a:t>
            </a:r>
          </a:p>
          <a:p>
            <a:pPr algn="just"/>
            <a:r>
              <a:rPr lang="tr-TR" sz="2400" dirty="0"/>
              <a:t> </a:t>
            </a:r>
            <a:r>
              <a:rPr lang="tr-TR" sz="2400" dirty="0" smtClean="0"/>
              <a:t>	1 : Do not </a:t>
            </a:r>
            <a:r>
              <a:rPr lang="tr-TR" sz="2400" dirty="0" err="1" smtClean="0"/>
              <a:t>synchronize</a:t>
            </a:r>
            <a:r>
              <a:rPr lang="tr-TR" sz="2400" dirty="0" smtClean="0"/>
              <a:t> </a:t>
            </a:r>
            <a:r>
              <a:rPr lang="tr-TR" sz="2400" dirty="0" err="1" smtClean="0"/>
              <a:t>external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r>
              <a:rPr lang="tr-TR" sz="2400" dirty="0" smtClean="0"/>
              <a:t>. </a:t>
            </a:r>
          </a:p>
          <a:p>
            <a:pPr algn="just"/>
            <a:r>
              <a:rPr lang="tr-TR" sz="2400" dirty="0" smtClean="0"/>
              <a:t> 	0 : </a:t>
            </a:r>
            <a:r>
              <a:rPr lang="tr-TR" sz="2400" dirty="0" err="1" smtClean="0"/>
              <a:t>Synchronize</a:t>
            </a:r>
            <a:r>
              <a:rPr lang="tr-TR" sz="2400" dirty="0" smtClean="0"/>
              <a:t> </a:t>
            </a:r>
            <a:r>
              <a:rPr lang="tr-TR" sz="2400" dirty="0" err="1" smtClean="0"/>
              <a:t>external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bg2">
                    <a:lumMod val="50000"/>
                  </a:schemeClr>
                </a:solidFill>
              </a:rPr>
              <a:t> [</a:t>
            </a:r>
            <a:r>
              <a:rPr lang="tr-TR" sz="2400" b="1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tr-TR" sz="2400" b="1" dirty="0" smtClean="0">
                <a:solidFill>
                  <a:schemeClr val="bg2">
                    <a:lumMod val="50000"/>
                  </a:schemeClr>
                </a:solidFill>
              </a:rPr>
              <a:t> TMR1CS = 0]: </a:t>
            </a:r>
          </a:p>
          <a:p>
            <a:pPr algn="just"/>
            <a:r>
              <a:rPr lang="tr-TR" sz="2400" dirty="0" smtClean="0"/>
              <a:t> 	</a:t>
            </a:r>
            <a:r>
              <a:rPr lang="tr-TR" sz="2400" dirty="0" err="1" smtClean="0"/>
              <a:t>This</a:t>
            </a:r>
            <a:r>
              <a:rPr lang="tr-TR" sz="2400" dirty="0" smtClean="0"/>
              <a:t> bit is </a:t>
            </a:r>
            <a:r>
              <a:rPr lang="tr-TR" sz="2400" dirty="0" err="1" smtClean="0"/>
              <a:t>ignored</a:t>
            </a:r>
            <a:r>
              <a:rPr lang="tr-TR" sz="2400" dirty="0" smtClean="0"/>
              <a:t>. Timer1 </a:t>
            </a:r>
            <a:r>
              <a:rPr lang="tr-TR" sz="2400" dirty="0" err="1" smtClean="0"/>
              <a:t>uses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internal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.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 T1CKPS&lt;1:0&gt; : </a:t>
            </a:r>
            <a:r>
              <a:rPr lang="tr-TR" sz="2400" dirty="0" smtClean="0"/>
              <a:t>Timer1 </a:t>
            </a:r>
            <a:r>
              <a:rPr lang="tr-TR" sz="2400" dirty="0" err="1" smtClean="0"/>
              <a:t>input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select</a:t>
            </a:r>
            <a:r>
              <a:rPr lang="tr-TR" sz="2400" dirty="0" smtClean="0"/>
              <a:t> </a:t>
            </a:r>
            <a:r>
              <a:rPr lang="tr-TR" sz="2400" dirty="0" err="1" smtClean="0"/>
              <a:t>bits</a:t>
            </a:r>
            <a:r>
              <a:rPr lang="tr-TR" sz="2400" dirty="0" smtClean="0"/>
              <a:t>: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tr-TR" sz="2400" dirty="0" smtClean="0"/>
              <a:t>	- 11 =	1:8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- 10 =	1:4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- 01 =	1:2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- 00 =	1:1	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49594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TIMER1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operating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is </a:t>
            </a:r>
            <a:r>
              <a:rPr lang="tr-TR" dirty="0" err="1" smtClean="0"/>
              <a:t>determined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select</a:t>
            </a:r>
            <a:r>
              <a:rPr lang="tr-TR" dirty="0" smtClean="0"/>
              <a:t> bit, TMR1CS (T1CON&lt;1&gt;). </a:t>
            </a:r>
            <a:r>
              <a:rPr lang="tr-TR" dirty="0" err="1" smtClean="0"/>
              <a:t>When</a:t>
            </a:r>
            <a:r>
              <a:rPr lang="tr-TR" dirty="0" smtClean="0"/>
              <a:t> TMR1CS is </a:t>
            </a:r>
            <a:r>
              <a:rPr lang="tr-TR" dirty="0" err="1" smtClean="0"/>
              <a:t>cleared</a:t>
            </a:r>
            <a:r>
              <a:rPr lang="tr-TR" dirty="0" smtClean="0"/>
              <a:t>, Timer1 </a:t>
            </a:r>
            <a:r>
              <a:rPr lang="tr-TR" dirty="0" err="1" smtClean="0"/>
              <a:t>increments</a:t>
            </a:r>
            <a:r>
              <a:rPr lang="tr-TR" dirty="0" smtClean="0"/>
              <a:t> on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internal</a:t>
            </a:r>
            <a:r>
              <a:rPr lang="tr-TR" dirty="0" smtClean="0"/>
              <a:t> </a:t>
            </a: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 (</a:t>
            </a:r>
            <a:r>
              <a:rPr lang="tr-TR" dirty="0" err="1" smtClean="0"/>
              <a:t>Fosc</a:t>
            </a:r>
            <a:r>
              <a:rPr lang="tr-TR" dirty="0" smtClean="0"/>
              <a:t> / 4).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bit is set, Timer1 </a:t>
            </a:r>
            <a:r>
              <a:rPr lang="tr-TR" dirty="0" err="1" smtClean="0"/>
              <a:t>increments</a:t>
            </a:r>
            <a:r>
              <a:rPr lang="tr-TR" dirty="0" smtClean="0"/>
              <a:t> on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rising</a:t>
            </a:r>
            <a:r>
              <a:rPr lang="tr-TR" dirty="0" smtClean="0"/>
              <a:t> </a:t>
            </a:r>
            <a:r>
              <a:rPr lang="tr-TR" dirty="0" err="1" smtClean="0"/>
              <a:t>edge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Timer1 </a:t>
            </a:r>
            <a:r>
              <a:rPr lang="tr-TR" dirty="0" err="1" smtClean="0"/>
              <a:t>external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Timer1 </a:t>
            </a:r>
            <a:r>
              <a:rPr lang="tr-TR" dirty="0" err="1" smtClean="0"/>
              <a:t>oscillator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enabled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When</a:t>
            </a:r>
            <a:r>
              <a:rPr lang="tr-TR" dirty="0" smtClean="0"/>
              <a:t> Timer1 is </a:t>
            </a:r>
            <a:r>
              <a:rPr lang="tr-TR" dirty="0" err="1" smtClean="0"/>
              <a:t>enabled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RC1/T1OSI </a:t>
            </a:r>
            <a:r>
              <a:rPr lang="tr-TR" dirty="0" err="1" smtClean="0"/>
              <a:t>and</a:t>
            </a:r>
            <a:r>
              <a:rPr lang="tr-TR" dirty="0" smtClean="0"/>
              <a:t> RC0/T1OSO/T13CKI </a:t>
            </a:r>
            <a:r>
              <a:rPr lang="tr-TR" dirty="0" err="1" smtClean="0"/>
              <a:t>pins</a:t>
            </a:r>
            <a:r>
              <a:rPr lang="tr-TR" dirty="0" smtClean="0"/>
              <a:t> </a:t>
            </a:r>
            <a:r>
              <a:rPr lang="tr-TR" dirty="0" err="1" smtClean="0"/>
              <a:t>become</a:t>
            </a:r>
            <a:r>
              <a:rPr lang="tr-TR" dirty="0" smtClean="0"/>
              <a:t> </a:t>
            </a:r>
            <a:r>
              <a:rPr lang="tr-TR" dirty="0" err="1" smtClean="0"/>
              <a:t>inputs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TRISC&lt;1:0&gt;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ignored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pins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read</a:t>
            </a:r>
            <a:r>
              <a:rPr lang="tr-TR" dirty="0" smtClean="0"/>
              <a:t> as '0'.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654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TIMER1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-T1OSCEN :  </a:t>
            </a:r>
            <a:r>
              <a:rPr lang="tr-TR" sz="2400" dirty="0" err="1" smtClean="0"/>
              <a:t>Enable</a:t>
            </a:r>
            <a:r>
              <a:rPr lang="tr-TR" sz="2400" dirty="0" smtClean="0"/>
              <a:t>/</a:t>
            </a:r>
            <a:r>
              <a:rPr lang="tr-TR" sz="2400" dirty="0" err="1" smtClean="0"/>
              <a:t>Disable</a:t>
            </a:r>
            <a:r>
              <a:rPr lang="tr-TR" sz="2400" dirty="0" smtClean="0"/>
              <a:t> Timer1 </a:t>
            </a:r>
            <a:r>
              <a:rPr lang="tr-TR" sz="2400" dirty="0" err="1" smtClean="0"/>
              <a:t>Oscillator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 err="1" smtClean="0"/>
              <a:t>setting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select</a:t>
            </a:r>
            <a:r>
              <a:rPr lang="tr-TR" sz="2400" dirty="0" smtClean="0"/>
              <a:t> </a:t>
            </a:r>
            <a:r>
              <a:rPr lang="tr-TR" sz="2400" dirty="0" err="1" smtClean="0"/>
              <a:t>bits</a:t>
            </a:r>
            <a:r>
              <a:rPr lang="tr-TR" sz="2400" dirty="0" smtClean="0"/>
              <a:t>, SCS&lt;1:0&gt; (OSCCON&lt;1:0&gt;) </a:t>
            </a:r>
            <a:r>
              <a:rPr lang="tr-TR" sz="2400" dirty="0" err="1" smtClean="0"/>
              <a:t>to</a:t>
            </a:r>
            <a:r>
              <a:rPr lang="tr-TR" sz="2400" dirty="0" smtClean="0"/>
              <a:t> '01',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device</a:t>
            </a:r>
            <a:r>
              <a:rPr lang="tr-TR" sz="2400" dirty="0" smtClean="0"/>
              <a:t> </a:t>
            </a:r>
            <a:r>
              <a:rPr lang="tr-TR" sz="2400" dirty="0" err="1" smtClean="0"/>
              <a:t>switches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SEC_RUN </a:t>
            </a:r>
            <a:r>
              <a:rPr lang="tr-TR" sz="2400" dirty="0" err="1" smtClean="0"/>
              <a:t>mode</a:t>
            </a:r>
            <a:r>
              <a:rPr lang="tr-TR" sz="2400" dirty="0" smtClean="0"/>
              <a:t>; </a:t>
            </a:r>
            <a:r>
              <a:rPr lang="tr-TR" sz="2400" dirty="0" err="1" smtClean="0"/>
              <a:t>both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CPU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peripherals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clocked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Timer1 </a:t>
            </a:r>
            <a:r>
              <a:rPr lang="tr-TR" sz="2400" dirty="0" err="1" smtClean="0"/>
              <a:t>oscillator</a:t>
            </a:r>
            <a:r>
              <a:rPr lang="tr-TR" sz="2400" dirty="0" smtClean="0"/>
              <a:t>.</a:t>
            </a:r>
          </a:p>
          <a:p>
            <a:pPr marL="0" indent="0" algn="just">
              <a:buNone/>
            </a:pP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-T1RUN     :  </a:t>
            </a:r>
            <a:r>
              <a:rPr lang="tr-TR" sz="2400" dirty="0" smtClean="0"/>
              <a:t>Timer1 </a:t>
            </a:r>
            <a:r>
              <a:rPr lang="tr-TR" sz="2400" dirty="0" err="1" smtClean="0"/>
              <a:t>System</a:t>
            </a:r>
            <a:r>
              <a:rPr lang="tr-TR" sz="2400" dirty="0" smtClean="0"/>
              <a:t>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Status</a:t>
            </a:r>
            <a:r>
              <a:rPr lang="tr-TR" sz="2400" dirty="0" smtClean="0"/>
              <a:t> bit</a:t>
            </a:r>
          </a:p>
          <a:p>
            <a:pPr marL="0" indent="0" algn="just">
              <a:buNone/>
            </a:pPr>
            <a:r>
              <a:rPr lang="tr-TR" sz="2400" dirty="0"/>
              <a:t> </a:t>
            </a:r>
            <a:r>
              <a:rPr lang="tr-TR" sz="2400" dirty="0" smtClean="0"/>
              <a:t>   1 : Device </a:t>
            </a:r>
            <a:r>
              <a:rPr lang="tr-TR" sz="2400" dirty="0" err="1" smtClean="0"/>
              <a:t>clock</a:t>
            </a:r>
            <a:r>
              <a:rPr lang="tr-TR" sz="2400" dirty="0" smtClean="0"/>
              <a:t> is </a:t>
            </a:r>
            <a:r>
              <a:rPr lang="tr-TR" sz="2400" dirty="0" err="1" smtClean="0"/>
              <a:t>derived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Timer1 </a:t>
            </a:r>
            <a:r>
              <a:rPr lang="tr-TR" sz="2400" dirty="0" err="1" smtClean="0"/>
              <a:t>oscillator</a:t>
            </a:r>
            <a:endParaRPr lang="tr-TR" sz="2400" dirty="0" smtClean="0"/>
          </a:p>
          <a:p>
            <a:pPr marL="0" indent="0" algn="just">
              <a:buNone/>
            </a:pPr>
            <a:r>
              <a:rPr lang="tr-TR" sz="2400" dirty="0"/>
              <a:t> </a:t>
            </a:r>
            <a:r>
              <a:rPr lang="tr-TR" sz="2400" dirty="0" smtClean="0"/>
              <a:t>   0 : Device </a:t>
            </a:r>
            <a:r>
              <a:rPr lang="tr-TR" sz="2400" dirty="0" err="1" smtClean="0"/>
              <a:t>clock</a:t>
            </a:r>
            <a:r>
              <a:rPr lang="tr-TR" sz="2400" dirty="0" smtClean="0"/>
              <a:t> is </a:t>
            </a:r>
            <a:r>
              <a:rPr lang="tr-TR" sz="2400" dirty="0" err="1" smtClean="0"/>
              <a:t>derived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another</a:t>
            </a:r>
            <a:r>
              <a:rPr lang="tr-TR" sz="2400" dirty="0" smtClean="0"/>
              <a:t> </a:t>
            </a:r>
            <a:r>
              <a:rPr lang="tr-TR" sz="2400" dirty="0" err="1" smtClean="0"/>
              <a:t>source</a:t>
            </a:r>
            <a:r>
              <a:rPr lang="tr-TR" sz="2400" dirty="0" smtClean="0"/>
              <a:t>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687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Interrupts</a:t>
            </a:r>
            <a:r>
              <a:rPr lang="tr-TR" dirty="0" smtClean="0"/>
              <a:t> </a:t>
            </a:r>
            <a:r>
              <a:rPr lang="tr-TR" dirty="0" err="1"/>
              <a:t>overview</a:t>
            </a:r>
            <a:endParaRPr lang="tr-TR" dirty="0"/>
          </a:p>
          <a:p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interrupt</a:t>
            </a:r>
            <a:endParaRPr lang="tr-TR" dirty="0" smtClean="0"/>
          </a:p>
          <a:p>
            <a:r>
              <a:rPr lang="fr-FR" dirty="0" smtClean="0"/>
              <a:t>PORTB </a:t>
            </a:r>
            <a:r>
              <a:rPr lang="fr-FR" dirty="0"/>
              <a:t>on change </a:t>
            </a:r>
            <a:r>
              <a:rPr lang="fr-FR" dirty="0" err="1" smtClean="0"/>
              <a:t>interrupts</a:t>
            </a:r>
            <a:endParaRPr lang="tr-TR" dirty="0" smtClean="0"/>
          </a:p>
          <a:p>
            <a:r>
              <a:rPr lang="tr-TR" dirty="0" err="1" smtClean="0"/>
              <a:t>Timer</a:t>
            </a:r>
            <a:r>
              <a:rPr lang="tr-TR" dirty="0" smtClean="0"/>
              <a:t> </a:t>
            </a:r>
            <a:r>
              <a:rPr lang="tr-TR" dirty="0" err="1" smtClean="0"/>
              <a:t>interrupts</a:t>
            </a:r>
            <a:endParaRPr lang="fr-FR" dirty="0"/>
          </a:p>
          <a:p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80412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TIMER1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on </a:t>
            </a:r>
            <a:r>
              <a:rPr lang="tr-TR" dirty="0" err="1" smtClean="0"/>
              <a:t>overflow</a:t>
            </a:r>
            <a:r>
              <a:rPr lang="tr-TR" dirty="0" smtClean="0"/>
              <a:t> (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FFFFh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0000h).</a:t>
            </a:r>
          </a:p>
          <a:p>
            <a:pPr algn="just"/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 bit is TMR1IF (PIR1&lt;0&gt;).</a:t>
            </a:r>
          </a:p>
          <a:p>
            <a:pPr algn="just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can be </a:t>
            </a:r>
            <a:r>
              <a:rPr lang="tr-TR" dirty="0" err="1" smtClean="0"/>
              <a:t>enabled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disabled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clearing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Timer1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bit </a:t>
            </a:r>
            <a:r>
              <a:rPr lang="tr-TR" dirty="0" err="1" smtClean="0"/>
              <a:t>which</a:t>
            </a:r>
            <a:r>
              <a:rPr lang="tr-TR" dirty="0" smtClean="0"/>
              <a:t> is TMR1IE (PIE1&lt;0&gt;).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317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TIMER2</a:t>
            </a:r>
            <a:endParaRPr lang="tr-TR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1524000" y="4607627"/>
            <a:ext cx="9365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tr-TR" sz="2400" dirty="0" smtClean="0"/>
              <a:t>8 bit </a:t>
            </a:r>
            <a:r>
              <a:rPr lang="tr-TR" sz="2400" dirty="0" err="1" smtClean="0"/>
              <a:t>Timer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period</a:t>
            </a:r>
            <a:r>
              <a:rPr lang="tr-TR" sz="2400" dirty="0" smtClean="0"/>
              <a:t> </a:t>
            </a:r>
            <a:r>
              <a:rPr lang="tr-TR" sz="2400" dirty="0" err="1" smtClean="0"/>
              <a:t>registers</a:t>
            </a:r>
            <a:r>
              <a:rPr lang="tr-TR" sz="2400" dirty="0" smtClean="0"/>
              <a:t> (TMR1 </a:t>
            </a:r>
            <a:r>
              <a:rPr lang="tr-TR" sz="2400" dirty="0" err="1" smtClean="0"/>
              <a:t>and</a:t>
            </a:r>
            <a:r>
              <a:rPr lang="tr-TR" sz="2400" dirty="0" smtClean="0"/>
              <a:t> PR2, </a:t>
            </a:r>
            <a:r>
              <a:rPr lang="tr-TR" sz="2400" dirty="0" err="1" smtClean="0"/>
              <a:t>respectively</a:t>
            </a:r>
            <a:r>
              <a:rPr lang="tr-TR" sz="2400" dirty="0" smtClean="0"/>
              <a:t>),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tr-TR" sz="2400" dirty="0" err="1" smtClean="0"/>
              <a:t>Readable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writable</a:t>
            </a:r>
            <a:r>
              <a:rPr lang="tr-TR" sz="2400" dirty="0" smtClean="0"/>
              <a:t> (</a:t>
            </a:r>
            <a:r>
              <a:rPr lang="tr-TR" sz="2400" dirty="0" err="1" smtClean="0"/>
              <a:t>both</a:t>
            </a:r>
            <a:r>
              <a:rPr lang="tr-TR" sz="2400" dirty="0" smtClean="0"/>
              <a:t> </a:t>
            </a:r>
            <a:r>
              <a:rPr lang="tr-TR" sz="2400" dirty="0" err="1" smtClean="0"/>
              <a:t>registers</a:t>
            </a:r>
            <a:r>
              <a:rPr lang="tr-TR" sz="2400" dirty="0" smtClean="0"/>
              <a:t>),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tr-TR" sz="2400" dirty="0" err="1" smtClean="0"/>
              <a:t>Interrupt</a:t>
            </a:r>
            <a:r>
              <a:rPr lang="tr-TR" sz="2400" dirty="0" smtClean="0"/>
              <a:t> on TMR2 </a:t>
            </a:r>
            <a:r>
              <a:rPr lang="tr-TR" sz="2400" dirty="0" err="1" smtClean="0"/>
              <a:t>to</a:t>
            </a:r>
            <a:r>
              <a:rPr lang="tr-TR" sz="2400" dirty="0" smtClean="0"/>
              <a:t> PR2 </a:t>
            </a:r>
            <a:r>
              <a:rPr lang="tr-TR" sz="2400" dirty="0" err="1" smtClean="0"/>
              <a:t>match</a:t>
            </a:r>
            <a:r>
              <a:rPr lang="tr-TR" sz="2400" dirty="0" smtClean="0"/>
              <a:t>.</a:t>
            </a:r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 TMR2ON :</a:t>
            </a:r>
            <a:r>
              <a:rPr lang="tr-TR" sz="2400" dirty="0" smtClean="0"/>
              <a:t> Timer2 ON/OFF bit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524000" y="1695080"/>
            <a:ext cx="71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Timer2,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T2CON</a:t>
            </a:r>
            <a:r>
              <a:rPr lang="tr-TR" sz="2400" dirty="0" smtClean="0"/>
              <a:t> </a:t>
            </a:r>
            <a:r>
              <a:rPr lang="tr-TR" sz="2400" dirty="0" err="1" smtClean="0"/>
              <a:t>register</a:t>
            </a:r>
            <a:r>
              <a:rPr lang="tr-TR" sz="2400" dirty="0"/>
              <a:t>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38353"/>
            <a:ext cx="791638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TIMER2</a:t>
            </a:r>
            <a:endParaRPr lang="tr-TR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1988127" y="1690688"/>
            <a:ext cx="9365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-T2OUTPS&lt;3:0&gt; :  </a:t>
            </a:r>
            <a:r>
              <a:rPr lang="tr-TR" sz="2400" dirty="0" smtClean="0"/>
              <a:t>Timer2 </a:t>
            </a:r>
            <a:r>
              <a:rPr lang="tr-TR" sz="2400" dirty="0" err="1" smtClean="0"/>
              <a:t>Output</a:t>
            </a:r>
            <a:r>
              <a:rPr lang="tr-TR" sz="2400" dirty="0" smtClean="0"/>
              <a:t> </a:t>
            </a:r>
            <a:r>
              <a:rPr lang="tr-TR" sz="2400" dirty="0" err="1" smtClean="0"/>
              <a:t>Postscale</a:t>
            </a:r>
            <a:r>
              <a:rPr lang="tr-TR" sz="2400" dirty="0" smtClean="0"/>
              <a:t> Select </a:t>
            </a:r>
            <a:r>
              <a:rPr lang="tr-TR" sz="2400" dirty="0" err="1" smtClean="0"/>
              <a:t>bits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-0000 = 1:1 </a:t>
            </a:r>
            <a:r>
              <a:rPr lang="tr-TR" sz="2400" dirty="0" err="1" smtClean="0"/>
              <a:t>postscale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-0001 = 1:2 </a:t>
            </a:r>
            <a:r>
              <a:rPr lang="tr-TR" sz="2400" dirty="0" err="1" smtClean="0"/>
              <a:t>postscale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…….</a:t>
            </a:r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-1111 = 1:16 </a:t>
            </a:r>
            <a:r>
              <a:rPr lang="tr-TR" sz="2400" dirty="0" err="1" smtClean="0"/>
              <a:t>postscale</a:t>
            </a:r>
            <a:endParaRPr lang="tr-TR" sz="2400" dirty="0" smtClean="0"/>
          </a:p>
          <a:p>
            <a:pPr algn="just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-T2OUTPS&lt;3:0&gt; :  </a:t>
            </a:r>
            <a:r>
              <a:rPr lang="tr-TR" sz="2400" dirty="0" smtClean="0"/>
              <a:t>Timer2 </a:t>
            </a:r>
            <a:r>
              <a:rPr lang="tr-TR" sz="2400" dirty="0" err="1" smtClean="0"/>
              <a:t>Clock</a:t>
            </a:r>
            <a:r>
              <a:rPr lang="tr-TR" sz="2400" dirty="0" smtClean="0"/>
              <a:t> </a:t>
            </a:r>
            <a:r>
              <a:rPr lang="tr-TR" sz="2400" dirty="0" err="1" smtClean="0"/>
              <a:t>Prescale</a:t>
            </a:r>
            <a:r>
              <a:rPr lang="tr-TR" sz="2400" dirty="0" smtClean="0"/>
              <a:t> Select </a:t>
            </a:r>
            <a:r>
              <a:rPr lang="tr-TR" sz="2400" dirty="0" err="1" smtClean="0"/>
              <a:t>bits</a:t>
            </a:r>
            <a:endParaRPr lang="tr-TR" sz="2400" dirty="0" smtClean="0"/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- 00 = </a:t>
            </a:r>
            <a:r>
              <a:rPr lang="tr-TR" sz="2400" dirty="0" err="1" smtClean="0"/>
              <a:t>Prescaler</a:t>
            </a:r>
            <a:r>
              <a:rPr lang="tr-TR" sz="2400" dirty="0" smtClean="0"/>
              <a:t> is 1</a:t>
            </a:r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- 01 = </a:t>
            </a:r>
            <a:r>
              <a:rPr lang="tr-TR" sz="2400" dirty="0" err="1" smtClean="0"/>
              <a:t>Prescaler</a:t>
            </a:r>
            <a:r>
              <a:rPr lang="tr-TR" sz="2400" dirty="0" smtClean="0"/>
              <a:t> is 4</a:t>
            </a:r>
          </a:p>
          <a:p>
            <a:pPr algn="just"/>
            <a:r>
              <a:rPr lang="tr-TR" sz="2400" dirty="0"/>
              <a:t>	</a:t>
            </a:r>
            <a:r>
              <a:rPr lang="tr-TR" sz="2400" dirty="0" smtClean="0"/>
              <a:t>- 1x = </a:t>
            </a:r>
            <a:r>
              <a:rPr lang="tr-TR" sz="2400" dirty="0" err="1" smtClean="0"/>
              <a:t>Prescaler</a:t>
            </a:r>
            <a:r>
              <a:rPr lang="tr-TR" sz="2400" dirty="0" smtClean="0"/>
              <a:t> is 16</a:t>
            </a:r>
          </a:p>
        </p:txBody>
      </p:sp>
    </p:spTree>
    <p:extLst>
      <p:ext uri="{BB962C8B-B14F-4D97-AF65-F5344CB8AC3E}">
        <p14:creationId xmlns:p14="http://schemas.microsoft.com/office/powerpoint/2010/main" val="84826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 INTERRUPTS – </a:t>
            </a:r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TIMER2</a:t>
            </a:r>
            <a:endParaRPr lang="tr-TR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In</a:t>
            </a:r>
            <a:r>
              <a:rPr lang="tr-TR" dirty="0" smtClean="0"/>
              <a:t> normal </a:t>
            </a:r>
            <a:r>
              <a:rPr lang="tr-TR" dirty="0" err="1" smtClean="0"/>
              <a:t>operation</a:t>
            </a:r>
            <a:r>
              <a:rPr lang="tr-TR" dirty="0" smtClean="0"/>
              <a:t>, TMR2 is </a:t>
            </a:r>
            <a:r>
              <a:rPr lang="tr-TR" dirty="0" err="1" smtClean="0"/>
              <a:t>incremented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00h on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(</a:t>
            </a:r>
            <a:r>
              <a:rPr lang="tr-TR" dirty="0" err="1" smtClean="0"/>
              <a:t>Fosc</a:t>
            </a:r>
            <a:r>
              <a:rPr lang="tr-TR" dirty="0" smtClean="0"/>
              <a:t> / 4).</a:t>
            </a:r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TMR2 is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period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, PR2, on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.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match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comparator</a:t>
            </a:r>
            <a:r>
              <a:rPr lang="tr-TR" dirty="0" smtClean="0"/>
              <a:t> </a:t>
            </a:r>
            <a:r>
              <a:rPr lang="tr-TR" dirty="0" err="1" smtClean="0"/>
              <a:t>generates</a:t>
            </a:r>
            <a:r>
              <a:rPr lang="tr-TR" dirty="0" smtClean="0"/>
              <a:t> a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timer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resets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TMR2 </a:t>
            </a:r>
            <a:r>
              <a:rPr lang="tr-TR" dirty="0" err="1" smtClean="0"/>
              <a:t>to</a:t>
            </a:r>
            <a:r>
              <a:rPr lang="tr-TR" dirty="0" smtClean="0"/>
              <a:t> 00h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drives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counter</a:t>
            </a:r>
            <a:r>
              <a:rPr lang="tr-TR" dirty="0" smtClean="0"/>
              <a:t>/</a:t>
            </a:r>
            <a:r>
              <a:rPr lang="tr-TR" dirty="0" err="1" smtClean="0"/>
              <a:t>postscaler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generates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TMR2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latched</a:t>
            </a:r>
            <a:r>
              <a:rPr lang="tr-TR" dirty="0" smtClean="0"/>
              <a:t> in TMR2IF (PIR1&lt;1&gt;).</a:t>
            </a:r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is </a:t>
            </a:r>
            <a:r>
              <a:rPr lang="tr-TR" dirty="0" err="1" smtClean="0"/>
              <a:t>enabled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TMR2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bit, TMR2IE(PIE1&lt;1&gt;).</a:t>
            </a:r>
          </a:p>
        </p:txBody>
      </p:sp>
    </p:spTree>
    <p:extLst>
      <p:ext uri="{BB962C8B-B14F-4D97-AF65-F5344CB8AC3E}">
        <p14:creationId xmlns:p14="http://schemas.microsoft.com/office/powerpoint/2010/main" val="312737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INTERRUPTS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Programmed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I/O: </a:t>
            </a:r>
            <a:r>
              <a:rPr lang="en-US" dirty="0"/>
              <a:t>The status of the I/O device is repeatedly checked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program (</a:t>
            </a:r>
            <a:r>
              <a:rPr lang="tr-TR" dirty="0" err="1" smtClean="0"/>
              <a:t>Inefficiency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time </a:t>
            </a:r>
            <a:r>
              <a:rPr lang="tr-TR" dirty="0" err="1" smtClean="0"/>
              <a:t>usage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wait</a:t>
            </a:r>
            <a:r>
              <a:rPr lang="tr-TR" dirty="0" smtClean="0"/>
              <a:t> inside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doing</a:t>
            </a:r>
            <a:r>
              <a:rPr lang="tr-TR" dirty="0" smtClean="0"/>
              <a:t> </a:t>
            </a:r>
            <a:r>
              <a:rPr lang="tr-TR" dirty="0" err="1" smtClean="0"/>
              <a:t>anything</a:t>
            </a:r>
            <a:r>
              <a:rPr lang="tr-TR" dirty="0" smtClean="0"/>
              <a:t> else).</a:t>
            </a:r>
            <a:endParaRPr lang="tr-TR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Interrupts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I/O: </a:t>
            </a:r>
            <a:r>
              <a:rPr lang="en-US" dirty="0"/>
              <a:t>The I/O device requests the interrupt and an </a:t>
            </a:r>
            <a:r>
              <a:rPr lang="en-US" dirty="0" smtClean="0"/>
              <a:t>interrupt</a:t>
            </a:r>
            <a:r>
              <a:rPr lang="tr-TR" dirty="0" smtClean="0"/>
              <a:t> </a:t>
            </a:r>
            <a:r>
              <a:rPr lang="en-US" dirty="0" smtClean="0"/>
              <a:t>handling </a:t>
            </a:r>
            <a:r>
              <a:rPr lang="en-US" dirty="0"/>
              <a:t>routine or interrupt service routine is needed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interrupt</a:t>
            </a:r>
            <a:r>
              <a:rPr lang="en-US" b="1" dirty="0"/>
              <a:t> </a:t>
            </a:r>
            <a:r>
              <a:rPr lang="en-US" dirty="0"/>
              <a:t>is a signal that stops the microcontroller from what is </a:t>
            </a:r>
            <a:r>
              <a:rPr lang="en-US" dirty="0" smtClean="0"/>
              <a:t>doing,</a:t>
            </a:r>
            <a:r>
              <a:rPr lang="tr-TR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that something else can happen (a temporary break). After ISR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completed </a:t>
            </a:r>
            <a:r>
              <a:rPr lang="en-US" dirty="0"/>
              <a:t>then the CPU carries on where it was left off.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7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LOGIC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1353787"/>
            <a:ext cx="8312727" cy="5343896"/>
          </a:xfrm>
        </p:spPr>
      </p:pic>
      <p:cxnSp>
        <p:nvCxnSpPr>
          <p:cNvPr id="8" name="Düz Ok Bağlayıcısı 7"/>
          <p:cNvCxnSpPr>
            <a:stCxn id="6" idx="1"/>
          </p:cNvCxnSpPr>
          <p:nvPr/>
        </p:nvCxnSpPr>
        <p:spPr>
          <a:xfrm flipV="1">
            <a:off x="1959428" y="3728852"/>
            <a:ext cx="0" cy="29688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>
            <a:stCxn id="6" idx="1"/>
          </p:cNvCxnSpPr>
          <p:nvPr/>
        </p:nvCxnSpPr>
        <p:spPr>
          <a:xfrm>
            <a:off x="1959428" y="4025735"/>
            <a:ext cx="0" cy="3087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LOGIC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 </a:t>
            </a:r>
            <a:r>
              <a:rPr lang="en-US" dirty="0"/>
              <a:t>FLAG BITS are set regardless of PEIE, GIE or enable bit</a:t>
            </a:r>
          </a:p>
          <a:p>
            <a:pPr marL="0" indent="0" algn="just">
              <a:buNone/>
            </a:pPr>
            <a:r>
              <a:rPr lang="en-US" dirty="0"/>
              <a:t>according to the working conditions of peripheral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Do not forget to clear proper interrupt flag in your interrupt service</a:t>
            </a:r>
            <a:r>
              <a:rPr lang="tr-TR" dirty="0" smtClean="0"/>
              <a:t> </a:t>
            </a:r>
            <a:r>
              <a:rPr lang="tr-TR" dirty="0" err="1" smtClean="0"/>
              <a:t>routine</a:t>
            </a:r>
            <a:r>
              <a:rPr lang="tr-TR" dirty="0" smtClean="0"/>
              <a:t>!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writing your own code, it may be useful to disable all </a:t>
            </a:r>
            <a:r>
              <a:rPr lang="en-US" dirty="0" smtClean="0"/>
              <a:t>interrupts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then initialize your other parameters/ports/etc. After </a:t>
            </a:r>
            <a:r>
              <a:rPr lang="en-US" dirty="0" smtClean="0"/>
              <a:t>completing</a:t>
            </a:r>
            <a:r>
              <a:rPr lang="tr-TR" dirty="0" smtClean="0"/>
              <a:t> </a:t>
            </a:r>
            <a:r>
              <a:rPr lang="en-US" dirty="0" smtClean="0"/>
              <a:t>initialization </a:t>
            </a:r>
            <a:r>
              <a:rPr lang="en-US" dirty="0"/>
              <a:t>part you can enable the interrupts and continue </a:t>
            </a:r>
            <a:r>
              <a:rPr lang="en-US" dirty="0" smtClean="0"/>
              <a:t>with</a:t>
            </a:r>
            <a:r>
              <a:rPr lang="tr-TR" dirty="0" smtClean="0"/>
              <a:t> main </a:t>
            </a:r>
            <a:r>
              <a:rPr lang="tr-TR" dirty="0" err="1" smtClean="0"/>
              <a:t>routine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Refer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datasheet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details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305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EFFECTS &amp; HANDLING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690688"/>
            <a:ext cx="7695210" cy="4579483"/>
          </a:xfrm>
        </p:spPr>
      </p:pic>
    </p:spTree>
    <p:extLst>
      <p:ext uri="{BB962C8B-B14F-4D97-AF65-F5344CB8AC3E}">
        <p14:creationId xmlns:p14="http://schemas.microsoft.com/office/powerpoint/2010/main" val="329237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CONTROL REGISTERS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7" y="1690688"/>
            <a:ext cx="9512134" cy="4139661"/>
          </a:xfrm>
        </p:spPr>
      </p:pic>
      <p:sp>
        <p:nvSpPr>
          <p:cNvPr id="5" name="Metin kutusu 4"/>
          <p:cNvSpPr txBox="1"/>
          <p:nvPr/>
        </p:nvSpPr>
        <p:spPr>
          <a:xfrm>
            <a:off x="2897580" y="5830349"/>
            <a:ext cx="737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</a:t>
            </a:r>
            <a:r>
              <a:rPr lang="en-US" dirty="0" smtClean="0"/>
              <a:t>RCON </a:t>
            </a:r>
            <a:r>
              <a:rPr lang="en-US" dirty="0"/>
              <a:t>Register can be used to enable/disable interrupt </a:t>
            </a:r>
            <a:r>
              <a:rPr lang="en-US" dirty="0" smtClean="0"/>
              <a:t>priorities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67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(INT) INTERRUPT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34" y="2467554"/>
            <a:ext cx="7980217" cy="3470108"/>
          </a:xfrm>
        </p:spPr>
      </p:pic>
      <p:sp>
        <p:nvSpPr>
          <p:cNvPr id="5" name="Metin kutusu 4"/>
          <p:cNvSpPr txBox="1"/>
          <p:nvPr/>
        </p:nvSpPr>
        <p:spPr>
          <a:xfrm>
            <a:off x="1009403" y="1805049"/>
            <a:ext cx="102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 smtClean="0"/>
              <a:t>External</a:t>
            </a:r>
            <a:r>
              <a:rPr lang="tr-TR" sz="2400" dirty="0" smtClean="0"/>
              <a:t> </a:t>
            </a:r>
            <a:r>
              <a:rPr lang="tr-TR" sz="2400" dirty="0" err="1" smtClean="0"/>
              <a:t>interrupt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RB0/INT0, RB1/INT1 </a:t>
            </a:r>
            <a:r>
              <a:rPr lang="tr-TR" sz="2400" dirty="0" err="1" smtClean="0"/>
              <a:t>and</a:t>
            </a:r>
            <a:r>
              <a:rPr lang="tr-TR" sz="2400" dirty="0" smtClean="0"/>
              <a:t> RB2/INT2 </a:t>
            </a:r>
            <a:r>
              <a:rPr lang="tr-TR" sz="2400" dirty="0" err="1" smtClean="0"/>
              <a:t>pins</a:t>
            </a:r>
            <a:r>
              <a:rPr lang="tr-TR" sz="2400" dirty="0" smtClean="0"/>
              <a:t>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6368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PORTB ON CHANGE INTERRUPT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5" y="1785690"/>
            <a:ext cx="8407729" cy="1754595"/>
          </a:xfrm>
        </p:spPr>
      </p:pic>
      <p:sp>
        <p:nvSpPr>
          <p:cNvPr id="5" name="Metin kutusu 4"/>
          <p:cNvSpPr txBox="1"/>
          <p:nvPr/>
        </p:nvSpPr>
        <p:spPr>
          <a:xfrm>
            <a:off x="1212272" y="3612975"/>
            <a:ext cx="9808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input change on PORTB&lt;4:7&gt; sets flag bit RBIF (placed at INTCON&lt;0</a:t>
            </a:r>
            <a:r>
              <a:rPr lang="en-US" sz="2400" dirty="0" smtClean="0"/>
              <a:t>&gt;).</a:t>
            </a:r>
            <a:r>
              <a:rPr lang="tr-TR" sz="2400" dirty="0" smtClean="0"/>
              <a:t> </a:t>
            </a:r>
            <a:r>
              <a:rPr lang="en-US" sz="2400" dirty="0" smtClean="0"/>
              <a:t>Only </a:t>
            </a:r>
            <a:r>
              <a:rPr lang="en-US" sz="2400" dirty="0"/>
              <a:t>the pins configured as input can cause this interrupt to occur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clear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RBIF? </a:t>
            </a:r>
            <a:r>
              <a:rPr lang="en-US" sz="2400" dirty="0" smtClean="0"/>
              <a:t>Make </a:t>
            </a:r>
            <a:r>
              <a:rPr lang="en-US" sz="2400" dirty="0"/>
              <a:t>a read and then a write operation of PORTB to end the mismatch </a:t>
            </a:r>
            <a:r>
              <a:rPr lang="en-US" sz="2400" dirty="0" smtClean="0"/>
              <a:t>condition.</a:t>
            </a:r>
            <a:r>
              <a:rPr lang="tr-TR" sz="2400" dirty="0" smtClean="0"/>
              <a:t> </a:t>
            </a:r>
            <a:r>
              <a:rPr lang="tr-TR" sz="2400" dirty="0" err="1" smtClean="0"/>
              <a:t>Clear</a:t>
            </a:r>
            <a:r>
              <a:rPr lang="tr-TR" sz="2400" dirty="0" smtClean="0"/>
              <a:t> </a:t>
            </a:r>
            <a:r>
              <a:rPr lang="tr-TR" sz="2400" dirty="0" err="1"/>
              <a:t>flag</a:t>
            </a:r>
            <a:r>
              <a:rPr lang="tr-TR" sz="2400" dirty="0"/>
              <a:t> bit </a:t>
            </a:r>
            <a:r>
              <a:rPr lang="tr-TR" sz="2400" dirty="0" smtClean="0"/>
              <a:t>RBIF.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can</a:t>
            </a: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clear RBIF without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makin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read/write operation of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PORTB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tr-T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995</Words>
  <Application>Microsoft Office PowerPoint</Application>
  <PresentationFormat>Geniş ekran</PresentationFormat>
  <Paragraphs>119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CENG 336 INT. TO EMBEDDED SYSTEMS DEVELOPMENT Spring 2017 Recitation-3</vt:lpstr>
      <vt:lpstr>Today’s Outline</vt:lpstr>
      <vt:lpstr>INTERRUPTS</vt:lpstr>
      <vt:lpstr>INTERRUPT LOGIC</vt:lpstr>
      <vt:lpstr>INTERRUPT LOGIC</vt:lpstr>
      <vt:lpstr>EFFECTS &amp; HANDLING</vt:lpstr>
      <vt:lpstr>INTERRUPT CONTROL REGISTERS</vt:lpstr>
      <vt:lpstr>EXTERNAL (INT) INTERRUPT</vt:lpstr>
      <vt:lpstr>PORTB ON CHANGE INTERRUPT</vt:lpstr>
      <vt:lpstr>PORTB ON CHANGE INTERRUPT</vt:lpstr>
      <vt:lpstr>TIMER INTERRUPTS</vt:lpstr>
      <vt:lpstr>TIMER INTERRUPTS – TIMER0</vt:lpstr>
      <vt:lpstr>TIMER INTERRUPTS – TIMER0</vt:lpstr>
      <vt:lpstr>TIMER INTERRUPTS – TIMER0</vt:lpstr>
      <vt:lpstr>TIMER INTERRUPTS – TIMER0</vt:lpstr>
      <vt:lpstr>TIMER INTERRUPTS – TIMER1</vt:lpstr>
      <vt:lpstr>TIMER INTERRUPTS – TIMER1</vt:lpstr>
      <vt:lpstr>TIMER INTERRUPTS – TIMER1</vt:lpstr>
      <vt:lpstr>TIMER INTERRUPTS – TIMER1</vt:lpstr>
      <vt:lpstr>TIMER INTERRUPTS – TIMER1</vt:lpstr>
      <vt:lpstr>TIMER INTERRUPTS – TIMER2</vt:lpstr>
      <vt:lpstr>TIMER INTERRUPTS – TIMER2</vt:lpstr>
      <vt:lpstr>TIMER INTERRUPTS – TIMER2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336 INT. TO EMBEDDED SYSTEMS DEVELOPMENT Spring 2017 Recitation-3</dc:title>
  <dc:creator>asimerve</dc:creator>
  <cp:lastModifiedBy>asimerve</cp:lastModifiedBy>
  <cp:revision>106</cp:revision>
  <dcterms:created xsi:type="dcterms:W3CDTF">2017-03-24T16:38:55Z</dcterms:created>
  <dcterms:modified xsi:type="dcterms:W3CDTF">2017-03-24T19:27:35Z</dcterms:modified>
</cp:coreProperties>
</file>