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PT Sans Narrow"/>
      <p:regular r:id="rId79"/>
      <p:bold r:id="rId80"/>
    </p:embeddedFont>
    <p:embeddedFont>
      <p:font typeface="Open Sans"/>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OpenSans-boldItalic.fntdata"/><Relationship Id="rId83" Type="http://schemas.openxmlformats.org/officeDocument/2006/relationships/font" Target="fonts/OpenSans-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PTSansNarrow-bold.fntdata"/><Relationship Id="rId82" Type="http://schemas.openxmlformats.org/officeDocument/2006/relationships/font" Target="fonts/OpenSans-bold.fntdata"/><Relationship Id="rId81"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PTSansNarrow-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340d4002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340d4002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340d4002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340d400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3283254f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3283254f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3283254f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3283254f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340d4002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340d4002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340d400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7340d400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340d4002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7340d4002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340d4002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340d4002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7340d4002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7340d4002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340d4002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340d4002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5b015081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5b015081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340d4002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340d4002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340d400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340d400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5a9384e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5a9384e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340d4002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340d4002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5a9384e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5a9384e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5a9384e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5a9384e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5a9384e7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75a9384e7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5a9384e7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5a9384e7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75a9384e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75a9384e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3283254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3283254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1717f88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1717f88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3283254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3283254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71717f88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71717f88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71717f88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71717f88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5a9384e7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75a9384e7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75a9384e7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75a9384e7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3283254f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3283254f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75a9384e7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75a9384e7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93283254f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93283254f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3283254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3283254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3283254f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93283254f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3283254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3283254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93283254f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93283254f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93283254f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93283254f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93283254f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93283254f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75a9384e7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75a9384e7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89f1acfc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89f1acfc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93283254f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93283254f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3283254f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93283254f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3283254f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3283254f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3283254f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93283254f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93283254f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93283254f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340d400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340d400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3283254f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3283254f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71717f88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71717f8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71717f88f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71717f88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75b015081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75b015081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75a9384e7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75a9384e7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75a9384e7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75a9384e7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71717f88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71717f88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75a9384e7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75a9384e7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75a9384e7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75a9384e7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93283254f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93283254f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340d400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340d400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93283254f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93283254f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75a9384e7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75a9384e7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89f1acfc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89f1acfc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71717f88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71717f88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75a9384e74_5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75a9384e74_5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75b01508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75b01508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75b01508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75b01508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71717f88f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71717f88f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75a9384e74_5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75a9384e74_5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75a9384e74_5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75a9384e74_5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3283254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3283254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75b015081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75b015081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75b015081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75b015081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71717f88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71717f88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71717f88f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71717f88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340d4002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340d4002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340d400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340d400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5.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2.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1.png"/><Relationship Id="rId4" Type="http://schemas.openxmlformats.org/officeDocument/2006/relationships/image" Target="../media/image59.png"/><Relationship Id="rId5" Type="http://schemas.openxmlformats.org/officeDocument/2006/relationships/image" Target="../media/image6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1.png"/><Relationship Id="rId4" Type="http://schemas.openxmlformats.org/officeDocument/2006/relationships/image" Target="../media/image6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Numpy and Pytorch</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CENG 499 Recitation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a:t>
            </a:r>
            <a:r>
              <a:rPr lang="en"/>
              <a:t>Concatenation</a:t>
            </a:r>
            <a:endParaRPr/>
          </a:p>
        </p:txBody>
      </p:sp>
      <p:sp>
        <p:nvSpPr>
          <p:cNvPr id="129" name="Google Shape;12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np.concatenate((a1, a2, a3 …), axis)</a:t>
            </a:r>
            <a:endParaRPr/>
          </a:p>
          <a:p>
            <a:pPr indent="-317500" lvl="1" marL="914400" rtl="0" algn="l">
              <a:spcBef>
                <a:spcPts val="0"/>
              </a:spcBef>
              <a:spcAft>
                <a:spcPts val="0"/>
              </a:spcAft>
              <a:buSzPts val="1400"/>
              <a:buChar char="○"/>
            </a:pPr>
            <a:r>
              <a:rPr lang="en"/>
              <a:t>numpy.vstack(), numpy.hstack()</a:t>
            </a:r>
            <a:endParaRPr/>
          </a:p>
        </p:txBody>
      </p:sp>
      <p:pic>
        <p:nvPicPr>
          <p:cNvPr id="130" name="Google Shape;130;p22"/>
          <p:cNvPicPr preferRelativeResize="0"/>
          <p:nvPr/>
        </p:nvPicPr>
        <p:blipFill>
          <a:blip r:embed="rId3">
            <a:alphaModFix/>
          </a:blip>
          <a:stretch>
            <a:fillRect/>
          </a:stretch>
        </p:blipFill>
        <p:spPr>
          <a:xfrm>
            <a:off x="2527850" y="2007375"/>
            <a:ext cx="4088299" cy="278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Indexing and Slicing, Replication</a:t>
            </a:r>
            <a:endParaRPr/>
          </a:p>
        </p:txBody>
      </p:sp>
      <p:sp>
        <p:nvSpPr>
          <p:cNvPr id="136" name="Google Shape;13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 -&gt; </a:t>
            </a:r>
            <a:r>
              <a:rPr lang="en"/>
              <a:t>Python </a:t>
            </a:r>
            <a:r>
              <a:rPr lang="en"/>
              <a:t>like (minus values are valid)</a:t>
            </a:r>
            <a:endParaRPr/>
          </a:p>
          <a:p>
            <a:pPr indent="-342900" lvl="0" marL="457200" rtl="0" algn="l">
              <a:spcBef>
                <a:spcPts val="0"/>
              </a:spcBef>
              <a:spcAft>
                <a:spcPts val="0"/>
              </a:spcAft>
              <a:buSzPts val="1800"/>
              <a:buChar char="●"/>
            </a:pPr>
            <a:r>
              <a:rPr lang="en"/>
              <a:t>[i][j][k] -&gt; [i, j, k]</a:t>
            </a:r>
            <a:endParaRPr/>
          </a:p>
          <a:p>
            <a:pPr indent="-342900" lvl="0" marL="457200" rtl="0" algn="l">
              <a:spcBef>
                <a:spcPts val="0"/>
              </a:spcBef>
              <a:spcAft>
                <a:spcPts val="0"/>
              </a:spcAft>
              <a:buSzPts val="1800"/>
              <a:buChar char="●"/>
            </a:pPr>
            <a:r>
              <a:rPr lang="en"/>
              <a:t>[i:n][j:m] -&gt; [i:n, j:m]</a:t>
            </a:r>
            <a:endParaRPr/>
          </a:p>
          <a:p>
            <a:pPr indent="-342900" lvl="0" marL="457200" rtl="0" algn="l">
              <a:spcBef>
                <a:spcPts val="0"/>
              </a:spcBef>
              <a:spcAft>
                <a:spcPts val="0"/>
              </a:spcAft>
              <a:buSzPts val="1800"/>
              <a:buChar char="●"/>
            </a:pPr>
            <a:r>
              <a:rPr lang="en"/>
              <a:t>[i:n:c] -&gt; Python like</a:t>
            </a:r>
            <a:endParaRPr/>
          </a:p>
          <a:p>
            <a:pPr indent="-342900" lvl="0" marL="457200" rtl="0" algn="l">
              <a:spcBef>
                <a:spcPts val="0"/>
              </a:spcBef>
              <a:spcAft>
                <a:spcPts val="0"/>
              </a:spcAft>
              <a:buSzPts val="1800"/>
              <a:buChar char="●"/>
            </a:pPr>
            <a:r>
              <a:rPr lang="en"/>
              <a:t>The returned array is a view:</a:t>
            </a:r>
            <a:endParaRPr/>
          </a:p>
          <a:p>
            <a:pPr indent="-317500" lvl="1" marL="914400" rtl="0" algn="l">
              <a:spcBef>
                <a:spcPts val="0"/>
              </a:spcBef>
              <a:spcAft>
                <a:spcPts val="0"/>
              </a:spcAft>
              <a:buSzPts val="1400"/>
              <a:buChar char="○"/>
            </a:pPr>
            <a:r>
              <a:rPr lang="en"/>
              <a:t>A view is a copy of original array. </a:t>
            </a:r>
            <a:endParaRPr/>
          </a:p>
          <a:p>
            <a:pPr indent="-317500" lvl="1" marL="914400" rtl="0" algn="l">
              <a:spcBef>
                <a:spcPts val="0"/>
              </a:spcBef>
              <a:spcAft>
                <a:spcPts val="0"/>
              </a:spcAft>
              <a:buSzPts val="1400"/>
              <a:buChar char="○"/>
            </a:pPr>
            <a:r>
              <a:rPr lang="en"/>
              <a:t>But they point to the same data. </a:t>
            </a:r>
            <a:endParaRPr/>
          </a:p>
          <a:p>
            <a:pPr indent="-317500" lvl="1" marL="914400" rtl="0" algn="l">
              <a:spcBef>
                <a:spcPts val="0"/>
              </a:spcBef>
              <a:spcAft>
                <a:spcPts val="0"/>
              </a:spcAft>
              <a:buSzPts val="1400"/>
              <a:buChar char="○"/>
            </a:pPr>
            <a:r>
              <a:rPr lang="en"/>
              <a:t>Data is shared.</a:t>
            </a:r>
            <a:endParaRPr/>
          </a:p>
          <a:p>
            <a:pPr indent="-317500" lvl="1" marL="914400" rtl="0" algn="l">
              <a:spcBef>
                <a:spcPts val="0"/>
              </a:spcBef>
              <a:spcAft>
                <a:spcPts val="0"/>
              </a:spcAft>
              <a:buSzPts val="1400"/>
              <a:buChar char="○"/>
            </a:pPr>
            <a:r>
              <a:rPr lang="en"/>
              <a:t>If one changes, the other changes.</a:t>
            </a:r>
            <a:endParaRPr/>
          </a:p>
          <a:p>
            <a:pPr indent="-317500" lvl="1" marL="914400" rtl="0" algn="l">
              <a:spcBef>
                <a:spcPts val="0"/>
              </a:spcBef>
              <a:spcAft>
                <a:spcPts val="0"/>
              </a:spcAft>
              <a:buSzPts val="1400"/>
              <a:buChar char="○"/>
            </a:pPr>
            <a:r>
              <a:rPr lang="en"/>
              <a:t>To get a separate array, .copy() is used.</a:t>
            </a:r>
            <a:endParaRPr/>
          </a:p>
          <a:p>
            <a:pPr indent="-342900" lvl="0" marL="457200" rtl="0" algn="l">
              <a:spcBef>
                <a:spcPts val="0"/>
              </a:spcBef>
              <a:spcAft>
                <a:spcPts val="0"/>
              </a:spcAft>
              <a:buSzPts val="1800"/>
              <a:buChar char="●"/>
            </a:pPr>
            <a:r>
              <a:rPr lang="en"/>
              <a:t>A view is created for performance reasons.</a:t>
            </a:r>
            <a:endParaRPr/>
          </a:p>
          <a:p>
            <a:pPr indent="0" lvl="0" marL="0" rtl="0" algn="l">
              <a:spcBef>
                <a:spcPts val="1200"/>
              </a:spcBef>
              <a:spcAft>
                <a:spcPts val="1200"/>
              </a:spcAft>
              <a:buNone/>
            </a:pPr>
            <a:r>
              <a:t/>
            </a:r>
            <a:endParaRPr/>
          </a:p>
        </p:txBody>
      </p:sp>
      <p:pic>
        <p:nvPicPr>
          <p:cNvPr id="137" name="Google Shape;137;p23"/>
          <p:cNvPicPr preferRelativeResize="0"/>
          <p:nvPr/>
        </p:nvPicPr>
        <p:blipFill>
          <a:blip r:embed="rId3">
            <a:alphaModFix/>
          </a:blip>
          <a:stretch>
            <a:fillRect/>
          </a:stretch>
        </p:blipFill>
        <p:spPr>
          <a:xfrm>
            <a:off x="5423725" y="1222425"/>
            <a:ext cx="3668750" cy="3390500"/>
          </a:xfrm>
          <a:prstGeom prst="rect">
            <a:avLst/>
          </a:prstGeom>
          <a:noFill/>
          <a:ln>
            <a:noFill/>
          </a:ln>
        </p:spPr>
      </p:pic>
      <p:pic>
        <p:nvPicPr>
          <p:cNvPr id="138" name="Google Shape;138;p23"/>
          <p:cNvPicPr preferRelativeResize="0"/>
          <p:nvPr/>
        </p:nvPicPr>
        <p:blipFill>
          <a:blip r:embed="rId4">
            <a:alphaModFix/>
          </a:blip>
          <a:stretch>
            <a:fillRect/>
          </a:stretch>
        </p:blipFill>
        <p:spPr>
          <a:xfrm>
            <a:off x="311700" y="4012675"/>
            <a:ext cx="2001475" cy="98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Indexing and Slicing 2</a:t>
            </a:r>
            <a:endParaRPr/>
          </a:p>
        </p:txBody>
      </p:sp>
      <p:sp>
        <p:nvSpPr>
          <p:cNvPr id="144" name="Google Shape;144;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311700" y="1266326"/>
            <a:ext cx="3304800" cy="3375324"/>
          </a:xfrm>
          <a:prstGeom prst="rect">
            <a:avLst/>
          </a:prstGeom>
          <a:noFill/>
          <a:ln>
            <a:noFill/>
          </a:ln>
        </p:spPr>
      </p:pic>
      <p:pic>
        <p:nvPicPr>
          <p:cNvPr id="146" name="Google Shape;146;p24"/>
          <p:cNvPicPr preferRelativeResize="0"/>
          <p:nvPr/>
        </p:nvPicPr>
        <p:blipFill>
          <a:blip r:embed="rId4">
            <a:alphaModFix/>
          </a:blip>
          <a:stretch>
            <a:fillRect/>
          </a:stretch>
        </p:blipFill>
        <p:spPr>
          <a:xfrm>
            <a:off x="6443472" y="1266317"/>
            <a:ext cx="2483625" cy="3615134"/>
          </a:xfrm>
          <a:prstGeom prst="rect">
            <a:avLst/>
          </a:prstGeom>
          <a:noFill/>
          <a:ln>
            <a:noFill/>
          </a:ln>
        </p:spPr>
      </p:pic>
      <p:pic>
        <p:nvPicPr>
          <p:cNvPr id="147" name="Google Shape;147;p24"/>
          <p:cNvPicPr preferRelativeResize="0"/>
          <p:nvPr/>
        </p:nvPicPr>
        <p:blipFill>
          <a:blip r:embed="rId5">
            <a:alphaModFix/>
          </a:blip>
          <a:stretch>
            <a:fillRect/>
          </a:stretch>
        </p:blipFill>
        <p:spPr>
          <a:xfrm>
            <a:off x="3906697" y="1379115"/>
            <a:ext cx="2483625" cy="33895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Indexing and Slicing 3 (Advanced Indexing)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While indexing arrays (of type bool or int) could be utilized as well.</a:t>
            </a:r>
            <a:endParaRPr/>
          </a:p>
          <a:p>
            <a:pPr indent="-342900" lvl="0" marL="457200" rtl="0" algn="l">
              <a:spcBef>
                <a:spcPts val="0"/>
              </a:spcBef>
              <a:spcAft>
                <a:spcPts val="0"/>
              </a:spcAft>
              <a:buSzPts val="1800"/>
              <a:buChar char="●"/>
            </a:pPr>
            <a:r>
              <a:rPr lang="en"/>
              <a:t>Advanced indexing creates a copy not a view.</a:t>
            </a:r>
            <a:endParaRPr/>
          </a:p>
        </p:txBody>
      </p:sp>
      <p:pic>
        <p:nvPicPr>
          <p:cNvPr id="154" name="Google Shape;154;p25"/>
          <p:cNvPicPr preferRelativeResize="0"/>
          <p:nvPr/>
        </p:nvPicPr>
        <p:blipFill>
          <a:blip r:embed="rId3">
            <a:alphaModFix/>
          </a:blip>
          <a:stretch>
            <a:fillRect/>
          </a:stretch>
        </p:blipFill>
        <p:spPr>
          <a:xfrm>
            <a:off x="3076800" y="2089575"/>
            <a:ext cx="2990400" cy="280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Elementwise Addition</a:t>
            </a:r>
            <a:endParaRPr/>
          </a:p>
        </p:txBody>
      </p:sp>
      <p:sp>
        <p:nvSpPr>
          <p:cNvPr id="160" name="Google Shape;16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numpy.add or ‘+’</a:t>
            </a:r>
            <a:endParaRPr/>
          </a:p>
        </p:txBody>
      </p:sp>
      <p:pic>
        <p:nvPicPr>
          <p:cNvPr id="161" name="Google Shape;161;p26"/>
          <p:cNvPicPr preferRelativeResize="0"/>
          <p:nvPr/>
        </p:nvPicPr>
        <p:blipFill>
          <a:blip r:embed="rId3">
            <a:alphaModFix/>
          </a:blip>
          <a:stretch>
            <a:fillRect/>
          </a:stretch>
        </p:blipFill>
        <p:spPr>
          <a:xfrm>
            <a:off x="2076450" y="1869875"/>
            <a:ext cx="4991100" cy="285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Elementwise Subtraction</a:t>
            </a:r>
            <a:endParaRPr/>
          </a:p>
        </p:txBody>
      </p:sp>
      <p:sp>
        <p:nvSpPr>
          <p:cNvPr id="167" name="Google Shape;167;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np.subtract or ‘-’</a:t>
            </a:r>
            <a:endParaRPr/>
          </a:p>
        </p:txBody>
      </p:sp>
      <p:pic>
        <p:nvPicPr>
          <p:cNvPr id="168" name="Google Shape;168;p27"/>
          <p:cNvPicPr preferRelativeResize="0"/>
          <p:nvPr/>
        </p:nvPicPr>
        <p:blipFill>
          <a:blip r:embed="rId3">
            <a:alphaModFix/>
          </a:blip>
          <a:stretch>
            <a:fillRect/>
          </a:stretch>
        </p:blipFill>
        <p:spPr>
          <a:xfrm>
            <a:off x="2076450" y="1695900"/>
            <a:ext cx="4991100" cy="281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Elementwise Multiplication</a:t>
            </a:r>
            <a:endParaRPr/>
          </a:p>
        </p:txBody>
      </p:sp>
      <p:sp>
        <p:nvSpPr>
          <p:cNvPr id="174" name="Google Shape;174;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numpy.multiply or ‘*’</a:t>
            </a:r>
            <a:endParaRPr/>
          </a:p>
        </p:txBody>
      </p:sp>
      <p:pic>
        <p:nvPicPr>
          <p:cNvPr id="175" name="Google Shape;175;p28"/>
          <p:cNvPicPr preferRelativeResize="0"/>
          <p:nvPr/>
        </p:nvPicPr>
        <p:blipFill>
          <a:blip r:embed="rId3">
            <a:alphaModFix/>
          </a:blip>
          <a:stretch>
            <a:fillRect/>
          </a:stretch>
        </p:blipFill>
        <p:spPr>
          <a:xfrm>
            <a:off x="2047875" y="1740100"/>
            <a:ext cx="5048250" cy="2828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Elementwise Division</a:t>
            </a:r>
            <a:endParaRPr/>
          </a:p>
        </p:txBody>
      </p:sp>
      <p:sp>
        <p:nvSpPr>
          <p:cNvPr id="181" name="Google Shape;181;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numpy.divide or ‘/’</a:t>
            </a:r>
            <a:endParaRPr/>
          </a:p>
        </p:txBody>
      </p:sp>
      <p:pic>
        <p:nvPicPr>
          <p:cNvPr id="182" name="Google Shape;182;p29"/>
          <p:cNvPicPr preferRelativeResize="0"/>
          <p:nvPr/>
        </p:nvPicPr>
        <p:blipFill>
          <a:blip r:embed="rId3">
            <a:alphaModFix/>
          </a:blip>
          <a:stretch>
            <a:fillRect/>
          </a:stretch>
        </p:blipFill>
        <p:spPr>
          <a:xfrm>
            <a:off x="2117450" y="1801625"/>
            <a:ext cx="5019675" cy="287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Transpose</a:t>
            </a:r>
            <a:endParaRPr/>
          </a:p>
        </p:txBody>
      </p:sp>
      <p:sp>
        <p:nvSpPr>
          <p:cNvPr id="188" name="Google Shape;188;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numpy.transpose or ‘.T’ returns a view.</a:t>
            </a:r>
            <a:endParaRPr/>
          </a:p>
        </p:txBody>
      </p:sp>
      <p:pic>
        <p:nvPicPr>
          <p:cNvPr id="189" name="Google Shape;189;p30"/>
          <p:cNvPicPr preferRelativeResize="0"/>
          <p:nvPr/>
        </p:nvPicPr>
        <p:blipFill>
          <a:blip r:embed="rId3">
            <a:alphaModFix/>
          </a:blip>
          <a:stretch>
            <a:fillRect/>
          </a:stretch>
        </p:blipFill>
        <p:spPr>
          <a:xfrm>
            <a:off x="2448975" y="1719925"/>
            <a:ext cx="4246050" cy="3048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Dot Product</a:t>
            </a:r>
            <a:endParaRPr/>
          </a:p>
        </p:txBody>
      </p:sp>
      <p:sp>
        <p:nvSpPr>
          <p:cNvPr id="195" name="Google Shape;19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numpy.dot</a:t>
            </a:r>
            <a:endParaRPr/>
          </a:p>
        </p:txBody>
      </p:sp>
      <p:pic>
        <p:nvPicPr>
          <p:cNvPr id="196" name="Google Shape;196;p31"/>
          <p:cNvPicPr preferRelativeResize="0"/>
          <p:nvPr/>
        </p:nvPicPr>
        <p:blipFill>
          <a:blip r:embed="rId3">
            <a:alphaModFix/>
          </a:blip>
          <a:stretch>
            <a:fillRect/>
          </a:stretch>
        </p:blipFill>
        <p:spPr>
          <a:xfrm>
            <a:off x="840788" y="1658100"/>
            <a:ext cx="4562475" cy="3324225"/>
          </a:xfrm>
          <a:prstGeom prst="rect">
            <a:avLst/>
          </a:prstGeom>
          <a:noFill/>
          <a:ln>
            <a:noFill/>
          </a:ln>
        </p:spPr>
      </p:pic>
      <p:pic>
        <p:nvPicPr>
          <p:cNvPr id="197" name="Google Shape;197;p31"/>
          <p:cNvPicPr preferRelativeResize="0"/>
          <p:nvPr/>
        </p:nvPicPr>
        <p:blipFill>
          <a:blip r:embed="rId4">
            <a:alphaModFix/>
          </a:blip>
          <a:stretch>
            <a:fillRect/>
          </a:stretch>
        </p:blipFill>
        <p:spPr>
          <a:xfrm>
            <a:off x="5810775" y="2571738"/>
            <a:ext cx="2952750" cy="140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a:t>
            </a:r>
            <a:endParaRPr/>
          </a:p>
          <a:p>
            <a:pPr indent="-342900" lvl="0" marL="457200" rtl="0" algn="l">
              <a:spcBef>
                <a:spcPts val="0"/>
              </a:spcBef>
              <a:spcAft>
                <a:spcPts val="0"/>
              </a:spcAft>
              <a:buSzPts val="1800"/>
              <a:buChar char="●"/>
            </a:pPr>
            <a:r>
              <a:rPr lang="en"/>
              <a:t>Basic Numpy Operations</a:t>
            </a:r>
            <a:endParaRPr/>
          </a:p>
          <a:p>
            <a:pPr indent="-342900" lvl="0" marL="457200" rtl="0" algn="l">
              <a:spcBef>
                <a:spcPts val="0"/>
              </a:spcBef>
              <a:spcAft>
                <a:spcPts val="0"/>
              </a:spcAft>
              <a:buSzPts val="1800"/>
              <a:buChar char="●"/>
            </a:pPr>
            <a:r>
              <a:rPr lang="en"/>
              <a:t>Pytorch</a:t>
            </a:r>
            <a:endParaRPr/>
          </a:p>
          <a:p>
            <a:pPr indent="-317500" lvl="1" marL="914400" rtl="0" algn="l">
              <a:spcBef>
                <a:spcPts val="0"/>
              </a:spcBef>
              <a:spcAft>
                <a:spcPts val="0"/>
              </a:spcAft>
              <a:buSzPts val="1400"/>
              <a:buChar char="○"/>
            </a:pPr>
            <a:r>
              <a:rPr lang="en"/>
              <a:t>Computation Graph</a:t>
            </a:r>
            <a:endParaRPr/>
          </a:p>
          <a:p>
            <a:pPr indent="-317500" lvl="1" marL="914400" rtl="0" algn="l">
              <a:spcBef>
                <a:spcPts val="0"/>
              </a:spcBef>
              <a:spcAft>
                <a:spcPts val="0"/>
              </a:spcAft>
              <a:buSzPts val="1400"/>
              <a:buChar char="○"/>
            </a:pPr>
            <a:r>
              <a:rPr lang="en"/>
              <a:t>Pytorch Tensor</a:t>
            </a:r>
            <a:endParaRPr/>
          </a:p>
          <a:p>
            <a:pPr indent="-317500" lvl="1" marL="914400" rtl="0" algn="l">
              <a:spcBef>
                <a:spcPts val="0"/>
              </a:spcBef>
              <a:spcAft>
                <a:spcPts val="0"/>
              </a:spcAft>
              <a:buSzPts val="1400"/>
              <a:buChar char="○"/>
            </a:pPr>
            <a:r>
              <a:rPr lang="en"/>
              <a:t>Auto-grad System/Engine</a:t>
            </a:r>
            <a:endParaRPr/>
          </a:p>
          <a:p>
            <a:pPr indent="-317500" lvl="1" marL="914400" rtl="0" algn="l">
              <a:spcBef>
                <a:spcPts val="0"/>
              </a:spcBef>
              <a:spcAft>
                <a:spcPts val="0"/>
              </a:spcAft>
              <a:buSzPts val="1400"/>
              <a:buChar char="○"/>
            </a:pPr>
            <a:r>
              <a:rPr lang="en"/>
              <a:t>Optimizers</a:t>
            </a:r>
            <a:endParaRPr/>
          </a:p>
          <a:p>
            <a:pPr indent="-317500" lvl="1" marL="914400" rtl="0" algn="l">
              <a:spcBef>
                <a:spcPts val="0"/>
              </a:spcBef>
              <a:spcAft>
                <a:spcPts val="0"/>
              </a:spcAft>
              <a:buSzPts val="1400"/>
              <a:buChar char="○"/>
            </a:pPr>
            <a:r>
              <a:rPr lang="en"/>
              <a:t>Loss Functions</a:t>
            </a:r>
            <a:endParaRPr/>
          </a:p>
          <a:p>
            <a:pPr indent="-342900" lvl="0" marL="457200" rtl="0" algn="l">
              <a:spcBef>
                <a:spcPts val="0"/>
              </a:spcBef>
              <a:spcAft>
                <a:spcPts val="0"/>
              </a:spcAft>
              <a:buSzPts val="1800"/>
              <a:buChar char="●"/>
            </a:pPr>
            <a:r>
              <a:rPr lang="en"/>
              <a:t>Neural Network Training with Pytorch</a:t>
            </a:r>
            <a:endParaRPr/>
          </a:p>
          <a:p>
            <a:pPr indent="-342900" lvl="0" marL="457200" rtl="0" algn="l">
              <a:spcBef>
                <a:spcPts val="0"/>
              </a:spcBef>
              <a:spcAft>
                <a:spcPts val="0"/>
              </a:spcAft>
              <a:buSzPts val="1800"/>
              <a:buChar char="●"/>
            </a:pPr>
            <a:r>
              <a:rPr lang="en"/>
              <a:t>Adaline Example</a:t>
            </a:r>
            <a:endParaRPr/>
          </a:p>
          <a:p>
            <a:pPr indent="-342900" lvl="0" marL="457200" rtl="0" algn="l">
              <a:spcBef>
                <a:spcPts val="0"/>
              </a:spcBef>
              <a:spcAft>
                <a:spcPts val="0"/>
              </a:spcAft>
              <a:buSzPts val="1800"/>
              <a:buChar char="●"/>
            </a:pPr>
            <a:r>
              <a:rPr lang="en"/>
              <a:t>Feed Forward Network Example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Matrix Multiplication</a:t>
            </a:r>
            <a:endParaRPr/>
          </a:p>
        </p:txBody>
      </p:sp>
      <p:sp>
        <p:nvSpPr>
          <p:cNvPr id="203" name="Google Shape;203;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numpy.matmul or ‘@’</a:t>
            </a:r>
            <a:endParaRPr/>
          </a:p>
        </p:txBody>
      </p:sp>
      <p:pic>
        <p:nvPicPr>
          <p:cNvPr id="204" name="Google Shape;204;p32"/>
          <p:cNvPicPr preferRelativeResize="0"/>
          <p:nvPr/>
        </p:nvPicPr>
        <p:blipFill>
          <a:blip r:embed="rId3">
            <a:alphaModFix/>
          </a:blip>
          <a:stretch>
            <a:fillRect/>
          </a:stretch>
        </p:blipFill>
        <p:spPr>
          <a:xfrm>
            <a:off x="2569599" y="1702649"/>
            <a:ext cx="4004800" cy="3183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Broadcasting</a:t>
            </a:r>
            <a:endParaRPr/>
          </a:p>
        </p:txBody>
      </p:sp>
      <p:sp>
        <p:nvSpPr>
          <p:cNvPr id="210" name="Google Shape;210;p33"/>
          <p:cNvSpPr txBox="1"/>
          <p:nvPr>
            <p:ph idx="1" type="body"/>
          </p:nvPr>
        </p:nvSpPr>
        <p:spPr>
          <a:xfrm>
            <a:off x="311700" y="1152475"/>
            <a:ext cx="414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term broadcasting describes how NumPy treats arrays with different shapes during arithmetic operations. Subject to certain constraints, the smaller array is “broadcast” across the larger array so that they have compatible shapes.” [*].</a:t>
            </a:r>
            <a:endParaRPr/>
          </a:p>
          <a:p>
            <a:pPr indent="0" lvl="0" marL="0" rtl="0" algn="l">
              <a:spcBef>
                <a:spcPts val="1200"/>
              </a:spcBef>
              <a:spcAft>
                <a:spcPts val="1200"/>
              </a:spcAft>
              <a:buNone/>
            </a:pPr>
            <a:r>
              <a:rPr lang="en"/>
              <a:t>Similar behaviour exists in Pytorch.</a:t>
            </a:r>
            <a:endParaRPr/>
          </a:p>
        </p:txBody>
      </p:sp>
      <p:pic>
        <p:nvPicPr>
          <p:cNvPr id="211" name="Google Shape;211;p33"/>
          <p:cNvPicPr preferRelativeResize="0"/>
          <p:nvPr/>
        </p:nvPicPr>
        <p:blipFill>
          <a:blip r:embed="rId3">
            <a:alphaModFix/>
          </a:blip>
          <a:stretch>
            <a:fillRect/>
          </a:stretch>
        </p:blipFill>
        <p:spPr>
          <a:xfrm>
            <a:off x="4509200" y="1029937"/>
            <a:ext cx="3754450" cy="3661475"/>
          </a:xfrm>
          <a:prstGeom prst="rect">
            <a:avLst/>
          </a:prstGeom>
          <a:noFill/>
          <a:ln>
            <a:noFill/>
          </a:ln>
        </p:spPr>
      </p:pic>
      <p:sp>
        <p:nvSpPr>
          <p:cNvPr id="212" name="Google Shape;212;p33"/>
          <p:cNvSpPr txBox="1"/>
          <p:nvPr/>
        </p:nvSpPr>
        <p:spPr>
          <a:xfrm>
            <a:off x="427475" y="4743300"/>
            <a:ext cx="50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https://numpy.org/doc/stable/user/basics.broadcasting.html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Comparison</a:t>
            </a:r>
            <a:endParaRPr/>
          </a:p>
        </p:txBody>
      </p:sp>
      <p:sp>
        <p:nvSpPr>
          <p:cNvPr id="218" name="Google Shape;21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numpy.greater</a:t>
            </a:r>
            <a:endParaRPr/>
          </a:p>
          <a:p>
            <a:pPr indent="-342900" lvl="0" marL="457200" rtl="0" algn="l">
              <a:spcBef>
                <a:spcPts val="0"/>
              </a:spcBef>
              <a:spcAft>
                <a:spcPts val="0"/>
              </a:spcAft>
              <a:buSzPts val="1800"/>
              <a:buChar char="●"/>
            </a:pPr>
            <a:r>
              <a:rPr lang="en"/>
              <a:t>numpy.greater_equal</a:t>
            </a:r>
            <a:endParaRPr/>
          </a:p>
          <a:p>
            <a:pPr indent="-342900" lvl="0" marL="457200" rtl="0" algn="l">
              <a:spcBef>
                <a:spcPts val="0"/>
              </a:spcBef>
              <a:spcAft>
                <a:spcPts val="0"/>
              </a:spcAft>
              <a:buSzPts val="1800"/>
              <a:buChar char="●"/>
            </a:pPr>
            <a:r>
              <a:rPr lang="en"/>
              <a:t>Numpy.array_equal</a:t>
            </a:r>
            <a:endParaRPr/>
          </a:p>
          <a:p>
            <a:pPr indent="-342900" lvl="0" marL="457200" rtl="0" algn="l">
              <a:spcBef>
                <a:spcPts val="0"/>
              </a:spcBef>
              <a:spcAft>
                <a:spcPts val="0"/>
              </a:spcAft>
              <a:buSzPts val="1800"/>
              <a:buChar char="●"/>
            </a:pPr>
            <a:r>
              <a:rPr lang="en"/>
              <a:t>Numpy.less</a:t>
            </a:r>
            <a:endParaRPr/>
          </a:p>
          <a:p>
            <a:pPr indent="-342900" lvl="0" marL="457200" rtl="0" algn="l">
              <a:spcBef>
                <a:spcPts val="0"/>
              </a:spcBef>
              <a:spcAft>
                <a:spcPts val="0"/>
              </a:spcAft>
              <a:buSzPts val="1800"/>
              <a:buChar char="●"/>
            </a:pPr>
            <a:r>
              <a:rPr lang="en"/>
              <a:t>numpy.less_equal</a:t>
            </a:r>
            <a:endParaRPr/>
          </a:p>
          <a:p>
            <a:pPr indent="-342900" lvl="0" marL="457200" rtl="0" algn="l">
              <a:spcBef>
                <a:spcPts val="0"/>
              </a:spcBef>
              <a:spcAft>
                <a:spcPts val="0"/>
              </a:spcAft>
              <a:buSzPts val="1800"/>
              <a:buChar char="●"/>
            </a:pPr>
            <a:r>
              <a:rPr lang="en"/>
              <a:t>numpy.equal</a:t>
            </a:r>
            <a:endParaRPr/>
          </a:p>
          <a:p>
            <a:pPr indent="-342900" lvl="0" marL="457200" rtl="0" algn="l">
              <a:spcBef>
                <a:spcPts val="0"/>
              </a:spcBef>
              <a:spcAft>
                <a:spcPts val="0"/>
              </a:spcAft>
              <a:buSzPts val="1800"/>
              <a:buChar char="●"/>
            </a:pPr>
            <a:r>
              <a:rPr lang="en"/>
              <a:t>Np.allclose: returns True/False</a:t>
            </a:r>
            <a:endParaRPr/>
          </a:p>
          <a:p>
            <a:pPr indent="-342900" lvl="0" marL="457200" rtl="0" algn="l">
              <a:spcBef>
                <a:spcPts val="0"/>
              </a:spcBef>
              <a:spcAft>
                <a:spcPts val="0"/>
              </a:spcAft>
              <a:buSzPts val="1800"/>
              <a:buChar char="●"/>
            </a:pPr>
            <a:r>
              <a:rPr lang="en"/>
              <a:t>np.isclose: returns boolean array</a:t>
            </a:r>
            <a:endParaRPr/>
          </a:p>
        </p:txBody>
      </p:sp>
      <p:pic>
        <p:nvPicPr>
          <p:cNvPr id="219" name="Google Shape;219;p34"/>
          <p:cNvPicPr preferRelativeResize="0"/>
          <p:nvPr/>
        </p:nvPicPr>
        <p:blipFill>
          <a:blip r:embed="rId3">
            <a:alphaModFix/>
          </a:blip>
          <a:stretch>
            <a:fillRect/>
          </a:stretch>
        </p:blipFill>
        <p:spPr>
          <a:xfrm>
            <a:off x="4881524" y="1266325"/>
            <a:ext cx="3283277" cy="3239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Reshaping and Retyping</a:t>
            </a:r>
            <a:endParaRPr/>
          </a:p>
        </p:txBody>
      </p:sp>
      <p:sp>
        <p:nvSpPr>
          <p:cNvPr id="225" name="Google Shape;225;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numpy.reshape() -&gt; a view or new array</a:t>
            </a:r>
            <a:endParaRPr/>
          </a:p>
          <a:p>
            <a:pPr indent="-317500" lvl="1" marL="914400" rtl="0" algn="l">
              <a:spcBef>
                <a:spcPts val="0"/>
              </a:spcBef>
              <a:spcAft>
                <a:spcPts val="0"/>
              </a:spcAft>
              <a:buSzPts val="1400"/>
              <a:buChar char="○"/>
            </a:pPr>
            <a:r>
              <a:rPr lang="en"/>
              <a:t>-1 can be used for automatic reshaping</a:t>
            </a:r>
            <a:endParaRPr/>
          </a:p>
          <a:p>
            <a:pPr indent="-342900" lvl="0" marL="457200" rtl="0" algn="l">
              <a:spcBef>
                <a:spcPts val="0"/>
              </a:spcBef>
              <a:spcAft>
                <a:spcPts val="0"/>
              </a:spcAft>
              <a:buSzPts val="1800"/>
              <a:buChar char="●"/>
            </a:pPr>
            <a:r>
              <a:rPr lang="en"/>
              <a:t>numpy.resize() -&gt; new array</a:t>
            </a:r>
            <a:endParaRPr/>
          </a:p>
          <a:p>
            <a:pPr indent="-342900" lvl="0" marL="457200" rtl="0" algn="l">
              <a:spcBef>
                <a:spcPts val="0"/>
              </a:spcBef>
              <a:spcAft>
                <a:spcPts val="0"/>
              </a:spcAft>
              <a:buSzPts val="1800"/>
              <a:buChar char="●"/>
            </a:pPr>
            <a:r>
              <a:rPr lang="en"/>
              <a:t>numpy.ravel() -&gt; converts to 1D array</a:t>
            </a:r>
            <a:endParaRPr/>
          </a:p>
          <a:p>
            <a:pPr indent="-317500" lvl="1" marL="914400" rtl="0" algn="l">
              <a:spcBef>
                <a:spcPts val="0"/>
              </a:spcBef>
              <a:spcAft>
                <a:spcPts val="0"/>
              </a:spcAft>
              <a:buSzPts val="1400"/>
              <a:buChar char="○"/>
            </a:pPr>
            <a:r>
              <a:rPr lang="en"/>
              <a:t>Flattens high dimensional arrays</a:t>
            </a:r>
            <a:endParaRPr/>
          </a:p>
          <a:p>
            <a:pPr indent="-317500" lvl="1" marL="914400" rtl="0" algn="l">
              <a:spcBef>
                <a:spcPts val="0"/>
              </a:spcBef>
              <a:spcAft>
                <a:spcPts val="0"/>
              </a:spcAft>
              <a:buSzPts val="1400"/>
              <a:buChar char="○"/>
            </a:pPr>
            <a:r>
              <a:rPr lang="en"/>
              <a:t>For a </a:t>
            </a:r>
            <a:r>
              <a:rPr lang="en"/>
              <a:t>view is desired </a:t>
            </a:r>
            <a:r>
              <a:rPr lang="en"/>
              <a:t>: numpy.reshape(-1)</a:t>
            </a:r>
            <a:endParaRPr/>
          </a:p>
          <a:p>
            <a:pPr indent="-342900" lvl="0" marL="457200" rtl="0" algn="l">
              <a:spcBef>
                <a:spcPts val="0"/>
              </a:spcBef>
              <a:spcAft>
                <a:spcPts val="0"/>
              </a:spcAft>
              <a:buSzPts val="1800"/>
              <a:buChar char="●"/>
            </a:pPr>
            <a:r>
              <a:rPr lang="en"/>
              <a:t>numpy.ndarray.astype () -&gt; a new array</a:t>
            </a:r>
            <a:endParaRPr/>
          </a:p>
          <a:p>
            <a:pPr indent="-317500" lvl="1" marL="914400" rtl="0" algn="l">
              <a:spcBef>
                <a:spcPts val="0"/>
              </a:spcBef>
              <a:spcAft>
                <a:spcPts val="0"/>
              </a:spcAft>
              <a:buSzPts val="1400"/>
              <a:buChar char="○"/>
            </a:pPr>
            <a:r>
              <a:rPr lang="en"/>
              <a:t>Returned array has the specified type.</a:t>
            </a:r>
            <a:endParaRPr/>
          </a:p>
          <a:p>
            <a:pPr indent="-342900" lvl="0" marL="457200" rtl="0" algn="l">
              <a:spcBef>
                <a:spcPts val="0"/>
              </a:spcBef>
              <a:spcAft>
                <a:spcPts val="0"/>
              </a:spcAft>
              <a:buSzPts val="1800"/>
              <a:buChar char="●"/>
            </a:pPr>
            <a:r>
              <a:rPr lang="en"/>
              <a:t>numpy.ndarray.tolist() -&gt; Python list</a:t>
            </a:r>
            <a:endParaRPr/>
          </a:p>
          <a:p>
            <a:pPr indent="0" lvl="0" marL="0" rtl="0" algn="l">
              <a:spcBef>
                <a:spcPts val="1200"/>
              </a:spcBef>
              <a:spcAft>
                <a:spcPts val="1200"/>
              </a:spcAft>
              <a:buNone/>
            </a:pPr>
            <a:r>
              <a:t/>
            </a:r>
            <a:endParaRPr/>
          </a:p>
        </p:txBody>
      </p:sp>
      <p:pic>
        <p:nvPicPr>
          <p:cNvPr id="226" name="Google Shape;226;p35"/>
          <p:cNvPicPr preferRelativeResize="0"/>
          <p:nvPr/>
        </p:nvPicPr>
        <p:blipFill>
          <a:blip r:embed="rId3">
            <a:alphaModFix/>
          </a:blip>
          <a:stretch>
            <a:fillRect/>
          </a:stretch>
        </p:blipFill>
        <p:spPr>
          <a:xfrm>
            <a:off x="5307636" y="1266325"/>
            <a:ext cx="3836364" cy="3416600"/>
          </a:xfrm>
          <a:prstGeom prst="rect">
            <a:avLst/>
          </a:prstGeom>
          <a:noFill/>
          <a:ln>
            <a:noFill/>
          </a:ln>
        </p:spPr>
      </p:pic>
      <p:pic>
        <p:nvPicPr>
          <p:cNvPr id="227" name="Google Shape;227;p35"/>
          <p:cNvPicPr preferRelativeResize="0"/>
          <p:nvPr/>
        </p:nvPicPr>
        <p:blipFill>
          <a:blip r:embed="rId4">
            <a:alphaModFix/>
          </a:blip>
          <a:stretch>
            <a:fillRect/>
          </a:stretch>
        </p:blipFill>
        <p:spPr>
          <a:xfrm>
            <a:off x="311700" y="3996825"/>
            <a:ext cx="1468375" cy="1020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Reshaping and Retyping 2</a:t>
            </a:r>
            <a:endParaRPr/>
          </a:p>
        </p:txBody>
      </p:sp>
      <p:sp>
        <p:nvSpPr>
          <p:cNvPr id="233" name="Google Shape;233;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6"/>
          <p:cNvPicPr preferRelativeResize="0"/>
          <p:nvPr/>
        </p:nvPicPr>
        <p:blipFill>
          <a:blip r:embed="rId3">
            <a:alphaModFix/>
          </a:blip>
          <a:stretch>
            <a:fillRect/>
          </a:stretch>
        </p:blipFill>
        <p:spPr>
          <a:xfrm>
            <a:off x="2701012" y="1137863"/>
            <a:ext cx="3741987" cy="3559624"/>
          </a:xfrm>
          <a:prstGeom prst="rect">
            <a:avLst/>
          </a:prstGeom>
          <a:noFill/>
          <a:ln>
            <a:noFill/>
          </a:ln>
        </p:spPr>
      </p:pic>
      <p:pic>
        <p:nvPicPr>
          <p:cNvPr id="235" name="Google Shape;235;p36"/>
          <p:cNvPicPr preferRelativeResize="0"/>
          <p:nvPr/>
        </p:nvPicPr>
        <p:blipFill>
          <a:blip r:embed="rId4">
            <a:alphaModFix/>
          </a:blip>
          <a:stretch>
            <a:fillRect/>
          </a:stretch>
        </p:blipFill>
        <p:spPr>
          <a:xfrm>
            <a:off x="5821100" y="3944625"/>
            <a:ext cx="2878100" cy="102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Search</a:t>
            </a:r>
            <a:endParaRPr/>
          </a:p>
        </p:txBody>
      </p:sp>
      <p:sp>
        <p:nvSpPr>
          <p:cNvPr id="241" name="Google Shape;241;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numpy.argmax</a:t>
            </a:r>
            <a:endParaRPr/>
          </a:p>
          <a:p>
            <a:pPr indent="-342900" lvl="0" marL="457200" rtl="0" algn="l">
              <a:spcBef>
                <a:spcPts val="0"/>
              </a:spcBef>
              <a:spcAft>
                <a:spcPts val="0"/>
              </a:spcAft>
              <a:buSzPts val="1800"/>
              <a:buChar char="●"/>
            </a:pPr>
            <a:r>
              <a:rPr lang="en"/>
              <a:t>numpy.argmin</a:t>
            </a:r>
            <a:endParaRPr/>
          </a:p>
          <a:p>
            <a:pPr indent="-342900" lvl="0" marL="457200" rtl="0" algn="l">
              <a:spcBef>
                <a:spcPts val="0"/>
              </a:spcBef>
              <a:spcAft>
                <a:spcPts val="0"/>
              </a:spcAft>
              <a:buSzPts val="1800"/>
              <a:buChar char="●"/>
            </a:pPr>
            <a:r>
              <a:rPr lang="en"/>
              <a:t>numpy.where</a:t>
            </a:r>
            <a:endParaRPr/>
          </a:p>
          <a:p>
            <a:pPr indent="0" lvl="0" marL="0" rtl="0" algn="l">
              <a:spcBef>
                <a:spcPts val="1200"/>
              </a:spcBef>
              <a:spcAft>
                <a:spcPts val="1200"/>
              </a:spcAft>
              <a:buNone/>
            </a:pPr>
            <a:r>
              <a:t/>
            </a:r>
            <a:endParaRPr/>
          </a:p>
        </p:txBody>
      </p:sp>
      <p:pic>
        <p:nvPicPr>
          <p:cNvPr id="242" name="Google Shape;242;p37"/>
          <p:cNvPicPr preferRelativeResize="0"/>
          <p:nvPr/>
        </p:nvPicPr>
        <p:blipFill>
          <a:blip r:embed="rId3">
            <a:alphaModFix/>
          </a:blip>
          <a:stretch>
            <a:fillRect/>
          </a:stretch>
        </p:blipFill>
        <p:spPr>
          <a:xfrm>
            <a:off x="3544425" y="1121850"/>
            <a:ext cx="4588824" cy="3591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Statistics</a:t>
            </a:r>
            <a:endParaRPr/>
          </a:p>
        </p:txBody>
      </p:sp>
      <p:sp>
        <p:nvSpPr>
          <p:cNvPr id="248" name="Google Shape;248;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numpy.sum</a:t>
            </a:r>
            <a:endParaRPr/>
          </a:p>
          <a:p>
            <a:pPr indent="-342900" lvl="0" marL="457200" rtl="0" algn="l">
              <a:spcBef>
                <a:spcPts val="0"/>
              </a:spcBef>
              <a:spcAft>
                <a:spcPts val="0"/>
              </a:spcAft>
              <a:buSzPts val="1800"/>
              <a:buChar char="●"/>
            </a:pPr>
            <a:r>
              <a:rPr lang="en"/>
              <a:t>numpy.mean</a:t>
            </a:r>
            <a:endParaRPr/>
          </a:p>
          <a:p>
            <a:pPr indent="-342900" lvl="0" marL="457200" rtl="0" algn="l">
              <a:spcBef>
                <a:spcPts val="0"/>
              </a:spcBef>
              <a:spcAft>
                <a:spcPts val="0"/>
              </a:spcAft>
              <a:buSzPts val="1800"/>
              <a:buChar char="●"/>
            </a:pPr>
            <a:r>
              <a:rPr lang="en"/>
              <a:t>numpy.max</a:t>
            </a:r>
            <a:endParaRPr/>
          </a:p>
          <a:p>
            <a:pPr indent="-342900" lvl="0" marL="457200" rtl="0" algn="l">
              <a:spcBef>
                <a:spcPts val="0"/>
              </a:spcBef>
              <a:spcAft>
                <a:spcPts val="0"/>
              </a:spcAft>
              <a:buSzPts val="1800"/>
              <a:buChar char="●"/>
            </a:pPr>
            <a:r>
              <a:rPr lang="en"/>
              <a:t>numpy.min</a:t>
            </a:r>
            <a:endParaRPr/>
          </a:p>
          <a:p>
            <a:pPr indent="-342900" lvl="0" marL="457200" rtl="0" algn="l">
              <a:spcBef>
                <a:spcPts val="0"/>
              </a:spcBef>
              <a:spcAft>
                <a:spcPts val="0"/>
              </a:spcAft>
              <a:buSzPts val="1800"/>
              <a:buChar char="●"/>
            </a:pPr>
            <a:r>
              <a:rPr lang="en"/>
              <a:t>numpy.std</a:t>
            </a:r>
            <a:endParaRPr/>
          </a:p>
          <a:p>
            <a:pPr indent="-342900" lvl="0" marL="457200" rtl="0" algn="l">
              <a:spcBef>
                <a:spcPts val="0"/>
              </a:spcBef>
              <a:spcAft>
                <a:spcPts val="0"/>
              </a:spcAft>
              <a:buSzPts val="1800"/>
              <a:buChar char="●"/>
            </a:pPr>
            <a:r>
              <a:rPr lang="en"/>
              <a:t>numpy.var</a:t>
            </a:r>
            <a:endParaRPr/>
          </a:p>
        </p:txBody>
      </p:sp>
      <p:pic>
        <p:nvPicPr>
          <p:cNvPr id="249" name="Google Shape;249;p38"/>
          <p:cNvPicPr preferRelativeResize="0"/>
          <p:nvPr/>
        </p:nvPicPr>
        <p:blipFill>
          <a:blip r:embed="rId3">
            <a:alphaModFix/>
          </a:blip>
          <a:stretch>
            <a:fillRect/>
          </a:stretch>
        </p:blipFill>
        <p:spPr>
          <a:xfrm>
            <a:off x="2947667" y="1080499"/>
            <a:ext cx="3248659" cy="2982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Statistics 2</a:t>
            </a:r>
            <a:endParaRPr/>
          </a:p>
        </p:txBody>
      </p:sp>
      <p:sp>
        <p:nvSpPr>
          <p:cNvPr id="255" name="Google Shape;255;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39"/>
          <p:cNvPicPr preferRelativeResize="0"/>
          <p:nvPr/>
        </p:nvPicPr>
        <p:blipFill>
          <a:blip r:embed="rId3">
            <a:alphaModFix/>
          </a:blip>
          <a:stretch>
            <a:fillRect/>
          </a:stretch>
        </p:blipFill>
        <p:spPr>
          <a:xfrm>
            <a:off x="2138350" y="1269850"/>
            <a:ext cx="4867275" cy="3295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1D Array (n) vs Vector (1xn or nx1 Array)</a:t>
            </a:r>
            <a:endParaRPr/>
          </a:p>
        </p:txBody>
      </p:sp>
      <p:sp>
        <p:nvSpPr>
          <p:cNvPr id="262" name="Google Shape;262;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0"/>
          <p:cNvPicPr preferRelativeResize="0"/>
          <p:nvPr/>
        </p:nvPicPr>
        <p:blipFill>
          <a:blip r:embed="rId3">
            <a:alphaModFix/>
          </a:blip>
          <a:stretch>
            <a:fillRect/>
          </a:stretch>
        </p:blipFill>
        <p:spPr>
          <a:xfrm>
            <a:off x="2925076" y="1038550"/>
            <a:ext cx="3293850" cy="36442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Random Number Generation</a:t>
            </a:r>
            <a:endParaRPr/>
          </a:p>
        </p:txBody>
      </p:sp>
      <p:sp>
        <p:nvSpPr>
          <p:cNvPr id="269" name="Google Shape;269;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Distributions:</a:t>
            </a:r>
            <a:endParaRPr/>
          </a:p>
          <a:p>
            <a:pPr indent="-317500" lvl="1" marL="914400" rtl="0" algn="l">
              <a:spcBef>
                <a:spcPts val="0"/>
              </a:spcBef>
              <a:spcAft>
                <a:spcPts val="0"/>
              </a:spcAft>
              <a:buSzPts val="1400"/>
              <a:buChar char="○"/>
            </a:pPr>
            <a:r>
              <a:rPr lang="en"/>
              <a:t>Numpy.random.(beta, binomial, uniform, normal, poisson, dirichlet, gamma, .etc)</a:t>
            </a:r>
            <a:endParaRPr/>
          </a:p>
          <a:p>
            <a:pPr indent="-317500" lvl="1" marL="914400" rtl="0" algn="l">
              <a:spcBef>
                <a:spcPts val="0"/>
              </a:spcBef>
              <a:spcAft>
                <a:spcPts val="0"/>
              </a:spcAft>
              <a:buSzPts val="1400"/>
              <a:buChar char="○"/>
            </a:pPr>
            <a:r>
              <a:rPr lang="en"/>
              <a:t>.sample(): for sampling from distributions.</a:t>
            </a:r>
            <a:endParaRPr/>
          </a:p>
          <a:p>
            <a:pPr indent="-342900" lvl="0" marL="457200" rtl="0" algn="l">
              <a:spcBef>
                <a:spcPts val="0"/>
              </a:spcBef>
              <a:spcAft>
                <a:spcPts val="0"/>
              </a:spcAft>
              <a:buSzPts val="1800"/>
              <a:buChar char="●"/>
            </a:pPr>
            <a:r>
              <a:rPr lang="en"/>
              <a:t>Number generation:</a:t>
            </a:r>
            <a:endParaRPr/>
          </a:p>
          <a:p>
            <a:pPr indent="-317500" lvl="1" marL="914400" rtl="0" algn="l">
              <a:spcBef>
                <a:spcPts val="0"/>
              </a:spcBef>
              <a:spcAft>
                <a:spcPts val="0"/>
              </a:spcAft>
              <a:buSzPts val="1400"/>
              <a:buChar char="○"/>
            </a:pPr>
            <a:r>
              <a:rPr lang="en"/>
              <a:t>Numpy.random (rand, randint)</a:t>
            </a:r>
            <a:endParaRPr/>
          </a:p>
          <a:p>
            <a:pPr indent="-342900" lvl="0" marL="457200" rtl="0" algn="l">
              <a:spcBef>
                <a:spcPts val="0"/>
              </a:spcBef>
              <a:spcAft>
                <a:spcPts val="0"/>
              </a:spcAft>
              <a:buSzPts val="1800"/>
              <a:buChar char="●"/>
            </a:pPr>
            <a:r>
              <a:rPr lang="en"/>
              <a:t>numpy.random.shuffle()</a:t>
            </a:r>
            <a:endParaRPr/>
          </a:p>
          <a:p>
            <a:pPr indent="-342900" lvl="0" marL="457200" rtl="0" algn="l">
              <a:spcBef>
                <a:spcPts val="0"/>
              </a:spcBef>
              <a:spcAft>
                <a:spcPts val="0"/>
              </a:spcAft>
              <a:buSzPts val="1800"/>
              <a:buChar char="●"/>
            </a:pPr>
            <a:r>
              <a:rPr lang="en"/>
              <a:t>numpy.random.choice()</a:t>
            </a:r>
            <a:endParaRPr/>
          </a:p>
          <a:p>
            <a:pPr indent="-342900" lvl="0" marL="457200" rtl="0" algn="l">
              <a:spcBef>
                <a:spcPts val="0"/>
              </a:spcBef>
              <a:spcAft>
                <a:spcPts val="0"/>
              </a:spcAft>
              <a:buSzPts val="1800"/>
              <a:buChar char="●"/>
            </a:pPr>
            <a:r>
              <a:rPr lang="en"/>
              <a:t>numpy.random.permutation()</a:t>
            </a:r>
            <a:endParaRPr/>
          </a:p>
          <a:p>
            <a:pPr indent="-342900" lvl="0" marL="457200" rtl="0" algn="l">
              <a:spcBef>
                <a:spcPts val="0"/>
              </a:spcBef>
              <a:spcAft>
                <a:spcPts val="0"/>
              </a:spcAft>
              <a:buSzPts val="1800"/>
              <a:buChar char="●"/>
            </a:pPr>
            <a:r>
              <a:rPr lang="en"/>
              <a:t>numpy.random.seed(): for setting initial seed value</a:t>
            </a:r>
            <a:endParaRPr/>
          </a:p>
        </p:txBody>
      </p:sp>
      <p:pic>
        <p:nvPicPr>
          <p:cNvPr id="270" name="Google Shape;270;p41"/>
          <p:cNvPicPr preferRelativeResize="0"/>
          <p:nvPr/>
        </p:nvPicPr>
        <p:blipFill>
          <a:blip r:embed="rId3">
            <a:alphaModFix/>
          </a:blip>
          <a:stretch>
            <a:fillRect/>
          </a:stretch>
        </p:blipFill>
        <p:spPr>
          <a:xfrm>
            <a:off x="5095688" y="4073150"/>
            <a:ext cx="3838575" cy="83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 </a:t>
            </a:r>
            <a:r>
              <a:rPr lang="en"/>
              <a:t>scientific</a:t>
            </a:r>
            <a:r>
              <a:rPr lang="en"/>
              <a:t> computing package</a:t>
            </a:r>
            <a:endParaRPr/>
          </a:p>
          <a:p>
            <a:pPr indent="-334327" lvl="0" marL="457200" rtl="0" algn="l">
              <a:spcBef>
                <a:spcPts val="0"/>
              </a:spcBef>
              <a:spcAft>
                <a:spcPts val="0"/>
              </a:spcAft>
              <a:buSzPct val="100000"/>
              <a:buChar char="●"/>
            </a:pPr>
            <a:r>
              <a:rPr lang="en"/>
              <a:t>Fast array manipulation (with optimized C implementation)</a:t>
            </a:r>
            <a:endParaRPr/>
          </a:p>
          <a:p>
            <a:pPr indent="-310832" lvl="1" marL="914400" rtl="0" algn="l">
              <a:spcBef>
                <a:spcPts val="0"/>
              </a:spcBef>
              <a:spcAft>
                <a:spcPts val="0"/>
              </a:spcAft>
              <a:buSzPct val="100000"/>
              <a:buChar char="○"/>
            </a:pPr>
            <a:r>
              <a:rPr lang="en"/>
              <a:t>Slicing</a:t>
            </a:r>
            <a:endParaRPr/>
          </a:p>
          <a:p>
            <a:pPr indent="-310832" lvl="1" marL="914400" rtl="0" algn="l">
              <a:spcBef>
                <a:spcPts val="0"/>
              </a:spcBef>
              <a:spcAft>
                <a:spcPts val="0"/>
              </a:spcAft>
              <a:buSzPct val="100000"/>
              <a:buChar char="○"/>
            </a:pPr>
            <a:r>
              <a:rPr lang="en"/>
              <a:t>Concatenation</a:t>
            </a:r>
            <a:endParaRPr/>
          </a:p>
          <a:p>
            <a:pPr indent="-310832" lvl="1" marL="914400" rtl="0" algn="l">
              <a:spcBef>
                <a:spcPts val="0"/>
              </a:spcBef>
              <a:spcAft>
                <a:spcPts val="0"/>
              </a:spcAft>
              <a:buSzPct val="100000"/>
              <a:buChar char="○"/>
            </a:pPr>
            <a:r>
              <a:rPr lang="en"/>
              <a:t>Searching</a:t>
            </a:r>
            <a:endParaRPr/>
          </a:p>
          <a:p>
            <a:pPr indent="-334327" lvl="0" marL="457200" rtl="0" algn="l">
              <a:spcBef>
                <a:spcPts val="0"/>
              </a:spcBef>
              <a:spcAft>
                <a:spcPts val="0"/>
              </a:spcAft>
              <a:buSzPct val="100000"/>
              <a:buChar char="●"/>
            </a:pPr>
            <a:r>
              <a:rPr lang="en"/>
              <a:t>Matrix and vector manipulations</a:t>
            </a:r>
            <a:endParaRPr/>
          </a:p>
          <a:p>
            <a:pPr indent="-310832" lvl="1" marL="914400" rtl="0" algn="l">
              <a:spcBef>
                <a:spcPts val="0"/>
              </a:spcBef>
              <a:spcAft>
                <a:spcPts val="0"/>
              </a:spcAft>
              <a:buSzPct val="100000"/>
              <a:buChar char="○"/>
            </a:pPr>
            <a:r>
              <a:rPr lang="en"/>
              <a:t>Matrix Multiplication</a:t>
            </a:r>
            <a:endParaRPr/>
          </a:p>
          <a:p>
            <a:pPr indent="-310832" lvl="1" marL="914400" rtl="0" algn="l">
              <a:spcBef>
                <a:spcPts val="0"/>
              </a:spcBef>
              <a:spcAft>
                <a:spcPts val="0"/>
              </a:spcAft>
              <a:buSzPct val="100000"/>
              <a:buChar char="○"/>
            </a:pPr>
            <a:r>
              <a:rPr lang="en"/>
              <a:t>Transpose</a:t>
            </a:r>
            <a:endParaRPr/>
          </a:p>
          <a:p>
            <a:pPr indent="-310832" lvl="1" marL="914400" rtl="0" algn="l">
              <a:spcBef>
                <a:spcPts val="0"/>
              </a:spcBef>
              <a:spcAft>
                <a:spcPts val="0"/>
              </a:spcAft>
              <a:buSzPct val="100000"/>
              <a:buChar char="○"/>
            </a:pPr>
            <a:r>
              <a:rPr lang="en"/>
              <a:t>Dot Product</a:t>
            </a:r>
            <a:endParaRPr/>
          </a:p>
          <a:p>
            <a:pPr indent="-334327" lvl="0" marL="457200" rtl="0" algn="l">
              <a:spcBef>
                <a:spcPts val="0"/>
              </a:spcBef>
              <a:spcAft>
                <a:spcPts val="0"/>
              </a:spcAft>
              <a:buSzPct val="100000"/>
              <a:buChar char="●"/>
            </a:pPr>
            <a:r>
              <a:rPr lang="en"/>
              <a:t>Linear algebra routines</a:t>
            </a:r>
            <a:endParaRPr/>
          </a:p>
          <a:p>
            <a:pPr indent="-310832" lvl="1" marL="914400" rtl="0" algn="l">
              <a:spcBef>
                <a:spcPts val="0"/>
              </a:spcBef>
              <a:spcAft>
                <a:spcPts val="0"/>
              </a:spcAft>
              <a:buSzPct val="100000"/>
              <a:buChar char="○"/>
            </a:pPr>
            <a:r>
              <a:rPr lang="en"/>
              <a:t>Eigenvalue decomposition</a:t>
            </a:r>
            <a:endParaRPr/>
          </a:p>
          <a:p>
            <a:pPr indent="-310832" lvl="1" marL="914400" rtl="0" algn="l">
              <a:spcBef>
                <a:spcPts val="0"/>
              </a:spcBef>
              <a:spcAft>
                <a:spcPts val="0"/>
              </a:spcAft>
              <a:buSzPct val="100000"/>
              <a:buChar char="○"/>
            </a:pPr>
            <a:r>
              <a:rPr lang="en"/>
              <a:t>Determinant </a:t>
            </a:r>
            <a:endParaRPr/>
          </a:p>
          <a:p>
            <a:pPr indent="-310832" lvl="1" marL="914400" rtl="0" algn="l">
              <a:spcBef>
                <a:spcPts val="0"/>
              </a:spcBef>
              <a:spcAft>
                <a:spcPts val="0"/>
              </a:spcAft>
              <a:buSzPct val="100000"/>
              <a:buChar char="○"/>
            </a:pPr>
            <a:r>
              <a:rPr lang="en"/>
              <a:t>Inverse</a:t>
            </a:r>
            <a:endParaRPr/>
          </a:p>
          <a:p>
            <a:pPr indent="-334327" lvl="0" marL="457200" rtl="0" algn="l">
              <a:spcBef>
                <a:spcPts val="0"/>
              </a:spcBef>
              <a:spcAft>
                <a:spcPts val="0"/>
              </a:spcAft>
              <a:buSzPct val="100000"/>
              <a:buChar char="●"/>
            </a:pPr>
            <a:r>
              <a:rPr lang="en"/>
              <a:t>Integration with Pytorch and Scikitlearn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Functions</a:t>
            </a:r>
            <a:endParaRPr/>
          </a:p>
        </p:txBody>
      </p:sp>
      <p:sp>
        <p:nvSpPr>
          <p:cNvPr id="276" name="Google Shape;276;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Linear Algebra:</a:t>
            </a:r>
            <a:endParaRPr/>
          </a:p>
          <a:p>
            <a:pPr indent="-317500" lvl="1" marL="914400" rtl="0" algn="l">
              <a:spcBef>
                <a:spcPts val="0"/>
              </a:spcBef>
              <a:spcAft>
                <a:spcPts val="0"/>
              </a:spcAft>
              <a:buSzPts val="1400"/>
              <a:buChar char="○"/>
            </a:pPr>
            <a:r>
              <a:rPr lang="en"/>
              <a:t>numpy.linalg.(qr,svd,eig,det,solve, .etc)</a:t>
            </a:r>
            <a:endParaRPr/>
          </a:p>
          <a:p>
            <a:pPr indent="-342900" lvl="0" marL="457200" rtl="0" algn="l">
              <a:spcBef>
                <a:spcPts val="0"/>
              </a:spcBef>
              <a:spcAft>
                <a:spcPts val="0"/>
              </a:spcAft>
              <a:buSzPts val="1800"/>
              <a:buChar char="●"/>
            </a:pPr>
            <a:r>
              <a:rPr lang="en"/>
              <a:t>Mathematical Functions:</a:t>
            </a:r>
            <a:endParaRPr/>
          </a:p>
          <a:p>
            <a:pPr indent="-317500" lvl="1" marL="914400" rtl="0" algn="l">
              <a:spcBef>
                <a:spcPts val="0"/>
              </a:spcBef>
              <a:spcAft>
                <a:spcPts val="0"/>
              </a:spcAft>
              <a:buSzPts val="1400"/>
              <a:buChar char="○"/>
            </a:pPr>
            <a:r>
              <a:rPr lang="en"/>
              <a:t>numpy.(sin,cos,floor,ceil, exp, log, mod, clip, sqrt, square, power, sign, .etc)</a:t>
            </a:r>
            <a:endParaRPr/>
          </a:p>
          <a:p>
            <a:pPr indent="-342900" lvl="0" marL="457200" rtl="0" algn="l">
              <a:spcBef>
                <a:spcPts val="0"/>
              </a:spcBef>
              <a:spcAft>
                <a:spcPts val="0"/>
              </a:spcAft>
              <a:buSzPts val="1800"/>
              <a:buChar char="●"/>
            </a:pPr>
            <a:r>
              <a:rPr lang="en"/>
              <a:t>Logic Functions:</a:t>
            </a:r>
            <a:endParaRPr/>
          </a:p>
          <a:p>
            <a:pPr indent="-317500" lvl="1" marL="914400" rtl="0" algn="l">
              <a:spcBef>
                <a:spcPts val="0"/>
              </a:spcBef>
              <a:spcAft>
                <a:spcPts val="0"/>
              </a:spcAft>
              <a:buSzPts val="1400"/>
              <a:buChar char="○"/>
            </a:pPr>
            <a:r>
              <a:rPr lang="en"/>
              <a:t>numpy.(isinf, isnan, all, any, logical_and, logical_or, logical_xor_, logical_not)</a:t>
            </a:r>
            <a:endParaRPr/>
          </a:p>
          <a:p>
            <a:pPr indent="-342900" lvl="0" marL="457200" rtl="0" algn="l">
              <a:spcBef>
                <a:spcPts val="0"/>
              </a:spcBef>
              <a:spcAft>
                <a:spcPts val="0"/>
              </a:spcAft>
              <a:buSzPts val="1800"/>
              <a:buChar char="●"/>
            </a:pPr>
            <a:r>
              <a:rPr lang="en"/>
              <a:t>Data input/output:</a:t>
            </a:r>
            <a:endParaRPr/>
          </a:p>
          <a:p>
            <a:pPr indent="-317500" lvl="1" marL="914400" rtl="0" algn="l">
              <a:spcBef>
                <a:spcPts val="0"/>
              </a:spcBef>
              <a:spcAft>
                <a:spcPts val="0"/>
              </a:spcAft>
              <a:buSzPts val="1400"/>
              <a:buChar char="○"/>
            </a:pPr>
            <a:r>
              <a:rPr lang="en"/>
              <a:t>numpy.(save, load, savetxt, loadtxt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a:t>
            </a:r>
            <a:endParaRPr/>
          </a:p>
        </p:txBody>
      </p:sp>
      <p:sp>
        <p:nvSpPr>
          <p:cNvPr id="282" name="Google Shape;282;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Tensor library for deep learning</a:t>
            </a:r>
            <a:endParaRPr/>
          </a:p>
          <a:p>
            <a:pPr indent="-342900" lvl="0" marL="457200" rtl="0" algn="l">
              <a:spcBef>
                <a:spcPts val="0"/>
              </a:spcBef>
              <a:spcAft>
                <a:spcPts val="0"/>
              </a:spcAft>
              <a:buSzPts val="1800"/>
              <a:buChar char="●"/>
            </a:pPr>
            <a:r>
              <a:rPr lang="en"/>
              <a:t>Runs on CPU and GPU/GPU Clusters</a:t>
            </a:r>
            <a:endParaRPr/>
          </a:p>
          <a:p>
            <a:pPr indent="-342900" lvl="0" marL="457200" rtl="0" algn="l">
              <a:spcBef>
                <a:spcPts val="0"/>
              </a:spcBef>
              <a:spcAft>
                <a:spcPts val="0"/>
              </a:spcAft>
              <a:buSzPts val="1800"/>
              <a:buChar char="●"/>
            </a:pPr>
            <a:r>
              <a:rPr lang="en"/>
              <a:t>Automatic Differentiation System</a:t>
            </a:r>
            <a:endParaRPr/>
          </a:p>
          <a:p>
            <a:pPr indent="-342900" lvl="0" marL="457200" rtl="0" algn="l">
              <a:spcBef>
                <a:spcPts val="0"/>
              </a:spcBef>
              <a:spcAft>
                <a:spcPts val="0"/>
              </a:spcAft>
              <a:buSzPts val="1800"/>
              <a:buChar char="●"/>
            </a:pPr>
            <a:r>
              <a:rPr lang="en"/>
              <a:t>Dynamic Computation Graph</a:t>
            </a:r>
            <a:endParaRPr/>
          </a:p>
          <a:p>
            <a:pPr indent="-342900" lvl="0" marL="457200" rtl="0" algn="l">
              <a:spcBef>
                <a:spcPts val="0"/>
              </a:spcBef>
              <a:spcAft>
                <a:spcPts val="0"/>
              </a:spcAft>
              <a:buSzPts val="1800"/>
              <a:buChar char="●"/>
            </a:pPr>
            <a:r>
              <a:rPr lang="en"/>
              <a:t>Modular Neural Network Components</a:t>
            </a:r>
            <a:endParaRPr/>
          </a:p>
          <a:p>
            <a:pPr indent="-317500" lvl="1" marL="914400" rtl="0" algn="l">
              <a:spcBef>
                <a:spcPts val="0"/>
              </a:spcBef>
              <a:spcAft>
                <a:spcPts val="0"/>
              </a:spcAft>
              <a:buSzPts val="1400"/>
              <a:buChar char="○"/>
            </a:pPr>
            <a:r>
              <a:rPr lang="en"/>
              <a:t>Custom</a:t>
            </a:r>
            <a:endParaRPr/>
          </a:p>
          <a:p>
            <a:pPr indent="-317500" lvl="1" marL="914400" rtl="0" algn="l">
              <a:spcBef>
                <a:spcPts val="0"/>
              </a:spcBef>
              <a:spcAft>
                <a:spcPts val="0"/>
              </a:spcAft>
              <a:buSzPts val="1400"/>
              <a:buChar char="○"/>
            </a:pPr>
            <a:r>
              <a:rPr lang="en"/>
              <a:t>State-of-the-art</a:t>
            </a:r>
            <a:endParaRPr/>
          </a:p>
          <a:p>
            <a:pPr indent="-342900" lvl="0" marL="457200" rtl="0" algn="l">
              <a:spcBef>
                <a:spcPts val="0"/>
              </a:spcBef>
              <a:spcAft>
                <a:spcPts val="0"/>
              </a:spcAft>
              <a:buSzPts val="1800"/>
              <a:buChar char="●"/>
            </a:pPr>
            <a:r>
              <a:rPr lang="en"/>
              <a:t>Customizable</a:t>
            </a:r>
            <a:r>
              <a:rPr lang="en" sz="1800"/>
              <a:t> Data Loading Utilities</a:t>
            </a:r>
            <a:endParaRPr/>
          </a:p>
          <a:p>
            <a:pPr indent="-342900" lvl="0" marL="457200" rtl="0" algn="l">
              <a:spcBef>
                <a:spcPts val="0"/>
              </a:spcBef>
              <a:spcAft>
                <a:spcPts val="0"/>
              </a:spcAft>
              <a:buSzPts val="1800"/>
              <a:buChar char="●"/>
            </a:pPr>
            <a:r>
              <a:rPr lang="en"/>
              <a:t>Logging (i.e SRM Plots) (</a:t>
            </a:r>
            <a:r>
              <a:rPr lang="en"/>
              <a:t>With Tensorboard)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a:t>
            </a:r>
            <a:endParaRPr/>
          </a:p>
        </p:txBody>
      </p:sp>
      <p:sp>
        <p:nvSpPr>
          <p:cNvPr id="288" name="Google Shape;288;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Fundamental array type for Pytorch for all operations</a:t>
            </a:r>
            <a:endParaRPr/>
          </a:p>
          <a:p>
            <a:pPr indent="-342900" lvl="0" marL="457200" rtl="0" algn="l">
              <a:spcBef>
                <a:spcPts val="0"/>
              </a:spcBef>
              <a:spcAft>
                <a:spcPts val="0"/>
              </a:spcAft>
              <a:buSzPts val="1800"/>
              <a:buChar char="●"/>
            </a:pPr>
            <a:r>
              <a:rPr lang="en"/>
              <a:t>Can reside in CPU or GPU</a:t>
            </a:r>
            <a:endParaRPr/>
          </a:p>
          <a:p>
            <a:pPr indent="-342900" lvl="0" marL="457200" rtl="0" algn="l">
              <a:spcBef>
                <a:spcPts val="0"/>
              </a:spcBef>
              <a:spcAft>
                <a:spcPts val="0"/>
              </a:spcAft>
              <a:buSzPts val="1800"/>
              <a:buChar char="●"/>
            </a:pPr>
            <a:r>
              <a:rPr lang="en"/>
              <a:t>Supports Numpy array operations</a:t>
            </a:r>
            <a:endParaRPr/>
          </a:p>
          <a:p>
            <a:pPr indent="-342900" lvl="0" marL="457200" rtl="0" algn="l">
              <a:spcBef>
                <a:spcPts val="0"/>
              </a:spcBef>
              <a:spcAft>
                <a:spcPts val="0"/>
              </a:spcAft>
              <a:buSzPts val="1800"/>
              <a:buChar char="●"/>
            </a:pPr>
            <a:r>
              <a:rPr lang="en"/>
              <a:t>The ‘data’ member can be used to access elements of a tensor</a:t>
            </a:r>
            <a:endParaRPr/>
          </a:p>
          <a:p>
            <a:pPr indent="-342900" lvl="0" marL="457200" rtl="0" algn="l">
              <a:spcBef>
                <a:spcPts val="0"/>
              </a:spcBef>
              <a:spcAft>
                <a:spcPts val="0"/>
              </a:spcAft>
              <a:buSzPts val="1800"/>
              <a:buChar char="●"/>
            </a:pPr>
            <a:r>
              <a:rPr lang="en"/>
              <a:t>The ‘requires_grad’ member specifies whether the gradient is to be calculated for the tensor</a:t>
            </a:r>
            <a:endParaRPr/>
          </a:p>
          <a:p>
            <a:pPr indent="-342900" lvl="0" marL="457200" rtl="0" algn="l">
              <a:spcBef>
                <a:spcPts val="0"/>
              </a:spcBef>
              <a:spcAft>
                <a:spcPts val="0"/>
              </a:spcAft>
              <a:buSzPts val="1800"/>
              <a:buChar char="●"/>
            </a:pPr>
            <a:r>
              <a:rPr lang="en"/>
              <a:t>It stores gradient values and computation graph-related information.</a:t>
            </a:r>
            <a:endParaRPr/>
          </a:p>
          <a:p>
            <a:pPr indent="-317500" lvl="1" marL="914400" rtl="0" algn="l">
              <a:spcBef>
                <a:spcPts val="0"/>
              </a:spcBef>
              <a:spcAft>
                <a:spcPts val="0"/>
              </a:spcAft>
              <a:buSzPts val="1400"/>
              <a:buChar char="○"/>
            </a:pPr>
            <a:r>
              <a:rPr lang="en"/>
              <a:t>‘grad_’ member stores the computed gradient weights</a:t>
            </a:r>
            <a:endParaRPr/>
          </a:p>
          <a:p>
            <a:pPr indent="-317500" lvl="1" marL="914400" rtl="0" algn="l">
              <a:spcBef>
                <a:spcPts val="0"/>
              </a:spcBef>
              <a:spcAft>
                <a:spcPts val="0"/>
              </a:spcAft>
              <a:buSzPts val="1400"/>
              <a:buChar char="○"/>
            </a:pPr>
            <a:r>
              <a:rPr lang="en"/>
              <a:t>‘grad_fn’ member references the function that computes the gradients for the tensor</a:t>
            </a:r>
            <a:endParaRPr/>
          </a:p>
          <a:p>
            <a:pPr indent="-342900" lvl="0" marL="457200" rtl="0" algn="l">
              <a:spcBef>
                <a:spcPts val="0"/>
              </a:spcBef>
              <a:spcAft>
                <a:spcPts val="0"/>
              </a:spcAft>
              <a:buSzPts val="1800"/>
              <a:buChar char="●"/>
            </a:pPr>
            <a:r>
              <a:rPr lang="en"/>
              <a:t>.dtype: to access the type of the tensor</a:t>
            </a:r>
            <a:endParaRPr/>
          </a:p>
          <a:p>
            <a:pPr indent="-342900" lvl="0" marL="457200" rtl="0" algn="l">
              <a:spcBef>
                <a:spcPts val="0"/>
              </a:spcBef>
              <a:spcAft>
                <a:spcPts val="0"/>
              </a:spcAft>
              <a:buSzPts val="1800"/>
              <a:buChar char="●"/>
            </a:pPr>
            <a:r>
              <a:rPr lang="en"/>
              <a:t>.shape: to acces the shape tuple of the tensor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Creation</a:t>
            </a:r>
            <a:endParaRPr/>
          </a:p>
        </p:txBody>
      </p:sp>
      <p:sp>
        <p:nvSpPr>
          <p:cNvPr id="294" name="Google Shape;294;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torch.tensor(data, *, dtype, device, requires_grad)</a:t>
            </a:r>
            <a:endParaRPr/>
          </a:p>
          <a:p>
            <a:pPr indent="-342900" lvl="0" marL="457200" rtl="0" algn="l">
              <a:spcBef>
                <a:spcPts val="0"/>
              </a:spcBef>
              <a:spcAft>
                <a:spcPts val="0"/>
              </a:spcAft>
              <a:buSzPts val="1800"/>
              <a:buChar char="●"/>
            </a:pPr>
            <a:r>
              <a:rPr lang="en"/>
              <a:t>torch.FloatTensor</a:t>
            </a:r>
            <a:endParaRPr/>
          </a:p>
          <a:p>
            <a:pPr indent="-342900" lvl="0" marL="457200" rtl="0" algn="l">
              <a:spcBef>
                <a:spcPts val="0"/>
              </a:spcBef>
              <a:spcAft>
                <a:spcPts val="0"/>
              </a:spcAft>
              <a:buSzPts val="1800"/>
              <a:buChar char="●"/>
            </a:pPr>
            <a:r>
              <a:rPr lang="en"/>
              <a:t>torch.DoubleTesnor</a:t>
            </a:r>
            <a:endParaRPr/>
          </a:p>
          <a:p>
            <a:pPr indent="-342900" lvl="0" marL="457200" rtl="0" algn="l">
              <a:spcBef>
                <a:spcPts val="0"/>
              </a:spcBef>
              <a:spcAft>
                <a:spcPts val="0"/>
              </a:spcAft>
              <a:buSzPts val="1800"/>
              <a:buChar char="●"/>
            </a:pPr>
            <a:r>
              <a:rPr lang="en"/>
              <a:t>torch.LongTensor</a:t>
            </a:r>
            <a:endParaRPr/>
          </a:p>
          <a:p>
            <a:pPr indent="-342900" lvl="0" marL="457200" rtl="0" algn="l">
              <a:spcBef>
                <a:spcPts val="0"/>
              </a:spcBef>
              <a:spcAft>
                <a:spcPts val="0"/>
              </a:spcAft>
              <a:buSzPts val="1800"/>
              <a:buChar char="●"/>
            </a:pPr>
            <a:r>
              <a:rPr lang="en"/>
              <a:t>torch.IntTensor</a:t>
            </a:r>
            <a:endParaRPr/>
          </a:p>
        </p:txBody>
      </p:sp>
      <p:pic>
        <p:nvPicPr>
          <p:cNvPr id="295" name="Google Shape;295;p45"/>
          <p:cNvPicPr preferRelativeResize="0"/>
          <p:nvPr/>
        </p:nvPicPr>
        <p:blipFill>
          <a:blip r:embed="rId3">
            <a:alphaModFix/>
          </a:blip>
          <a:stretch>
            <a:fillRect/>
          </a:stretch>
        </p:blipFill>
        <p:spPr>
          <a:xfrm>
            <a:off x="3591500" y="1732825"/>
            <a:ext cx="3614124" cy="3188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Creation 2 (With numpy)</a:t>
            </a:r>
            <a:endParaRPr/>
          </a:p>
        </p:txBody>
      </p:sp>
      <p:sp>
        <p:nvSpPr>
          <p:cNvPr id="301" name="Google Shape;301;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torch.from_numpy</a:t>
            </a:r>
            <a:endParaRPr/>
          </a:p>
          <a:p>
            <a:pPr indent="-342900" lvl="0" marL="457200" rtl="0" algn="l">
              <a:spcBef>
                <a:spcPts val="0"/>
              </a:spcBef>
              <a:spcAft>
                <a:spcPts val="0"/>
              </a:spcAft>
              <a:buSzPts val="1800"/>
              <a:buChar char="●"/>
            </a:pPr>
            <a:r>
              <a:rPr lang="en"/>
              <a:t>torch.Tensor.numpy()</a:t>
            </a:r>
            <a:endParaRPr/>
          </a:p>
          <a:p>
            <a:pPr indent="-317500" lvl="1" marL="914400" rtl="0" algn="l">
              <a:spcBef>
                <a:spcPts val="0"/>
              </a:spcBef>
              <a:spcAft>
                <a:spcPts val="0"/>
              </a:spcAft>
              <a:buSzPts val="1400"/>
              <a:buChar char="○"/>
            </a:pPr>
            <a:r>
              <a:rPr lang="en"/>
              <a:t>Converts torch tensor to numpy array</a:t>
            </a:r>
            <a:endParaRPr/>
          </a:p>
        </p:txBody>
      </p:sp>
      <p:pic>
        <p:nvPicPr>
          <p:cNvPr id="302" name="Google Shape;302;p46"/>
          <p:cNvPicPr preferRelativeResize="0"/>
          <p:nvPr/>
        </p:nvPicPr>
        <p:blipFill>
          <a:blip r:embed="rId3">
            <a:alphaModFix/>
          </a:blip>
          <a:stretch>
            <a:fillRect/>
          </a:stretch>
        </p:blipFill>
        <p:spPr>
          <a:xfrm>
            <a:off x="4616151" y="1334850"/>
            <a:ext cx="4321225" cy="3165650"/>
          </a:xfrm>
          <a:prstGeom prst="rect">
            <a:avLst/>
          </a:prstGeom>
          <a:noFill/>
          <a:ln>
            <a:noFill/>
          </a:ln>
        </p:spPr>
      </p:pic>
      <p:pic>
        <p:nvPicPr>
          <p:cNvPr id="303" name="Google Shape;303;p46"/>
          <p:cNvPicPr preferRelativeResize="0"/>
          <p:nvPr/>
        </p:nvPicPr>
        <p:blipFill>
          <a:blip r:embed="rId4">
            <a:alphaModFix/>
          </a:blip>
          <a:stretch>
            <a:fillRect/>
          </a:stretch>
        </p:blipFill>
        <p:spPr>
          <a:xfrm>
            <a:off x="311697" y="2571747"/>
            <a:ext cx="4157850" cy="1346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Creation 3</a:t>
            </a:r>
            <a:endParaRPr/>
          </a:p>
        </p:txBody>
      </p:sp>
      <p:sp>
        <p:nvSpPr>
          <p:cNvPr id="309" name="Google Shape;309;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torch.arange</a:t>
            </a:r>
            <a:endParaRPr/>
          </a:p>
          <a:p>
            <a:pPr indent="-342900" lvl="0" marL="457200" rtl="0" algn="l">
              <a:spcBef>
                <a:spcPts val="0"/>
              </a:spcBef>
              <a:spcAft>
                <a:spcPts val="0"/>
              </a:spcAft>
              <a:buSzPts val="1800"/>
              <a:buChar char="●"/>
            </a:pPr>
            <a:r>
              <a:rPr lang="en"/>
              <a:t>torch.linspace</a:t>
            </a:r>
            <a:endParaRPr/>
          </a:p>
          <a:p>
            <a:pPr indent="-342900" lvl="0" marL="457200" rtl="0" algn="l">
              <a:spcBef>
                <a:spcPts val="0"/>
              </a:spcBef>
              <a:spcAft>
                <a:spcPts val="0"/>
              </a:spcAft>
              <a:buSzPts val="1800"/>
              <a:buChar char="●"/>
            </a:pPr>
            <a:r>
              <a:rPr lang="en"/>
              <a:t>torch.eye</a:t>
            </a:r>
            <a:endParaRPr/>
          </a:p>
          <a:p>
            <a:pPr indent="-342900" lvl="0" marL="457200" rtl="0" algn="l">
              <a:spcBef>
                <a:spcPts val="0"/>
              </a:spcBef>
              <a:spcAft>
                <a:spcPts val="0"/>
              </a:spcAft>
              <a:buSzPts val="1800"/>
              <a:buChar char="●"/>
            </a:pPr>
            <a:r>
              <a:rPr lang="en"/>
              <a:t>torch.normal</a:t>
            </a:r>
            <a:endParaRPr/>
          </a:p>
          <a:p>
            <a:pPr indent="-342900" lvl="0" marL="457200" rtl="0" algn="l">
              <a:spcBef>
                <a:spcPts val="0"/>
              </a:spcBef>
              <a:spcAft>
                <a:spcPts val="0"/>
              </a:spcAft>
              <a:buSzPts val="1800"/>
              <a:buChar char="●"/>
            </a:pPr>
            <a:r>
              <a:rPr lang="en"/>
              <a:t>torch.rand</a:t>
            </a:r>
            <a:endParaRPr/>
          </a:p>
          <a:p>
            <a:pPr indent="-342900" lvl="0" marL="457200" rtl="0" algn="l">
              <a:spcBef>
                <a:spcPts val="0"/>
              </a:spcBef>
              <a:spcAft>
                <a:spcPts val="0"/>
              </a:spcAft>
              <a:buSzPts val="1800"/>
              <a:buChar char="●"/>
            </a:pPr>
            <a:r>
              <a:rPr lang="en"/>
              <a:t>torch.zeros</a:t>
            </a:r>
            <a:endParaRPr/>
          </a:p>
          <a:p>
            <a:pPr indent="-342900" lvl="0" marL="457200" rtl="0" algn="l">
              <a:spcBef>
                <a:spcPts val="0"/>
              </a:spcBef>
              <a:spcAft>
                <a:spcPts val="0"/>
              </a:spcAft>
              <a:buSzPts val="1800"/>
              <a:buChar char="●"/>
            </a:pPr>
            <a:r>
              <a:rPr lang="en"/>
              <a:t>torch.ones</a:t>
            </a:r>
            <a:endParaRPr/>
          </a:p>
          <a:p>
            <a:pPr indent="0" lvl="0" marL="0" rtl="0" algn="l">
              <a:spcBef>
                <a:spcPts val="1200"/>
              </a:spcBef>
              <a:spcAft>
                <a:spcPts val="1200"/>
              </a:spcAft>
              <a:buNone/>
            </a:pPr>
            <a:r>
              <a:t/>
            </a:r>
            <a:endParaRPr/>
          </a:p>
        </p:txBody>
      </p:sp>
      <p:pic>
        <p:nvPicPr>
          <p:cNvPr id="310" name="Google Shape;310;p47"/>
          <p:cNvPicPr preferRelativeResize="0"/>
          <p:nvPr/>
        </p:nvPicPr>
        <p:blipFill>
          <a:blip r:embed="rId3">
            <a:alphaModFix/>
          </a:blip>
          <a:stretch>
            <a:fillRect/>
          </a:stretch>
        </p:blipFill>
        <p:spPr>
          <a:xfrm>
            <a:off x="3856550" y="1266325"/>
            <a:ext cx="3462450" cy="3138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Pytorch Tensor Operations</a:t>
            </a:r>
            <a:endParaRPr/>
          </a:p>
        </p:txBody>
      </p:sp>
      <p:sp>
        <p:nvSpPr>
          <p:cNvPr id="316" name="Google Shape;316;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Concatenation</a:t>
            </a:r>
            <a:endParaRPr/>
          </a:p>
          <a:p>
            <a:pPr indent="-325755" lvl="0" marL="457200" rtl="0" algn="l">
              <a:spcBef>
                <a:spcPts val="0"/>
              </a:spcBef>
              <a:spcAft>
                <a:spcPts val="0"/>
              </a:spcAft>
              <a:buSzPct val="100000"/>
              <a:buChar char="●"/>
            </a:pPr>
            <a:r>
              <a:rPr lang="en"/>
              <a:t>Indexing and Slicing, Replication</a:t>
            </a:r>
            <a:endParaRPr/>
          </a:p>
          <a:p>
            <a:pPr indent="-325755" lvl="0" marL="457200" rtl="0" algn="l">
              <a:spcBef>
                <a:spcPts val="0"/>
              </a:spcBef>
              <a:spcAft>
                <a:spcPts val="0"/>
              </a:spcAft>
              <a:buSzPct val="100000"/>
              <a:buChar char="●"/>
            </a:pPr>
            <a:r>
              <a:rPr lang="en"/>
              <a:t>Elementwise Multiplication, Addition, Subtraction Division</a:t>
            </a:r>
            <a:endParaRPr/>
          </a:p>
          <a:p>
            <a:pPr indent="-325755" lvl="0" marL="457200" rtl="0" algn="l">
              <a:spcBef>
                <a:spcPts val="0"/>
              </a:spcBef>
              <a:spcAft>
                <a:spcPts val="0"/>
              </a:spcAft>
              <a:buSzPct val="100000"/>
              <a:buChar char="●"/>
            </a:pPr>
            <a:r>
              <a:rPr lang="en"/>
              <a:t>Transpose</a:t>
            </a:r>
            <a:endParaRPr/>
          </a:p>
          <a:p>
            <a:pPr indent="-325755" lvl="0" marL="457200" rtl="0" algn="l">
              <a:spcBef>
                <a:spcPts val="0"/>
              </a:spcBef>
              <a:spcAft>
                <a:spcPts val="0"/>
              </a:spcAft>
              <a:buSzPct val="100000"/>
              <a:buChar char="●"/>
            </a:pPr>
            <a:r>
              <a:rPr lang="en"/>
              <a:t>Dot Product</a:t>
            </a:r>
            <a:endParaRPr/>
          </a:p>
          <a:p>
            <a:pPr indent="-325755" lvl="0" marL="457200" rtl="0" algn="l">
              <a:spcBef>
                <a:spcPts val="0"/>
              </a:spcBef>
              <a:spcAft>
                <a:spcPts val="0"/>
              </a:spcAft>
              <a:buSzPct val="100000"/>
              <a:buChar char="●"/>
            </a:pPr>
            <a:r>
              <a:rPr lang="en"/>
              <a:t>Matrix Multiplication</a:t>
            </a:r>
            <a:endParaRPr/>
          </a:p>
          <a:p>
            <a:pPr indent="-325755" lvl="0" marL="457200" rtl="0" algn="l">
              <a:spcBef>
                <a:spcPts val="0"/>
              </a:spcBef>
              <a:spcAft>
                <a:spcPts val="0"/>
              </a:spcAft>
              <a:buSzPct val="100000"/>
              <a:buChar char="●"/>
            </a:pPr>
            <a:r>
              <a:rPr lang="en"/>
              <a:t>Reshaping and Retyping</a:t>
            </a:r>
            <a:endParaRPr/>
          </a:p>
          <a:p>
            <a:pPr indent="-325755" lvl="0" marL="457200" rtl="0" algn="l">
              <a:spcBef>
                <a:spcPts val="0"/>
              </a:spcBef>
              <a:spcAft>
                <a:spcPts val="0"/>
              </a:spcAft>
              <a:buSzPct val="100000"/>
              <a:buChar char="●"/>
            </a:pPr>
            <a:r>
              <a:rPr lang="en"/>
              <a:t>Comparison and Search</a:t>
            </a:r>
            <a:endParaRPr/>
          </a:p>
          <a:p>
            <a:pPr indent="-325755" lvl="0" marL="457200" rtl="0" algn="l">
              <a:spcBef>
                <a:spcPts val="0"/>
              </a:spcBef>
              <a:spcAft>
                <a:spcPts val="0"/>
              </a:spcAft>
              <a:buSzPct val="100000"/>
              <a:buChar char="●"/>
            </a:pPr>
            <a:r>
              <a:rPr lang="en"/>
              <a:t>Array statistics</a:t>
            </a:r>
            <a:endParaRPr/>
          </a:p>
          <a:p>
            <a:pPr indent="0" lvl="0" marL="0" rtl="0" algn="l">
              <a:spcBef>
                <a:spcPts val="1200"/>
              </a:spcBef>
              <a:spcAft>
                <a:spcPts val="0"/>
              </a:spcAft>
              <a:buNone/>
            </a:pPr>
            <a:r>
              <a:rPr lang="en"/>
              <a:t>** ‘axis = x‘ should be changed to ‘dim = x‘.</a:t>
            </a:r>
            <a:endParaRPr/>
          </a:p>
          <a:p>
            <a:pPr indent="0" lvl="0" marL="0" rtl="0" algn="l">
              <a:spcBef>
                <a:spcPts val="1200"/>
              </a:spcBef>
              <a:spcAft>
                <a:spcPts val="0"/>
              </a:spcAft>
              <a:buNone/>
            </a:pPr>
            <a:r>
              <a:rPr lang="en"/>
              <a:t>** Broadcasting is valid for Pytorch Tensors too.</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Concatenation</a:t>
            </a:r>
            <a:endParaRPr/>
          </a:p>
        </p:txBody>
      </p:sp>
      <p:sp>
        <p:nvSpPr>
          <p:cNvPr id="322" name="Google Shape;322;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torch.cat(tensors, dim)</a:t>
            </a:r>
            <a:endParaRPr/>
          </a:p>
        </p:txBody>
      </p:sp>
      <p:pic>
        <p:nvPicPr>
          <p:cNvPr id="323" name="Google Shape;323;p49"/>
          <p:cNvPicPr preferRelativeResize="0"/>
          <p:nvPr/>
        </p:nvPicPr>
        <p:blipFill>
          <a:blip r:embed="rId3">
            <a:alphaModFix/>
          </a:blip>
          <a:stretch>
            <a:fillRect/>
          </a:stretch>
        </p:blipFill>
        <p:spPr>
          <a:xfrm>
            <a:off x="3157350" y="1754950"/>
            <a:ext cx="3500625" cy="2877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Indexing and Slicing</a:t>
            </a:r>
            <a:endParaRPr/>
          </a:p>
          <a:p>
            <a:pPr indent="0" lvl="0" marL="0" rtl="0" algn="l">
              <a:spcBef>
                <a:spcPts val="0"/>
              </a:spcBef>
              <a:spcAft>
                <a:spcPts val="0"/>
              </a:spcAft>
              <a:buNone/>
            </a:pPr>
            <a:r>
              <a:t/>
            </a:r>
            <a:endParaRPr/>
          </a:p>
        </p:txBody>
      </p:sp>
      <p:sp>
        <p:nvSpPr>
          <p:cNvPr id="329" name="Google Shape;329;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Pytorch follows the slicing/indexing convention of Numpy.</a:t>
            </a:r>
            <a:endParaRPr/>
          </a:p>
          <a:p>
            <a:pPr indent="-317500" lvl="1" marL="914400" rtl="0" algn="l">
              <a:spcBef>
                <a:spcPts val="0"/>
              </a:spcBef>
              <a:spcAft>
                <a:spcPts val="0"/>
              </a:spcAft>
              <a:buSzPts val="1400"/>
              <a:buChar char="○"/>
            </a:pPr>
            <a:r>
              <a:rPr lang="en"/>
              <a:t>Advanced indexing is supported too. </a:t>
            </a:r>
            <a:endParaRPr/>
          </a:p>
          <a:p>
            <a:pPr indent="-342900" lvl="0" marL="457200" rtl="0" algn="l">
              <a:spcBef>
                <a:spcPts val="0"/>
              </a:spcBef>
              <a:spcAft>
                <a:spcPts val="0"/>
              </a:spcAft>
              <a:buSzPts val="1800"/>
              <a:buChar char="●"/>
            </a:pPr>
            <a:r>
              <a:rPr lang="en"/>
              <a:t>Returned tensors by indexing and slicing operation are views.</a:t>
            </a:r>
            <a:endParaRPr/>
          </a:p>
          <a:p>
            <a:pPr indent="-317500" lvl="1" marL="914400" rtl="0" algn="l">
              <a:spcBef>
                <a:spcPts val="0"/>
              </a:spcBef>
              <a:spcAft>
                <a:spcPts val="0"/>
              </a:spcAft>
              <a:buSzPts val="1400"/>
              <a:buChar char="○"/>
            </a:pPr>
            <a:r>
              <a:rPr lang="en"/>
              <a:t>They share the same data. If one changes the other </a:t>
            </a:r>
            <a:r>
              <a:rPr lang="en"/>
              <a:t>changes</a:t>
            </a:r>
            <a:r>
              <a:rPr lang="en"/>
              <a:t> as well.</a:t>
            </a:r>
            <a:endParaRPr/>
          </a:p>
          <a:p>
            <a:pPr indent="-317500" lvl="1" marL="914400" rtl="0" algn="l">
              <a:spcBef>
                <a:spcPts val="0"/>
              </a:spcBef>
              <a:spcAft>
                <a:spcPts val="0"/>
              </a:spcAft>
              <a:buSzPts val="1400"/>
              <a:buChar char="○"/>
            </a:pPr>
            <a:r>
              <a:rPr lang="en"/>
              <a:t>To copy the original data and create a separate tensor: .clone() is used.</a:t>
            </a:r>
            <a:endParaRPr/>
          </a:p>
        </p:txBody>
      </p:sp>
      <p:pic>
        <p:nvPicPr>
          <p:cNvPr id="330" name="Google Shape;330;p50"/>
          <p:cNvPicPr preferRelativeResize="0"/>
          <p:nvPr/>
        </p:nvPicPr>
        <p:blipFill>
          <a:blip r:embed="rId3">
            <a:alphaModFix/>
          </a:blip>
          <a:stretch>
            <a:fillRect/>
          </a:stretch>
        </p:blipFill>
        <p:spPr>
          <a:xfrm>
            <a:off x="748175" y="2804750"/>
            <a:ext cx="3388600" cy="1964100"/>
          </a:xfrm>
          <a:prstGeom prst="rect">
            <a:avLst/>
          </a:prstGeom>
          <a:noFill/>
          <a:ln>
            <a:noFill/>
          </a:ln>
        </p:spPr>
      </p:pic>
      <p:pic>
        <p:nvPicPr>
          <p:cNvPr id="331" name="Google Shape;331;p50"/>
          <p:cNvPicPr preferRelativeResize="0"/>
          <p:nvPr/>
        </p:nvPicPr>
        <p:blipFill>
          <a:blip r:embed="rId4">
            <a:alphaModFix/>
          </a:blip>
          <a:stretch>
            <a:fillRect/>
          </a:stretch>
        </p:blipFill>
        <p:spPr>
          <a:xfrm>
            <a:off x="4672800" y="3095700"/>
            <a:ext cx="2704950" cy="138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311700" y="445025"/>
            <a:ext cx="8739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Elementwise Multiplication/Addition/Subtraction/Dividion</a:t>
            </a:r>
            <a:endParaRPr/>
          </a:p>
          <a:p>
            <a:pPr indent="0" lvl="0" marL="0" rtl="0" algn="l">
              <a:spcBef>
                <a:spcPts val="0"/>
              </a:spcBef>
              <a:spcAft>
                <a:spcPts val="0"/>
              </a:spcAft>
              <a:buNone/>
            </a:pPr>
            <a:r>
              <a:t/>
            </a:r>
            <a:endParaRPr/>
          </a:p>
        </p:txBody>
      </p:sp>
      <p:sp>
        <p:nvSpPr>
          <p:cNvPr id="337" name="Google Shape;337;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Torch.add() or ‘+’</a:t>
            </a:r>
            <a:endParaRPr/>
          </a:p>
          <a:p>
            <a:pPr indent="-342900" lvl="0" marL="457200" rtl="0" algn="l">
              <a:spcBef>
                <a:spcPts val="0"/>
              </a:spcBef>
              <a:spcAft>
                <a:spcPts val="0"/>
              </a:spcAft>
              <a:buSzPts val="1800"/>
              <a:buChar char="●"/>
            </a:pPr>
            <a:r>
              <a:rPr lang="en"/>
              <a:t>Torch.subtract() or ‘-’</a:t>
            </a:r>
            <a:endParaRPr/>
          </a:p>
          <a:p>
            <a:pPr indent="-342900" lvl="0" marL="457200" rtl="0" algn="l">
              <a:spcBef>
                <a:spcPts val="0"/>
              </a:spcBef>
              <a:spcAft>
                <a:spcPts val="0"/>
              </a:spcAft>
              <a:buSzPts val="1800"/>
              <a:buChar char="●"/>
            </a:pPr>
            <a:r>
              <a:rPr lang="en"/>
              <a:t>Torch.multiply() or ‘*’</a:t>
            </a:r>
            <a:endParaRPr/>
          </a:p>
          <a:p>
            <a:pPr indent="-342900" lvl="0" marL="457200" rtl="0" algn="l">
              <a:spcBef>
                <a:spcPts val="0"/>
              </a:spcBef>
              <a:spcAft>
                <a:spcPts val="0"/>
              </a:spcAft>
              <a:buSzPts val="1800"/>
              <a:buChar char="●"/>
            </a:pPr>
            <a:r>
              <a:rPr lang="en"/>
              <a:t>torch.divide() or ‘/’</a:t>
            </a:r>
            <a:endParaRPr/>
          </a:p>
        </p:txBody>
      </p:sp>
      <p:pic>
        <p:nvPicPr>
          <p:cNvPr id="338" name="Google Shape;338;p51"/>
          <p:cNvPicPr preferRelativeResize="0"/>
          <p:nvPr/>
        </p:nvPicPr>
        <p:blipFill>
          <a:blip r:embed="rId3">
            <a:alphaModFix/>
          </a:blip>
          <a:stretch>
            <a:fillRect/>
          </a:stretch>
        </p:blipFill>
        <p:spPr>
          <a:xfrm>
            <a:off x="4206357" y="1266321"/>
            <a:ext cx="2472343" cy="330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(ndarray)</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numpy.ndarray</a:t>
            </a:r>
            <a:r>
              <a:rPr lang="en"/>
              <a:t> is the Numpy’s array class, has the following attributes:</a:t>
            </a:r>
            <a:endParaRPr/>
          </a:p>
          <a:p>
            <a:pPr indent="0" lvl="0" marL="0" rtl="0" algn="l">
              <a:spcBef>
                <a:spcPts val="1200"/>
              </a:spcBef>
              <a:spcAft>
                <a:spcPts val="0"/>
              </a:spcAft>
              <a:buNone/>
            </a:pPr>
            <a:r>
              <a:rPr lang="en"/>
              <a:t>	ndarray.ndim: dimension of the array</a:t>
            </a:r>
            <a:endParaRPr/>
          </a:p>
          <a:p>
            <a:pPr indent="457200" lvl="0" marL="0" rtl="0" algn="l">
              <a:spcBef>
                <a:spcPts val="1200"/>
              </a:spcBef>
              <a:spcAft>
                <a:spcPts val="0"/>
              </a:spcAft>
              <a:buNone/>
            </a:pPr>
            <a:r>
              <a:rPr lang="en"/>
              <a:t>n</a:t>
            </a:r>
            <a:r>
              <a:rPr lang="en"/>
              <a:t>darray.shape: size of each dimension as a tuple</a:t>
            </a:r>
            <a:endParaRPr/>
          </a:p>
          <a:p>
            <a:pPr indent="457200" lvl="0" marL="0" rtl="0" algn="l">
              <a:spcBef>
                <a:spcPts val="1200"/>
              </a:spcBef>
              <a:spcAft>
                <a:spcPts val="0"/>
              </a:spcAft>
              <a:buNone/>
            </a:pPr>
            <a:r>
              <a:rPr lang="en"/>
              <a:t>ndarray.size: total number of elements in the array</a:t>
            </a:r>
            <a:endParaRPr/>
          </a:p>
          <a:p>
            <a:pPr indent="457200" lvl="0" marL="0" rtl="0" algn="l">
              <a:spcBef>
                <a:spcPts val="1200"/>
              </a:spcBef>
              <a:spcAft>
                <a:spcPts val="0"/>
              </a:spcAft>
              <a:buNone/>
            </a:pPr>
            <a:r>
              <a:rPr lang="en"/>
              <a:t>Ndarray.dtype: the type of the elements in the array</a:t>
            </a:r>
            <a:endParaRPr/>
          </a:p>
          <a:p>
            <a:pPr indent="457200" lvl="0" marL="0" rtl="0" algn="l">
              <a:spcBef>
                <a:spcPts val="1200"/>
              </a:spcBef>
              <a:spcAft>
                <a:spcPts val="0"/>
              </a:spcAft>
              <a:buNone/>
            </a:pPr>
            <a:r>
              <a:rPr lang="en"/>
              <a:t>Ndarray.itemsize: the size in bytes for each element in the array</a:t>
            </a:r>
            <a:endParaRPr/>
          </a:p>
          <a:p>
            <a:pPr indent="457200" lvl="0" marL="0" rtl="0" algn="l">
              <a:spcBef>
                <a:spcPts val="1200"/>
              </a:spcBef>
              <a:spcAft>
                <a:spcPts val="0"/>
              </a:spcAft>
              <a:buNone/>
            </a:pPr>
            <a:r>
              <a:rPr lang="en"/>
              <a:t>Ndarray.ndim.data: the buffer containing the actual array elements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Transpose</a:t>
            </a:r>
            <a:endParaRPr/>
          </a:p>
        </p:txBody>
      </p:sp>
      <p:sp>
        <p:nvSpPr>
          <p:cNvPr id="344" name="Google Shape;344;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Torch.transpose or torch.Tensor.T : both return a view from the </a:t>
            </a:r>
            <a:r>
              <a:rPr lang="en"/>
              <a:t>original</a:t>
            </a:r>
            <a:r>
              <a:rPr lang="en"/>
              <a:t> tensor.</a:t>
            </a:r>
            <a:endParaRPr/>
          </a:p>
        </p:txBody>
      </p:sp>
      <p:pic>
        <p:nvPicPr>
          <p:cNvPr id="345" name="Google Shape;345;p52"/>
          <p:cNvPicPr preferRelativeResize="0"/>
          <p:nvPr/>
        </p:nvPicPr>
        <p:blipFill>
          <a:blip r:embed="rId3">
            <a:alphaModFix/>
          </a:blip>
          <a:stretch>
            <a:fillRect/>
          </a:stretch>
        </p:blipFill>
        <p:spPr>
          <a:xfrm>
            <a:off x="2843213" y="1848975"/>
            <a:ext cx="3457575" cy="2990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Dot Product</a:t>
            </a:r>
            <a:endParaRPr/>
          </a:p>
        </p:txBody>
      </p:sp>
      <p:sp>
        <p:nvSpPr>
          <p:cNvPr id="351" name="Google Shape;351;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torch.dot</a:t>
            </a:r>
            <a:endParaRPr/>
          </a:p>
        </p:txBody>
      </p:sp>
      <p:pic>
        <p:nvPicPr>
          <p:cNvPr id="352" name="Google Shape;352;p53"/>
          <p:cNvPicPr preferRelativeResize="0"/>
          <p:nvPr/>
        </p:nvPicPr>
        <p:blipFill>
          <a:blip r:embed="rId3">
            <a:alphaModFix/>
          </a:blip>
          <a:stretch>
            <a:fillRect/>
          </a:stretch>
        </p:blipFill>
        <p:spPr>
          <a:xfrm>
            <a:off x="2843200" y="1862138"/>
            <a:ext cx="3457575" cy="1419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Matrix Multiplication</a:t>
            </a:r>
            <a:endParaRPr/>
          </a:p>
        </p:txBody>
      </p:sp>
      <p:sp>
        <p:nvSpPr>
          <p:cNvPr id="358" name="Google Shape;358;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orch.matmul or ‘@’</a:t>
            </a:r>
            <a:endParaRPr/>
          </a:p>
        </p:txBody>
      </p:sp>
      <p:pic>
        <p:nvPicPr>
          <p:cNvPr id="359" name="Google Shape;359;p54"/>
          <p:cNvPicPr preferRelativeResize="0"/>
          <p:nvPr/>
        </p:nvPicPr>
        <p:blipFill>
          <a:blip r:embed="rId3">
            <a:alphaModFix/>
          </a:blip>
          <a:stretch>
            <a:fillRect/>
          </a:stretch>
        </p:blipFill>
        <p:spPr>
          <a:xfrm>
            <a:off x="3242463" y="1415375"/>
            <a:ext cx="2659075" cy="3004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Reshaping and Retyping</a:t>
            </a:r>
            <a:endParaRPr/>
          </a:p>
        </p:txBody>
      </p:sp>
      <p:sp>
        <p:nvSpPr>
          <p:cNvPr id="365" name="Google Shape;365;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torch.reshape: view or copy()</a:t>
            </a:r>
            <a:endParaRPr/>
          </a:p>
          <a:p>
            <a:pPr indent="-317500" lvl="1" marL="914400" rtl="0" algn="l">
              <a:spcBef>
                <a:spcPts val="0"/>
              </a:spcBef>
              <a:spcAft>
                <a:spcPts val="0"/>
              </a:spcAft>
              <a:buSzPts val="1400"/>
              <a:buChar char="○"/>
            </a:pPr>
            <a:r>
              <a:rPr lang="en"/>
              <a:t>-1 can be used for automatic shaping.</a:t>
            </a:r>
            <a:endParaRPr/>
          </a:p>
          <a:p>
            <a:pPr indent="-342900" lvl="0" marL="457200" rtl="0" algn="l">
              <a:spcBef>
                <a:spcPts val="0"/>
              </a:spcBef>
              <a:spcAft>
                <a:spcPts val="0"/>
              </a:spcAft>
              <a:buSzPts val="1800"/>
              <a:buChar char="●"/>
            </a:pPr>
            <a:r>
              <a:rPr lang="en"/>
              <a:t>torch.Tensor.view()</a:t>
            </a:r>
            <a:endParaRPr/>
          </a:p>
          <a:p>
            <a:pPr indent="-317500" lvl="1" marL="914400" rtl="0" algn="l">
              <a:spcBef>
                <a:spcPts val="0"/>
              </a:spcBef>
              <a:spcAft>
                <a:spcPts val="0"/>
              </a:spcAft>
              <a:buSzPts val="1400"/>
              <a:buChar char="○"/>
            </a:pPr>
            <a:r>
              <a:rPr lang="en"/>
              <a:t>Returns a view with a new shape</a:t>
            </a:r>
            <a:endParaRPr/>
          </a:p>
          <a:p>
            <a:pPr indent="-342900" lvl="0" marL="457200" rtl="0" algn="l">
              <a:spcBef>
                <a:spcPts val="0"/>
              </a:spcBef>
              <a:spcAft>
                <a:spcPts val="0"/>
              </a:spcAft>
              <a:buSzPts val="1800"/>
              <a:buChar char="●"/>
            </a:pPr>
            <a:r>
              <a:rPr lang="en"/>
              <a:t>torch.Tensor.to(): a new tensor</a:t>
            </a:r>
            <a:endParaRPr/>
          </a:p>
          <a:p>
            <a:pPr indent="-317500" lvl="1" marL="914400" rtl="0" algn="l">
              <a:spcBef>
                <a:spcPts val="0"/>
              </a:spcBef>
              <a:spcAft>
                <a:spcPts val="0"/>
              </a:spcAft>
              <a:buSzPts val="1400"/>
              <a:buChar char="○"/>
            </a:pPr>
            <a:r>
              <a:rPr lang="en"/>
              <a:t>Creates a new array with a new type</a:t>
            </a:r>
            <a:endParaRPr/>
          </a:p>
          <a:p>
            <a:pPr indent="-317500" lvl="1" marL="914400" rtl="0" algn="l">
              <a:spcBef>
                <a:spcPts val="0"/>
              </a:spcBef>
              <a:spcAft>
                <a:spcPts val="0"/>
              </a:spcAft>
              <a:buSzPts val="1400"/>
              <a:buChar char="○"/>
            </a:pPr>
            <a:r>
              <a:rPr lang="en"/>
              <a:t>Creates a new array with a new device</a:t>
            </a:r>
            <a:endParaRPr/>
          </a:p>
          <a:p>
            <a:pPr indent="-342900" lvl="0" marL="457200" rtl="0" algn="l">
              <a:spcBef>
                <a:spcPts val="0"/>
              </a:spcBef>
              <a:spcAft>
                <a:spcPts val="0"/>
              </a:spcAft>
              <a:buSzPts val="1800"/>
              <a:buChar char="●"/>
            </a:pPr>
            <a:r>
              <a:rPr lang="en"/>
              <a:t>torch.Tensor.float()/int()/bool()/.etc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66" name="Google Shape;366;p55"/>
          <p:cNvPicPr preferRelativeResize="0"/>
          <p:nvPr/>
        </p:nvPicPr>
        <p:blipFill>
          <a:blip r:embed="rId3">
            <a:alphaModFix/>
          </a:blip>
          <a:stretch>
            <a:fillRect/>
          </a:stretch>
        </p:blipFill>
        <p:spPr>
          <a:xfrm>
            <a:off x="4673200" y="1266325"/>
            <a:ext cx="3266616" cy="2999799"/>
          </a:xfrm>
          <a:prstGeom prst="rect">
            <a:avLst/>
          </a:prstGeom>
          <a:noFill/>
          <a:ln>
            <a:noFill/>
          </a:ln>
        </p:spPr>
      </p:pic>
      <p:pic>
        <p:nvPicPr>
          <p:cNvPr id="367" name="Google Shape;367;p55"/>
          <p:cNvPicPr preferRelativeResize="0"/>
          <p:nvPr/>
        </p:nvPicPr>
        <p:blipFill>
          <a:blip r:embed="rId4">
            <a:alphaModFix/>
          </a:blip>
          <a:stretch>
            <a:fillRect/>
          </a:stretch>
        </p:blipFill>
        <p:spPr>
          <a:xfrm>
            <a:off x="311700" y="3444924"/>
            <a:ext cx="1279400" cy="1439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Reshaping and Retyping</a:t>
            </a:r>
            <a:endParaRPr/>
          </a:p>
        </p:txBody>
      </p:sp>
      <p:sp>
        <p:nvSpPr>
          <p:cNvPr id="373" name="Google Shape;373;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4" name="Google Shape;374;p56"/>
          <p:cNvPicPr preferRelativeResize="0"/>
          <p:nvPr/>
        </p:nvPicPr>
        <p:blipFill>
          <a:blip r:embed="rId3">
            <a:alphaModFix/>
          </a:blip>
          <a:stretch>
            <a:fillRect/>
          </a:stretch>
        </p:blipFill>
        <p:spPr>
          <a:xfrm>
            <a:off x="2773785" y="1375851"/>
            <a:ext cx="3596439" cy="3302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Comparison</a:t>
            </a:r>
            <a:endParaRPr/>
          </a:p>
        </p:txBody>
      </p:sp>
      <p:sp>
        <p:nvSpPr>
          <p:cNvPr id="380" name="Google Shape;380;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a:t>
            </a:r>
            <a:r>
              <a:rPr lang="en"/>
              <a:t>.greater</a:t>
            </a:r>
            <a:endParaRPr/>
          </a:p>
          <a:p>
            <a:pPr indent="-342900" lvl="0" marL="457200" rtl="0" algn="l">
              <a:spcBef>
                <a:spcPts val="0"/>
              </a:spcBef>
              <a:spcAft>
                <a:spcPts val="0"/>
              </a:spcAft>
              <a:buSzPts val="1800"/>
              <a:buChar char="●"/>
            </a:pPr>
            <a:r>
              <a:rPr lang="en"/>
              <a:t>torch.greater_equal</a:t>
            </a:r>
            <a:endParaRPr/>
          </a:p>
          <a:p>
            <a:pPr indent="-342900" lvl="0" marL="457200" rtl="0" algn="l">
              <a:spcBef>
                <a:spcPts val="0"/>
              </a:spcBef>
              <a:spcAft>
                <a:spcPts val="0"/>
              </a:spcAft>
              <a:buSzPts val="1800"/>
              <a:buChar char="●"/>
            </a:pPr>
            <a:r>
              <a:rPr lang="en"/>
              <a:t>torch.less</a:t>
            </a:r>
            <a:endParaRPr/>
          </a:p>
          <a:p>
            <a:pPr indent="-342900" lvl="0" marL="457200" rtl="0" algn="l">
              <a:spcBef>
                <a:spcPts val="0"/>
              </a:spcBef>
              <a:spcAft>
                <a:spcPts val="0"/>
              </a:spcAft>
              <a:buSzPts val="1800"/>
              <a:buChar char="●"/>
            </a:pPr>
            <a:r>
              <a:rPr lang="en"/>
              <a:t>torch.less_equal</a:t>
            </a:r>
            <a:endParaRPr/>
          </a:p>
          <a:p>
            <a:pPr indent="-342900" lvl="0" marL="457200" rtl="0" algn="l">
              <a:spcBef>
                <a:spcPts val="0"/>
              </a:spcBef>
              <a:spcAft>
                <a:spcPts val="0"/>
              </a:spcAft>
              <a:buSzPts val="1800"/>
              <a:buChar char="●"/>
            </a:pPr>
            <a:r>
              <a:rPr lang="en"/>
              <a:t>torch.equal</a:t>
            </a:r>
            <a:endParaRPr/>
          </a:p>
          <a:p>
            <a:pPr indent="-342900" lvl="0" marL="457200" rtl="0" algn="l">
              <a:spcBef>
                <a:spcPts val="0"/>
              </a:spcBef>
              <a:spcAft>
                <a:spcPts val="0"/>
              </a:spcAft>
              <a:buSzPts val="1800"/>
              <a:buChar char="●"/>
            </a:pPr>
            <a:r>
              <a:rPr lang="en"/>
              <a:t>torch.allclose: returns True/False</a:t>
            </a:r>
            <a:endParaRPr/>
          </a:p>
          <a:p>
            <a:pPr indent="-342900" lvl="0" marL="457200" rtl="0" algn="l">
              <a:spcBef>
                <a:spcPts val="0"/>
              </a:spcBef>
              <a:spcAft>
                <a:spcPts val="0"/>
              </a:spcAft>
              <a:buSzPts val="1800"/>
              <a:buChar char="●"/>
            </a:pPr>
            <a:r>
              <a:rPr lang="en"/>
              <a:t>torch.isclose: returns boolean array</a:t>
            </a:r>
            <a:endParaRPr/>
          </a:p>
        </p:txBody>
      </p:sp>
      <p:pic>
        <p:nvPicPr>
          <p:cNvPr id="381" name="Google Shape;381;p57"/>
          <p:cNvPicPr preferRelativeResize="0"/>
          <p:nvPr/>
        </p:nvPicPr>
        <p:blipFill>
          <a:blip r:embed="rId3">
            <a:alphaModFix/>
          </a:blip>
          <a:stretch>
            <a:fillRect/>
          </a:stretch>
        </p:blipFill>
        <p:spPr>
          <a:xfrm>
            <a:off x="5104451" y="1152425"/>
            <a:ext cx="3256424" cy="3739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Search</a:t>
            </a:r>
            <a:endParaRPr/>
          </a:p>
        </p:txBody>
      </p:sp>
      <p:sp>
        <p:nvSpPr>
          <p:cNvPr id="387" name="Google Shape;387;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torch.argmax</a:t>
            </a:r>
            <a:endParaRPr/>
          </a:p>
          <a:p>
            <a:pPr indent="-342900" lvl="0" marL="457200" rtl="0" algn="l">
              <a:spcBef>
                <a:spcPts val="0"/>
              </a:spcBef>
              <a:spcAft>
                <a:spcPts val="0"/>
              </a:spcAft>
              <a:buSzPts val="1800"/>
              <a:buChar char="●"/>
            </a:pPr>
            <a:r>
              <a:rPr lang="en"/>
              <a:t>torch.argmin</a:t>
            </a:r>
            <a:endParaRPr/>
          </a:p>
          <a:p>
            <a:pPr indent="-342900" lvl="0" marL="457200" rtl="0" algn="l">
              <a:spcBef>
                <a:spcPts val="0"/>
              </a:spcBef>
              <a:spcAft>
                <a:spcPts val="0"/>
              </a:spcAft>
              <a:buSzPts val="1800"/>
              <a:buChar char="●"/>
            </a:pPr>
            <a:r>
              <a:rPr lang="en"/>
              <a:t>torch.where</a:t>
            </a:r>
            <a:endParaRPr/>
          </a:p>
        </p:txBody>
      </p:sp>
      <p:pic>
        <p:nvPicPr>
          <p:cNvPr id="388" name="Google Shape;388;p58"/>
          <p:cNvPicPr preferRelativeResize="0"/>
          <p:nvPr/>
        </p:nvPicPr>
        <p:blipFill>
          <a:blip r:embed="rId3">
            <a:alphaModFix/>
          </a:blip>
          <a:stretch>
            <a:fillRect/>
          </a:stretch>
        </p:blipFill>
        <p:spPr>
          <a:xfrm>
            <a:off x="2571037" y="1184362"/>
            <a:ext cx="4001925" cy="3466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Statistics</a:t>
            </a:r>
            <a:endParaRPr/>
          </a:p>
        </p:txBody>
      </p:sp>
      <p:sp>
        <p:nvSpPr>
          <p:cNvPr id="394" name="Google Shape;394;p5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torch</a:t>
            </a:r>
            <a:r>
              <a:rPr lang="en"/>
              <a:t>.sum</a:t>
            </a:r>
            <a:endParaRPr/>
          </a:p>
          <a:p>
            <a:pPr indent="-342900" lvl="0" marL="457200" rtl="0" algn="l">
              <a:spcBef>
                <a:spcPts val="0"/>
              </a:spcBef>
              <a:spcAft>
                <a:spcPts val="0"/>
              </a:spcAft>
              <a:buSzPts val="1800"/>
              <a:buChar char="●"/>
            </a:pPr>
            <a:r>
              <a:rPr lang="en"/>
              <a:t>torch.mean</a:t>
            </a:r>
            <a:endParaRPr/>
          </a:p>
          <a:p>
            <a:pPr indent="-342900" lvl="0" marL="457200" rtl="0" algn="l">
              <a:spcBef>
                <a:spcPts val="0"/>
              </a:spcBef>
              <a:spcAft>
                <a:spcPts val="0"/>
              </a:spcAft>
              <a:buSzPts val="1800"/>
              <a:buChar char="●"/>
            </a:pPr>
            <a:r>
              <a:rPr lang="en"/>
              <a:t>torch.max</a:t>
            </a:r>
            <a:endParaRPr/>
          </a:p>
          <a:p>
            <a:pPr indent="-342900" lvl="0" marL="457200" rtl="0" algn="l">
              <a:spcBef>
                <a:spcPts val="0"/>
              </a:spcBef>
              <a:spcAft>
                <a:spcPts val="0"/>
              </a:spcAft>
              <a:buSzPts val="1800"/>
              <a:buChar char="●"/>
            </a:pPr>
            <a:r>
              <a:rPr lang="en"/>
              <a:t>torch.min</a:t>
            </a:r>
            <a:endParaRPr/>
          </a:p>
          <a:p>
            <a:pPr indent="-342900" lvl="0" marL="457200" rtl="0" algn="l">
              <a:spcBef>
                <a:spcPts val="0"/>
              </a:spcBef>
              <a:spcAft>
                <a:spcPts val="0"/>
              </a:spcAft>
              <a:buSzPts val="1800"/>
              <a:buChar char="●"/>
            </a:pPr>
            <a:r>
              <a:rPr lang="en"/>
              <a:t>torch.std</a:t>
            </a:r>
            <a:endParaRPr/>
          </a:p>
          <a:p>
            <a:pPr indent="-342900" lvl="0" marL="457200" rtl="0" algn="l">
              <a:spcBef>
                <a:spcPts val="0"/>
              </a:spcBef>
              <a:spcAft>
                <a:spcPts val="0"/>
              </a:spcAft>
              <a:buSzPts val="1800"/>
              <a:buChar char="●"/>
            </a:pPr>
            <a:r>
              <a:rPr lang="en"/>
              <a:t>torch.var</a:t>
            </a:r>
            <a:endParaRPr/>
          </a:p>
        </p:txBody>
      </p:sp>
      <p:pic>
        <p:nvPicPr>
          <p:cNvPr id="395" name="Google Shape;395;p59"/>
          <p:cNvPicPr preferRelativeResize="0"/>
          <p:nvPr/>
        </p:nvPicPr>
        <p:blipFill>
          <a:blip r:embed="rId3">
            <a:alphaModFix/>
          </a:blip>
          <a:stretch>
            <a:fillRect/>
          </a:stretch>
        </p:blipFill>
        <p:spPr>
          <a:xfrm>
            <a:off x="2967300" y="1043038"/>
            <a:ext cx="3209375" cy="3749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Tensor Statistics 2</a:t>
            </a:r>
            <a:endParaRPr/>
          </a:p>
        </p:txBody>
      </p:sp>
      <p:sp>
        <p:nvSpPr>
          <p:cNvPr id="401" name="Google Shape;401;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402" name="Google Shape;402;p60"/>
          <p:cNvPicPr preferRelativeResize="0"/>
          <p:nvPr/>
        </p:nvPicPr>
        <p:blipFill>
          <a:blip r:embed="rId3">
            <a:alphaModFix/>
          </a:blip>
          <a:stretch>
            <a:fillRect/>
          </a:stretch>
        </p:blipFill>
        <p:spPr>
          <a:xfrm>
            <a:off x="2833397" y="1041200"/>
            <a:ext cx="3477216" cy="3752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a:t>
            </a:r>
            <a:r>
              <a:rPr lang="en"/>
              <a:t> Random Number Generation</a:t>
            </a:r>
            <a:endParaRPr/>
          </a:p>
        </p:txBody>
      </p:sp>
      <p:sp>
        <p:nvSpPr>
          <p:cNvPr id="408" name="Google Shape;408;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Distributions:</a:t>
            </a:r>
            <a:endParaRPr/>
          </a:p>
          <a:p>
            <a:pPr indent="-317500" lvl="1" marL="914400" rtl="0" algn="l">
              <a:spcBef>
                <a:spcPts val="0"/>
              </a:spcBef>
              <a:spcAft>
                <a:spcPts val="0"/>
              </a:spcAft>
              <a:buSzPts val="1400"/>
              <a:buChar char="○"/>
            </a:pPr>
            <a:r>
              <a:rPr lang="en"/>
              <a:t>torch.distributions.(bernoulli, beta, binomial, categorical, cauchy, dirichlet, gamma, .etc)</a:t>
            </a:r>
            <a:endParaRPr/>
          </a:p>
          <a:p>
            <a:pPr indent="-317500" lvl="1" marL="914400" rtl="0" algn="l">
              <a:spcBef>
                <a:spcPts val="0"/>
              </a:spcBef>
              <a:spcAft>
                <a:spcPts val="0"/>
              </a:spcAft>
              <a:buSzPts val="1400"/>
              <a:buChar char="○"/>
            </a:pPr>
            <a:r>
              <a:rPr lang="en"/>
              <a:t>.sample(): for sampling from distributions.</a:t>
            </a:r>
            <a:endParaRPr/>
          </a:p>
          <a:p>
            <a:pPr indent="-342900" lvl="0" marL="457200" rtl="0" algn="l">
              <a:spcBef>
                <a:spcPts val="0"/>
              </a:spcBef>
              <a:spcAft>
                <a:spcPts val="0"/>
              </a:spcAft>
              <a:buSzPts val="1800"/>
              <a:buChar char="●"/>
            </a:pPr>
            <a:r>
              <a:rPr lang="en"/>
              <a:t>Number generation:</a:t>
            </a:r>
            <a:endParaRPr/>
          </a:p>
          <a:p>
            <a:pPr indent="-317500" lvl="1" marL="914400" rtl="0" algn="l">
              <a:spcBef>
                <a:spcPts val="0"/>
              </a:spcBef>
              <a:spcAft>
                <a:spcPts val="0"/>
              </a:spcAft>
              <a:buSzPts val="1400"/>
              <a:buChar char="○"/>
            </a:pPr>
            <a:r>
              <a:rPr lang="en"/>
              <a:t>torch.(rand, randint)</a:t>
            </a:r>
            <a:endParaRPr/>
          </a:p>
          <a:p>
            <a:pPr indent="-342900" lvl="0" marL="457200" rtl="0" algn="l">
              <a:spcBef>
                <a:spcPts val="0"/>
              </a:spcBef>
              <a:spcAft>
                <a:spcPts val="0"/>
              </a:spcAft>
              <a:buSzPts val="1800"/>
              <a:buChar char="●"/>
            </a:pPr>
            <a:r>
              <a:rPr lang="en"/>
              <a:t>numpy.rand.perm()</a:t>
            </a:r>
            <a:endParaRPr/>
          </a:p>
          <a:p>
            <a:pPr indent="-342900" lvl="0" marL="457200" rtl="0" algn="l">
              <a:spcBef>
                <a:spcPts val="0"/>
              </a:spcBef>
              <a:spcAft>
                <a:spcPts val="0"/>
              </a:spcAft>
              <a:buSzPts val="1800"/>
              <a:buChar char="●"/>
            </a:pPr>
            <a:r>
              <a:rPr lang="en"/>
              <a:t>torch.manual_seed(): for setting initial seed value for all devices (both CPU and GPU.</a:t>
            </a:r>
            <a:endParaRPr/>
          </a:p>
        </p:txBody>
      </p:sp>
      <p:pic>
        <p:nvPicPr>
          <p:cNvPr id="409" name="Google Shape;409;p61"/>
          <p:cNvPicPr preferRelativeResize="0"/>
          <p:nvPr/>
        </p:nvPicPr>
        <p:blipFill>
          <a:blip r:embed="rId3">
            <a:alphaModFix/>
          </a:blip>
          <a:stretch>
            <a:fillRect/>
          </a:stretch>
        </p:blipFill>
        <p:spPr>
          <a:xfrm>
            <a:off x="4850850" y="4140288"/>
            <a:ext cx="3981450" cy="73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Creation</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numpy.array: creates an array from given sequence/list/data</a:t>
            </a:r>
            <a:endParaRPr/>
          </a:p>
        </p:txBody>
      </p:sp>
      <p:pic>
        <p:nvPicPr>
          <p:cNvPr id="92" name="Google Shape;92;p17"/>
          <p:cNvPicPr preferRelativeResize="0"/>
          <p:nvPr/>
        </p:nvPicPr>
        <p:blipFill>
          <a:blip r:embed="rId3">
            <a:alphaModFix/>
          </a:blip>
          <a:stretch>
            <a:fillRect/>
          </a:stretch>
        </p:blipFill>
        <p:spPr>
          <a:xfrm>
            <a:off x="7636338" y="2650750"/>
            <a:ext cx="466725" cy="1314450"/>
          </a:xfrm>
          <a:prstGeom prst="rect">
            <a:avLst/>
          </a:prstGeom>
          <a:noFill/>
          <a:ln>
            <a:noFill/>
          </a:ln>
        </p:spPr>
      </p:pic>
      <p:pic>
        <p:nvPicPr>
          <p:cNvPr id="93" name="Google Shape;93;p17"/>
          <p:cNvPicPr preferRelativeResize="0"/>
          <p:nvPr/>
        </p:nvPicPr>
        <p:blipFill>
          <a:blip r:embed="rId4">
            <a:alphaModFix/>
          </a:blip>
          <a:stretch>
            <a:fillRect/>
          </a:stretch>
        </p:blipFill>
        <p:spPr>
          <a:xfrm>
            <a:off x="3708262" y="4215900"/>
            <a:ext cx="1964470" cy="394650"/>
          </a:xfrm>
          <a:prstGeom prst="rect">
            <a:avLst/>
          </a:prstGeom>
          <a:noFill/>
          <a:ln>
            <a:noFill/>
          </a:ln>
        </p:spPr>
      </p:pic>
      <p:pic>
        <p:nvPicPr>
          <p:cNvPr id="94" name="Google Shape;94;p17"/>
          <p:cNvPicPr preferRelativeResize="0"/>
          <p:nvPr/>
        </p:nvPicPr>
        <p:blipFill>
          <a:blip r:embed="rId5">
            <a:alphaModFix/>
          </a:blip>
          <a:stretch>
            <a:fillRect/>
          </a:stretch>
        </p:blipFill>
        <p:spPr>
          <a:xfrm>
            <a:off x="1585900" y="1710825"/>
            <a:ext cx="5972175" cy="25050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a:t>
            </a:r>
            <a:r>
              <a:rPr lang="en"/>
              <a:t> Functions</a:t>
            </a:r>
            <a:endParaRPr/>
          </a:p>
        </p:txBody>
      </p:sp>
      <p:sp>
        <p:nvSpPr>
          <p:cNvPr id="415" name="Google Shape;415;p6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Linear Algebra:</a:t>
            </a:r>
            <a:endParaRPr/>
          </a:p>
          <a:p>
            <a:pPr indent="-317500" lvl="1" marL="914400" rtl="0" algn="l">
              <a:spcBef>
                <a:spcPts val="0"/>
              </a:spcBef>
              <a:spcAft>
                <a:spcPts val="0"/>
              </a:spcAft>
              <a:buSzPts val="1400"/>
              <a:buChar char="○"/>
            </a:pPr>
            <a:r>
              <a:rPr lang="en"/>
              <a:t>torch.linalg.(qr,svd,eig,det,solve, .etc)</a:t>
            </a:r>
            <a:endParaRPr/>
          </a:p>
          <a:p>
            <a:pPr indent="-342900" lvl="0" marL="457200" rtl="0" algn="l">
              <a:spcBef>
                <a:spcPts val="0"/>
              </a:spcBef>
              <a:spcAft>
                <a:spcPts val="0"/>
              </a:spcAft>
              <a:buSzPts val="1800"/>
              <a:buChar char="●"/>
            </a:pPr>
            <a:r>
              <a:rPr lang="en"/>
              <a:t>Mathematical Functions:</a:t>
            </a:r>
            <a:endParaRPr/>
          </a:p>
          <a:p>
            <a:pPr indent="-317500" lvl="1" marL="914400" rtl="0" algn="l">
              <a:spcBef>
                <a:spcPts val="0"/>
              </a:spcBef>
              <a:spcAft>
                <a:spcPts val="0"/>
              </a:spcAft>
              <a:buSzPts val="1400"/>
              <a:buChar char="○"/>
            </a:pPr>
            <a:r>
              <a:rPr lang="en"/>
              <a:t>torch.(sin,cos,floor,ceil, exp, log, remainder, clip/clamp, sqrt, square, pow, sign, .etc)</a:t>
            </a:r>
            <a:endParaRPr/>
          </a:p>
          <a:p>
            <a:pPr indent="-342900" lvl="0" marL="457200" rtl="0" algn="l">
              <a:spcBef>
                <a:spcPts val="0"/>
              </a:spcBef>
              <a:spcAft>
                <a:spcPts val="0"/>
              </a:spcAft>
              <a:buSzPts val="1800"/>
              <a:buChar char="●"/>
            </a:pPr>
            <a:r>
              <a:rPr lang="en"/>
              <a:t>Logic Functions:</a:t>
            </a:r>
            <a:endParaRPr/>
          </a:p>
          <a:p>
            <a:pPr indent="-317500" lvl="1" marL="914400" rtl="0" algn="l">
              <a:spcBef>
                <a:spcPts val="0"/>
              </a:spcBef>
              <a:spcAft>
                <a:spcPts val="0"/>
              </a:spcAft>
              <a:buSzPts val="1400"/>
              <a:buChar char="○"/>
            </a:pPr>
            <a:r>
              <a:rPr lang="en"/>
              <a:t>torch.(isinf, isnan, all, any, logical_and, logical_or, logical_xor_, logical_not)</a:t>
            </a:r>
            <a:endParaRPr/>
          </a:p>
          <a:p>
            <a:pPr indent="-342900" lvl="0" marL="457200" rtl="0" algn="l">
              <a:spcBef>
                <a:spcPts val="0"/>
              </a:spcBef>
              <a:spcAft>
                <a:spcPts val="0"/>
              </a:spcAft>
              <a:buSzPts val="1800"/>
              <a:buChar char="●"/>
            </a:pPr>
            <a:r>
              <a:rPr lang="en"/>
              <a:t>Data input/output:</a:t>
            </a:r>
            <a:endParaRPr/>
          </a:p>
          <a:p>
            <a:pPr indent="-317500" lvl="1" marL="914400" rtl="0" algn="l">
              <a:spcBef>
                <a:spcPts val="0"/>
              </a:spcBef>
              <a:spcAft>
                <a:spcPts val="0"/>
              </a:spcAft>
              <a:buSzPts val="1400"/>
              <a:buChar char="○"/>
            </a:pPr>
            <a:r>
              <a:rPr lang="en"/>
              <a:t>torch.(save, load)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 Graph</a:t>
            </a:r>
            <a:endParaRPr/>
          </a:p>
        </p:txBody>
      </p:sp>
      <p:sp>
        <p:nvSpPr>
          <p:cNvPr id="421" name="Google Shape;421;p6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2" name="Google Shape;422;p63"/>
          <p:cNvPicPr preferRelativeResize="0"/>
          <p:nvPr/>
        </p:nvPicPr>
        <p:blipFill>
          <a:blip r:embed="rId3">
            <a:alphaModFix/>
          </a:blip>
          <a:stretch>
            <a:fillRect/>
          </a:stretch>
        </p:blipFill>
        <p:spPr>
          <a:xfrm>
            <a:off x="2515113" y="1159050"/>
            <a:ext cx="4113776" cy="3517249"/>
          </a:xfrm>
          <a:prstGeom prst="rect">
            <a:avLst/>
          </a:prstGeom>
          <a:noFill/>
          <a:ln>
            <a:noFill/>
          </a:ln>
        </p:spPr>
      </p:pic>
      <p:sp>
        <p:nvSpPr>
          <p:cNvPr id="423" name="Google Shape;423;p63"/>
          <p:cNvSpPr txBox="1"/>
          <p:nvPr/>
        </p:nvSpPr>
        <p:spPr>
          <a:xfrm>
            <a:off x="450925" y="4745725"/>
            <a:ext cx="77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Image Source: https://pytorch.org/blog/computational-graphs-constructed-in-pytorch/</a:t>
            </a:r>
            <a:endParaRPr>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Auto-Gradient Engine/System</a:t>
            </a:r>
            <a:endParaRPr/>
          </a:p>
        </p:txBody>
      </p:sp>
      <p:sp>
        <p:nvSpPr>
          <p:cNvPr id="429" name="Google Shape;429;p6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the computations are executed (forward pass), it constructs a computation graph.</a:t>
            </a:r>
            <a:endParaRPr/>
          </a:p>
          <a:p>
            <a:pPr indent="-317500" lvl="1" marL="914400" rtl="0" algn="l">
              <a:spcBef>
                <a:spcPts val="0"/>
              </a:spcBef>
              <a:spcAft>
                <a:spcPts val="0"/>
              </a:spcAft>
              <a:buSzPts val="1400"/>
              <a:buChar char="○"/>
            </a:pPr>
            <a:r>
              <a:rPr lang="en"/>
              <a:t>For every tensor whose required_grad = True, it keeps track of it in the computation graph.</a:t>
            </a:r>
            <a:endParaRPr/>
          </a:p>
          <a:p>
            <a:pPr indent="-342900" lvl="0" marL="457200" rtl="0" algn="l">
              <a:spcBef>
                <a:spcPts val="0"/>
              </a:spcBef>
              <a:spcAft>
                <a:spcPts val="0"/>
              </a:spcAft>
              <a:buSzPts val="1800"/>
              <a:buChar char="●"/>
            </a:pPr>
            <a:r>
              <a:rPr lang="en"/>
              <a:t>As each forward pass, it reconstructs the computation graph, hence it is a dynamic computation graph.</a:t>
            </a:r>
            <a:endParaRPr/>
          </a:p>
          <a:p>
            <a:pPr indent="-342900" lvl="0" marL="457200" rtl="0" algn="l">
              <a:spcBef>
                <a:spcPts val="0"/>
              </a:spcBef>
              <a:spcAft>
                <a:spcPts val="0"/>
              </a:spcAft>
              <a:buSzPts val="1800"/>
              <a:buChar char="●"/>
            </a:pPr>
            <a:r>
              <a:rPr lang="en"/>
              <a:t>When ‘.backward()’ function is called, backpropagation is initiated and each tensor’s grad_fn is called and the calculated weights are stored in ‘grad_’ member.</a:t>
            </a:r>
            <a:endParaRPr/>
          </a:p>
          <a:p>
            <a:pPr indent="-342900" lvl="0" marL="457200" rtl="0" algn="l">
              <a:spcBef>
                <a:spcPts val="0"/>
              </a:spcBef>
              <a:spcAft>
                <a:spcPts val="0"/>
              </a:spcAft>
              <a:buSzPts val="1800"/>
              <a:buChar char="●"/>
            </a:pPr>
            <a:r>
              <a:rPr lang="en"/>
              <a:t>Can calculate second-order derivatives (i.e. Hessian matrix).</a:t>
            </a:r>
            <a:endParaRPr/>
          </a:p>
        </p:txBody>
      </p:sp>
      <p:pic>
        <p:nvPicPr>
          <p:cNvPr id="430" name="Google Shape;430;p64"/>
          <p:cNvPicPr preferRelativeResize="0"/>
          <p:nvPr/>
        </p:nvPicPr>
        <p:blipFill>
          <a:blip r:embed="rId3">
            <a:alphaModFix/>
          </a:blip>
          <a:stretch>
            <a:fillRect/>
          </a:stretch>
        </p:blipFill>
        <p:spPr>
          <a:xfrm>
            <a:off x="7336239" y="3748825"/>
            <a:ext cx="1061683" cy="9394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Loss Functions</a:t>
            </a:r>
            <a:endParaRPr/>
          </a:p>
        </p:txBody>
      </p:sp>
      <p:sp>
        <p:nvSpPr>
          <p:cNvPr id="436" name="Google Shape;436;p6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Loss functions measure the discrepancy between predictions and ground truths.</a:t>
            </a:r>
            <a:endParaRPr/>
          </a:p>
          <a:p>
            <a:pPr indent="-342900" lvl="0" marL="457200" rtl="0" algn="l">
              <a:spcBef>
                <a:spcPts val="0"/>
              </a:spcBef>
              <a:spcAft>
                <a:spcPts val="0"/>
              </a:spcAft>
              <a:buSzPts val="1800"/>
              <a:buChar char="●"/>
            </a:pPr>
            <a:r>
              <a:rPr lang="en"/>
              <a:t>Depending on the task type, the most suitable loss function changes.</a:t>
            </a:r>
            <a:endParaRPr/>
          </a:p>
          <a:p>
            <a:pPr indent="-342900" lvl="0" marL="457200" rtl="0" algn="l">
              <a:spcBef>
                <a:spcPts val="0"/>
              </a:spcBef>
              <a:spcAft>
                <a:spcPts val="0"/>
              </a:spcAft>
              <a:buSzPts val="1800"/>
              <a:buChar char="●"/>
            </a:pPr>
            <a:r>
              <a:rPr lang="en"/>
              <a:t>Generally nn.</a:t>
            </a:r>
            <a:r>
              <a:rPr lang="en"/>
              <a:t>CrossEntropyLoss for classification tasks, nn.MSELoss for regression tasks.</a:t>
            </a:r>
            <a:endParaRPr/>
          </a:p>
        </p:txBody>
      </p:sp>
      <p:pic>
        <p:nvPicPr>
          <p:cNvPr id="437" name="Google Shape;437;p65"/>
          <p:cNvPicPr preferRelativeResize="0"/>
          <p:nvPr/>
        </p:nvPicPr>
        <p:blipFill>
          <a:blip r:embed="rId3">
            <a:alphaModFix/>
          </a:blip>
          <a:stretch>
            <a:fillRect/>
          </a:stretch>
        </p:blipFill>
        <p:spPr>
          <a:xfrm>
            <a:off x="6484550" y="4569025"/>
            <a:ext cx="2347759" cy="269675"/>
          </a:xfrm>
          <a:prstGeom prst="rect">
            <a:avLst/>
          </a:prstGeom>
          <a:noFill/>
          <a:ln>
            <a:noFill/>
          </a:ln>
        </p:spPr>
      </p:pic>
      <p:pic>
        <p:nvPicPr>
          <p:cNvPr id="438" name="Google Shape;438;p65"/>
          <p:cNvPicPr preferRelativeResize="0"/>
          <p:nvPr/>
        </p:nvPicPr>
        <p:blipFill>
          <a:blip r:embed="rId4">
            <a:alphaModFix/>
          </a:blip>
          <a:stretch>
            <a:fillRect/>
          </a:stretch>
        </p:blipFill>
        <p:spPr>
          <a:xfrm>
            <a:off x="311700" y="3214825"/>
            <a:ext cx="3804475" cy="1493025"/>
          </a:xfrm>
          <a:prstGeom prst="rect">
            <a:avLst/>
          </a:prstGeom>
          <a:noFill/>
          <a:ln>
            <a:noFill/>
          </a:ln>
        </p:spPr>
      </p:pic>
      <p:pic>
        <p:nvPicPr>
          <p:cNvPr id="439" name="Google Shape;439;p65"/>
          <p:cNvPicPr preferRelativeResize="0"/>
          <p:nvPr/>
        </p:nvPicPr>
        <p:blipFill>
          <a:blip r:embed="rId5">
            <a:alphaModFix/>
          </a:blip>
          <a:stretch>
            <a:fillRect/>
          </a:stretch>
        </p:blipFill>
        <p:spPr>
          <a:xfrm>
            <a:off x="5136600" y="3214825"/>
            <a:ext cx="3695700" cy="12501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Optimizers</a:t>
            </a:r>
            <a:endParaRPr/>
          </a:p>
        </p:txBody>
      </p:sp>
      <p:sp>
        <p:nvSpPr>
          <p:cNvPr id="445" name="Google Shape;445;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Auto-grad system calculates the gradient values for each tensor (whose require_grad = True)</a:t>
            </a:r>
            <a:endParaRPr/>
          </a:p>
          <a:p>
            <a:pPr indent="-342900" lvl="0" marL="457200" rtl="0" algn="l">
              <a:spcBef>
                <a:spcPts val="0"/>
              </a:spcBef>
              <a:spcAft>
                <a:spcPts val="0"/>
              </a:spcAft>
              <a:buSzPts val="1800"/>
              <a:buChar char="●"/>
            </a:pPr>
            <a:r>
              <a:rPr lang="en"/>
              <a:t>Optimizers modify the tensors with their gradient values.</a:t>
            </a:r>
            <a:endParaRPr/>
          </a:p>
          <a:p>
            <a:pPr indent="-317500" lvl="1" marL="914400" rtl="0" algn="l">
              <a:spcBef>
                <a:spcPts val="0"/>
              </a:spcBef>
              <a:spcAft>
                <a:spcPts val="0"/>
              </a:spcAft>
              <a:buSzPts val="1400"/>
              <a:buChar char="○"/>
            </a:pPr>
            <a:r>
              <a:rPr lang="en"/>
              <a:t>Adaptive learning rate schemes are supported</a:t>
            </a:r>
            <a:endParaRPr/>
          </a:p>
          <a:p>
            <a:pPr indent="-317500" lvl="2" marL="1371600" rtl="0" algn="l">
              <a:spcBef>
                <a:spcPts val="0"/>
              </a:spcBef>
              <a:spcAft>
                <a:spcPts val="0"/>
              </a:spcAft>
              <a:buSzPts val="1400"/>
              <a:buChar char="■"/>
            </a:pPr>
            <a:r>
              <a:rPr lang="en"/>
              <a:t>ADAM, RMSProp, SGD, AdaDelta, etc.</a:t>
            </a:r>
            <a:endParaRPr/>
          </a:p>
          <a:p>
            <a:pPr indent="-317500" lvl="1" marL="914400" rtl="0" algn="l">
              <a:spcBef>
                <a:spcPts val="0"/>
              </a:spcBef>
              <a:spcAft>
                <a:spcPts val="0"/>
              </a:spcAft>
              <a:buSzPts val="1400"/>
              <a:buChar char="○"/>
            </a:pPr>
            <a:r>
              <a:rPr lang="en"/>
              <a:t>Custom optimization schemes</a:t>
            </a:r>
            <a:endParaRPr/>
          </a:p>
        </p:txBody>
      </p:sp>
      <p:pic>
        <p:nvPicPr>
          <p:cNvPr id="446" name="Google Shape;446;p66"/>
          <p:cNvPicPr preferRelativeResize="0"/>
          <p:nvPr/>
        </p:nvPicPr>
        <p:blipFill>
          <a:blip r:embed="rId3">
            <a:alphaModFix/>
          </a:blip>
          <a:stretch>
            <a:fillRect/>
          </a:stretch>
        </p:blipFill>
        <p:spPr>
          <a:xfrm>
            <a:off x="2643188" y="3029263"/>
            <a:ext cx="3857625" cy="12287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Optimizers</a:t>
            </a:r>
            <a:endParaRPr/>
          </a:p>
        </p:txBody>
      </p:sp>
      <p:sp>
        <p:nvSpPr>
          <p:cNvPr id="452" name="Google Shape;452;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Creation:</a:t>
            </a:r>
            <a:endParaRPr/>
          </a:p>
          <a:p>
            <a:pPr indent="-317500" lvl="1" marL="914400" rtl="0" algn="l">
              <a:spcBef>
                <a:spcPts val="0"/>
              </a:spcBef>
              <a:spcAft>
                <a:spcPts val="0"/>
              </a:spcAft>
              <a:buSzPts val="1400"/>
              <a:buChar char="○"/>
            </a:pPr>
            <a:r>
              <a:rPr lang="en"/>
              <a:t>optimizer = optim.OPTIMIZER([trainable parameters list], optimizer parameters)</a:t>
            </a:r>
            <a:endParaRPr/>
          </a:p>
          <a:p>
            <a:pPr indent="-317500" lvl="2" marL="1371600" rtl="0" algn="l">
              <a:spcBef>
                <a:spcPts val="0"/>
              </a:spcBef>
              <a:spcAft>
                <a:spcPts val="0"/>
              </a:spcAft>
              <a:buSzPts val="1400"/>
              <a:buChar char="■"/>
            </a:pPr>
            <a:r>
              <a:rPr lang="en"/>
              <a:t>optimizer = optim.SGD([*parameter list*], lr=0.01, momentum=0.9)</a:t>
            </a:r>
            <a:endParaRPr/>
          </a:p>
          <a:p>
            <a:pPr indent="-342900" lvl="0" marL="457200" rtl="0" algn="l">
              <a:spcBef>
                <a:spcPts val="0"/>
              </a:spcBef>
              <a:spcAft>
                <a:spcPts val="0"/>
              </a:spcAft>
              <a:buSzPts val="1800"/>
              <a:buChar char="●"/>
            </a:pPr>
            <a:r>
              <a:rPr lang="en"/>
              <a:t>‘zero_grad()’ function zeros all the gradient values of tensors (passed in the trainable parameter list).</a:t>
            </a:r>
            <a:endParaRPr sz="1400"/>
          </a:p>
          <a:p>
            <a:pPr indent="-342900" lvl="0" marL="457200" rtl="0" algn="l">
              <a:spcBef>
                <a:spcPts val="0"/>
              </a:spcBef>
              <a:spcAft>
                <a:spcPts val="0"/>
              </a:spcAft>
              <a:buSzPts val="1800"/>
              <a:buChar char="●"/>
            </a:pPr>
            <a:r>
              <a:rPr lang="en"/>
              <a:t>‘step()’ function applies the actual change on the weights of tensors (</a:t>
            </a:r>
            <a:r>
              <a:rPr lang="en"/>
              <a:t>passed in the trainable parameter list).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Define Neural Network Architecture</a:t>
            </a:r>
            <a:endParaRPr/>
          </a:p>
        </p:txBody>
      </p:sp>
      <p:sp>
        <p:nvSpPr>
          <p:cNvPr id="458" name="Google Shape;458;p6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Manually with explicit tensor definitions</a:t>
            </a:r>
            <a:endParaRPr/>
          </a:p>
          <a:p>
            <a:pPr indent="-317500" lvl="1" marL="914400" rtl="0" algn="l">
              <a:spcBef>
                <a:spcPts val="0"/>
              </a:spcBef>
              <a:spcAft>
                <a:spcPts val="0"/>
              </a:spcAft>
              <a:buSzPts val="1400"/>
              <a:buChar char="○"/>
            </a:pPr>
            <a:r>
              <a:rPr lang="en"/>
              <a:t>The hardest way</a:t>
            </a:r>
            <a:endParaRPr/>
          </a:p>
          <a:p>
            <a:pPr indent="-317500" lvl="1" marL="914400" rtl="0" algn="l">
              <a:spcBef>
                <a:spcPts val="0"/>
              </a:spcBef>
              <a:spcAft>
                <a:spcPts val="0"/>
              </a:spcAft>
              <a:buSzPts val="1400"/>
              <a:buChar char="○"/>
            </a:pPr>
            <a:r>
              <a:rPr lang="en"/>
              <a:t>Error-prone</a:t>
            </a:r>
            <a:endParaRPr/>
          </a:p>
          <a:p>
            <a:pPr indent="-317500" lvl="1" marL="914400" rtl="0" algn="l">
              <a:spcBef>
                <a:spcPts val="0"/>
              </a:spcBef>
              <a:spcAft>
                <a:spcPts val="0"/>
              </a:spcAft>
              <a:buSzPts val="1400"/>
              <a:buChar char="○"/>
            </a:pPr>
            <a:r>
              <a:rPr lang="en"/>
              <a:t>Debugging is hard</a:t>
            </a:r>
            <a:endParaRPr/>
          </a:p>
          <a:p>
            <a:pPr indent="-342900" lvl="0" marL="457200" rtl="0" algn="l">
              <a:spcBef>
                <a:spcPts val="0"/>
              </a:spcBef>
              <a:spcAft>
                <a:spcPts val="0"/>
              </a:spcAft>
              <a:buSzPts val="1800"/>
              <a:buChar char="●"/>
            </a:pPr>
            <a:r>
              <a:rPr lang="en"/>
              <a:t>nn.Module</a:t>
            </a:r>
            <a:endParaRPr/>
          </a:p>
          <a:p>
            <a:pPr indent="-317500" lvl="1" marL="914400" rtl="0" algn="l">
              <a:spcBef>
                <a:spcPts val="0"/>
              </a:spcBef>
              <a:spcAft>
                <a:spcPts val="0"/>
              </a:spcAft>
              <a:buSzPts val="1400"/>
              <a:buChar char="○"/>
            </a:pPr>
            <a:r>
              <a:rPr lang="en"/>
              <a:t>Reusability and Modularity (i.e. ‘Plug-and-play’ components)</a:t>
            </a:r>
            <a:endParaRPr/>
          </a:p>
          <a:p>
            <a:pPr indent="-317500" lvl="1" marL="914400" rtl="0" algn="l">
              <a:spcBef>
                <a:spcPts val="0"/>
              </a:spcBef>
              <a:spcAft>
                <a:spcPts val="0"/>
              </a:spcAft>
              <a:buSzPts val="1400"/>
              <a:buChar char="○"/>
            </a:pPr>
            <a:r>
              <a:rPr lang="en"/>
              <a:t>Provides state-of-the-art neural network components (i.e CNN, LSTM, GRU, etc. layers)</a:t>
            </a:r>
            <a:endParaRPr/>
          </a:p>
          <a:p>
            <a:pPr indent="-342900" lvl="0" marL="457200" rtl="0" algn="l">
              <a:spcBef>
                <a:spcPts val="0"/>
              </a:spcBef>
              <a:spcAft>
                <a:spcPts val="0"/>
              </a:spcAft>
              <a:buSzPts val="1800"/>
              <a:buChar char="●"/>
            </a:pPr>
            <a:r>
              <a:rPr lang="en"/>
              <a:t>nn.Sequential</a:t>
            </a:r>
            <a:endParaRPr/>
          </a:p>
          <a:p>
            <a:pPr indent="-317500" lvl="1" marL="914400" rtl="0" algn="l">
              <a:spcBef>
                <a:spcPts val="0"/>
              </a:spcBef>
              <a:spcAft>
                <a:spcPts val="0"/>
              </a:spcAft>
              <a:buSzPts val="1400"/>
              <a:buChar char="○"/>
            </a:pPr>
            <a:r>
              <a:rPr lang="en"/>
              <a:t>The simplest way</a:t>
            </a:r>
            <a:endParaRPr/>
          </a:p>
          <a:p>
            <a:pPr indent="-317500" lvl="1" marL="914400" rtl="0" algn="l">
              <a:spcBef>
                <a:spcPts val="0"/>
              </a:spcBef>
              <a:spcAft>
                <a:spcPts val="0"/>
              </a:spcAft>
              <a:buSzPts val="1400"/>
              <a:buChar char="○"/>
            </a:pPr>
            <a:r>
              <a:rPr lang="en"/>
              <a:t>Keras-like Model Definition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Definition with nn.Module</a:t>
            </a:r>
            <a:endParaRPr/>
          </a:p>
        </p:txBody>
      </p:sp>
      <p:sp>
        <p:nvSpPr>
          <p:cNvPr id="464" name="Google Shape;464;p69"/>
          <p:cNvSpPr txBox="1"/>
          <p:nvPr>
            <p:ph idx="1" type="body"/>
          </p:nvPr>
        </p:nvSpPr>
        <p:spPr>
          <a:xfrm>
            <a:off x="311700" y="1266325"/>
            <a:ext cx="2856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network parameters are initialized with random numbers automatically.</a:t>
            </a:r>
            <a:endParaRPr/>
          </a:p>
          <a:p>
            <a:pPr indent="-342900" lvl="0" marL="457200" rtl="0" algn="l">
              <a:spcBef>
                <a:spcPts val="0"/>
              </a:spcBef>
              <a:spcAft>
                <a:spcPts val="0"/>
              </a:spcAft>
              <a:buSzPts val="1800"/>
              <a:buChar char="●"/>
            </a:pPr>
            <a:r>
              <a:rPr lang="en"/>
              <a:t>All network parameters’ requires_grad members are set to True automatically.</a:t>
            </a:r>
            <a:endParaRPr/>
          </a:p>
        </p:txBody>
      </p:sp>
      <p:pic>
        <p:nvPicPr>
          <p:cNvPr id="465" name="Google Shape;465;p69"/>
          <p:cNvPicPr preferRelativeResize="0"/>
          <p:nvPr/>
        </p:nvPicPr>
        <p:blipFill>
          <a:blip r:embed="rId3">
            <a:alphaModFix/>
          </a:blip>
          <a:stretch>
            <a:fillRect/>
          </a:stretch>
        </p:blipFill>
        <p:spPr>
          <a:xfrm>
            <a:off x="3168100" y="1057875"/>
            <a:ext cx="5602000" cy="3719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Definition with nn.Sequential</a:t>
            </a:r>
            <a:endParaRPr/>
          </a:p>
          <a:p>
            <a:pPr indent="0" lvl="0" marL="0" rtl="0" algn="l">
              <a:spcBef>
                <a:spcPts val="0"/>
              </a:spcBef>
              <a:spcAft>
                <a:spcPts val="0"/>
              </a:spcAft>
              <a:buNone/>
            </a:pPr>
            <a:r>
              <a:t/>
            </a:r>
            <a:endParaRPr/>
          </a:p>
        </p:txBody>
      </p:sp>
      <p:sp>
        <p:nvSpPr>
          <p:cNvPr id="471" name="Google Shape;471;p70"/>
          <p:cNvSpPr txBox="1"/>
          <p:nvPr>
            <p:ph idx="1" type="body"/>
          </p:nvPr>
        </p:nvSpPr>
        <p:spPr>
          <a:xfrm>
            <a:off x="311700" y="1266325"/>
            <a:ext cx="2856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network parameters are initialized with random numbers automatically.</a:t>
            </a:r>
            <a:endParaRPr/>
          </a:p>
          <a:p>
            <a:pPr indent="-342900" lvl="0" marL="457200" rtl="0" algn="l">
              <a:spcBef>
                <a:spcPts val="0"/>
              </a:spcBef>
              <a:spcAft>
                <a:spcPts val="0"/>
              </a:spcAft>
              <a:buSzPts val="1800"/>
              <a:buChar char="●"/>
            </a:pPr>
            <a:r>
              <a:rPr lang="en"/>
              <a:t>All network parameters’ requires_grad members are set to True automatically.</a:t>
            </a:r>
            <a:endParaRPr/>
          </a:p>
        </p:txBody>
      </p:sp>
      <p:pic>
        <p:nvPicPr>
          <p:cNvPr id="472" name="Google Shape;472;p70"/>
          <p:cNvPicPr preferRelativeResize="0"/>
          <p:nvPr/>
        </p:nvPicPr>
        <p:blipFill>
          <a:blip r:embed="rId3">
            <a:alphaModFix/>
          </a:blip>
          <a:stretch>
            <a:fillRect/>
          </a:stretch>
        </p:blipFill>
        <p:spPr>
          <a:xfrm>
            <a:off x="3168000" y="1407575"/>
            <a:ext cx="5671200" cy="23283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nn.Sequential, nn.Module, nn.ModuleList</a:t>
            </a:r>
            <a:endParaRPr/>
          </a:p>
        </p:txBody>
      </p:sp>
      <p:sp>
        <p:nvSpPr>
          <p:cNvPr id="478" name="Google Shape;478;p7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nn.Sequential, nn.Module, nn.ModuleList</a:t>
            </a:r>
            <a:endParaRPr/>
          </a:p>
          <a:p>
            <a:pPr indent="-317500" lvl="1" marL="914400" rtl="0" algn="l">
              <a:spcBef>
                <a:spcPts val="0"/>
              </a:spcBef>
              <a:spcAft>
                <a:spcPts val="0"/>
              </a:spcAft>
              <a:buSzPts val="1400"/>
              <a:buChar char="○"/>
            </a:pPr>
            <a:r>
              <a:rPr lang="en"/>
              <a:t>Facilitates</a:t>
            </a:r>
            <a:r>
              <a:rPr lang="en"/>
              <a:t> modularity.</a:t>
            </a:r>
            <a:endParaRPr/>
          </a:p>
          <a:p>
            <a:pPr indent="-317500" lvl="1" marL="914400" rtl="0" algn="l">
              <a:spcBef>
                <a:spcPts val="0"/>
              </a:spcBef>
              <a:spcAft>
                <a:spcPts val="0"/>
              </a:spcAft>
              <a:buSzPts val="1400"/>
              <a:buChar char="○"/>
            </a:pPr>
            <a:r>
              <a:rPr lang="en"/>
              <a:t>Neural architectures can be defined in a bottom up fashion</a:t>
            </a:r>
            <a:endParaRPr/>
          </a:p>
          <a:p>
            <a:pPr indent="-317500" lvl="2" marL="1371600" rtl="0" algn="l">
              <a:spcBef>
                <a:spcPts val="0"/>
              </a:spcBef>
              <a:spcAft>
                <a:spcPts val="0"/>
              </a:spcAft>
              <a:buSzPts val="1400"/>
              <a:buChar char="■"/>
            </a:pPr>
            <a:r>
              <a:rPr lang="en"/>
              <a:t>Each individual component can be a particular layer</a:t>
            </a:r>
            <a:endParaRPr/>
          </a:p>
          <a:p>
            <a:pPr indent="-317500" lvl="2" marL="1371600" rtl="0" algn="l">
              <a:spcBef>
                <a:spcPts val="0"/>
              </a:spcBef>
              <a:spcAft>
                <a:spcPts val="0"/>
              </a:spcAft>
              <a:buSzPts val="1400"/>
              <a:buChar char="■"/>
            </a:pPr>
            <a:r>
              <a:rPr lang="en"/>
              <a:t>They can be combined to obtain a larger network</a:t>
            </a:r>
            <a:endParaRPr/>
          </a:p>
          <a:p>
            <a:pPr indent="-317500" lvl="1" marL="914400" rtl="0" algn="l">
              <a:spcBef>
                <a:spcPts val="0"/>
              </a:spcBef>
              <a:spcAft>
                <a:spcPts val="0"/>
              </a:spcAft>
              <a:buSzPts val="1400"/>
              <a:buChar char="○"/>
            </a:pPr>
            <a:r>
              <a:rPr lang="en"/>
              <a:t>A defined module can be used in different architectures easily</a:t>
            </a:r>
            <a:endParaRPr sz="1400"/>
          </a:p>
          <a:p>
            <a:pPr indent="-317500" lvl="1" marL="914400" rtl="0" algn="l">
              <a:spcBef>
                <a:spcPts val="0"/>
              </a:spcBef>
              <a:spcAft>
                <a:spcPts val="0"/>
              </a:spcAft>
              <a:buSzPts val="1400"/>
              <a:buChar char="○"/>
            </a:pPr>
            <a:r>
              <a:rPr lang="en"/>
              <a:t>.parameters() function return all defined parameters for a module.</a:t>
            </a:r>
            <a:endParaRPr/>
          </a:p>
          <a:p>
            <a:pPr indent="-317500" lvl="1" marL="914400" rtl="0" algn="l">
              <a:spcBef>
                <a:spcPts val="0"/>
              </a:spcBef>
              <a:spcAft>
                <a:spcPts val="0"/>
              </a:spcAft>
              <a:buSzPts val="1400"/>
              <a:buChar char="○"/>
            </a:pPr>
            <a:r>
              <a:rPr lang="en"/>
              <a:t>.state_dict() function returns a dictionary that map each layer to its parameters</a:t>
            </a:r>
            <a:endParaRPr/>
          </a:p>
          <a:p>
            <a:pPr indent="-317500" lvl="2" marL="1371600" rtl="0" algn="l">
              <a:spcBef>
                <a:spcPts val="0"/>
              </a:spcBef>
              <a:spcAft>
                <a:spcPts val="0"/>
              </a:spcAft>
              <a:buSzPts val="1400"/>
              <a:buChar char="■"/>
            </a:pPr>
            <a:r>
              <a:rPr lang="en"/>
              <a:t>Generally it is used to save a current state of a neural network to a file or to load from a file.</a:t>
            </a:r>
            <a:endParaRPr/>
          </a:p>
          <a:p>
            <a:pPr indent="-342900" lvl="0" marL="457200" rtl="0" algn="l">
              <a:spcBef>
                <a:spcPts val="0"/>
              </a:spcBef>
              <a:spcAft>
                <a:spcPts val="0"/>
              </a:spcAft>
              <a:buSzPts val="1800"/>
              <a:buChar char="●"/>
            </a:pPr>
            <a:r>
              <a:rPr lang="en"/>
              <a:t>Pytorch optimizers have state as well. (They can be saved and loaded)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Creation 2</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650">
              <a:solidFill>
                <a:srgbClr val="080808"/>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650">
              <a:solidFill>
                <a:srgbClr val="080808"/>
              </a:solidFill>
              <a:highlight>
                <a:srgbClr val="FFFFFF"/>
              </a:highlight>
              <a:latin typeface="Courier New"/>
              <a:ea typeface="Courier New"/>
              <a:cs typeface="Courier New"/>
              <a:sym typeface="Courier New"/>
            </a:endParaRPr>
          </a:p>
        </p:txBody>
      </p:sp>
      <p:pic>
        <p:nvPicPr>
          <p:cNvPr id="101" name="Google Shape;101;p18"/>
          <p:cNvPicPr preferRelativeResize="0"/>
          <p:nvPr/>
        </p:nvPicPr>
        <p:blipFill>
          <a:blip r:embed="rId3">
            <a:alphaModFix/>
          </a:blip>
          <a:stretch>
            <a:fillRect/>
          </a:stretch>
        </p:blipFill>
        <p:spPr>
          <a:xfrm>
            <a:off x="5081450" y="1866225"/>
            <a:ext cx="896325" cy="1153250"/>
          </a:xfrm>
          <a:prstGeom prst="rect">
            <a:avLst/>
          </a:prstGeom>
          <a:noFill/>
          <a:ln>
            <a:noFill/>
          </a:ln>
        </p:spPr>
      </p:pic>
      <p:pic>
        <p:nvPicPr>
          <p:cNvPr id="102" name="Google Shape;102;p18"/>
          <p:cNvPicPr preferRelativeResize="0"/>
          <p:nvPr/>
        </p:nvPicPr>
        <p:blipFill>
          <a:blip r:embed="rId4">
            <a:alphaModFix/>
          </a:blip>
          <a:stretch>
            <a:fillRect/>
          </a:stretch>
        </p:blipFill>
        <p:spPr>
          <a:xfrm>
            <a:off x="265738" y="1822450"/>
            <a:ext cx="4752975" cy="2076450"/>
          </a:xfrm>
          <a:prstGeom prst="rect">
            <a:avLst/>
          </a:prstGeom>
          <a:noFill/>
          <a:ln>
            <a:noFill/>
          </a:ln>
        </p:spPr>
      </p:pic>
      <p:pic>
        <p:nvPicPr>
          <p:cNvPr id="103" name="Google Shape;103;p18"/>
          <p:cNvPicPr preferRelativeResize="0"/>
          <p:nvPr/>
        </p:nvPicPr>
        <p:blipFill>
          <a:blip r:embed="rId5">
            <a:alphaModFix/>
          </a:blip>
          <a:stretch>
            <a:fillRect/>
          </a:stretch>
        </p:blipFill>
        <p:spPr>
          <a:xfrm>
            <a:off x="6421550" y="1635329"/>
            <a:ext cx="2410750" cy="245067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nn.Linear</a:t>
            </a:r>
            <a:endParaRPr/>
          </a:p>
        </p:txBody>
      </p:sp>
      <p:sp>
        <p:nvSpPr>
          <p:cNvPr id="484" name="Google Shape;484;p7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nn.Linear(in_features, output_features, bias=True, device)</a:t>
            </a:r>
            <a:endParaRPr/>
          </a:p>
          <a:p>
            <a:pPr indent="-317500" lvl="1" marL="914400" rtl="0" algn="l">
              <a:spcBef>
                <a:spcPts val="0"/>
              </a:spcBef>
              <a:spcAft>
                <a:spcPts val="0"/>
              </a:spcAft>
              <a:buSzPts val="1400"/>
              <a:buChar char="○"/>
            </a:pPr>
            <a:r>
              <a:rPr lang="en"/>
              <a:t>Represents weights and biases between two layers</a:t>
            </a:r>
            <a:endParaRPr/>
          </a:p>
          <a:p>
            <a:pPr indent="-317500" lvl="1" marL="914400" rtl="0" algn="l">
              <a:spcBef>
                <a:spcPts val="0"/>
              </a:spcBef>
              <a:spcAft>
                <a:spcPts val="0"/>
              </a:spcAft>
              <a:buSzPts val="1400"/>
              <a:buChar char="○"/>
            </a:pPr>
            <a:r>
              <a:rPr lang="en"/>
              <a:t>Defines a weight matrix (of size output_featuresxin_features) and bias matrix (of size </a:t>
            </a:r>
            <a:r>
              <a:rPr lang="en"/>
              <a:t>1xoutput_features</a:t>
            </a:r>
            <a:r>
              <a:rPr lang="en"/>
              <a:t>)</a:t>
            </a:r>
            <a:endParaRPr/>
          </a:p>
          <a:p>
            <a:pPr indent="-317500" lvl="1" marL="914400" rtl="0" algn="l">
              <a:spcBef>
                <a:spcPts val="0"/>
              </a:spcBef>
              <a:spcAft>
                <a:spcPts val="0"/>
              </a:spcAft>
              <a:buSzPts val="1400"/>
              <a:buChar char="○"/>
            </a:pPr>
            <a:r>
              <a:rPr lang="en"/>
              <a:t>Applies the operation:</a:t>
            </a:r>
            <a:endParaRPr/>
          </a:p>
          <a:p>
            <a:pPr indent="-342900" lvl="0" marL="457200" rtl="0" algn="l">
              <a:spcBef>
                <a:spcPts val="0"/>
              </a:spcBef>
              <a:spcAft>
                <a:spcPts val="0"/>
              </a:spcAft>
              <a:buSzPts val="1800"/>
              <a:buChar char="●"/>
            </a:pPr>
            <a:r>
              <a:rPr lang="en"/>
              <a:t>Weights</a:t>
            </a:r>
            <a:r>
              <a:rPr lang="en"/>
              <a:t> and biases can be accessed:</a:t>
            </a:r>
            <a:endParaRPr/>
          </a:p>
          <a:p>
            <a:pPr indent="-317500" lvl="1" marL="914400" rtl="0" algn="l">
              <a:spcBef>
                <a:spcPts val="0"/>
              </a:spcBef>
              <a:spcAft>
                <a:spcPts val="0"/>
              </a:spcAft>
              <a:buSzPts val="1400"/>
              <a:buChar char="○"/>
            </a:pPr>
            <a:r>
              <a:rPr lang="en"/>
              <a:t>.</a:t>
            </a:r>
            <a:r>
              <a:rPr lang="en"/>
              <a:t>weight</a:t>
            </a:r>
            <a:endParaRPr/>
          </a:p>
          <a:p>
            <a:pPr indent="-317500" lvl="1" marL="914400" rtl="0" algn="l">
              <a:spcBef>
                <a:spcPts val="0"/>
              </a:spcBef>
              <a:spcAft>
                <a:spcPts val="0"/>
              </a:spcAft>
              <a:buSzPts val="1400"/>
              <a:buChar char="○"/>
            </a:pPr>
            <a:r>
              <a:rPr lang="en"/>
              <a:t>.bias </a:t>
            </a:r>
            <a:endParaRPr/>
          </a:p>
          <a:p>
            <a:pPr indent="-342900" lvl="0" marL="457200" rtl="0" algn="l">
              <a:spcBef>
                <a:spcPts val="0"/>
              </a:spcBef>
              <a:spcAft>
                <a:spcPts val="0"/>
              </a:spcAft>
              <a:buSzPts val="1800"/>
              <a:buChar char="●"/>
            </a:pPr>
            <a:r>
              <a:rPr lang="en"/>
              <a:t>If the input tensor has a size Nxin_features, it </a:t>
            </a:r>
            <a:r>
              <a:rPr lang="en"/>
              <a:t>outputs a tensor of size Nxoutput_features</a:t>
            </a:r>
            <a:endParaRPr/>
          </a:p>
        </p:txBody>
      </p:sp>
      <p:pic>
        <p:nvPicPr>
          <p:cNvPr id="485" name="Google Shape;485;p72"/>
          <p:cNvPicPr preferRelativeResize="0"/>
          <p:nvPr/>
        </p:nvPicPr>
        <p:blipFill>
          <a:blip r:embed="rId3">
            <a:alphaModFix/>
          </a:blip>
          <a:stretch>
            <a:fillRect/>
          </a:stretch>
        </p:blipFill>
        <p:spPr>
          <a:xfrm>
            <a:off x="3201526" y="2260125"/>
            <a:ext cx="1228825" cy="415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Optimizer and Loss Function Definitions</a:t>
            </a:r>
            <a:endParaRPr/>
          </a:p>
        </p:txBody>
      </p:sp>
      <p:sp>
        <p:nvSpPr>
          <p:cNvPr id="491" name="Google Shape;491;p7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These loss functions calculate average cross entropy and MSE, respectively.</a:t>
            </a:r>
            <a:endParaRPr/>
          </a:p>
        </p:txBody>
      </p:sp>
      <p:pic>
        <p:nvPicPr>
          <p:cNvPr id="492" name="Google Shape;492;p73"/>
          <p:cNvPicPr preferRelativeResize="0"/>
          <p:nvPr/>
        </p:nvPicPr>
        <p:blipFill>
          <a:blip r:embed="rId3">
            <a:alphaModFix/>
          </a:blip>
          <a:stretch>
            <a:fillRect/>
          </a:stretch>
        </p:blipFill>
        <p:spPr>
          <a:xfrm>
            <a:off x="1557325" y="1266313"/>
            <a:ext cx="6029325" cy="981075"/>
          </a:xfrm>
          <a:prstGeom prst="rect">
            <a:avLst/>
          </a:prstGeom>
          <a:noFill/>
          <a:ln>
            <a:noFill/>
          </a:ln>
        </p:spPr>
      </p:pic>
      <p:pic>
        <p:nvPicPr>
          <p:cNvPr id="493" name="Google Shape;493;p73"/>
          <p:cNvPicPr preferRelativeResize="0"/>
          <p:nvPr/>
        </p:nvPicPr>
        <p:blipFill>
          <a:blip r:embed="rId4">
            <a:alphaModFix/>
          </a:blip>
          <a:stretch>
            <a:fillRect/>
          </a:stretch>
        </p:blipFill>
        <p:spPr>
          <a:xfrm>
            <a:off x="2357425" y="2301625"/>
            <a:ext cx="4429125" cy="9239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Pytorch Notes</a:t>
            </a:r>
            <a:endParaRPr/>
          </a:p>
        </p:txBody>
      </p:sp>
      <p:sp>
        <p:nvSpPr>
          <p:cNvPr id="499" name="Google Shape;499;p7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Tensorboard</a:t>
            </a:r>
            <a:endParaRPr/>
          </a:p>
          <a:p>
            <a:pPr indent="-342900" lvl="0" marL="457200" rtl="0" algn="l">
              <a:spcBef>
                <a:spcPts val="0"/>
              </a:spcBef>
              <a:spcAft>
                <a:spcPts val="0"/>
              </a:spcAft>
              <a:buSzPts val="1800"/>
              <a:buChar char="●"/>
            </a:pPr>
            <a:r>
              <a:rPr lang="en"/>
              <a:t>GPU Cluster Support</a:t>
            </a:r>
            <a:endParaRPr/>
          </a:p>
          <a:p>
            <a:pPr indent="-342900" lvl="0" marL="457200" rtl="0" algn="l">
              <a:spcBef>
                <a:spcPts val="0"/>
              </a:spcBef>
              <a:spcAft>
                <a:spcPts val="0"/>
              </a:spcAft>
              <a:buSzPts val="1800"/>
              <a:buChar char="●"/>
            </a:pPr>
            <a:r>
              <a:rPr lang="en"/>
              <a:t>Data loader</a:t>
            </a:r>
            <a:endParaRPr/>
          </a:p>
          <a:p>
            <a:pPr indent="-342900" lvl="0" marL="457200" rtl="0" algn="l">
              <a:spcBef>
                <a:spcPts val="0"/>
              </a:spcBef>
              <a:spcAft>
                <a:spcPts val="0"/>
              </a:spcAft>
              <a:buSzPts val="1800"/>
              <a:buChar char="●"/>
            </a:pPr>
            <a:r>
              <a:rPr lang="en"/>
              <a:t>Packages: torchvision, torchaudio, torchtext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Typical Steps to Train a Neural Network</a:t>
            </a:r>
            <a:endParaRPr/>
          </a:p>
        </p:txBody>
      </p:sp>
      <p:sp>
        <p:nvSpPr>
          <p:cNvPr id="505" name="Google Shape;505;p7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Loading</a:t>
            </a:r>
            <a:endParaRPr/>
          </a:p>
          <a:p>
            <a:pPr indent="-342900" lvl="0" marL="457200" rtl="0" algn="l">
              <a:spcBef>
                <a:spcPts val="0"/>
              </a:spcBef>
              <a:spcAft>
                <a:spcPts val="0"/>
              </a:spcAft>
              <a:buSzPts val="1800"/>
              <a:buChar char="●"/>
            </a:pPr>
            <a:r>
              <a:rPr lang="en"/>
              <a:t>Data Preprocessing</a:t>
            </a:r>
            <a:endParaRPr/>
          </a:p>
          <a:p>
            <a:pPr indent="-342900" lvl="0" marL="457200" rtl="0" algn="l">
              <a:spcBef>
                <a:spcPts val="0"/>
              </a:spcBef>
              <a:spcAft>
                <a:spcPts val="0"/>
              </a:spcAft>
              <a:buSzPts val="1800"/>
              <a:buChar char="●"/>
            </a:pPr>
            <a:r>
              <a:rPr lang="en"/>
              <a:t>Neural Network Model Definition</a:t>
            </a:r>
            <a:endParaRPr/>
          </a:p>
          <a:p>
            <a:pPr indent="-342900" lvl="0" marL="457200" rtl="0" algn="l">
              <a:spcBef>
                <a:spcPts val="0"/>
              </a:spcBef>
              <a:spcAft>
                <a:spcPts val="0"/>
              </a:spcAft>
              <a:buSzPts val="1800"/>
              <a:buChar char="●"/>
            </a:pPr>
            <a:r>
              <a:rPr lang="en"/>
              <a:t>Optimizer &amp; Loss Function Definition</a:t>
            </a:r>
            <a:endParaRPr/>
          </a:p>
          <a:p>
            <a:pPr indent="-342900" lvl="0" marL="457200" rtl="0" algn="l">
              <a:spcBef>
                <a:spcPts val="0"/>
              </a:spcBef>
              <a:spcAft>
                <a:spcPts val="0"/>
              </a:spcAft>
              <a:buSzPts val="1800"/>
              <a:buChar char="●"/>
            </a:pPr>
            <a:r>
              <a:rPr lang="en"/>
              <a:t>Training Loop</a:t>
            </a:r>
            <a:endParaRPr/>
          </a:p>
          <a:p>
            <a:pPr indent="-342900" lvl="0" marL="457200" rtl="0" algn="l">
              <a:spcBef>
                <a:spcPts val="0"/>
              </a:spcBef>
              <a:spcAft>
                <a:spcPts val="0"/>
              </a:spcAft>
              <a:buSzPts val="1800"/>
              <a:buChar char="●"/>
            </a:pPr>
            <a:r>
              <a:rPr lang="en"/>
              <a:t>Evaluation on Validation Dataset</a:t>
            </a:r>
            <a:endParaRPr/>
          </a:p>
          <a:p>
            <a:pPr indent="-342900" lvl="0" marL="457200" rtl="0" algn="l">
              <a:spcBef>
                <a:spcPts val="0"/>
              </a:spcBef>
              <a:spcAft>
                <a:spcPts val="0"/>
              </a:spcAft>
              <a:buSzPts val="1800"/>
              <a:buChar char="●"/>
            </a:pPr>
            <a:r>
              <a:rPr lang="en"/>
              <a:t>Evaluation on Test Dataset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Loop (With Batch Gradient)</a:t>
            </a:r>
            <a:endParaRPr/>
          </a:p>
        </p:txBody>
      </p:sp>
      <p:sp>
        <p:nvSpPr>
          <p:cNvPr id="511" name="Google Shape;511;p7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2" name="Google Shape;512;p76"/>
          <p:cNvPicPr preferRelativeResize="0"/>
          <p:nvPr/>
        </p:nvPicPr>
        <p:blipFill>
          <a:blip r:embed="rId3">
            <a:alphaModFix/>
          </a:blip>
          <a:stretch>
            <a:fillRect/>
          </a:stretch>
        </p:blipFill>
        <p:spPr>
          <a:xfrm>
            <a:off x="1344025" y="1420488"/>
            <a:ext cx="6455957" cy="29943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Loop (With Stochastic Gradient)</a:t>
            </a:r>
            <a:endParaRPr/>
          </a:p>
        </p:txBody>
      </p:sp>
      <p:sp>
        <p:nvSpPr>
          <p:cNvPr id="518" name="Google Shape;518;p7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9" name="Google Shape;519;p77"/>
          <p:cNvPicPr preferRelativeResize="0"/>
          <p:nvPr/>
        </p:nvPicPr>
        <p:blipFill>
          <a:blip r:embed="rId3">
            <a:alphaModFix/>
          </a:blip>
          <a:stretch>
            <a:fillRect/>
          </a:stretch>
        </p:blipFill>
        <p:spPr>
          <a:xfrm>
            <a:off x="204775" y="1527025"/>
            <a:ext cx="8734425" cy="27813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Loop (Minibatch Batch Gradient)</a:t>
            </a:r>
            <a:endParaRPr/>
          </a:p>
        </p:txBody>
      </p:sp>
      <p:sp>
        <p:nvSpPr>
          <p:cNvPr id="525" name="Google Shape;525;p7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6" name="Google Shape;526;p78"/>
          <p:cNvPicPr preferRelativeResize="0"/>
          <p:nvPr/>
        </p:nvPicPr>
        <p:blipFill>
          <a:blip r:embed="rId3">
            <a:alphaModFix/>
          </a:blip>
          <a:stretch>
            <a:fillRect/>
          </a:stretch>
        </p:blipFill>
        <p:spPr>
          <a:xfrm>
            <a:off x="1836107" y="1344288"/>
            <a:ext cx="5471781" cy="31467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Disable Gradient Calculations?</a:t>
            </a:r>
            <a:endParaRPr/>
          </a:p>
        </p:txBody>
      </p:sp>
      <p:sp>
        <p:nvSpPr>
          <p:cNvPr id="532" name="Google Shape;532;p7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Auto-grad system always keeps track of gradient operations for each operation (for each tensor whose requires_grad = True)</a:t>
            </a:r>
            <a:endParaRPr/>
          </a:p>
          <a:p>
            <a:pPr indent="-342900" lvl="0" marL="457200" rtl="0" algn="l">
              <a:spcBef>
                <a:spcPts val="0"/>
              </a:spcBef>
              <a:spcAft>
                <a:spcPts val="0"/>
              </a:spcAft>
              <a:buSzPts val="1800"/>
              <a:buChar char="●"/>
            </a:pPr>
            <a:r>
              <a:rPr lang="en"/>
              <a:t>Gradient operations are required only for training.</a:t>
            </a:r>
            <a:endParaRPr/>
          </a:p>
          <a:p>
            <a:pPr indent="-342900" lvl="0" marL="457200" rtl="0" algn="l">
              <a:spcBef>
                <a:spcPts val="0"/>
              </a:spcBef>
              <a:spcAft>
                <a:spcPts val="0"/>
              </a:spcAft>
              <a:buSzPts val="1800"/>
              <a:buChar char="●"/>
            </a:pPr>
            <a:r>
              <a:rPr lang="en"/>
              <a:t>To disable gradient operations for a computation:</a:t>
            </a:r>
            <a:endParaRPr/>
          </a:p>
          <a:p>
            <a:pPr indent="-317500" lvl="1" marL="914400" rtl="0" algn="l">
              <a:spcBef>
                <a:spcPts val="0"/>
              </a:spcBef>
              <a:spcAft>
                <a:spcPts val="0"/>
              </a:spcAft>
              <a:buSzPts val="1400"/>
              <a:buChar char="○"/>
            </a:pPr>
            <a:r>
              <a:rPr lang="en"/>
              <a:t>Setting required_grad manually for each trainable tensor via requires_grad_(False)</a:t>
            </a:r>
            <a:endParaRPr/>
          </a:p>
          <a:p>
            <a:pPr indent="-317500" lvl="2" marL="1371600" rtl="0" algn="l">
              <a:spcBef>
                <a:spcPts val="0"/>
              </a:spcBef>
              <a:spcAft>
                <a:spcPts val="0"/>
              </a:spcAft>
              <a:buSzPts val="1400"/>
              <a:buChar char="■"/>
            </a:pPr>
            <a:r>
              <a:rPr lang="en"/>
              <a:t>Hard to keep track of which tensors are set or disabled</a:t>
            </a:r>
            <a:endParaRPr/>
          </a:p>
          <a:p>
            <a:pPr indent="-317500" lvl="2" marL="1371600" rtl="0" algn="l">
              <a:spcBef>
                <a:spcPts val="0"/>
              </a:spcBef>
              <a:spcAft>
                <a:spcPts val="0"/>
              </a:spcAft>
              <a:buSzPts val="1400"/>
              <a:buChar char="■"/>
            </a:pPr>
            <a:r>
              <a:rPr lang="en"/>
              <a:t>Error-prone</a:t>
            </a:r>
            <a:endParaRPr/>
          </a:p>
          <a:p>
            <a:pPr indent="-317500" lvl="1" marL="914400" rtl="0" algn="l">
              <a:spcBef>
                <a:spcPts val="0"/>
              </a:spcBef>
              <a:spcAft>
                <a:spcPts val="0"/>
              </a:spcAft>
              <a:buSzPts val="1400"/>
              <a:buChar char="○"/>
            </a:pPr>
            <a:r>
              <a:rPr lang="en" sz="1800"/>
              <a:t>w</a:t>
            </a:r>
            <a:r>
              <a:rPr lang="en" sz="1800"/>
              <a:t>ith torch.no_autograd():</a:t>
            </a:r>
            <a:endParaRPr sz="1800"/>
          </a:p>
          <a:p>
            <a:pPr indent="-342900" lvl="2" marL="1371600" rtl="0" algn="l">
              <a:spcBef>
                <a:spcPts val="0"/>
              </a:spcBef>
              <a:spcAft>
                <a:spcPts val="0"/>
              </a:spcAft>
              <a:buSzPts val="1800"/>
              <a:buChar char="■"/>
            </a:pPr>
            <a:r>
              <a:rPr lang="en" sz="1800"/>
              <a:t>with block defines a scope/block where gradient operations are disabled</a:t>
            </a:r>
            <a:endParaRPr sz="1800"/>
          </a:p>
          <a:p>
            <a:pPr indent="-317500" lvl="1" marL="914400" rtl="0" algn="l">
              <a:spcBef>
                <a:spcPts val="0"/>
              </a:spcBef>
              <a:spcAft>
                <a:spcPts val="0"/>
              </a:spcAft>
              <a:buSzPts val="1400"/>
              <a:buChar char="○"/>
            </a:pPr>
            <a:r>
              <a:rPr lang="en" sz="1800"/>
              <a:t>For modules model.eval(), model.train()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on </a:t>
            </a:r>
            <a:r>
              <a:rPr lang="en"/>
              <a:t>Validation Dataset</a:t>
            </a:r>
            <a:endParaRPr/>
          </a:p>
        </p:txBody>
      </p:sp>
      <p:sp>
        <p:nvSpPr>
          <p:cNvPr id="538" name="Google Shape;538;p8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9" name="Google Shape;539;p80"/>
          <p:cNvPicPr preferRelativeResize="0"/>
          <p:nvPr/>
        </p:nvPicPr>
        <p:blipFill>
          <a:blip r:embed="rId3">
            <a:alphaModFix/>
          </a:blip>
          <a:stretch>
            <a:fillRect/>
          </a:stretch>
        </p:blipFill>
        <p:spPr>
          <a:xfrm>
            <a:off x="1323975" y="1593700"/>
            <a:ext cx="6496050" cy="26479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on Test Dataset</a:t>
            </a:r>
            <a:endParaRPr/>
          </a:p>
        </p:txBody>
      </p:sp>
      <p:sp>
        <p:nvSpPr>
          <p:cNvPr id="545" name="Google Shape;545;p8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6" name="Google Shape;546;p81"/>
          <p:cNvPicPr preferRelativeResize="0"/>
          <p:nvPr/>
        </p:nvPicPr>
        <p:blipFill>
          <a:blip r:embed="rId3">
            <a:alphaModFix/>
          </a:blip>
          <a:stretch>
            <a:fillRect/>
          </a:stretch>
        </p:blipFill>
        <p:spPr>
          <a:xfrm>
            <a:off x="1398853" y="1650763"/>
            <a:ext cx="6346301" cy="253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Creation 3</a:t>
            </a:r>
            <a:endParaRPr/>
          </a:p>
          <a:p>
            <a:pPr indent="0" lvl="0" marL="0" rtl="0" algn="l">
              <a:spcBef>
                <a:spcPts val="0"/>
              </a:spcBef>
              <a:spcAft>
                <a:spcPts val="0"/>
              </a:spcAft>
              <a:buNone/>
            </a:pPr>
            <a:r>
              <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1D:</a:t>
            </a:r>
            <a:endParaRPr/>
          </a:p>
          <a:p>
            <a:pPr indent="-317500" lvl="1" marL="914400" rtl="0" algn="l">
              <a:spcBef>
                <a:spcPts val="0"/>
              </a:spcBef>
              <a:spcAft>
                <a:spcPts val="0"/>
              </a:spcAft>
              <a:buSzPts val="1400"/>
              <a:buChar char="○"/>
            </a:pPr>
            <a:r>
              <a:rPr lang="en"/>
              <a:t>numpy.arange(start, end, step) (similar to the range function in Python)</a:t>
            </a:r>
            <a:endParaRPr/>
          </a:p>
          <a:p>
            <a:pPr indent="-317500" lvl="1" marL="914400" rtl="0" algn="l">
              <a:spcBef>
                <a:spcPts val="0"/>
              </a:spcBef>
              <a:spcAft>
                <a:spcPts val="0"/>
              </a:spcAft>
              <a:buSzPts val="1400"/>
              <a:buChar char="○"/>
            </a:pPr>
            <a:r>
              <a:rPr lang="en"/>
              <a:t>numpy.linspace(start, stop, num, endpoint=True)</a:t>
            </a:r>
            <a:endParaRPr/>
          </a:p>
          <a:p>
            <a:pPr indent="-342900" lvl="0" marL="457200" rtl="0" algn="l">
              <a:spcBef>
                <a:spcPts val="0"/>
              </a:spcBef>
              <a:spcAft>
                <a:spcPts val="0"/>
              </a:spcAft>
              <a:buSzPts val="1800"/>
              <a:buChar char="●"/>
            </a:pPr>
            <a:r>
              <a:rPr lang="en"/>
              <a:t>2D:</a:t>
            </a:r>
            <a:endParaRPr/>
          </a:p>
          <a:p>
            <a:pPr indent="-317500" lvl="1" marL="914400" rtl="0" algn="l">
              <a:spcBef>
                <a:spcPts val="0"/>
              </a:spcBef>
              <a:spcAft>
                <a:spcPts val="0"/>
              </a:spcAft>
              <a:buSzPts val="1400"/>
              <a:buChar char="○"/>
            </a:pPr>
            <a:r>
              <a:rPr lang="en"/>
              <a:t>n</a:t>
            </a:r>
            <a:r>
              <a:rPr lang="en"/>
              <a:t>umpy.eye(number of rows)</a:t>
            </a:r>
            <a:endParaRPr/>
          </a:p>
          <a:p>
            <a:pPr indent="-342900" lvl="0" marL="457200" rtl="0" algn="l">
              <a:spcBef>
                <a:spcPts val="0"/>
              </a:spcBef>
              <a:spcAft>
                <a:spcPts val="0"/>
              </a:spcAft>
              <a:buSzPts val="1800"/>
              <a:buChar char="●"/>
            </a:pPr>
            <a:r>
              <a:rPr lang="en"/>
              <a:t>General:</a:t>
            </a:r>
            <a:endParaRPr/>
          </a:p>
          <a:p>
            <a:pPr indent="-317500" lvl="1" marL="914400" rtl="0" algn="l">
              <a:spcBef>
                <a:spcPts val="0"/>
              </a:spcBef>
              <a:spcAft>
                <a:spcPts val="0"/>
              </a:spcAft>
              <a:buSzPts val="1400"/>
              <a:buChar char="○"/>
            </a:pPr>
            <a:r>
              <a:rPr lang="en"/>
              <a:t>Numpy.zeros (shape</a:t>
            </a:r>
            <a:r>
              <a:rPr lang="en"/>
              <a:t>, dtype</a:t>
            </a:r>
            <a:r>
              <a:rPr lang="en"/>
              <a:t>)</a:t>
            </a:r>
            <a:endParaRPr/>
          </a:p>
          <a:p>
            <a:pPr indent="-317500" lvl="1" marL="914400" rtl="0" algn="l">
              <a:spcBef>
                <a:spcPts val="0"/>
              </a:spcBef>
              <a:spcAft>
                <a:spcPts val="0"/>
              </a:spcAft>
              <a:buSzPts val="1400"/>
              <a:buChar char="○"/>
            </a:pPr>
            <a:r>
              <a:rPr lang="en"/>
              <a:t>numpy.ones(shape, dtype)</a:t>
            </a:r>
            <a:endParaRPr/>
          </a:p>
        </p:txBody>
      </p:sp>
      <p:pic>
        <p:nvPicPr>
          <p:cNvPr id="110" name="Google Shape;110;p19"/>
          <p:cNvPicPr preferRelativeResize="0"/>
          <p:nvPr/>
        </p:nvPicPr>
        <p:blipFill>
          <a:blip r:embed="rId3">
            <a:alphaModFix/>
          </a:blip>
          <a:stretch>
            <a:fillRect/>
          </a:stretch>
        </p:blipFill>
        <p:spPr>
          <a:xfrm>
            <a:off x="5904845" y="2039775"/>
            <a:ext cx="2452625" cy="29143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Parameter Tracking</a:t>
            </a:r>
            <a:endParaRPr/>
          </a:p>
        </p:txBody>
      </p:sp>
      <p:sp>
        <p:nvSpPr>
          <p:cNvPr id="552" name="Google Shape;552;p8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3" name="Google Shape;553;p82"/>
          <p:cNvPicPr preferRelativeResize="0"/>
          <p:nvPr/>
        </p:nvPicPr>
        <p:blipFill>
          <a:blip r:embed="rId3">
            <a:alphaModFix/>
          </a:blip>
          <a:stretch>
            <a:fillRect/>
          </a:stretch>
        </p:blipFill>
        <p:spPr>
          <a:xfrm>
            <a:off x="1981959" y="1171960"/>
            <a:ext cx="5180088" cy="34914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Saving and Loading Network Model</a:t>
            </a:r>
            <a:endParaRPr/>
          </a:p>
        </p:txBody>
      </p:sp>
      <p:sp>
        <p:nvSpPr>
          <p:cNvPr id="559" name="Google Shape;559;p8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0" name="Google Shape;560;p83"/>
          <p:cNvPicPr preferRelativeResize="0"/>
          <p:nvPr/>
        </p:nvPicPr>
        <p:blipFill>
          <a:blip r:embed="rId3">
            <a:alphaModFix/>
          </a:blip>
          <a:stretch>
            <a:fillRect/>
          </a:stretch>
        </p:blipFill>
        <p:spPr>
          <a:xfrm>
            <a:off x="1247775" y="2360450"/>
            <a:ext cx="6648450" cy="1114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Example</a:t>
            </a:r>
            <a:endParaRPr/>
          </a:p>
        </p:txBody>
      </p:sp>
      <p:sp>
        <p:nvSpPr>
          <p:cNvPr id="566" name="Google Shape;566;p84"/>
          <p:cNvSpPr txBox="1"/>
          <p:nvPr>
            <p:ph idx="1" type="body"/>
          </p:nvPr>
        </p:nvSpPr>
        <p:spPr>
          <a:xfrm>
            <a:off x="311700" y="1266325"/>
            <a:ext cx="8520600" cy="33027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3600">
                <a:solidFill>
                  <a:schemeClr val="accent1"/>
                </a:solidFill>
                <a:latin typeface="PT Sans Narrow"/>
                <a:ea typeface="PT Sans Narrow"/>
                <a:cs typeface="PT Sans Narrow"/>
                <a:sym typeface="PT Sans Narrow"/>
              </a:rPr>
              <a:t>Adaline Example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Example</a:t>
            </a:r>
            <a:endParaRPr/>
          </a:p>
          <a:p>
            <a:pPr indent="0" lvl="0" marL="0" rtl="0" algn="l">
              <a:spcBef>
                <a:spcPts val="0"/>
              </a:spcBef>
              <a:spcAft>
                <a:spcPts val="0"/>
              </a:spcAft>
              <a:buNone/>
            </a:pPr>
            <a:r>
              <a:t/>
            </a:r>
            <a:endParaRPr/>
          </a:p>
        </p:txBody>
      </p:sp>
      <p:sp>
        <p:nvSpPr>
          <p:cNvPr id="572" name="Google Shape;572;p85"/>
          <p:cNvSpPr txBox="1"/>
          <p:nvPr>
            <p:ph idx="1" type="body"/>
          </p:nvPr>
        </p:nvSpPr>
        <p:spPr>
          <a:xfrm>
            <a:off x="311700" y="1266325"/>
            <a:ext cx="8520600" cy="33027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3600">
                <a:solidFill>
                  <a:schemeClr val="accent1"/>
                </a:solidFill>
                <a:latin typeface="PT Sans Narrow"/>
                <a:ea typeface="PT Sans Narrow"/>
                <a:cs typeface="PT Sans Narrow"/>
                <a:sym typeface="PT Sans Narrow"/>
              </a:rPr>
              <a:t>Feed Forward Network Example</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t>
            </a:r>
            <a:r>
              <a:rPr lang="en"/>
              <a:t>Array Creation 4 (</a:t>
            </a:r>
            <a:r>
              <a:rPr lang="en"/>
              <a:t>Random Number Generation)</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numpy.random.rand(shape)</a:t>
            </a:r>
            <a:endParaRPr/>
          </a:p>
          <a:p>
            <a:pPr indent="-342900" lvl="0" marL="457200" rtl="0" algn="l">
              <a:spcBef>
                <a:spcPts val="0"/>
              </a:spcBef>
              <a:spcAft>
                <a:spcPts val="0"/>
              </a:spcAft>
              <a:buSzPts val="1800"/>
              <a:buChar char="●"/>
            </a:pPr>
            <a:r>
              <a:rPr lang="en"/>
              <a:t>numpy.random.randint(low, high, size)</a:t>
            </a:r>
            <a:endParaRPr/>
          </a:p>
          <a:p>
            <a:pPr indent="-342900" lvl="0" marL="457200" rtl="0" algn="l">
              <a:spcBef>
                <a:spcPts val="0"/>
              </a:spcBef>
              <a:spcAft>
                <a:spcPts val="0"/>
              </a:spcAft>
              <a:buSzPts val="1800"/>
              <a:buChar char="●"/>
            </a:pPr>
            <a:r>
              <a:rPr lang="en"/>
              <a:t>numpy.random.normal(loc, scale, size)</a:t>
            </a:r>
            <a:endParaRPr/>
          </a:p>
          <a:p>
            <a:pPr indent="-342900" lvl="0" marL="457200" rtl="0" algn="l">
              <a:spcBef>
                <a:spcPts val="0"/>
              </a:spcBef>
              <a:spcAft>
                <a:spcPts val="0"/>
              </a:spcAft>
              <a:buSzPts val="1800"/>
              <a:buChar char="●"/>
            </a:pPr>
            <a:r>
              <a:rPr lang="en"/>
              <a:t>numpy.random.beta(a, b, size)</a:t>
            </a:r>
            <a:endParaRPr/>
          </a:p>
          <a:p>
            <a:pPr indent="-342900" lvl="0" marL="457200" rtl="0" algn="l">
              <a:spcBef>
                <a:spcPts val="0"/>
              </a:spcBef>
              <a:spcAft>
                <a:spcPts val="0"/>
              </a:spcAft>
              <a:buSzPts val="1800"/>
              <a:buChar char="●"/>
            </a:pPr>
            <a:r>
              <a:rPr lang="en"/>
              <a:t>numpy.random.standart_t(df, size)</a:t>
            </a:r>
            <a:endParaRPr/>
          </a:p>
          <a:p>
            <a:pPr indent="-342900" lvl="0" marL="457200" rtl="0" algn="l">
              <a:spcBef>
                <a:spcPts val="0"/>
              </a:spcBef>
              <a:spcAft>
                <a:spcPts val="0"/>
              </a:spcAft>
              <a:buSzPts val="1800"/>
              <a:buChar char="●"/>
            </a:pPr>
            <a:r>
              <a:rPr lang="en"/>
              <a:t>numpy.random.uniform(low, high, size)</a:t>
            </a:r>
            <a:endParaRPr/>
          </a:p>
          <a:p>
            <a:pPr indent="-342900" lvl="0" marL="457200" rtl="0" algn="l">
              <a:spcBef>
                <a:spcPts val="0"/>
              </a:spcBef>
              <a:spcAft>
                <a:spcPts val="0"/>
              </a:spcAft>
              <a:buSzPts val="1800"/>
              <a:buChar char="●"/>
            </a:pPr>
            <a:r>
              <a:rPr lang="en"/>
              <a:t>numpy.random.multinomial(n, p, size)</a:t>
            </a:r>
            <a:endParaRPr/>
          </a:p>
          <a:p>
            <a:pPr indent="-342900" lvl="0" marL="457200" rtl="0" algn="l">
              <a:spcBef>
                <a:spcPts val="0"/>
              </a:spcBef>
              <a:spcAft>
                <a:spcPts val="0"/>
              </a:spcAft>
              <a:buSzPts val="1800"/>
              <a:buChar char="●"/>
            </a:pPr>
            <a:r>
              <a:rPr lang="en"/>
              <a:t>numpy.random.poisson(lam, size)</a:t>
            </a:r>
            <a:endParaRPr/>
          </a:p>
        </p:txBody>
      </p:sp>
      <p:pic>
        <p:nvPicPr>
          <p:cNvPr id="117" name="Google Shape;117;p20"/>
          <p:cNvPicPr preferRelativeResize="0"/>
          <p:nvPr/>
        </p:nvPicPr>
        <p:blipFill>
          <a:blip r:embed="rId3">
            <a:alphaModFix/>
          </a:blip>
          <a:stretch>
            <a:fillRect/>
          </a:stretch>
        </p:blipFill>
        <p:spPr>
          <a:xfrm>
            <a:off x="5056800" y="1296250"/>
            <a:ext cx="4047675" cy="324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Numpy Operations</a:t>
            </a:r>
            <a:endParaRPr/>
          </a:p>
        </p:txBody>
      </p:sp>
      <p:sp>
        <p:nvSpPr>
          <p:cNvPr id="123" name="Google Shape;123;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Concatenation, Joining</a:t>
            </a:r>
            <a:endParaRPr/>
          </a:p>
          <a:p>
            <a:pPr indent="-342900" lvl="0" marL="457200" rtl="0" algn="l">
              <a:spcBef>
                <a:spcPts val="0"/>
              </a:spcBef>
              <a:spcAft>
                <a:spcPts val="0"/>
              </a:spcAft>
              <a:buSzPts val="1800"/>
              <a:buChar char="●"/>
            </a:pPr>
            <a:r>
              <a:rPr lang="en"/>
              <a:t>Indexing and </a:t>
            </a:r>
            <a:r>
              <a:rPr lang="en"/>
              <a:t>Slicing, Replication</a:t>
            </a:r>
            <a:endParaRPr/>
          </a:p>
          <a:p>
            <a:pPr indent="-342900" lvl="0" marL="457200" rtl="0" algn="l">
              <a:spcBef>
                <a:spcPts val="0"/>
              </a:spcBef>
              <a:spcAft>
                <a:spcPts val="0"/>
              </a:spcAft>
              <a:buSzPts val="1800"/>
              <a:buChar char="●"/>
            </a:pPr>
            <a:r>
              <a:rPr lang="en"/>
              <a:t>Elementwise Multiplication, Addition, Subtraction, Division</a:t>
            </a:r>
            <a:endParaRPr/>
          </a:p>
          <a:p>
            <a:pPr indent="-342900" lvl="0" marL="457200" rtl="0" algn="l">
              <a:spcBef>
                <a:spcPts val="0"/>
              </a:spcBef>
              <a:spcAft>
                <a:spcPts val="0"/>
              </a:spcAft>
              <a:buSzPts val="1800"/>
              <a:buChar char="●"/>
            </a:pPr>
            <a:r>
              <a:rPr lang="en"/>
              <a:t>Transpose</a:t>
            </a:r>
            <a:endParaRPr/>
          </a:p>
          <a:p>
            <a:pPr indent="-342900" lvl="0" marL="457200" rtl="0" algn="l">
              <a:spcBef>
                <a:spcPts val="0"/>
              </a:spcBef>
              <a:spcAft>
                <a:spcPts val="0"/>
              </a:spcAft>
              <a:buSzPts val="1800"/>
              <a:buChar char="●"/>
            </a:pPr>
            <a:r>
              <a:rPr lang="en"/>
              <a:t>Dot Product</a:t>
            </a:r>
            <a:endParaRPr/>
          </a:p>
          <a:p>
            <a:pPr indent="-342900" lvl="0" marL="457200" rtl="0" algn="l">
              <a:spcBef>
                <a:spcPts val="0"/>
              </a:spcBef>
              <a:spcAft>
                <a:spcPts val="0"/>
              </a:spcAft>
              <a:buSzPts val="1800"/>
              <a:buChar char="●"/>
            </a:pPr>
            <a:r>
              <a:rPr lang="en"/>
              <a:t>Matrix Multiplication</a:t>
            </a:r>
            <a:endParaRPr/>
          </a:p>
          <a:p>
            <a:pPr indent="-342900" lvl="0" marL="457200" rtl="0" algn="l">
              <a:spcBef>
                <a:spcPts val="0"/>
              </a:spcBef>
              <a:spcAft>
                <a:spcPts val="0"/>
              </a:spcAft>
              <a:buSzPts val="1800"/>
              <a:buChar char="●"/>
            </a:pPr>
            <a:r>
              <a:rPr lang="en"/>
              <a:t>Reshaping and Retyping</a:t>
            </a:r>
            <a:endParaRPr/>
          </a:p>
          <a:p>
            <a:pPr indent="-342900" lvl="0" marL="457200" rtl="0" algn="l">
              <a:spcBef>
                <a:spcPts val="0"/>
              </a:spcBef>
              <a:spcAft>
                <a:spcPts val="0"/>
              </a:spcAft>
              <a:buSzPts val="1800"/>
              <a:buChar char="●"/>
            </a:pPr>
            <a:r>
              <a:rPr lang="en"/>
              <a:t>Comparison and Search</a:t>
            </a:r>
            <a:endParaRPr/>
          </a:p>
          <a:p>
            <a:pPr indent="-342900" lvl="0" marL="457200" rtl="0" algn="l">
              <a:spcBef>
                <a:spcPts val="0"/>
              </a:spcBef>
              <a:spcAft>
                <a:spcPts val="0"/>
              </a:spcAft>
              <a:buSzPts val="1800"/>
              <a:buChar char="●"/>
            </a:pPr>
            <a:r>
              <a:rPr lang="en"/>
              <a:t>Array statistics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