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6"/>
  </p:normalViewPr>
  <p:slideViewPr>
    <p:cSldViewPr snapToGrid="0">
      <p:cViewPr varScale="1">
        <p:scale>
          <a:sx n="104" d="100"/>
          <a:sy n="104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B1958-F1CB-AF74-DBB8-0B95CDA869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240814-5AE9-2144-45F1-BB17FCFAF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E5E44-4E0F-C98F-3CFA-C2E88D4BA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F7B3-A6D3-FA4E-A175-0223175C7AD2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94611-E779-684D-CC6E-278D2E75D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221EA-187B-5FC5-9F80-CED3CF68E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6FFD-87C5-254E-B689-88BE76582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71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440A3-1319-50E3-5310-E56E53F79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ECA550-4A02-51A4-84C8-5A3F0537B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336AB-067A-118E-44C2-7EDFF15B8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F7B3-A6D3-FA4E-A175-0223175C7AD2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6A224-83E4-A790-9DFD-3874C5A19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26C33-7FC0-9969-95EF-617722C0B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6FFD-87C5-254E-B689-88BE76582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16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9E11F5-4F5A-A5E6-224C-A45245E8D1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1B17C7-966F-DBAF-C9EF-0C900CE62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08798-8AEA-50B3-7524-7BE4B8B34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F7B3-A6D3-FA4E-A175-0223175C7AD2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15EAF-E1BE-DCF8-D3C1-12847FF22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0D83A-BC79-CD9F-1CE8-80E8ECF46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6FFD-87C5-254E-B689-88BE76582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876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1D4BD-29A7-7147-6CC9-2D42B0357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DA77A-3F0A-6F96-3C32-2EB8FAECE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61589-6B5A-89F6-B013-0B245A7F0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F7B3-A6D3-FA4E-A175-0223175C7AD2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6ED12-7E13-617B-F7CC-457FECFF5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790FE-9DD0-296B-55E6-02C0C8B21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6FFD-87C5-254E-B689-88BE76582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733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44918-CDA8-CCF8-C6D2-F7068C126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92D61-20E6-943E-7C10-5FA47D978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CCFCB-F965-856E-1511-8B4398676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F7B3-A6D3-FA4E-A175-0223175C7AD2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B18DC-7DB5-A0BD-A2DC-77D1A10A4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5C3D5-2E05-8487-CEF8-C9500220C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6FFD-87C5-254E-B689-88BE76582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7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44F85-E332-5D79-A5CC-236D66382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70583-1D38-A98C-3133-C592AC71FF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D797BE-1AFB-5D78-7F4B-D07570760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65F06D-4855-6DB4-4985-2C9BD0CE5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F7B3-A6D3-FA4E-A175-0223175C7AD2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0ADB2-9F16-27AE-9C37-729224953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51A37-452B-91E0-AF45-A71F29FE4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6FFD-87C5-254E-B689-88BE76582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91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DDB71-7A03-AD97-AA48-35C332F7D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CFC77-F9BF-7CC0-5F92-FC392F6F9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B7ED50-930C-8E52-8746-2AFF6A217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B0C370-C7C2-323C-3ED2-3607B5D25B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CB4650-1A72-B61C-F5F5-A7C8D48B27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6A7D8A-6D7B-C793-A060-22A455E16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F7B3-A6D3-FA4E-A175-0223175C7AD2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DB508D-A13F-96D8-CEE7-6D619FCAC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475F38-F3C2-DB14-B8EC-A62767E1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6FFD-87C5-254E-B689-88BE76582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303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43390-0232-431C-E6DC-C429D1D57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8786FA-35D2-412B-A782-A98975A3A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F7B3-A6D3-FA4E-A175-0223175C7AD2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C8EF6A-3571-324E-7336-3BD30B669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2C4C77-E432-8665-1664-BEFE0EEB4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6FFD-87C5-254E-B689-88BE76582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305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BB7315-C45B-2E5D-9523-FD326E5D1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F7B3-A6D3-FA4E-A175-0223175C7AD2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F95257-0F1A-ED24-6268-82D00735A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8547C-C63D-D4A2-414B-47738621A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6FFD-87C5-254E-B689-88BE76582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8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31B4F-106A-D43E-3409-F3634CBF6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F70DB-F673-A090-B84D-227A39FAB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D69386-C9E6-6E70-CDA0-940AF3D1E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319246-8754-DD17-B7DE-4DDCC5D8E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F7B3-A6D3-FA4E-A175-0223175C7AD2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13A6B-BA6D-3324-825A-5485908C3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BD918-DF5C-E42A-054D-FE614A15F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6FFD-87C5-254E-B689-88BE76582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74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CE279-29F7-AD9D-3844-E592F507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35F9B4-4EF4-8A0A-91AC-548DA2A519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886C8D-16BC-DA96-6C66-41F8D862A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26C618-DB3D-79C8-5FF9-9C5605316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F7B3-A6D3-FA4E-A175-0223175C7AD2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52865-02EF-372D-EEF1-5B87AA095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42134-9F63-E835-0B62-108339F22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6FFD-87C5-254E-B689-88BE76582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96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41D6CB-4529-A351-38A4-08EAA08D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438F0-EC9E-BCA1-16FB-0F137A00B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9DBF1-31A9-2FC0-54A9-C6B688D183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4F7B3-A6D3-FA4E-A175-0223175C7AD2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D4861-24CF-4394-A319-5B2DE09CF6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1469E-2C00-11EB-0E08-B7C1F8380A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06FFD-87C5-254E-B689-88BE76582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47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98C283-9356-4A53-AC39-0C7998BAF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027" y="619405"/>
            <a:ext cx="6667500" cy="21050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374E38-ABE4-49B7-93A1-3B778B4E2E3B}"/>
              </a:ext>
            </a:extLst>
          </p:cNvPr>
          <p:cNvSpPr txBox="1"/>
          <p:nvPr/>
        </p:nvSpPr>
        <p:spPr>
          <a:xfrm>
            <a:off x="542365" y="2835134"/>
            <a:ext cx="10712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/>
              <a:t>  Department of Information Engineering &amp; Mathematics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6D7803-D418-406A-B4B9-3BCC30968D79}"/>
              </a:ext>
            </a:extLst>
          </p:cNvPr>
          <p:cNvSpPr txBox="1"/>
          <p:nvPr/>
        </p:nvSpPr>
        <p:spPr>
          <a:xfrm>
            <a:off x="4193342" y="3502351"/>
            <a:ext cx="3410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Management Engineering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86038C-6B02-4689-A40A-BCBD5424CE07}"/>
              </a:ext>
            </a:extLst>
          </p:cNvPr>
          <p:cNvSpPr txBox="1"/>
          <p:nvPr/>
        </p:nvSpPr>
        <p:spPr>
          <a:xfrm>
            <a:off x="2971394" y="4563307"/>
            <a:ext cx="6249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Business Intelligence Project Presentation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39FBF1-FBDB-4448-A22B-F18C3E4235F0}"/>
              </a:ext>
            </a:extLst>
          </p:cNvPr>
          <p:cNvSpPr txBox="1"/>
          <p:nvPr/>
        </p:nvSpPr>
        <p:spPr>
          <a:xfrm>
            <a:off x="9628094" y="5522259"/>
            <a:ext cx="14110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Bahadir Kuzu</a:t>
            </a:r>
          </a:p>
          <a:p>
            <a:r>
              <a:rPr lang="en-US" dirty="0"/>
              <a:t>     128974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919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82B362-6C10-6843-0988-0127D45D389F}"/>
              </a:ext>
            </a:extLst>
          </p:cNvPr>
          <p:cNvSpPr txBox="1"/>
          <p:nvPr/>
        </p:nvSpPr>
        <p:spPr>
          <a:xfrm>
            <a:off x="290764" y="4109907"/>
            <a:ext cx="954906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algn="just"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Dataset Selection: Utilizing the "London Housing Price" dataset from Kaggle as the primary data source.</a:t>
            </a:r>
          </a:p>
          <a:p>
            <a:pPr algn="just"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Descriptive Statistics: Summarizing and analyzing the dataset to identify trends and patterns.</a:t>
            </a:r>
          </a:p>
          <a:p>
            <a:pPr algn="just"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Frequency Analysis: Examining the distribution of categorical variables.</a:t>
            </a:r>
          </a:p>
          <a:p>
            <a:pPr algn="just"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Data Visualization: Utilizing pie charts and histograms to present the results of the frequency analysis.</a:t>
            </a:r>
          </a:p>
          <a:p>
            <a:pPr algn="just"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Inferential Statistics: Testing formulated hypotheses through multiple regression analysis, one-way ANOVA, and bivariate analysis.</a:t>
            </a:r>
          </a:p>
          <a:p>
            <a:pPr algn="just"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Statistical Analysis: Determining the statistical significance of hypotheses using appropriate tests and significance levels.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D01FC9-61E0-CD01-01CF-5B88F2AE9598}"/>
              </a:ext>
            </a:extLst>
          </p:cNvPr>
          <p:cNvSpPr txBox="1"/>
          <p:nvPr/>
        </p:nvSpPr>
        <p:spPr>
          <a:xfrm>
            <a:off x="1877313" y="293089"/>
            <a:ext cx="8437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IMPACT OF FACTORS ON HOUSING PRICES IN LONDON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45C84C-485E-AA8C-2A8A-42ECB2B65829}"/>
              </a:ext>
            </a:extLst>
          </p:cNvPr>
          <p:cNvSpPr txBox="1"/>
          <p:nvPr/>
        </p:nvSpPr>
        <p:spPr>
          <a:xfrm>
            <a:off x="5249781" y="866276"/>
            <a:ext cx="6757734" cy="3383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Abstract:</a:t>
            </a:r>
          </a:p>
          <a:p>
            <a:pPr algn="just"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Purpose: To analyze the impact of various factors on housing prices in London using the "London Housing Price" dataset from Kaggle.</a:t>
            </a:r>
          </a:p>
          <a:p>
            <a:pPr algn="just"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Methods: Descriptive statistics, frequency analysis, data visualization, and inferential statistics will be employed.</a:t>
            </a:r>
          </a:p>
          <a:p>
            <a:pPr marL="171450" indent="-171450" algn="just">
              <a:lnSpc>
                <a:spcPct val="150000"/>
              </a:lnSpc>
              <a:buFontTx/>
              <a:buChar char="-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Hypotheses: </a:t>
            </a:r>
          </a:p>
          <a:p>
            <a:pPr marL="171450" indent="-171450" algn="just">
              <a:lnSpc>
                <a:spcPct val="150000"/>
              </a:lnSpc>
              <a:buFontTx/>
              <a:buChar char="-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The presence of certain features significantly affects house prices. </a:t>
            </a:r>
          </a:p>
          <a:p>
            <a:pPr marL="171450" indent="-171450" algn="just">
              <a:lnSpc>
                <a:spcPct val="150000"/>
              </a:lnSpc>
              <a:buFontTx/>
              <a:buChar char="-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Housing prices differ based on the number of bedrooms. </a:t>
            </a:r>
          </a:p>
          <a:p>
            <a:pPr marL="171450" indent="-171450" algn="just">
              <a:lnSpc>
                <a:spcPct val="150000"/>
              </a:lnSpc>
              <a:buFontTx/>
              <a:buChar char="-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There is a positive relationship between housing prices and square footage.</a:t>
            </a:r>
          </a:p>
          <a:p>
            <a:pPr algn="just"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Insights: The findings will provide valuable insights into the factors influencing London's housing        market.</a:t>
            </a:r>
          </a:p>
          <a:p>
            <a:pPr algn="just">
              <a:lnSpc>
                <a:spcPct val="150000"/>
              </a:lnSpc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589946-9687-E427-597F-E5E440A530CC}"/>
              </a:ext>
            </a:extLst>
          </p:cNvPr>
          <p:cNvSpPr txBox="1"/>
          <p:nvPr/>
        </p:nvSpPr>
        <p:spPr>
          <a:xfrm>
            <a:off x="290764" y="1150022"/>
            <a:ext cx="4664240" cy="2552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</a:p>
          <a:p>
            <a:pPr algn="just"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Importance: Understanding factors affecting housing prices is crucial for homeowners, agents, and investors in London's dynamic housing market.</a:t>
            </a:r>
          </a:p>
          <a:p>
            <a:pPr algn="just"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Dataset: "London Housing Price" dataset from Kaggle will be analyzed.</a:t>
            </a:r>
          </a:p>
          <a:p>
            <a:pPr algn="just"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Approach: Descriptive statistics, frequency analysis, and inferential statistics will be utilized to explore the impact of factors on housing prices.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4001E9-4FC0-984E-965C-EC0AFDEE4831}"/>
              </a:ext>
            </a:extLst>
          </p:cNvPr>
          <p:cNvCxnSpPr/>
          <p:nvPr/>
        </p:nvCxnSpPr>
        <p:spPr>
          <a:xfrm>
            <a:off x="5065294" y="757989"/>
            <a:ext cx="0" cy="34914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743EF6C-689D-FAB4-FF80-E27C62EBC3EA}"/>
              </a:ext>
            </a:extLst>
          </p:cNvPr>
          <p:cNvCxnSpPr/>
          <p:nvPr/>
        </p:nvCxnSpPr>
        <p:spPr>
          <a:xfrm>
            <a:off x="180474" y="4249446"/>
            <a:ext cx="120115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005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D194AF20-8484-1C66-C62B-8956ECE3C9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86" t="1" r="4424" b="21585"/>
          <a:stretch/>
        </p:blipFill>
        <p:spPr>
          <a:xfrm>
            <a:off x="9948443" y="5412741"/>
            <a:ext cx="1170975" cy="13745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B73E28-023F-00FA-ABDE-41E22D8A92E4}"/>
              </a:ext>
            </a:extLst>
          </p:cNvPr>
          <p:cNvSpPr txBox="1"/>
          <p:nvPr/>
        </p:nvSpPr>
        <p:spPr>
          <a:xfrm>
            <a:off x="180473" y="1179368"/>
            <a:ext cx="294131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i="0" u="none" strike="noStrike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Square. Footage: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Minimum: 1001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Maximum: 3482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Median: 2046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25th Percentile: 1521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75th Percentile: 2804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23E688-98D7-121C-DDC8-5309BAE779EC}"/>
              </a:ext>
            </a:extLst>
          </p:cNvPr>
          <p:cNvSpPr txBox="1"/>
          <p:nvPr/>
        </p:nvSpPr>
        <p:spPr>
          <a:xfrm>
            <a:off x="6096000" y="1043646"/>
            <a:ext cx="323306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i="0" u="none" strike="noStrike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Price: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Minimum: 100,225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Maximum: 348,350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Median: 204,725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25th Percentile: 152,238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75th Percentile: 280,550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7C396D-9FFB-7524-64CD-E8B0FFD36CF4}"/>
              </a:ext>
            </a:extLst>
          </p:cNvPr>
          <p:cNvSpPr txBox="1"/>
          <p:nvPr/>
        </p:nvSpPr>
        <p:spPr>
          <a:xfrm>
            <a:off x="3016759" y="397042"/>
            <a:ext cx="6158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0" u="none" strike="noStrike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DESCRIPTIVE STATISTICS – LONDON HOUSE</a:t>
            </a:r>
            <a:r>
              <a:rPr lang="en-US" b="1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b="1" i="0" u="none" strike="noStrike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RICES</a:t>
            </a:r>
          </a:p>
          <a:p>
            <a:pPr algn="ctr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C6F906-1165-FA86-BB12-A207F491B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759" y="1043373"/>
            <a:ext cx="2831641" cy="31363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F323A5-33F0-8E3E-838F-2D32B8044C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7095" y="1043373"/>
            <a:ext cx="2832100" cy="31369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1DE81E-2B11-B46F-98B3-A65437140884}"/>
              </a:ext>
            </a:extLst>
          </p:cNvPr>
          <p:cNvCxnSpPr>
            <a:cxnSpLocks/>
          </p:cNvCxnSpPr>
          <p:nvPr/>
        </p:nvCxnSpPr>
        <p:spPr>
          <a:xfrm>
            <a:off x="0" y="87830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C735D23-70C3-C1AB-EC03-91C20DCD9391}"/>
              </a:ext>
            </a:extLst>
          </p:cNvPr>
          <p:cNvCxnSpPr/>
          <p:nvPr/>
        </p:nvCxnSpPr>
        <p:spPr>
          <a:xfrm>
            <a:off x="6096000" y="878305"/>
            <a:ext cx="0" cy="33014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B75421B-A20B-920B-40CD-2E9201130071}"/>
              </a:ext>
            </a:extLst>
          </p:cNvPr>
          <p:cNvSpPr txBox="1"/>
          <p:nvPr/>
        </p:nvSpPr>
        <p:spPr>
          <a:xfrm>
            <a:off x="180473" y="4207030"/>
            <a:ext cx="317633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0" u="none" strike="noStrike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Bedrooms: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 bedroom: 14 houses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 bedrooms: 30 houses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 bedrooms: 28 houses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 bedrooms: 28 houses</a:t>
            </a:r>
          </a:p>
          <a:p>
            <a:pPr algn="just"/>
            <a:r>
              <a:rPr lang="en-US" b="1" i="0" u="none" strike="noStrike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Bathrooms: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 bathroom: 50 houses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 bathrooms: 50 houses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64416A2-F279-5ADC-62F3-A094CD92745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4733"/>
          <a:stretch/>
        </p:blipFill>
        <p:spPr bwMode="auto">
          <a:xfrm>
            <a:off x="3450269" y="4207030"/>
            <a:ext cx="1687214" cy="14065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EF7A87C-5D50-FD58-C487-3B1C5482A2C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0817"/>
          <a:stretch/>
        </p:blipFill>
        <p:spPr bwMode="auto">
          <a:xfrm>
            <a:off x="3590029" y="5613546"/>
            <a:ext cx="1407694" cy="12344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AA34AF0-51A9-9686-0AD3-93E0E5596E73}"/>
              </a:ext>
            </a:extLst>
          </p:cNvPr>
          <p:cNvSpPr txBox="1"/>
          <p:nvPr/>
        </p:nvSpPr>
        <p:spPr>
          <a:xfrm>
            <a:off x="5270559" y="4179765"/>
            <a:ext cx="467788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b="1" i="0" u="none" strike="noStrike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Has. Garden: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Houses without a garden: 48 houses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Houses with garden: 52 houses</a:t>
            </a:r>
          </a:p>
          <a:p>
            <a:pPr algn="just"/>
            <a:r>
              <a:rPr lang="en-US" b="1" i="0" u="none" strike="noStrike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Has. Pool: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Houses without pool: 43%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Houses with pool: 57%</a:t>
            </a:r>
          </a:p>
          <a:p>
            <a:pPr algn="just"/>
            <a:r>
              <a:rPr lang="en-US" b="1" i="0" u="none" strike="noStrike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Has. Gym: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Houses without a gym: 58 houses (58%)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Houses with gym: 42 houses (42%)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70B5CC1-8EC1-EE6A-72BF-8043B8575F7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0057" r="5621" b="24728"/>
          <a:stretch/>
        </p:blipFill>
        <p:spPr>
          <a:xfrm>
            <a:off x="9912520" y="4179765"/>
            <a:ext cx="1170974" cy="131357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38F0B31-DAAE-A6E2-D88A-96F4C781BF6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2271" t="-1" r="5879" b="23823"/>
          <a:stretch/>
        </p:blipFill>
        <p:spPr>
          <a:xfrm>
            <a:off x="11021025" y="4724908"/>
            <a:ext cx="1170975" cy="137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922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49AC4B-5883-2313-81E5-231FE77EEE8F}"/>
              </a:ext>
            </a:extLst>
          </p:cNvPr>
          <p:cNvSpPr txBox="1"/>
          <p:nvPr/>
        </p:nvSpPr>
        <p:spPr>
          <a:xfrm>
            <a:off x="96253" y="3087377"/>
            <a:ext cx="7146758" cy="3828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i="0" u="none" strike="noStrike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Regression Results: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b="0" i="0" u="none" strike="noStrike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Coefficients: The estimated effects of independent variables on London house prices.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b="0" i="0" u="none" strike="noStrike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None of the independent variables show statistically significant effects.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b="0" i="0" u="none" strike="noStrike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P-values: All coefficients are greater than 0.05, indicating no significant impact.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b="0" i="0" u="none" strike="noStrike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Adjusted R-squared: -0.06994, suggesting a small proportion of variance explained.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b="0" i="0" u="none" strike="noStrike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Conclusion: No evidence to support the hypothesis.</a:t>
            </a:r>
          </a:p>
          <a:p>
            <a:pPr algn="just">
              <a:lnSpc>
                <a:spcPct val="150000"/>
              </a:lnSpc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6A3CDA-B317-3025-996B-FE6C1A6C653C}"/>
              </a:ext>
            </a:extLst>
          </p:cNvPr>
          <p:cNvSpPr txBox="1"/>
          <p:nvPr/>
        </p:nvSpPr>
        <p:spPr>
          <a:xfrm>
            <a:off x="4193172" y="276726"/>
            <a:ext cx="3805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0" u="none" strike="noStrike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REGRESSION MODEL ANALYSIS</a:t>
            </a:r>
          </a:p>
          <a:p>
            <a:pPr algn="ctr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8FC993-642B-B374-9231-12FC3B7FB544}"/>
              </a:ext>
            </a:extLst>
          </p:cNvPr>
          <p:cNvSpPr txBox="1"/>
          <p:nvPr/>
        </p:nvSpPr>
        <p:spPr>
          <a:xfrm>
            <a:off x="96253" y="1283563"/>
            <a:ext cx="62925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i="0" u="none" strike="noStrike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Hypothesis:</a:t>
            </a:r>
          </a:p>
          <a:p>
            <a:pPr algn="just">
              <a:lnSpc>
                <a:spcPct val="150000"/>
              </a:lnSpc>
            </a:pPr>
            <a:r>
              <a:rPr lang="en-US" b="0" i="0" u="none" strike="noStrike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Having a garden, garage, pool, gym, elevator, fireplace, waterfront, central air, renovated status, and having a natural view have a significant impact on London house prices.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64DC42-ED91-EA51-31DF-DDF5DDAD6E5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524"/>
          <a:stretch/>
        </p:blipFill>
        <p:spPr>
          <a:xfrm>
            <a:off x="7419472" y="1127982"/>
            <a:ext cx="4506373" cy="437381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84C8663-E904-C515-BF51-32642FC03F3F}"/>
              </a:ext>
            </a:extLst>
          </p:cNvPr>
          <p:cNvCxnSpPr/>
          <p:nvPr/>
        </p:nvCxnSpPr>
        <p:spPr>
          <a:xfrm>
            <a:off x="0" y="3087377"/>
            <a:ext cx="7419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650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ED2E37-0615-A5C2-49F7-C2561E275E1A}"/>
              </a:ext>
            </a:extLst>
          </p:cNvPr>
          <p:cNvSpPr txBox="1"/>
          <p:nvPr/>
        </p:nvSpPr>
        <p:spPr>
          <a:xfrm>
            <a:off x="156410" y="898280"/>
            <a:ext cx="7992980" cy="6136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i="0" u="none" strike="noStrike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Anova: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b="0" i="0" u="none" strike="noStrike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Hypothesis: London housing price differs based on the number of bedrooms.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b="0" i="0" u="none" strike="noStrike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One-way ANOVA results: No statistically significant difference was observed.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b="0" i="0" u="none" strike="noStrike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F-statistic: 2.8934, p-value: 0.09212.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b="0" i="0" u="none" strike="noStrike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Descriptive statistics: Mean prices for different bedrooms are similar.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b="0" i="0" u="none" strike="noStrike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Conclusion: The number of bedrooms may have some influence, but not the </a:t>
            </a:r>
            <a:r>
              <a:rPr lang="en-US" sz="1600" b="0" i="0" u="none" strike="noStrike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sole determinant.</a:t>
            </a:r>
            <a:endParaRPr lang="en-US" sz="1600" b="0" i="0" u="none" strike="noStrike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endParaRPr lang="en-US" sz="1600" b="0" i="0" u="none" strike="noStrike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600" b="1" i="0" u="none" strike="noStrike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Correlation: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b="0" i="0" u="none" strike="noStrike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Hypothesis: London housing price has a positive relationship with square footage.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b="0" i="0" u="none" strike="noStrike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Correlation coefficient: 0.9999997, indicating a strong positive relationship.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b="0" i="0" u="none" strike="noStrike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high correlation suggests increasing prices with increasing square footage.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b="0" i="0" u="none" strike="noStrike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P-value: Essentially zero, indicating a statistically significant correlation.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b="0" i="0" u="none" strike="noStrike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Conclusion: Statistically significant and positive relationship between square footage and prices.</a:t>
            </a:r>
          </a:p>
          <a:p>
            <a:pPr algn="just">
              <a:lnSpc>
                <a:spcPct val="150000"/>
              </a:lnSpc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5378BD-C5D8-0EC6-6805-8DB914472F9C}"/>
              </a:ext>
            </a:extLst>
          </p:cNvPr>
          <p:cNvSpPr txBox="1"/>
          <p:nvPr/>
        </p:nvSpPr>
        <p:spPr>
          <a:xfrm>
            <a:off x="3841472" y="376730"/>
            <a:ext cx="4509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b="1" i="0" u="none" strike="noStrike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ANOVA AND CORRELATION ANALYSIS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1321DD-1BA5-FDD0-3500-3A25850D4BAA}"/>
              </a:ext>
            </a:extLst>
          </p:cNvPr>
          <p:cNvCxnSpPr/>
          <p:nvPr/>
        </p:nvCxnSpPr>
        <p:spPr>
          <a:xfrm>
            <a:off x="180474" y="3705726"/>
            <a:ext cx="120115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8D87FB1-86FC-D04D-5808-E61275F6A7D5}"/>
              </a:ext>
            </a:extLst>
          </p:cNvPr>
          <p:cNvCxnSpPr/>
          <p:nvPr/>
        </p:nvCxnSpPr>
        <p:spPr>
          <a:xfrm>
            <a:off x="8149390" y="1118937"/>
            <a:ext cx="0" cy="5739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1D3BC093-0B7D-4CF9-1BAB-25BE378EEE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71"/>
          <a:stretch/>
        </p:blipFill>
        <p:spPr>
          <a:xfrm>
            <a:off x="8227597" y="1234545"/>
            <a:ext cx="3886194" cy="23520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85ACA4-E429-E5CB-7E8F-B8F65C2B4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0806" y="3782097"/>
            <a:ext cx="3199776" cy="293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961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B2E426-898A-9322-8114-D48C29DBFE3A}"/>
              </a:ext>
            </a:extLst>
          </p:cNvPr>
          <p:cNvSpPr txBox="1"/>
          <p:nvPr/>
        </p:nvSpPr>
        <p:spPr>
          <a:xfrm>
            <a:off x="549809" y="1284005"/>
            <a:ext cx="9544685" cy="4768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Independent variables (e.g., garden, garage, pool, gym, elevator, fireplace, waterfront, central air, renovated status, natural view) do not significantly impact London house prices.</a:t>
            </a:r>
          </a:p>
          <a:p>
            <a:pPr algn="just"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Model with these variables explains a small proportion of price variance.</a:t>
            </a:r>
          </a:p>
          <a:p>
            <a:pPr algn="just"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Additional investigation and consideration of other variables are necessary to better understand factors influencing London house prices.</a:t>
            </a:r>
          </a:p>
          <a:p>
            <a:pPr algn="just"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Number of bedrooms may have some influence, but not the sole determinant.</a:t>
            </a:r>
          </a:p>
          <a:p>
            <a:pPr algn="just"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One-way ANOVA results show no statistically significant difference, but F-statistic and descriptive statistics provide some evidence of a difference.</a:t>
            </a:r>
          </a:p>
          <a:p>
            <a:pPr algn="just"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Other factors beyond bedrooms may contribute to observed price differences.</a:t>
            </a:r>
          </a:p>
          <a:p>
            <a:pPr algn="just"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Square footage has an extremely high correlation coefficient with price, indicating a strong positive relationship.</a:t>
            </a:r>
          </a:p>
          <a:p>
            <a:pPr algn="just"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P-value associated with correlation coefficient is essentially zero, providing strong evidence against the null hypothesis of no correlation.</a:t>
            </a:r>
          </a:p>
          <a:p>
            <a:pPr algn="just"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Statistically significant and positive relationship between square footage and house prices in London.</a:t>
            </a:r>
          </a:p>
          <a:p>
            <a:pPr algn="just">
              <a:lnSpc>
                <a:spcPct val="150000"/>
              </a:lnSpc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Recommendation: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Consider other factors beyond the ones analyzed in this study to gain a comprehensive understanding of determinants of London house prices.</a:t>
            </a:r>
          </a:p>
          <a:p>
            <a:pPr algn="just"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Future research should explore and incorporate additional variables that may have a significant impact on housing prices in London.</a:t>
            </a:r>
          </a:p>
          <a:p>
            <a:pPr algn="just"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Enhance accuracy and reliability of predictive models by incorporating these variables.</a:t>
            </a:r>
          </a:p>
          <a:p>
            <a:pPr algn="just"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Provide a more nuanced understanding of factors driving house prices in the city.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9CFB11-8344-6E6E-944D-1CC97F85C41D}"/>
              </a:ext>
            </a:extLst>
          </p:cNvPr>
          <p:cNvSpPr txBox="1"/>
          <p:nvPr/>
        </p:nvSpPr>
        <p:spPr>
          <a:xfrm>
            <a:off x="3755167" y="312821"/>
            <a:ext cx="4681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RECOMMENDATION</a:t>
            </a:r>
          </a:p>
          <a:p>
            <a:pPr algn="ctr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959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923</Words>
  <Application>Microsoft Office PowerPoint</Application>
  <PresentationFormat>Widescreen</PresentationFormat>
  <Paragraphs>96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Sakhawat Hossain Dipu</dc:creator>
  <cp:lastModifiedBy>Bahadir</cp:lastModifiedBy>
  <cp:revision>16</cp:revision>
  <dcterms:created xsi:type="dcterms:W3CDTF">2023-07-16T12:31:15Z</dcterms:created>
  <dcterms:modified xsi:type="dcterms:W3CDTF">2024-03-13T22:58:13Z</dcterms:modified>
</cp:coreProperties>
</file>