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7.jpeg" ContentType="image/jpe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jpeg" ContentType="image/jpeg"/>
  <Override PartName="/ppt/media/image10.png" ContentType="image/png"/>
  <Override PartName="/ppt/media/image47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5.png" ContentType="image/png"/>
  <Override PartName="/ppt/media/image3.jpeg" ContentType="image/jpeg"/>
  <Override PartName="/ppt/media/image30.png" ContentType="image/png"/>
  <Override PartName="/ppt/media/image27.png" ContentType="image/png"/>
  <Override PartName="/ppt/media/image35.png" ContentType="image/png"/>
  <Override PartName="/ppt/media/image12.png" ContentType="image/png"/>
  <Override PartName="/ppt/media/image49.png" ContentType="image/pn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33.png" ContentType="image/png"/>
  <Override PartName="/ppt/media/image38.png" ContentType="image/png"/>
  <Override PartName="/ppt/media/image8.png" ContentType="image/png"/>
  <Override PartName="/ppt/media/image45.png" ContentType="image/png"/>
  <Override PartName="/ppt/media/image46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.jpeg" ContentType="image/jpeg"/>
  <Override PartName="/ppt/media/image50.png" ContentType="image/png"/>
  <Override PartName="/ppt/media/image18.png" ContentType="image/png"/>
  <Override PartName="/ppt/media/image20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powerpoint–slide1.jpg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powerpoint-slide2-bottom 552px.png"/>
          <p:cNvPicPr/>
          <p:nvPr/>
        </p:nvPicPr>
        <p:blipFill>
          <a:blip r:embed="rId2"/>
          <a:stretch/>
        </p:blipFill>
        <p:spPr>
          <a:xfrm>
            <a:off x="3886200" y="6267600"/>
            <a:ext cx="5257080" cy="58968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tern logo.jpg"/>
          <p:cNvPicPr/>
          <p:nvPr/>
        </p:nvPicPr>
        <p:blipFill>
          <a:blip r:embed="rId3"/>
          <a:stretch/>
        </p:blipFill>
        <p:spPr>
          <a:xfrm>
            <a:off x="179280" y="6165720"/>
            <a:ext cx="565920" cy="5230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powerpoint-slide2-bottom 552px.png"/>
          <p:cNvPicPr/>
          <p:nvPr/>
        </p:nvPicPr>
        <p:blipFill>
          <a:blip r:embed="rId2"/>
          <a:stretch/>
        </p:blipFill>
        <p:spPr>
          <a:xfrm>
            <a:off x="3886200" y="6267600"/>
            <a:ext cx="5257080" cy="58968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tern logo.jpg"/>
          <p:cNvPicPr/>
          <p:nvPr/>
        </p:nvPicPr>
        <p:blipFill>
          <a:blip r:embed="rId3"/>
          <a:stretch/>
        </p:blipFill>
        <p:spPr>
          <a:xfrm>
            <a:off x="179280" y="6165720"/>
            <a:ext cx="565920" cy="5230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powerpoint-slide2-bottom 552px.png"/>
          <p:cNvPicPr/>
          <p:nvPr/>
        </p:nvPicPr>
        <p:blipFill>
          <a:blip r:embed="rId2"/>
          <a:stretch/>
        </p:blipFill>
        <p:spPr>
          <a:xfrm>
            <a:off x="3886200" y="6267600"/>
            <a:ext cx="5257080" cy="58968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tern logo.jpg"/>
          <p:cNvPicPr/>
          <p:nvPr/>
        </p:nvPicPr>
        <p:blipFill>
          <a:blip r:embed="rId3"/>
          <a:stretch/>
        </p:blipFill>
        <p:spPr>
          <a:xfrm>
            <a:off x="179280" y="6165720"/>
            <a:ext cx="565920" cy="5230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zFlux/PyFluxPro.git" TargetMode="External"/><Relationship Id="rId2" Type="http://schemas.openxmlformats.org/officeDocument/2006/relationships/hyperlink" Target="https://github.com/OzFlux/PyFluxPro.git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3960" y="27511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An Introduction to PyFluxPro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4365000"/>
            <a:ext cx="712800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Peter Isaac, James Cleverly, Ian McHugh and Cacilia Ewenz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Processing Levels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55640" y="1628640"/>
            <a:ext cx="7704000" cy="40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L1 – convert from XLS or CSV to netCDF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L2 – Quality control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L3 – Post-processing 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L4 – Gap filling of meteorology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L5 – Gap filling of fluxes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L6 – Partitioning NEE into GPP and ER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80960" y="26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PyFluxPro Data Flow</a:t>
            </a:r>
            <a:endParaRPr b="0" lang="en-AU" sz="4400" spc="-1" strike="noStrike">
              <a:latin typeface="Arial"/>
            </a:endParaRPr>
          </a:p>
        </p:txBody>
      </p:sp>
      <p:grpSp>
        <p:nvGrpSpPr>
          <p:cNvPr id="191" name="Group 2"/>
          <p:cNvGrpSpPr/>
          <p:nvPr/>
        </p:nvGrpSpPr>
        <p:grpSpPr>
          <a:xfrm>
            <a:off x="667440" y="1582560"/>
            <a:ext cx="7682760" cy="4367520"/>
            <a:chOff x="667440" y="1582560"/>
            <a:chExt cx="7682760" cy="4367520"/>
          </a:xfrm>
        </p:grpSpPr>
        <p:sp>
          <p:nvSpPr>
            <p:cNvPr id="192" name="CustomShape 3"/>
            <p:cNvSpPr/>
            <p:nvPr/>
          </p:nvSpPr>
          <p:spPr>
            <a:xfrm>
              <a:off x="667440" y="5337360"/>
              <a:ext cx="1079280" cy="43128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EddyPro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3" name="CustomShape 4"/>
            <p:cNvSpPr/>
            <p:nvPr/>
          </p:nvSpPr>
          <p:spPr>
            <a:xfrm>
              <a:off x="2535840" y="5158800"/>
              <a:ext cx="955440" cy="791280"/>
            </a:xfrm>
            <a:prstGeom prst="flowChartMulti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Fast data</a:t>
              </a:r>
              <a:endParaRPr b="0" lang="en-AU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TOB3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4" name="CustomShape 5"/>
            <p:cNvSpPr/>
            <p:nvPr/>
          </p:nvSpPr>
          <p:spPr>
            <a:xfrm>
              <a:off x="734400" y="4325400"/>
              <a:ext cx="945000" cy="53928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_fulloutput</a:t>
              </a:r>
              <a:endParaRPr b="0" lang="en-AU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CSV file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5" name="CustomShape 6"/>
            <p:cNvSpPr/>
            <p:nvPr/>
          </p:nvSpPr>
          <p:spPr>
            <a:xfrm>
              <a:off x="683640" y="2950920"/>
              <a:ext cx="1032120" cy="82728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L1 Excel spreadsheet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6" name="CustomShape 7"/>
            <p:cNvSpPr/>
            <p:nvPr/>
          </p:nvSpPr>
          <p:spPr>
            <a:xfrm>
              <a:off x="231264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L1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7" name="CustomShape 8"/>
            <p:cNvSpPr/>
            <p:nvPr/>
          </p:nvSpPr>
          <p:spPr>
            <a:xfrm>
              <a:off x="766440" y="1628640"/>
              <a:ext cx="1007280" cy="647280"/>
            </a:xfrm>
            <a:prstGeom prst="flowChartMulti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Slow data</a:t>
              </a:r>
              <a:endParaRPr b="0" lang="en-AU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TOA5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8" name="CustomShape 9"/>
            <p:cNvSpPr/>
            <p:nvPr/>
          </p:nvSpPr>
          <p:spPr>
            <a:xfrm>
              <a:off x="336888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L2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199" name="CustomShape 10"/>
            <p:cNvSpPr/>
            <p:nvPr/>
          </p:nvSpPr>
          <p:spPr>
            <a:xfrm>
              <a:off x="3292200" y="2277000"/>
              <a:ext cx="65664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L2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00" name="CustomShape 11"/>
            <p:cNvSpPr/>
            <p:nvPr/>
          </p:nvSpPr>
          <p:spPr>
            <a:xfrm>
              <a:off x="2238840" y="2277000"/>
              <a:ext cx="65088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L1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01" name="CustomShape 12"/>
            <p:cNvSpPr/>
            <p:nvPr/>
          </p:nvSpPr>
          <p:spPr>
            <a:xfrm flipV="1">
              <a:off x="1716480" y="3358800"/>
              <a:ext cx="595440" cy="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3"/>
            <p:cNvSpPr/>
            <p:nvPr/>
          </p:nvSpPr>
          <p:spPr>
            <a:xfrm>
              <a:off x="2564640" y="2630160"/>
              <a:ext cx="36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4"/>
            <p:cNvSpPr/>
            <p:nvPr/>
          </p:nvSpPr>
          <p:spPr>
            <a:xfrm>
              <a:off x="3620880" y="2630160"/>
              <a:ext cx="36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15"/>
            <p:cNvSpPr/>
            <p:nvPr/>
          </p:nvSpPr>
          <p:spPr>
            <a:xfrm>
              <a:off x="439272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L3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205" name="CustomShape 16"/>
            <p:cNvSpPr/>
            <p:nvPr/>
          </p:nvSpPr>
          <p:spPr>
            <a:xfrm>
              <a:off x="543528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L4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206" name="CustomShape 17"/>
            <p:cNvSpPr/>
            <p:nvPr/>
          </p:nvSpPr>
          <p:spPr>
            <a:xfrm>
              <a:off x="5354640" y="2277000"/>
              <a:ext cx="65664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L4 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07" name="CustomShape 18"/>
            <p:cNvSpPr/>
            <p:nvPr/>
          </p:nvSpPr>
          <p:spPr>
            <a:xfrm>
              <a:off x="4308480" y="2277000"/>
              <a:ext cx="66816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L3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08" name="CustomShape 19"/>
            <p:cNvSpPr/>
            <p:nvPr/>
          </p:nvSpPr>
          <p:spPr>
            <a:xfrm>
              <a:off x="4642920" y="2630160"/>
              <a:ext cx="108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20"/>
            <p:cNvSpPr/>
            <p:nvPr/>
          </p:nvSpPr>
          <p:spPr>
            <a:xfrm>
              <a:off x="5683320" y="2630160"/>
              <a:ext cx="324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21"/>
            <p:cNvSpPr/>
            <p:nvPr/>
          </p:nvSpPr>
          <p:spPr>
            <a:xfrm>
              <a:off x="5327280" y="4074480"/>
              <a:ext cx="719280" cy="44388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L4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11" name="CustomShape 22"/>
            <p:cNvSpPr/>
            <p:nvPr/>
          </p:nvSpPr>
          <p:spPr>
            <a:xfrm>
              <a:off x="651636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L5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212" name="CustomShape 23"/>
            <p:cNvSpPr/>
            <p:nvPr/>
          </p:nvSpPr>
          <p:spPr>
            <a:xfrm>
              <a:off x="6406560" y="4074480"/>
              <a:ext cx="719280" cy="44388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L5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13" name="CustomShape 24"/>
            <p:cNvSpPr/>
            <p:nvPr/>
          </p:nvSpPr>
          <p:spPr>
            <a:xfrm>
              <a:off x="7523280" y="3005640"/>
              <a:ext cx="503280" cy="707400"/>
            </a:xfrm>
            <a:prstGeom prst="flowChartProcess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12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L6</a:t>
              </a:r>
              <a:endParaRPr b="0" lang="en-AU" sz="1200" spc="-1" strike="noStrike">
                <a:latin typeface="Arial"/>
              </a:endParaRPr>
            </a:p>
          </p:txBody>
        </p:sp>
        <p:sp>
          <p:nvSpPr>
            <p:cNvPr id="214" name="CustomShape 25"/>
            <p:cNvSpPr/>
            <p:nvPr/>
          </p:nvSpPr>
          <p:spPr>
            <a:xfrm>
              <a:off x="7443720" y="2277000"/>
              <a:ext cx="65664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L6 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15" name="CustomShape 26"/>
            <p:cNvSpPr/>
            <p:nvPr/>
          </p:nvSpPr>
          <p:spPr>
            <a:xfrm>
              <a:off x="6427800" y="2277000"/>
              <a:ext cx="658080" cy="37764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L5 control file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16" name="CustomShape 27"/>
            <p:cNvSpPr/>
            <p:nvPr/>
          </p:nvSpPr>
          <p:spPr>
            <a:xfrm>
              <a:off x="6757200" y="2630160"/>
              <a:ext cx="1044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28"/>
            <p:cNvSpPr/>
            <p:nvPr/>
          </p:nvSpPr>
          <p:spPr>
            <a:xfrm flipH="1">
              <a:off x="6765840" y="3713400"/>
              <a:ext cx="108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29"/>
            <p:cNvSpPr/>
            <p:nvPr/>
          </p:nvSpPr>
          <p:spPr>
            <a:xfrm>
              <a:off x="7772400" y="2630160"/>
              <a:ext cx="2520" cy="37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30"/>
            <p:cNvSpPr/>
            <p:nvPr/>
          </p:nvSpPr>
          <p:spPr>
            <a:xfrm>
              <a:off x="7415280" y="4074480"/>
              <a:ext cx="719280" cy="443880"/>
            </a:xfrm>
            <a:prstGeom prst="flowChart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L6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20" name="CustomShape 31"/>
            <p:cNvSpPr/>
            <p:nvPr/>
          </p:nvSpPr>
          <p:spPr>
            <a:xfrm>
              <a:off x="5687280" y="3713400"/>
              <a:ext cx="36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32"/>
            <p:cNvSpPr/>
            <p:nvPr/>
          </p:nvSpPr>
          <p:spPr>
            <a:xfrm>
              <a:off x="7775640" y="3713400"/>
              <a:ext cx="36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33"/>
            <p:cNvSpPr/>
            <p:nvPr/>
          </p:nvSpPr>
          <p:spPr>
            <a:xfrm>
              <a:off x="2051640" y="2817720"/>
              <a:ext cx="6192000" cy="11145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b050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34"/>
            <p:cNvSpPr/>
            <p:nvPr/>
          </p:nvSpPr>
          <p:spPr>
            <a:xfrm flipH="1" flipV="1">
              <a:off x="1746720" y="5552640"/>
              <a:ext cx="7876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35"/>
            <p:cNvSpPr/>
            <p:nvPr/>
          </p:nvSpPr>
          <p:spPr>
            <a:xfrm flipV="1">
              <a:off x="1207440" y="4829040"/>
              <a:ext cx="360" cy="50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36"/>
            <p:cNvSpPr/>
            <p:nvPr/>
          </p:nvSpPr>
          <p:spPr>
            <a:xfrm flipH="1" flipV="1">
              <a:off x="1198440" y="3723480"/>
              <a:ext cx="6480" cy="60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37"/>
            <p:cNvSpPr/>
            <p:nvPr/>
          </p:nvSpPr>
          <p:spPr>
            <a:xfrm flipH="1">
              <a:off x="1198440" y="2252160"/>
              <a:ext cx="360" cy="69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38"/>
            <p:cNvSpPr/>
            <p:nvPr/>
          </p:nvSpPr>
          <p:spPr>
            <a:xfrm flipV="1">
              <a:off x="2886840" y="3358800"/>
              <a:ext cx="480960" cy="936720"/>
            </a:xfrm>
            <a:prstGeom prst="bentConnector3">
              <a:avLst>
                <a:gd name="adj1" fmla="val 33942"/>
              </a:avLst>
            </a:pr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39"/>
            <p:cNvSpPr/>
            <p:nvPr/>
          </p:nvSpPr>
          <p:spPr>
            <a:xfrm>
              <a:off x="2144160" y="4074480"/>
              <a:ext cx="742320" cy="443880"/>
            </a:xfrm>
            <a:prstGeom prst="flowChartMulti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L1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29" name="CustomShape 40"/>
            <p:cNvSpPr/>
            <p:nvPr/>
          </p:nvSpPr>
          <p:spPr>
            <a:xfrm>
              <a:off x="2564640" y="3713400"/>
              <a:ext cx="108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41"/>
            <p:cNvSpPr/>
            <p:nvPr/>
          </p:nvSpPr>
          <p:spPr>
            <a:xfrm>
              <a:off x="3200040" y="4074480"/>
              <a:ext cx="742320" cy="443880"/>
            </a:xfrm>
            <a:prstGeom prst="flowChartMulti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L2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31" name="CustomShape 42"/>
            <p:cNvSpPr/>
            <p:nvPr/>
          </p:nvSpPr>
          <p:spPr>
            <a:xfrm>
              <a:off x="4224240" y="4074480"/>
              <a:ext cx="742320" cy="443880"/>
            </a:xfrm>
            <a:prstGeom prst="flowChartMultidocumen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L3</a:t>
              </a:r>
              <a:endParaRPr b="0" lang="en-A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AU" sz="800" spc="-1" strike="noStrike">
                  <a:solidFill>
                    <a:srgbClr val="5d6b30"/>
                  </a:solidFill>
                  <a:latin typeface="Arial"/>
                  <a:ea typeface="DejaVu Sans"/>
                </a:rPr>
                <a:t>netCDF</a:t>
              </a:r>
              <a:endParaRPr b="0" lang="en-AU" sz="800" spc="-1" strike="noStrike">
                <a:latin typeface="Arial"/>
              </a:endParaRPr>
            </a:p>
          </p:txBody>
        </p:sp>
        <p:sp>
          <p:nvSpPr>
            <p:cNvPr id="232" name="CustomShape 43"/>
            <p:cNvSpPr/>
            <p:nvPr/>
          </p:nvSpPr>
          <p:spPr>
            <a:xfrm>
              <a:off x="1979640" y="2061000"/>
              <a:ext cx="3167640" cy="28011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44"/>
            <p:cNvSpPr/>
            <p:nvPr/>
          </p:nvSpPr>
          <p:spPr>
            <a:xfrm>
              <a:off x="5182560" y="2061000"/>
              <a:ext cx="3167640" cy="28011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b0f0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45"/>
            <p:cNvSpPr/>
            <p:nvPr/>
          </p:nvSpPr>
          <p:spPr>
            <a:xfrm>
              <a:off x="2890440" y="1582560"/>
              <a:ext cx="1387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Yearly files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235" name="CustomShape 46"/>
            <p:cNvSpPr/>
            <p:nvPr/>
          </p:nvSpPr>
          <p:spPr>
            <a:xfrm>
              <a:off x="3620880" y="3713400"/>
              <a:ext cx="108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47"/>
            <p:cNvSpPr/>
            <p:nvPr/>
          </p:nvSpPr>
          <p:spPr>
            <a:xfrm flipV="1">
              <a:off x="3943080" y="3358800"/>
              <a:ext cx="448920" cy="936720"/>
            </a:xfrm>
            <a:prstGeom prst="bentConnector3">
              <a:avLst>
                <a:gd name="adj1" fmla="val 34359"/>
              </a:avLst>
            </a:pr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48"/>
            <p:cNvSpPr/>
            <p:nvPr/>
          </p:nvSpPr>
          <p:spPr>
            <a:xfrm>
              <a:off x="4644720" y="3713400"/>
              <a:ext cx="1080" cy="360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49"/>
            <p:cNvSpPr/>
            <p:nvPr/>
          </p:nvSpPr>
          <p:spPr>
            <a:xfrm>
              <a:off x="5580000" y="1582560"/>
              <a:ext cx="20876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18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Multiple year files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239" name="CustomShape 50"/>
            <p:cNvSpPr/>
            <p:nvPr/>
          </p:nvSpPr>
          <p:spPr>
            <a:xfrm flipV="1">
              <a:off x="4966920" y="3358800"/>
              <a:ext cx="467280" cy="936720"/>
            </a:xfrm>
            <a:prstGeom prst="bentConnector3">
              <a:avLst>
                <a:gd name="adj1" fmla="val 27461"/>
              </a:avLst>
            </a:pr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51"/>
            <p:cNvSpPr/>
            <p:nvPr/>
          </p:nvSpPr>
          <p:spPr>
            <a:xfrm flipV="1">
              <a:off x="6047280" y="3358800"/>
              <a:ext cx="468360" cy="9367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52"/>
            <p:cNvSpPr/>
            <p:nvPr/>
          </p:nvSpPr>
          <p:spPr>
            <a:xfrm flipV="1">
              <a:off x="7126560" y="3358800"/>
              <a:ext cx="396000" cy="9367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bc4b12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42" name="Picture 5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netCDF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39640" y="1412640"/>
            <a:ext cx="820836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Platform independent binary file.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Widely used by modelling communities.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Metadata packaged with data.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PyFluxPro netCDF files;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Compliant with CF Metadata Conventions;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Controlled vocabulary for metadata.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Standardised set of global and variable attributes (metadata).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Standardised variable names.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4000" spc="-1" strike="noStrike" cap="all">
                <a:solidFill>
                  <a:srgbClr val="5d6b30"/>
                </a:solidFill>
                <a:latin typeface="Arial"/>
              </a:rPr>
              <a:t>pyfluxpro processing levels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L1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Conversion of input files to PyFluxPro netCDF files;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Standardising the input format to PyFluxPro.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Addition of metadata to the data stream;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Global attributes to describe data set;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Site, contact, canopy, vegetation, soil …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Variable attributes to describe data;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standard_name, long_name, height, instrument …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L2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1640" y="1484640"/>
            <a:ext cx="8002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Quality control checks;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Plausible limits on data.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Rejection of outlying points.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Rejection of specific date periods.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Rejection of specific times.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Linear correction of calibration drifts.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Rejection of data based on CSAT and IRGA diagnostics.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QC checks written to variable attributes.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253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Behind the Scenes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Quality Control flags;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Every observation for every variable is assigned an integer QC flag.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Each integer QC flag value has a unique meaning.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QC flag value based on QC checks, processing options, gap filling etc.</a:t>
            </a:r>
            <a:endParaRPr b="0" lang="en-A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Metadata;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Metadata travels with the data.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Metadata updated whenever something is done to the data.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Resulting file should be self-documenting.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L3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83640" y="1484640"/>
            <a:ext cx="7786440" cy="44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Post-processing and corrections;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Merge redundant measurements.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Calculate meteorological quantities.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2D coordinate rotation (if required).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Massman frequency corrections.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Calculation of fluxes from covariances.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Application of WPL corrections (if required).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Calculation of net radiation, available energy, ground heat flux.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259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67440" y="5337360"/>
            <a:ext cx="1079280" cy="43128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EddyPro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535840" y="5158800"/>
            <a:ext cx="955440" cy="7912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Fast data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TOB3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34400" y="4325400"/>
            <a:ext cx="945000" cy="5392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_fulloutput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CSV file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683640" y="2950920"/>
            <a:ext cx="1032120" cy="8272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L1 Excel spreadsheet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31264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L1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766440" y="1628640"/>
            <a:ext cx="1007280" cy="6472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Slow data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TOA5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336888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L2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3292200" y="2277000"/>
            <a:ext cx="65664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L2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2238840" y="2277000"/>
            <a:ext cx="65088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L1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 flipV="1">
            <a:off x="1716480" y="3358800"/>
            <a:ext cx="59544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2564640" y="2630160"/>
            <a:ext cx="36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3620880" y="2630160"/>
            <a:ext cx="36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3"/>
          <p:cNvSpPr/>
          <p:nvPr/>
        </p:nvSpPr>
        <p:spPr>
          <a:xfrm>
            <a:off x="439272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543528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L4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74" name="CustomShape 15"/>
          <p:cNvSpPr/>
          <p:nvPr/>
        </p:nvSpPr>
        <p:spPr>
          <a:xfrm>
            <a:off x="5354640" y="2277000"/>
            <a:ext cx="65664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L4 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4308480" y="2277000"/>
            <a:ext cx="66816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4642920" y="2630160"/>
            <a:ext cx="108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8"/>
          <p:cNvSpPr/>
          <p:nvPr/>
        </p:nvSpPr>
        <p:spPr>
          <a:xfrm>
            <a:off x="5683320" y="2630160"/>
            <a:ext cx="324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9"/>
          <p:cNvSpPr/>
          <p:nvPr/>
        </p:nvSpPr>
        <p:spPr>
          <a:xfrm>
            <a:off x="5327280" y="407448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L4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651636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L5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80" name="CustomShape 21"/>
          <p:cNvSpPr/>
          <p:nvPr/>
        </p:nvSpPr>
        <p:spPr>
          <a:xfrm>
            <a:off x="6406560" y="407448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L5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81" name="CustomShape 22"/>
          <p:cNvSpPr/>
          <p:nvPr/>
        </p:nvSpPr>
        <p:spPr>
          <a:xfrm>
            <a:off x="7523280" y="300564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L6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82" name="CustomShape 23"/>
          <p:cNvSpPr/>
          <p:nvPr/>
        </p:nvSpPr>
        <p:spPr>
          <a:xfrm>
            <a:off x="7443720" y="2277000"/>
            <a:ext cx="65664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L6 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83" name="CustomShape 24"/>
          <p:cNvSpPr/>
          <p:nvPr/>
        </p:nvSpPr>
        <p:spPr>
          <a:xfrm>
            <a:off x="6427800" y="2277000"/>
            <a:ext cx="65808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L5 control file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84" name="CustomShape 25"/>
          <p:cNvSpPr/>
          <p:nvPr/>
        </p:nvSpPr>
        <p:spPr>
          <a:xfrm>
            <a:off x="6757200" y="2630160"/>
            <a:ext cx="1044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6"/>
          <p:cNvSpPr/>
          <p:nvPr/>
        </p:nvSpPr>
        <p:spPr>
          <a:xfrm flipH="1">
            <a:off x="6765840" y="3713400"/>
            <a:ext cx="10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7"/>
          <p:cNvSpPr/>
          <p:nvPr/>
        </p:nvSpPr>
        <p:spPr>
          <a:xfrm>
            <a:off x="7772400" y="2630160"/>
            <a:ext cx="252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8"/>
          <p:cNvSpPr/>
          <p:nvPr/>
        </p:nvSpPr>
        <p:spPr>
          <a:xfrm>
            <a:off x="7415280" y="407448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L6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88" name="CustomShape 29"/>
          <p:cNvSpPr/>
          <p:nvPr/>
        </p:nvSpPr>
        <p:spPr>
          <a:xfrm>
            <a:off x="5687280" y="371340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0"/>
          <p:cNvSpPr/>
          <p:nvPr/>
        </p:nvSpPr>
        <p:spPr>
          <a:xfrm>
            <a:off x="7775640" y="371340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1"/>
          <p:cNvSpPr/>
          <p:nvPr/>
        </p:nvSpPr>
        <p:spPr>
          <a:xfrm>
            <a:off x="2051640" y="2817720"/>
            <a:ext cx="6192000" cy="1114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PyFluxPro Data Flow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92" name="CustomShape 33"/>
          <p:cNvSpPr/>
          <p:nvPr/>
        </p:nvSpPr>
        <p:spPr>
          <a:xfrm flipH="1" flipV="1">
            <a:off x="1746720" y="5552640"/>
            <a:ext cx="7876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4"/>
          <p:cNvSpPr/>
          <p:nvPr/>
        </p:nvSpPr>
        <p:spPr>
          <a:xfrm flipV="1">
            <a:off x="1207440" y="4829040"/>
            <a:ext cx="360" cy="5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5"/>
          <p:cNvSpPr/>
          <p:nvPr/>
        </p:nvSpPr>
        <p:spPr>
          <a:xfrm flipH="1" flipV="1">
            <a:off x="1198440" y="3723480"/>
            <a:ext cx="6480" cy="60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6"/>
          <p:cNvSpPr/>
          <p:nvPr/>
        </p:nvSpPr>
        <p:spPr>
          <a:xfrm flipH="1">
            <a:off x="1198440" y="2252160"/>
            <a:ext cx="360" cy="69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7"/>
          <p:cNvSpPr/>
          <p:nvPr/>
        </p:nvSpPr>
        <p:spPr>
          <a:xfrm flipV="1">
            <a:off x="2886840" y="3358800"/>
            <a:ext cx="480960" cy="936720"/>
          </a:xfrm>
          <a:prstGeom prst="bentConnector3">
            <a:avLst>
              <a:gd name="adj1" fmla="val 33942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8"/>
          <p:cNvSpPr/>
          <p:nvPr/>
        </p:nvSpPr>
        <p:spPr>
          <a:xfrm>
            <a:off x="2144160" y="4074480"/>
            <a:ext cx="742320" cy="4438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L1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298" name="CustomShape 39"/>
          <p:cNvSpPr/>
          <p:nvPr/>
        </p:nvSpPr>
        <p:spPr>
          <a:xfrm>
            <a:off x="2564640" y="3713400"/>
            <a:ext cx="10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0"/>
          <p:cNvSpPr/>
          <p:nvPr/>
        </p:nvSpPr>
        <p:spPr>
          <a:xfrm>
            <a:off x="3200040" y="4074480"/>
            <a:ext cx="742320" cy="4438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L2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300" name="CustomShape 41"/>
          <p:cNvSpPr/>
          <p:nvPr/>
        </p:nvSpPr>
        <p:spPr>
          <a:xfrm>
            <a:off x="4224240" y="4074480"/>
            <a:ext cx="742320" cy="4438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8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800" spc="-1" strike="noStrike">
              <a:latin typeface="Arial"/>
            </a:endParaRPr>
          </a:p>
        </p:txBody>
      </p:sp>
      <p:sp>
        <p:nvSpPr>
          <p:cNvPr id="301" name="CustomShape 42"/>
          <p:cNvSpPr/>
          <p:nvPr/>
        </p:nvSpPr>
        <p:spPr>
          <a:xfrm>
            <a:off x="1979640" y="2061000"/>
            <a:ext cx="3167640" cy="2801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3"/>
          <p:cNvSpPr/>
          <p:nvPr/>
        </p:nvSpPr>
        <p:spPr>
          <a:xfrm>
            <a:off x="5182560" y="2061000"/>
            <a:ext cx="3167640" cy="2801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4"/>
          <p:cNvSpPr/>
          <p:nvPr/>
        </p:nvSpPr>
        <p:spPr>
          <a:xfrm>
            <a:off x="2890440" y="1582560"/>
            <a:ext cx="1387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Yearly files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4" name="CustomShape 45"/>
          <p:cNvSpPr/>
          <p:nvPr/>
        </p:nvSpPr>
        <p:spPr>
          <a:xfrm>
            <a:off x="3620880" y="3713400"/>
            <a:ext cx="10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6"/>
          <p:cNvSpPr/>
          <p:nvPr/>
        </p:nvSpPr>
        <p:spPr>
          <a:xfrm flipV="1">
            <a:off x="3943080" y="3358800"/>
            <a:ext cx="448920" cy="936720"/>
          </a:xfrm>
          <a:prstGeom prst="bentConnector3">
            <a:avLst>
              <a:gd name="adj1" fmla="val 34359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47"/>
          <p:cNvSpPr/>
          <p:nvPr/>
        </p:nvSpPr>
        <p:spPr>
          <a:xfrm>
            <a:off x="4644720" y="3713400"/>
            <a:ext cx="10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8"/>
          <p:cNvSpPr/>
          <p:nvPr/>
        </p:nvSpPr>
        <p:spPr>
          <a:xfrm>
            <a:off x="5580000" y="1582560"/>
            <a:ext cx="2087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b0f0"/>
                </a:solidFill>
                <a:latin typeface="Arial"/>
                <a:ea typeface="DejaVu Sans"/>
              </a:rPr>
              <a:t>Multiple year files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08" name="CustomShape 49"/>
          <p:cNvSpPr/>
          <p:nvPr/>
        </p:nvSpPr>
        <p:spPr>
          <a:xfrm flipV="1">
            <a:off x="4966920" y="3358800"/>
            <a:ext cx="467280" cy="936720"/>
          </a:xfrm>
          <a:prstGeom prst="bentConnector3">
            <a:avLst>
              <a:gd name="adj1" fmla="val 27461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0"/>
          <p:cNvSpPr/>
          <p:nvPr/>
        </p:nvSpPr>
        <p:spPr>
          <a:xfrm flipV="1">
            <a:off x="6047280" y="3358800"/>
            <a:ext cx="468360" cy="936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51"/>
          <p:cNvSpPr/>
          <p:nvPr/>
        </p:nvSpPr>
        <p:spPr>
          <a:xfrm flipV="1">
            <a:off x="7126560" y="3358800"/>
            <a:ext cx="396000" cy="936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1" name="Picture 5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sp>
        <p:nvSpPr>
          <p:cNvPr id="312" name="CustomShape 52"/>
          <p:cNvSpPr/>
          <p:nvPr/>
        </p:nvSpPr>
        <p:spPr>
          <a:xfrm>
            <a:off x="4788000" y="1845000"/>
            <a:ext cx="791280" cy="3237840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53"/>
          <p:cNvSpPr/>
          <p:nvPr/>
        </p:nvSpPr>
        <p:spPr>
          <a:xfrm>
            <a:off x="4392720" y="5446080"/>
            <a:ext cx="1762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5d6b30"/>
                </a:solidFill>
                <a:latin typeface="Arial"/>
                <a:ea typeface="DejaVu Sans"/>
              </a:rPr>
              <a:t>See next slide for details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4" name="CustomShape 54"/>
          <p:cNvSpPr/>
          <p:nvPr/>
        </p:nvSpPr>
        <p:spPr>
          <a:xfrm rot="5400000">
            <a:off x="5038560" y="4479120"/>
            <a:ext cx="327960" cy="16185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bc4b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PyFluxPro L3 to L5 Data Flow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428480" y="268380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343880" y="1955160"/>
            <a:ext cx="66816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678320" y="2308320"/>
            <a:ext cx="108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1259640" y="3752640"/>
            <a:ext cx="742320" cy="443880"/>
          </a:xfrm>
          <a:prstGeom prst="flowChartMulti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1680480" y="3391560"/>
            <a:ext cx="108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7"/>
          <p:cNvSpPr/>
          <p:nvPr/>
        </p:nvSpPr>
        <p:spPr>
          <a:xfrm>
            <a:off x="5747760" y="2683800"/>
            <a:ext cx="503280" cy="70740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L4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5667120" y="1955160"/>
            <a:ext cx="65664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L4 control file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5995800" y="2308320"/>
            <a:ext cx="324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0"/>
          <p:cNvSpPr/>
          <p:nvPr/>
        </p:nvSpPr>
        <p:spPr>
          <a:xfrm>
            <a:off x="5639760" y="375264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L4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25" name="CustomShape 11"/>
          <p:cNvSpPr/>
          <p:nvPr/>
        </p:nvSpPr>
        <p:spPr>
          <a:xfrm>
            <a:off x="5999760" y="339156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2"/>
          <p:cNvSpPr/>
          <p:nvPr/>
        </p:nvSpPr>
        <p:spPr>
          <a:xfrm>
            <a:off x="2509200" y="2811240"/>
            <a:ext cx="1079280" cy="45216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Concatenate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>
            <a:off x="4057200" y="2823120"/>
            <a:ext cx="1079280" cy="45216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Climatology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>
            <a:off x="2689200" y="375264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L3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netCDF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29" name="CustomShape 15"/>
          <p:cNvSpPr/>
          <p:nvPr/>
        </p:nvSpPr>
        <p:spPr>
          <a:xfrm>
            <a:off x="4038480" y="5136480"/>
            <a:ext cx="1079280" cy="45216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u* threshold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detection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30" name="CustomShape 16"/>
          <p:cNvSpPr/>
          <p:nvPr/>
        </p:nvSpPr>
        <p:spPr>
          <a:xfrm flipV="1">
            <a:off x="2002680" y="3036960"/>
            <a:ext cx="505800" cy="936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7"/>
          <p:cNvSpPr/>
          <p:nvPr/>
        </p:nvSpPr>
        <p:spPr>
          <a:xfrm>
            <a:off x="3049200" y="3264120"/>
            <a:ext cx="360" cy="4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8"/>
          <p:cNvSpPr/>
          <p:nvPr/>
        </p:nvSpPr>
        <p:spPr>
          <a:xfrm>
            <a:off x="2645280" y="1955160"/>
            <a:ext cx="81396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Concatenation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33" name="CustomShape 19"/>
          <p:cNvSpPr/>
          <p:nvPr/>
        </p:nvSpPr>
        <p:spPr>
          <a:xfrm flipH="1">
            <a:off x="3048480" y="2308320"/>
            <a:ext cx="2880" cy="5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0"/>
          <p:cNvSpPr/>
          <p:nvPr/>
        </p:nvSpPr>
        <p:spPr>
          <a:xfrm flipH="1" rot="16200000">
            <a:off x="2946240" y="4270320"/>
            <a:ext cx="1194120" cy="988560"/>
          </a:xfrm>
          <a:prstGeom prst="bentConnector2">
            <a:avLst/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1"/>
          <p:cNvSpPr/>
          <p:nvPr/>
        </p:nvSpPr>
        <p:spPr>
          <a:xfrm>
            <a:off x="4237560" y="342468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Climatology Excel spreadsheet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36" name="CustomShape 22"/>
          <p:cNvSpPr/>
          <p:nvPr/>
        </p:nvSpPr>
        <p:spPr>
          <a:xfrm>
            <a:off x="5699880" y="5136480"/>
            <a:ext cx="719280" cy="44388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u* results Excel spreadsheet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37" name="CustomShape 23"/>
          <p:cNvSpPr/>
          <p:nvPr/>
        </p:nvSpPr>
        <p:spPr>
          <a:xfrm flipV="1">
            <a:off x="3409200" y="3048840"/>
            <a:ext cx="647280" cy="92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4"/>
          <p:cNvSpPr/>
          <p:nvPr/>
        </p:nvSpPr>
        <p:spPr>
          <a:xfrm flipV="1">
            <a:off x="3409200" y="3036240"/>
            <a:ext cx="2337480" cy="936720"/>
          </a:xfrm>
          <a:prstGeom prst="bentConnector3">
            <a:avLst>
              <a:gd name="adj1" fmla="val 86096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5"/>
          <p:cNvSpPr/>
          <p:nvPr/>
        </p:nvSpPr>
        <p:spPr>
          <a:xfrm flipV="1">
            <a:off x="4957560" y="3036960"/>
            <a:ext cx="789480" cy="608400"/>
          </a:xfrm>
          <a:prstGeom prst="bentConnector3">
            <a:avLst>
              <a:gd name="adj1" fmla="val 58902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6"/>
          <p:cNvSpPr/>
          <p:nvPr/>
        </p:nvSpPr>
        <p:spPr>
          <a:xfrm>
            <a:off x="4597560" y="3276000"/>
            <a:ext cx="360" cy="14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7"/>
          <p:cNvSpPr/>
          <p:nvPr/>
        </p:nvSpPr>
        <p:spPr>
          <a:xfrm>
            <a:off x="4194360" y="1955160"/>
            <a:ext cx="813960" cy="377640"/>
          </a:xfrm>
          <a:prstGeom prst="flowChartDocumen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Climatology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42" name="CustomShape 28"/>
          <p:cNvSpPr/>
          <p:nvPr/>
        </p:nvSpPr>
        <p:spPr>
          <a:xfrm flipH="1">
            <a:off x="4596840" y="2308320"/>
            <a:ext cx="360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9"/>
          <p:cNvSpPr/>
          <p:nvPr/>
        </p:nvSpPr>
        <p:spPr>
          <a:xfrm flipV="1">
            <a:off x="5118480" y="5357880"/>
            <a:ext cx="5691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0"/>
          <p:cNvSpPr/>
          <p:nvPr/>
        </p:nvSpPr>
        <p:spPr>
          <a:xfrm>
            <a:off x="4170960" y="4386960"/>
            <a:ext cx="813960" cy="377640"/>
          </a:xfrm>
          <a:prstGeom prst="flowChartDocumen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u* threshold</a:t>
            </a:r>
            <a:endParaRPr b="0" lang="en-AU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700" spc="-1" strike="noStrike">
                <a:solidFill>
                  <a:srgbClr val="5d6b30"/>
                </a:solidFill>
                <a:latin typeface="Arial"/>
                <a:ea typeface="DejaVu Sans"/>
              </a:rPr>
              <a:t>Control file</a:t>
            </a:r>
            <a:endParaRPr b="0" lang="en-AU" sz="700" spc="-1" strike="noStrike">
              <a:latin typeface="Arial"/>
            </a:endParaRPr>
          </a:p>
        </p:txBody>
      </p:sp>
      <p:sp>
        <p:nvSpPr>
          <p:cNvPr id="345" name="CustomShape 31"/>
          <p:cNvSpPr/>
          <p:nvPr/>
        </p:nvSpPr>
        <p:spPr>
          <a:xfrm>
            <a:off x="4578480" y="4740480"/>
            <a:ext cx="3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32"/>
          <p:cNvSpPr/>
          <p:nvPr/>
        </p:nvSpPr>
        <p:spPr>
          <a:xfrm>
            <a:off x="7081200" y="2775240"/>
            <a:ext cx="863280" cy="443880"/>
          </a:xfrm>
          <a:prstGeom prst="flowChartPreparation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To L5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47" name="CustomShape 33"/>
          <p:cNvSpPr/>
          <p:nvPr/>
        </p:nvSpPr>
        <p:spPr>
          <a:xfrm flipV="1">
            <a:off x="6359760" y="3000600"/>
            <a:ext cx="721080" cy="973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34"/>
          <p:cNvSpPr/>
          <p:nvPr/>
        </p:nvSpPr>
        <p:spPr>
          <a:xfrm>
            <a:off x="3258720" y="6259680"/>
            <a:ext cx="664560" cy="377640"/>
          </a:xfrm>
          <a:prstGeom prst="flowChartDocumen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5"/>
          <p:cNvSpPr/>
          <p:nvPr/>
        </p:nvSpPr>
        <p:spPr>
          <a:xfrm>
            <a:off x="3255120" y="5815800"/>
            <a:ext cx="668160" cy="377640"/>
          </a:xfrm>
          <a:prstGeom prst="flowChartDocumen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6"/>
          <p:cNvSpPr/>
          <p:nvPr/>
        </p:nvSpPr>
        <p:spPr>
          <a:xfrm>
            <a:off x="4057200" y="5812200"/>
            <a:ext cx="1941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User supplied control file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51" name="CustomShape 37"/>
          <p:cNvSpPr/>
          <p:nvPr/>
        </p:nvSpPr>
        <p:spPr>
          <a:xfrm>
            <a:off x="4117680" y="6310440"/>
            <a:ext cx="1549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5d6b30"/>
                </a:solidFill>
                <a:latin typeface="Arial"/>
                <a:ea typeface="DejaVu Sans"/>
              </a:rPr>
              <a:t>Standard control file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352" name="Line 38"/>
          <p:cNvSpPr/>
          <p:nvPr/>
        </p:nvSpPr>
        <p:spPr>
          <a:xfrm>
            <a:off x="2123640" y="1268640"/>
            <a:ext cx="0" cy="4176360"/>
          </a:xfrm>
          <a:prstGeom prst="line">
            <a:avLst/>
          </a:prstGeom>
          <a:ln w="25560">
            <a:solidFill>
              <a:srgbClr val="bc4b12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39"/>
          <p:cNvSpPr/>
          <p:nvPr/>
        </p:nvSpPr>
        <p:spPr>
          <a:xfrm>
            <a:off x="725040" y="1340640"/>
            <a:ext cx="128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Yearly files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54" name="CustomShape 40"/>
          <p:cNvSpPr/>
          <p:nvPr/>
        </p:nvSpPr>
        <p:spPr>
          <a:xfrm>
            <a:off x="2737800" y="1340640"/>
            <a:ext cx="2109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b0f0"/>
                </a:solidFill>
                <a:latin typeface="Arial"/>
                <a:ea typeface="DejaVu Sans"/>
              </a:rPr>
              <a:t>Multiple year files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355" name="Picture 46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sp>
        <p:nvSpPr>
          <p:cNvPr id="356" name="CustomShape 41"/>
          <p:cNvSpPr/>
          <p:nvPr/>
        </p:nvSpPr>
        <p:spPr>
          <a:xfrm flipV="1">
            <a:off x="6429600" y="3000960"/>
            <a:ext cx="651240" cy="2321280"/>
          </a:xfrm>
          <a:prstGeom prst="bentConnector3">
            <a:avLst>
              <a:gd name="adj1" fmla="val 45057"/>
            </a:avLst>
          </a:prstGeom>
          <a:noFill/>
          <a:ln>
            <a:solidFill>
              <a:srgbClr val="bc4b12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35640" y="1484640"/>
            <a:ext cx="54100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Description of PyFluxPro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Processing levels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Quality control checks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Post-processing corrections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Gap filling strategies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Partitioning strategies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Plotting routines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File conversion abilities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5d6b30"/>
                </a:solidFill>
                <a:latin typeface="Arial"/>
              </a:rPr>
              <a:t>Concatenate, climatology and u*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39640" y="1412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9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Concatenate;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L1 to L3 typically use year or part-year files.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Single, multiple year file for L4 to L6.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Climatology;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Used as last resort in gap filling at L4.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Monthly and 2D interpolated.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u* threshold;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Reject biased Fc data prior to partitioning at L6.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Change point detection only.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59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Gap Filling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83640" y="1268640"/>
            <a:ext cx="748800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Do not need to gap fill data for process studies or model validation and parameterisation.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Do need to gap fill data when daily, monthly or annual sums are needed.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PyFluxPro uses a neural network or Marginal Distribution Sampling to gap fill fluxes using meteorological data as drivers (L5).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PyFluxPro uses data from alternate sources to gap fill meteorology (L4).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62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L4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Gap filling meteorological quantities;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Need to gap fill meteorological drivers used to predict Fe, Fc and ER.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Radiation, temperature, humidity, wind speed, precipitation and soil moisture.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PyFluxPro uses 3 sources of alternate data;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Automated Weather Station (AWS) network e.g. the NOAA ISD archive.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The ECMWF Re-analysis (ERA5) archive.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Local numerical weather prediction models.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65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L4 Details: NOAA ISD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797400" y="1556640"/>
            <a:ext cx="7210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Available from 1901 to present.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Basic meteorology available;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Ta, RH, WS, WD, Precip.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30 minute time step.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Provision to the community;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Python scripts available in PyFluxPro to download ISD stations near flux tower site, process these and reformat as netCDF files.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Pluses and minuses;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AWS data often fits tower data better than models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No radiation or soil data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68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L4 Details: ERA5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83640" y="1556640"/>
            <a:ext cx="7570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Available from 1979 to present.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ERA5 available at ~30 km resolution globally.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Use analysis fields (00, 12 UTC) plus forecast fields (03, 09, 15, 18 UTC).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Interpolation from 1 hour time step to time step of flux tower.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Radiation, meteorology and soil data;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Fsd, Fsu, Fld, Flu, Ta, RH, WS, WD, Precip, Sws, Ts, Fg.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Provision to the community;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Python scripts available in PyFluxPro to download ERA5 data for the flux tower site, process this and reformat as netCDF files..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71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L5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457200" y="1412640"/>
            <a:ext cx="8228880" cy="47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Gap filling of fluxes;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Need to gap fill Fe and Fc to get sums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PyFluxPro also gap fills Fh and u*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PyFluxPro uses a neural network to gap fill fluxes;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SOFM/SOLO neural network (Hsu et al 2002)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User specified drivers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User specified network parameters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374" name="Picture 5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132000" y="260640"/>
            <a:ext cx="31780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L6 Details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844560" y="1052640"/>
            <a:ext cx="749844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Partitioning of NEE into GPP and ER;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u*-filter approaches;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Use u*-filtered, nocturnal Fc to estimate ER.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Between 5% and 20% left after applying u* filter to nocturnal data.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Fit a function to u*-filtered, nocturnal Fc</a:t>
            </a:r>
            <a:endParaRPr b="0" lang="en-AU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5d6b3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000" spc="-1" strike="noStrike">
                <a:solidFill>
                  <a:srgbClr val="5d6b30"/>
                </a:solidFill>
                <a:latin typeface="Arial"/>
              </a:rPr>
              <a:t>Neural network (SOFM/SOLO)</a:t>
            </a:r>
            <a:endParaRPr b="0" lang="en-AU" sz="20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5d6b3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000" spc="-1" strike="noStrike">
                <a:solidFill>
                  <a:srgbClr val="5d6b30"/>
                </a:solidFill>
                <a:latin typeface="Arial"/>
              </a:rPr>
              <a:t>Lloyd-Taylor (Arrhenius function)</a:t>
            </a:r>
            <a:endParaRPr b="0" lang="en-A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Lasslop et al (2010) approach;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Avoids reliance on u*-filter approach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User specified conditions for fit.</a:t>
            </a:r>
            <a:endParaRPr b="0" lang="en-A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377" name="Picture 5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4000" spc="-1" strike="noStrike" cap="all">
                <a:solidFill>
                  <a:srgbClr val="5d6b30"/>
                </a:solidFill>
                <a:latin typeface="Arial"/>
              </a:rPr>
              <a:t>pyFluxpro Plotting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23640" y="274680"/>
            <a:ext cx="856836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Plotting Data: L1 - L4 Time Series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81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382" name="Picture 5" descr=""/>
          <p:cNvPicPr/>
          <p:nvPr/>
        </p:nvPicPr>
        <p:blipFill>
          <a:blip r:embed="rId2"/>
          <a:stretch/>
        </p:blipFill>
        <p:spPr>
          <a:xfrm>
            <a:off x="899640" y="1161720"/>
            <a:ext cx="7197480" cy="500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Plotting Data: 30 minute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84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385" name="Picture 6" descr=""/>
          <p:cNvPicPr/>
          <p:nvPr/>
        </p:nvPicPr>
        <p:blipFill>
          <a:blip r:embed="rId2"/>
          <a:stretch/>
        </p:blipFill>
        <p:spPr>
          <a:xfrm>
            <a:off x="974520" y="1215720"/>
            <a:ext cx="705312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4000" spc="-1" strike="noStrike" cap="all">
                <a:solidFill>
                  <a:srgbClr val="5d6b30"/>
                </a:solidFill>
                <a:latin typeface="Arial"/>
              </a:rPr>
              <a:t>PYfluxPRO overview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Plotting Data: Fingerprints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87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388" name="Picture 5" descr=""/>
          <p:cNvPicPr/>
          <p:nvPr/>
        </p:nvPicPr>
        <p:blipFill>
          <a:blip r:embed="rId2"/>
          <a:stretch/>
        </p:blipFill>
        <p:spPr>
          <a:xfrm>
            <a:off x="893160" y="1224720"/>
            <a:ext cx="742248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83640" y="188640"/>
            <a:ext cx="3898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Plotting Data: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0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391" name="Picture 5" descr=""/>
          <p:cNvPicPr/>
          <p:nvPr/>
        </p:nvPicPr>
        <p:blipFill>
          <a:blip r:embed="rId2"/>
          <a:stretch/>
        </p:blipFill>
        <p:spPr>
          <a:xfrm>
            <a:off x="6235560" y="25200"/>
            <a:ext cx="2905920" cy="2905920"/>
          </a:xfrm>
          <a:prstGeom prst="rect">
            <a:avLst/>
          </a:prstGeom>
          <a:ln>
            <a:noFill/>
          </a:ln>
        </p:spPr>
      </p:pic>
      <p:pic>
        <p:nvPicPr>
          <p:cNvPr id="392" name="Picture 6" descr=""/>
          <p:cNvPicPr/>
          <p:nvPr/>
        </p:nvPicPr>
        <p:blipFill>
          <a:blip r:embed="rId3"/>
          <a:stretch/>
        </p:blipFill>
        <p:spPr>
          <a:xfrm>
            <a:off x="3160080" y="2746440"/>
            <a:ext cx="5985360" cy="4138200"/>
          </a:xfrm>
          <a:prstGeom prst="rect">
            <a:avLst/>
          </a:prstGeom>
          <a:ln>
            <a:noFill/>
          </a:ln>
        </p:spPr>
      </p:pic>
      <p:pic>
        <p:nvPicPr>
          <p:cNvPr id="393" name="Picture 7" descr=""/>
          <p:cNvPicPr/>
          <p:nvPr/>
        </p:nvPicPr>
        <p:blipFill>
          <a:blip r:embed="rId4"/>
          <a:stretch/>
        </p:blipFill>
        <p:spPr>
          <a:xfrm>
            <a:off x="107640" y="1196640"/>
            <a:ext cx="3335400" cy="4823640"/>
          </a:xfrm>
          <a:prstGeom prst="rect">
            <a:avLst/>
          </a:prstGeom>
          <a:ln>
            <a:noFill/>
          </a:ln>
        </p:spPr>
      </p:pic>
      <p:sp>
        <p:nvSpPr>
          <p:cNvPr id="394" name="CustomShape 2"/>
          <p:cNvSpPr/>
          <p:nvPr/>
        </p:nvSpPr>
        <p:spPr>
          <a:xfrm>
            <a:off x="3299760" y="1478520"/>
            <a:ext cx="288252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5d6b30"/>
                </a:solidFill>
                <a:latin typeface="Arial"/>
                <a:ea typeface="DejaVu Sans"/>
              </a:rPr>
              <a:t>L3 Summary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115640" y="274680"/>
            <a:ext cx="698400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Plotting Data: L6 Summary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6" name="Picture 3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397" name="Picture 4" descr=""/>
          <p:cNvPicPr/>
          <p:nvPr/>
        </p:nvPicPr>
        <p:blipFill>
          <a:blip r:embed="rId2"/>
          <a:stretch/>
        </p:blipFill>
        <p:spPr>
          <a:xfrm>
            <a:off x="0" y="1556640"/>
            <a:ext cx="5147280" cy="1315080"/>
          </a:xfrm>
          <a:prstGeom prst="rect">
            <a:avLst/>
          </a:prstGeom>
          <a:ln>
            <a:noFill/>
          </a:ln>
        </p:spPr>
      </p:pic>
      <p:pic>
        <p:nvPicPr>
          <p:cNvPr id="398" name="Picture 5" descr=""/>
          <p:cNvPicPr/>
          <p:nvPr/>
        </p:nvPicPr>
        <p:blipFill>
          <a:blip r:embed="rId3"/>
          <a:stretch/>
        </p:blipFill>
        <p:spPr>
          <a:xfrm>
            <a:off x="0" y="2874240"/>
            <a:ext cx="5158440" cy="1317960"/>
          </a:xfrm>
          <a:prstGeom prst="rect">
            <a:avLst/>
          </a:prstGeom>
          <a:ln>
            <a:noFill/>
          </a:ln>
        </p:spPr>
      </p:pic>
      <p:pic>
        <p:nvPicPr>
          <p:cNvPr id="399" name="Picture 6" descr=""/>
          <p:cNvPicPr/>
          <p:nvPr/>
        </p:nvPicPr>
        <p:blipFill>
          <a:blip r:embed="rId4"/>
          <a:stretch/>
        </p:blipFill>
        <p:spPr>
          <a:xfrm>
            <a:off x="5050440" y="1556640"/>
            <a:ext cx="4083480" cy="4083480"/>
          </a:xfrm>
          <a:prstGeom prst="rect">
            <a:avLst/>
          </a:prstGeom>
          <a:ln>
            <a:noFill/>
          </a:ln>
        </p:spPr>
      </p:pic>
      <p:pic>
        <p:nvPicPr>
          <p:cNvPr id="400" name="Picture 7" descr=""/>
          <p:cNvPicPr/>
          <p:nvPr/>
        </p:nvPicPr>
        <p:blipFill>
          <a:blip r:embed="rId5"/>
          <a:stretch/>
        </p:blipFill>
        <p:spPr>
          <a:xfrm>
            <a:off x="13320" y="4198680"/>
            <a:ext cx="5158440" cy="131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4000" spc="-1" strike="noStrike" cap="all">
                <a:solidFill>
                  <a:srgbClr val="5d6b30"/>
                </a:solidFill>
                <a:latin typeface="Arial"/>
              </a:rPr>
              <a:t>File conversion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6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60640"/>
            <a:ext cx="822888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Input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57200" y="980640"/>
            <a:ext cx="8228880" cy="51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XLS or CSV files;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Used at L1 and converted to PyFluxPro netCDF.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PyFluxPro netCDF files;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Internal used at all levels.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Can be from external source at L4;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ISD, ERAI and local NWP.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Can be from external source at L4, L5 and L6;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Through the [Imports] key in control file.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EddyPro, REddyPro files once converted to PyFluxPro netCDF (utilities provided).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406" name="Picture 7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2771640" y="260640"/>
            <a:ext cx="338364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Output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755640" y="1412640"/>
            <a:ext cx="749844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PyFluxPro netCDF file.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Can be read in Python, MATLAB, R, IDL etc</a:t>
            </a:r>
            <a:endParaRPr b="0" lang="en-A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Excel spreadsheet;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“</a:t>
            </a: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File/Convert/nc to xls” menu option.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Saves attributes, data and QC flags.</a:t>
            </a:r>
            <a:endParaRPr b="0" lang="en-A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Specialist formats;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FluxNet CSV file for submission to FluxNet.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REddyProc CSV file for use with REddyProc.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000" spc="-1" strike="noStrike">
                <a:solidFill>
                  <a:srgbClr val="5d6b30"/>
                </a:solidFill>
                <a:latin typeface="Arial"/>
              </a:rPr>
              <a:t>Re-format L3 data for use with on-line tool or R scripts.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409" name="Picture 7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Why PyFluxPro?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83640" y="1484640"/>
            <a:ext cx="771444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The global flux tower community needs a QC and post-processing system;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Make individual wisdom available to many.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Standardise procedures across the network.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Allow users to interact with data.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Make repeat processing easy.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Self-documenting.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Easy to maintain.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41648e"/>
                </a:solidFill>
                <a:latin typeface="Arial"/>
              </a:rPr>
              <a:t>Free.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91640" y="260640"/>
            <a:ext cx="346608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Description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9640" y="1484640"/>
            <a:ext cx="778644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PyFluxPro began as OzFluxQC in 2011.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Suite of </a:t>
            </a: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Python</a:t>
            </a: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 routines consisting of &gt;10,000 lines of code integrated into a single GUI.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GUI provides access to QC and post-processing routines, gap filling, partitioning and plotting.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Not a program for processing turbulence data.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Code is open source.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bd4e17"/>
                </a:solidFill>
                <a:latin typeface="Arial"/>
              </a:rPr>
              <a:t>Data formats are netCDF, Excel and CSV.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71" name="Picture 5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843640" y="188640"/>
            <a:ext cx="353808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Philosophy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67640" y="1196640"/>
            <a:ext cx="822888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Minimise the time spent processing data.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Make it easy to repeat the processing.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Encourage interaction with the data.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Use best features of computers and humans;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Humans are excellent at pattern recognition but bad at doing boring tasks.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Computers are excellent at boring tasks but difficult to program for pattern recognition.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555640" y="116640"/>
            <a:ext cx="395964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PyFluxPro GUI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  <p:pic>
        <p:nvPicPr>
          <p:cNvPr id="177" name="Picture 5" descr=""/>
          <p:cNvPicPr/>
          <p:nvPr/>
        </p:nvPicPr>
        <p:blipFill>
          <a:blip r:embed="rId2"/>
          <a:stretch/>
        </p:blipFill>
        <p:spPr>
          <a:xfrm>
            <a:off x="251640" y="963720"/>
            <a:ext cx="4071600" cy="5759280"/>
          </a:xfrm>
          <a:prstGeom prst="rect">
            <a:avLst/>
          </a:prstGeom>
          <a:ln>
            <a:noFill/>
          </a:ln>
        </p:spPr>
      </p:pic>
      <p:pic>
        <p:nvPicPr>
          <p:cNvPr id="178" name="Picture 6" descr=""/>
          <p:cNvPicPr/>
          <p:nvPr/>
        </p:nvPicPr>
        <p:blipFill>
          <a:blip r:embed="rId3"/>
          <a:stretch/>
        </p:blipFill>
        <p:spPr>
          <a:xfrm>
            <a:off x="4932000" y="963720"/>
            <a:ext cx="4071600" cy="57592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395640" y="476640"/>
            <a:ext cx="1581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5d6b30"/>
                </a:solidFill>
                <a:latin typeface="Arial"/>
                <a:ea typeface="DejaVu Sans"/>
              </a:rPr>
              <a:t>Log window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236360" y="476640"/>
            <a:ext cx="1581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5d6b30"/>
                </a:solidFill>
                <a:latin typeface="Arial"/>
                <a:ea typeface="DejaVu Sans"/>
              </a:rPr>
              <a:t>Gap filling L5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Installation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39640" y="1484640"/>
            <a:ext cx="79304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Python 3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Miniconda or Anaconda Python distribution recommended.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Create a virtual environment using the supplied environment.yml file.</a:t>
            </a:r>
            <a:endParaRPr b="0" lang="en-AU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PyFluxPro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Scripts available from GitHub.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 u="sng">
                <a:solidFill>
                  <a:srgbClr val="616b30"/>
                </a:solidFill>
                <a:uFillTx/>
                <a:latin typeface="Arial"/>
                <a:hlinkClick r:id="rId1"/>
              </a:rPr>
              <a:t>https://</a:t>
            </a:r>
            <a:r>
              <a:rPr b="0" lang="en-AU" sz="2800" spc="-1" strike="noStrike" u="sng">
                <a:solidFill>
                  <a:srgbClr val="616b30"/>
                </a:solidFill>
                <a:uFillTx/>
                <a:latin typeface="Arial"/>
                <a:hlinkClick r:id="rId2"/>
              </a:rPr>
              <a:t>github.com/OzFlux/PyFluxPro.git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“</a:t>
            </a: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git” recommended for initial cloning and subsequent updates.</a:t>
            </a:r>
            <a:endParaRPr b="0" lang="en-AU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Released under BSD 3-clause license.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3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640" y="260640"/>
            <a:ext cx="425808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d6b30"/>
                </a:solidFill>
                <a:latin typeface="Arial"/>
              </a:rPr>
              <a:t>Input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67640" y="1124640"/>
            <a:ext cx="822888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Meteorological and soil data from towers.</a:t>
            </a:r>
            <a:endParaRPr b="0" lang="en-A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bd4e17"/>
                </a:solidFill>
                <a:latin typeface="Arial"/>
              </a:rPr>
              <a:t>Fluxes from 2 sources;</a:t>
            </a:r>
            <a:endParaRPr b="0" lang="en-AU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Covariances output by logger;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Fluxes calculated from covariances.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Less work than processing turbulence data.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Less control over some QC steps.</a:t>
            </a:r>
            <a:endParaRPr b="0" lang="en-A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41648e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41648e"/>
                </a:solidFill>
                <a:latin typeface="Arial"/>
              </a:rPr>
              <a:t>Fluxes output by EddyPro or similar</a:t>
            </a:r>
            <a:endParaRPr b="0" lang="en-AU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The purist’s approach.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More work but more control over processing.</a:t>
            </a:r>
            <a:endParaRPr b="0" lang="en-AU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5d6b30"/>
              </a:buClr>
              <a:buSzPct val="60000"/>
              <a:buFont typeface="Wingdings" charset="2"/>
              <a:buChar char=""/>
              <a:tabLst>
                <a:tab algn="l" pos="0"/>
              </a:tabLst>
            </a:pPr>
            <a:r>
              <a:rPr b="0" lang="en-AU" sz="2400" spc="-1" strike="noStrike">
                <a:solidFill>
                  <a:srgbClr val="5d6b30"/>
                </a:solidFill>
                <a:latin typeface="Arial"/>
              </a:rPr>
              <a:t>Able to test for stationarity in nocturnal fluxes.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86" name="Picture 4" descr=""/>
          <p:cNvPicPr/>
          <p:nvPr/>
        </p:nvPicPr>
        <p:blipFill>
          <a:blip r:embed="rId1"/>
          <a:stretch/>
        </p:blipFill>
        <p:spPr>
          <a:xfrm>
            <a:off x="827640" y="6165360"/>
            <a:ext cx="114912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648e"/>
      </a:dk2>
      <a:lt2>
        <a:srgbClr val="bd4e17"/>
      </a:lt2>
      <a:accent1>
        <a:srgbClr val="bd4e17"/>
      </a:accent1>
      <a:accent2>
        <a:srgbClr val="41648e"/>
      </a:accent2>
      <a:accent3>
        <a:srgbClr val="41648e"/>
      </a:accent3>
      <a:accent4>
        <a:srgbClr val="bd4e17"/>
      </a:accent4>
      <a:accent5>
        <a:srgbClr val="a1b28e"/>
      </a:accent5>
      <a:accent6>
        <a:srgbClr val="c27415"/>
      </a:accent6>
      <a:hlink>
        <a:srgbClr val="616b30"/>
      </a:hlink>
      <a:folHlink>
        <a:srgbClr val="a1b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648e"/>
      </a:dk2>
      <a:lt2>
        <a:srgbClr val="bd4e17"/>
      </a:lt2>
      <a:accent1>
        <a:srgbClr val="bd4e17"/>
      </a:accent1>
      <a:accent2>
        <a:srgbClr val="41648e"/>
      </a:accent2>
      <a:accent3>
        <a:srgbClr val="41648e"/>
      </a:accent3>
      <a:accent4>
        <a:srgbClr val="bd4e17"/>
      </a:accent4>
      <a:accent5>
        <a:srgbClr val="a1b28e"/>
      </a:accent5>
      <a:accent6>
        <a:srgbClr val="c27415"/>
      </a:accent6>
      <a:hlink>
        <a:srgbClr val="616b30"/>
      </a:hlink>
      <a:folHlink>
        <a:srgbClr val="a1b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648e"/>
      </a:dk2>
      <a:lt2>
        <a:srgbClr val="bd4e17"/>
      </a:lt2>
      <a:accent1>
        <a:srgbClr val="bd4e17"/>
      </a:accent1>
      <a:accent2>
        <a:srgbClr val="41648e"/>
      </a:accent2>
      <a:accent3>
        <a:srgbClr val="41648e"/>
      </a:accent3>
      <a:accent4>
        <a:srgbClr val="bd4e17"/>
      </a:accent4>
      <a:accent5>
        <a:srgbClr val="a1b28e"/>
      </a:accent5>
      <a:accent6>
        <a:srgbClr val="c27415"/>
      </a:accent6>
      <a:hlink>
        <a:srgbClr val="616b30"/>
      </a:hlink>
      <a:folHlink>
        <a:srgbClr val="a1b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648e"/>
      </a:dk2>
      <a:lt2>
        <a:srgbClr val="bd4e17"/>
      </a:lt2>
      <a:accent1>
        <a:srgbClr val="bd4e17"/>
      </a:accent1>
      <a:accent2>
        <a:srgbClr val="41648e"/>
      </a:accent2>
      <a:accent3>
        <a:srgbClr val="41648e"/>
      </a:accent3>
      <a:accent4>
        <a:srgbClr val="bd4e17"/>
      </a:accent4>
      <a:accent5>
        <a:srgbClr val="a1b28e"/>
      </a:accent5>
      <a:accent6>
        <a:srgbClr val="c27415"/>
      </a:accent6>
      <a:hlink>
        <a:srgbClr val="616b30"/>
      </a:hlink>
      <a:folHlink>
        <a:srgbClr val="a1b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TERN-OzFlux</Template>
  <TotalTime>1895</TotalTime>
  <Application>LibreOffice/6.4.7.2$Linux_X86_64 LibreOffice_project/40$Build-2</Application>
  <Words>1517</Words>
  <Paragraphs>306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2015-11-06T05:52:37Z</dcterms:created>
  <dc:creator>peter</dc:creator>
  <dc:description/>
  <dc:language>en-AU</dc:language>
  <cp:lastModifiedBy/>
  <dcterms:modified xsi:type="dcterms:W3CDTF">2022-04-21T09:51:23Z</dcterms:modified>
  <cp:revision>141</cp:revision>
  <dc:subject/>
  <dc:title>Introduction to OzFluxQC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