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8" r:id="rId3"/>
    <p:sldId id="312" r:id="rId4"/>
    <p:sldId id="257" r:id="rId5"/>
    <p:sldId id="316" r:id="rId6"/>
    <p:sldId id="265" r:id="rId7"/>
    <p:sldId id="314" r:id="rId8"/>
    <p:sldId id="315" r:id="rId9"/>
    <p:sldId id="273" r:id="rId10"/>
    <p:sldId id="281" r:id="rId11"/>
    <p:sldId id="263" r:id="rId12"/>
    <p:sldId id="259" r:id="rId13"/>
  </p:sldIdLst>
  <p:sldSz cx="9144000" cy="5143500" type="screen16x9"/>
  <p:notesSz cx="6858000" cy="9144000"/>
  <p:embeddedFontLst>
    <p:embeddedFont>
      <p:font typeface="Raleway" panose="020B0604020202020204" charset="0"/>
      <p:regular r:id="rId15"/>
      <p:bold r:id="rId16"/>
      <p:italic r:id="rId17"/>
      <p:boldItalic r:id="rId18"/>
    </p:embeddedFont>
    <p:embeddedFont>
      <p:font typeface="Oswald" panose="020B0604020202020204" charset="0"/>
      <p:regular r:id="rId19"/>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31E06E-02FB-4320-BF6E-BD1678F66B02}">
  <a:tblStyle styleId="{DB31E06E-02FB-4320-BF6E-BD1678F66B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27" autoAdjust="0"/>
    <p:restoredTop sz="92708" autoAdjust="0"/>
  </p:normalViewPr>
  <p:slideViewPr>
    <p:cSldViewPr snapToGrid="0">
      <p:cViewPr varScale="1">
        <p:scale>
          <a:sx n="119" d="100"/>
          <a:sy n="119" d="100"/>
        </p:scale>
        <p:origin x="418" y="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873351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212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0"/>
        <p:cNvGrpSpPr/>
        <p:nvPr/>
      </p:nvGrpSpPr>
      <p:grpSpPr>
        <a:xfrm>
          <a:off x="0" y="0"/>
          <a:ext cx="0" cy="0"/>
          <a:chOff x="0" y="0"/>
          <a:chExt cx="0" cy="0"/>
        </a:xfrm>
      </p:grpSpPr>
      <p:sp>
        <p:nvSpPr>
          <p:cNvPr id="2111" name="Google Shape;2111;g8c1997cbfd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2" name="Google Shape;2112;g8c1997cbfd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45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366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984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452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342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1000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c1997c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c1997c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8191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1766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6816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2905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4"/>
        <p:cNvGrpSpPr/>
        <p:nvPr/>
      </p:nvGrpSpPr>
      <p:grpSpPr>
        <a:xfrm>
          <a:off x="0" y="0"/>
          <a:ext cx="0" cy="0"/>
          <a:chOff x="0" y="0"/>
          <a:chExt cx="0" cy="0"/>
        </a:xfrm>
      </p:grpSpPr>
      <p:sp>
        <p:nvSpPr>
          <p:cNvPr id="1345" name="Google Shape;1345;g8b8ed53e21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6" name="Google Shape;1346;g8b8ed53e21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692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ix columns">
  <p:cSld name="CUSTOM_2_1">
    <p:spTree>
      <p:nvGrpSpPr>
        <p:cNvPr id="1" name="Shape 119"/>
        <p:cNvGrpSpPr/>
        <p:nvPr/>
      </p:nvGrpSpPr>
      <p:grpSpPr>
        <a:xfrm>
          <a:off x="0" y="0"/>
          <a:ext cx="0" cy="0"/>
          <a:chOff x="0" y="0"/>
          <a:chExt cx="0" cy="0"/>
        </a:xfrm>
      </p:grpSpPr>
      <p:sp>
        <p:nvSpPr>
          <p:cNvPr id="120" name="Google Shape;120;p21"/>
          <p:cNvSpPr txBox="1">
            <a:spLocks noGrp="1"/>
          </p:cNvSpPr>
          <p:nvPr>
            <p:ph type="subTitle" idx="1"/>
          </p:nvPr>
        </p:nvSpPr>
        <p:spPr>
          <a:xfrm>
            <a:off x="1944363" y="1542025"/>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1" name="Google Shape;121;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21"/>
          <p:cNvSpPr txBox="1">
            <a:spLocks noGrp="1"/>
          </p:cNvSpPr>
          <p:nvPr>
            <p:ph type="subTitle" idx="2"/>
          </p:nvPr>
        </p:nvSpPr>
        <p:spPr>
          <a:xfrm>
            <a:off x="1944863" y="1918116"/>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21"/>
          <p:cNvSpPr txBox="1">
            <a:spLocks noGrp="1"/>
          </p:cNvSpPr>
          <p:nvPr>
            <p:ph type="subTitle" idx="3"/>
          </p:nvPr>
        </p:nvSpPr>
        <p:spPr>
          <a:xfrm>
            <a:off x="1944388" y="2492563"/>
            <a:ext cx="23169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4" name="Google Shape;124;p21"/>
          <p:cNvSpPr txBox="1">
            <a:spLocks noGrp="1"/>
          </p:cNvSpPr>
          <p:nvPr>
            <p:ph type="subTitle" idx="4"/>
          </p:nvPr>
        </p:nvSpPr>
        <p:spPr>
          <a:xfrm>
            <a:off x="1944625" y="2868653"/>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21"/>
          <p:cNvSpPr txBox="1">
            <a:spLocks noGrp="1"/>
          </p:cNvSpPr>
          <p:nvPr>
            <p:ph type="subTitle" idx="5"/>
          </p:nvPr>
        </p:nvSpPr>
        <p:spPr>
          <a:xfrm>
            <a:off x="4882563" y="1542025"/>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6" name="Google Shape;126;p21"/>
          <p:cNvSpPr txBox="1">
            <a:spLocks noGrp="1"/>
          </p:cNvSpPr>
          <p:nvPr>
            <p:ph type="subTitle" idx="6"/>
          </p:nvPr>
        </p:nvSpPr>
        <p:spPr>
          <a:xfrm>
            <a:off x="4882613" y="1918116"/>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1"/>
          <p:cNvSpPr txBox="1">
            <a:spLocks noGrp="1"/>
          </p:cNvSpPr>
          <p:nvPr>
            <p:ph type="subTitle" idx="7"/>
          </p:nvPr>
        </p:nvSpPr>
        <p:spPr>
          <a:xfrm>
            <a:off x="1944363" y="3443102"/>
            <a:ext cx="23172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28" name="Google Shape;128;p21"/>
          <p:cNvSpPr txBox="1">
            <a:spLocks noGrp="1"/>
          </p:cNvSpPr>
          <p:nvPr>
            <p:ph type="subTitle" idx="8"/>
          </p:nvPr>
        </p:nvSpPr>
        <p:spPr>
          <a:xfrm>
            <a:off x="1944863" y="38192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subTitle" idx="9"/>
          </p:nvPr>
        </p:nvSpPr>
        <p:spPr>
          <a:xfrm>
            <a:off x="4882388" y="249256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0" name="Google Shape;130;p21"/>
          <p:cNvSpPr txBox="1">
            <a:spLocks noGrp="1"/>
          </p:cNvSpPr>
          <p:nvPr>
            <p:ph type="subTitle" idx="13"/>
          </p:nvPr>
        </p:nvSpPr>
        <p:spPr>
          <a:xfrm>
            <a:off x="4882725" y="2868665"/>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1" name="Google Shape;131;p21"/>
          <p:cNvSpPr txBox="1">
            <a:spLocks noGrp="1"/>
          </p:cNvSpPr>
          <p:nvPr>
            <p:ph type="subTitle" idx="14"/>
          </p:nvPr>
        </p:nvSpPr>
        <p:spPr>
          <a:xfrm>
            <a:off x="4882563" y="3443100"/>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32" name="Google Shape;132;p21"/>
          <p:cNvSpPr txBox="1">
            <a:spLocks noGrp="1"/>
          </p:cNvSpPr>
          <p:nvPr>
            <p:ph type="subTitle" idx="15"/>
          </p:nvPr>
        </p:nvSpPr>
        <p:spPr>
          <a:xfrm>
            <a:off x="4882613" y="3819202"/>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449150" y="1512225"/>
            <a:ext cx="6245700" cy="1876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900"/>
              <a:buNone/>
              <a:defRPr sz="29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p:nvPr>
        </p:nvSpPr>
        <p:spPr>
          <a:xfrm>
            <a:off x="1449150" y="3334700"/>
            <a:ext cx="6245700" cy="61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Raleway"/>
              <a:buNone/>
              <a:defRPr sz="1800">
                <a:latin typeface="Raleway"/>
                <a:ea typeface="Raleway"/>
                <a:cs typeface="Raleway"/>
                <a:sym typeface="Raleway"/>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our columns">
  <p:cSld name="CUSTOM_1">
    <p:spTree>
      <p:nvGrpSpPr>
        <p:cNvPr id="1" name="Shape 48"/>
        <p:cNvGrpSpPr/>
        <p:nvPr/>
      </p:nvGrpSpPr>
      <p:grpSpPr>
        <a:xfrm>
          <a:off x="0" y="0"/>
          <a:ext cx="0" cy="0"/>
          <a:chOff x="0" y="0"/>
          <a:chExt cx="0" cy="0"/>
        </a:xfrm>
      </p:grpSpPr>
      <p:sp>
        <p:nvSpPr>
          <p:cNvPr id="49" name="Google Shape;49;p15"/>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 name="Google Shape;50;p15"/>
          <p:cNvSpPr txBox="1">
            <a:spLocks noGrp="1"/>
          </p:cNvSpPr>
          <p:nvPr>
            <p:ph type="title" idx="2" hasCustomPrompt="1"/>
          </p:nvPr>
        </p:nvSpPr>
        <p:spPr>
          <a:xfrm>
            <a:off x="1364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1" name="Google Shape;51;p15"/>
          <p:cNvSpPr txBox="1">
            <a:spLocks noGrp="1"/>
          </p:cNvSpPr>
          <p:nvPr>
            <p:ph type="title" idx="3" hasCustomPrompt="1"/>
          </p:nvPr>
        </p:nvSpPr>
        <p:spPr>
          <a:xfrm>
            <a:off x="3171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2" name="Google Shape;52;p15"/>
          <p:cNvSpPr txBox="1">
            <a:spLocks noGrp="1"/>
          </p:cNvSpPr>
          <p:nvPr>
            <p:ph type="title" idx="4" hasCustomPrompt="1"/>
          </p:nvPr>
        </p:nvSpPr>
        <p:spPr>
          <a:xfrm>
            <a:off x="49794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3" name="Google Shape;53;p15"/>
          <p:cNvSpPr txBox="1">
            <a:spLocks noGrp="1"/>
          </p:cNvSpPr>
          <p:nvPr>
            <p:ph type="title" idx="5" hasCustomPrompt="1"/>
          </p:nvPr>
        </p:nvSpPr>
        <p:spPr>
          <a:xfrm>
            <a:off x="6786950" y="2433700"/>
            <a:ext cx="992700" cy="49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54" name="Google Shape;54;p15"/>
          <p:cNvSpPr txBox="1">
            <a:spLocks noGrp="1"/>
          </p:cNvSpPr>
          <p:nvPr>
            <p:ph type="subTitle" idx="1"/>
          </p:nvPr>
        </p:nvSpPr>
        <p:spPr>
          <a:xfrm>
            <a:off x="1299875"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5"/>
          <p:cNvSpPr txBox="1">
            <a:spLocks noGrp="1"/>
          </p:cNvSpPr>
          <p:nvPr>
            <p:ph type="subTitle" idx="6"/>
          </p:nvPr>
        </p:nvSpPr>
        <p:spPr>
          <a:xfrm>
            <a:off x="3107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5"/>
          <p:cNvSpPr txBox="1">
            <a:spLocks noGrp="1"/>
          </p:cNvSpPr>
          <p:nvPr>
            <p:ph type="subTitle" idx="7"/>
          </p:nvPr>
        </p:nvSpPr>
        <p:spPr>
          <a:xfrm>
            <a:off x="49148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15"/>
          <p:cNvSpPr txBox="1">
            <a:spLocks noGrp="1"/>
          </p:cNvSpPr>
          <p:nvPr>
            <p:ph type="subTitle" idx="8"/>
          </p:nvPr>
        </p:nvSpPr>
        <p:spPr>
          <a:xfrm>
            <a:off x="6722300" y="2886625"/>
            <a:ext cx="1122000" cy="4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atin typeface="Oswald"/>
                <a:ea typeface="Oswald"/>
                <a:cs typeface="Oswald"/>
                <a:sym typeface="Oswa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 name="Google Shape;58;p15"/>
          <p:cNvSpPr txBox="1">
            <a:spLocks noGrp="1"/>
          </p:cNvSpPr>
          <p:nvPr>
            <p:ph type="subTitle" idx="9"/>
          </p:nvPr>
        </p:nvSpPr>
        <p:spPr>
          <a:xfrm>
            <a:off x="1193900"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5"/>
          <p:cNvSpPr txBox="1">
            <a:spLocks noGrp="1"/>
          </p:cNvSpPr>
          <p:nvPr>
            <p:ph type="subTitle" idx="13"/>
          </p:nvPr>
        </p:nvSpPr>
        <p:spPr>
          <a:xfrm>
            <a:off x="3001397"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0" name="Google Shape;60;p15"/>
          <p:cNvSpPr txBox="1">
            <a:spLocks noGrp="1"/>
          </p:cNvSpPr>
          <p:nvPr>
            <p:ph type="subTitle" idx="14"/>
          </p:nvPr>
        </p:nvSpPr>
        <p:spPr>
          <a:xfrm>
            <a:off x="4808895"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15"/>
          <p:cNvSpPr txBox="1">
            <a:spLocks noGrp="1"/>
          </p:cNvSpPr>
          <p:nvPr>
            <p:ph type="subTitle" idx="15"/>
          </p:nvPr>
        </p:nvSpPr>
        <p:spPr>
          <a:xfrm>
            <a:off x="6616392" y="3223375"/>
            <a:ext cx="1333800" cy="812100"/>
          </a:xfrm>
          <a:prstGeom prst="rect">
            <a:avLst/>
          </a:prstGeom>
        </p:spPr>
        <p:txBody>
          <a:bodyPr spcFirstLastPara="1" wrap="square" lIns="91425" tIns="91425" rIns="91425" bIns="91425" anchor="t" anchorCtr="0">
            <a:noAutofit/>
          </a:bodyPr>
          <a:lstStyle>
            <a:lvl1pPr marR="0"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8" r:id="rId6"/>
    <p:sldLayoutId id="2147483659" r:id="rId7"/>
    <p:sldLayoutId id="2147483661" r:id="rId8"/>
    <p:sldLayoutId id="2147483666" r:id="rId9"/>
    <p:sldLayoutId id="2147483667" r:id="rId10"/>
    <p:sldLayoutId id="21474836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hyperlink" Target="https://docs.google.com/spreadsheets/d/1ukh82fHyp62ShMD5N8KQbUPI-sBZKFVek1ZM_ULswZw/cop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hyperlink" Target="https://docs.google.com/spreadsheets/d/1ukh82fHyp62ShMD5N8KQbUPI-sBZKFVek1ZM_ULswZw/cop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hyperlink" Target="https://docs.google.com/spreadsheets/d/1ukh82fHyp62ShMD5N8KQbUPI-sBZKFVek1ZM_ULswZw/cop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024393" y="963505"/>
            <a:ext cx="7095264" cy="2052600"/>
          </a:xfrm>
          <a:prstGeom prst="rect">
            <a:avLst/>
          </a:prstGeom>
        </p:spPr>
        <p:txBody>
          <a:bodyPr spcFirstLastPara="1" wrap="square" lIns="91425" tIns="91425" rIns="91425" bIns="91425" anchor="b" anchorCtr="0">
            <a:noAutofit/>
          </a:bodyPr>
          <a:lstStyle/>
          <a:p>
            <a:pPr lvl="0"/>
            <a:r>
              <a:rPr lang="fr-FR" dirty="0"/>
              <a:t>Système de recommandation basé sur les articles</a:t>
            </a:r>
            <a:endParaRPr dirty="0"/>
          </a:p>
        </p:txBody>
      </p:sp>
      <p:sp>
        <p:nvSpPr>
          <p:cNvPr id="173" name="Google Shape;173;p35"/>
          <p:cNvSpPr txBox="1">
            <a:spLocks noGrp="1"/>
          </p:cNvSpPr>
          <p:nvPr>
            <p:ph type="subTitle" idx="1"/>
          </p:nvPr>
        </p:nvSpPr>
        <p:spPr>
          <a:xfrm>
            <a:off x="-121818" y="3245255"/>
            <a:ext cx="3420300" cy="12708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Réalisé par :</a:t>
            </a:r>
          </a:p>
          <a:p>
            <a:pPr marL="0" lvl="0" indent="0" algn="ctr" rtl="0">
              <a:spcBef>
                <a:spcPts val="0"/>
              </a:spcBef>
              <a:spcAft>
                <a:spcPts val="0"/>
              </a:spcAft>
              <a:buNone/>
            </a:pPr>
            <a:r>
              <a:rPr lang="en" dirty="0" smtClean="0"/>
              <a:t>SAIM Bahaeddine</a:t>
            </a:r>
          </a:p>
          <a:p>
            <a:pPr marL="0" lvl="0" indent="0" algn="ctr" rtl="0">
              <a:spcBef>
                <a:spcPts val="0"/>
              </a:spcBef>
              <a:spcAft>
                <a:spcPts val="0"/>
              </a:spcAft>
              <a:buNone/>
            </a:pPr>
            <a:r>
              <a:rPr lang="en" dirty="0" smtClean="0"/>
              <a:t>BELYAMNA Med Amine</a:t>
            </a:r>
          </a:p>
          <a:p>
            <a:pPr marL="0" lvl="0" indent="0" algn="ctr" rtl="0">
              <a:spcBef>
                <a:spcPts val="0"/>
              </a:spcBef>
              <a:spcAft>
                <a:spcPts val="0"/>
              </a:spcAft>
              <a:buNone/>
            </a:pPr>
            <a:r>
              <a:rPr lang="en" dirty="0" smtClean="0"/>
              <a:t>EL MOKHTARI Ayoub</a:t>
            </a:r>
            <a:endParaRPr dirty="0"/>
          </a:p>
        </p:txBody>
      </p:sp>
      <p:grpSp>
        <p:nvGrpSpPr>
          <p:cNvPr id="174" name="Google Shape;174;p35"/>
          <p:cNvGrpSpPr/>
          <p:nvPr/>
        </p:nvGrpSpPr>
        <p:grpSpPr>
          <a:xfrm rot="-5400000">
            <a:off x="4531668" y="1145388"/>
            <a:ext cx="80672" cy="3791466"/>
            <a:chOff x="240800" y="2204795"/>
            <a:chExt cx="14075" cy="652105"/>
          </a:xfrm>
        </p:grpSpPr>
        <p:sp>
          <p:nvSpPr>
            <p:cNvPr id="175" name="Google Shape;175;p35"/>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73;p35"/>
          <p:cNvSpPr txBox="1">
            <a:spLocks/>
          </p:cNvSpPr>
          <p:nvPr/>
        </p:nvSpPr>
        <p:spPr>
          <a:xfrm>
            <a:off x="5471906" y="3375366"/>
            <a:ext cx="3420300" cy="12708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2800"/>
              <a:buFont typeface="Raleway"/>
              <a:buNone/>
              <a:defRPr sz="1800" b="0" i="0" u="none" strike="noStrike" cap="none">
                <a:solidFill>
                  <a:schemeClr val="lt1"/>
                </a:solidFill>
                <a:latin typeface="Raleway"/>
                <a:ea typeface="Raleway"/>
                <a:cs typeface="Raleway"/>
                <a:sym typeface="Raleway"/>
              </a:defRPr>
            </a:lvl1pPr>
            <a:lvl2pPr marL="914400" marR="0" lvl="1"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2pPr>
            <a:lvl3pPr marL="1371600" marR="0" lvl="2"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3pPr>
            <a:lvl4pPr marL="1828800" marR="0" lvl="3"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4pPr>
            <a:lvl5pPr marL="2286000" marR="0" lvl="4"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5pPr>
            <a:lvl6pPr marL="2743200" marR="0" lvl="5"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6pPr>
            <a:lvl7pPr marL="3200400" marR="0" lvl="6"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7pPr>
            <a:lvl8pPr marL="3657600" marR="0" lvl="7"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8pPr>
            <a:lvl9pPr marL="4114800" marR="0" lvl="8" indent="-317500" algn="ctr" rtl="0">
              <a:lnSpc>
                <a:spcPct val="100000"/>
              </a:lnSpc>
              <a:spcBef>
                <a:spcPts val="0"/>
              </a:spcBef>
              <a:spcAft>
                <a:spcPts val="0"/>
              </a:spcAft>
              <a:buClr>
                <a:schemeClr val="lt1"/>
              </a:buClr>
              <a:buSzPts val="2800"/>
              <a:buFont typeface="Raleway"/>
              <a:buNone/>
              <a:defRPr sz="2800" b="0" i="0" u="none" strike="noStrike" cap="none">
                <a:solidFill>
                  <a:schemeClr val="lt1"/>
                </a:solidFill>
                <a:latin typeface="Raleway"/>
                <a:ea typeface="Raleway"/>
                <a:cs typeface="Raleway"/>
                <a:sym typeface="Raleway"/>
              </a:defRPr>
            </a:lvl9pPr>
          </a:lstStyle>
          <a:p>
            <a:pPr marL="0" indent="0"/>
            <a:r>
              <a:rPr lang="fr-FR" dirty="0" smtClean="0"/>
              <a:t>Encadré par :</a:t>
            </a:r>
          </a:p>
          <a:p>
            <a:pPr marL="0" indent="0"/>
            <a:r>
              <a:rPr lang="fr-FR" dirty="0" smtClean="0"/>
              <a:t>Mme. MILOUDI </a:t>
            </a:r>
            <a:r>
              <a:rPr lang="fr-FR" dirty="0" err="1" smtClean="0"/>
              <a:t>Chaymae</a:t>
            </a:r>
            <a:endParaRPr lang="fr-FR" dirty="0"/>
          </a:p>
        </p:txBody>
      </p:sp>
      <p:pic>
        <p:nvPicPr>
          <p:cNvPr id="2" name="Image 1"/>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3633801" y="3567958"/>
            <a:ext cx="1257636" cy="77980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13"/>
        <p:cNvGrpSpPr/>
        <p:nvPr/>
      </p:nvGrpSpPr>
      <p:grpSpPr>
        <a:xfrm>
          <a:off x="0" y="0"/>
          <a:ext cx="0" cy="0"/>
          <a:chOff x="0" y="0"/>
          <a:chExt cx="0" cy="0"/>
        </a:xfrm>
      </p:grpSpPr>
      <p:sp>
        <p:nvSpPr>
          <p:cNvPr id="2114" name="Google Shape;2114;p6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Outils Utilisés</a:t>
            </a:r>
            <a:endParaRPr dirty="0"/>
          </a:p>
        </p:txBody>
      </p:sp>
      <p:sp>
        <p:nvSpPr>
          <p:cNvPr id="2116" name="Google Shape;2116;p60"/>
          <p:cNvSpPr txBox="1">
            <a:spLocks noGrp="1"/>
          </p:cNvSpPr>
          <p:nvPr>
            <p:ph type="subTitle" idx="4294967295"/>
          </p:nvPr>
        </p:nvSpPr>
        <p:spPr>
          <a:xfrm>
            <a:off x="2008471" y="2858379"/>
            <a:ext cx="1936200" cy="389700"/>
          </a:xfrm>
          <a:prstGeom prst="rect">
            <a:avLst/>
          </a:prstGeom>
        </p:spPr>
        <p:txBody>
          <a:bodyPr spcFirstLastPara="1" wrap="square" lIns="91425" tIns="91425" rIns="91425" bIns="91425" anchor="t" anchorCtr="0">
            <a:noAutofit/>
          </a:bodyPr>
          <a:lstStyle/>
          <a:p>
            <a:pPr marL="139700" indent="0">
              <a:buNone/>
            </a:pPr>
            <a:r>
              <a:rPr lang="fr-FR" sz="1500" b="1" i="1" dirty="0" smtClean="0"/>
              <a:t>Bibliothèques:</a:t>
            </a:r>
            <a:endParaRPr lang="fr-FR" sz="1500" b="1" i="1" dirty="0"/>
          </a:p>
        </p:txBody>
      </p:sp>
      <p:sp>
        <p:nvSpPr>
          <p:cNvPr id="2117" name="Google Shape;2117;p60"/>
          <p:cNvSpPr txBox="1">
            <a:spLocks noGrp="1"/>
          </p:cNvSpPr>
          <p:nvPr>
            <p:ph type="subTitle" idx="4294967295"/>
          </p:nvPr>
        </p:nvSpPr>
        <p:spPr>
          <a:xfrm>
            <a:off x="10856784" y="819775"/>
            <a:ext cx="1936200" cy="544200"/>
          </a:xfrm>
          <a:prstGeom prst="rect">
            <a:avLst/>
          </a:prstGeom>
        </p:spPr>
        <p:txBody>
          <a:bodyPr spcFirstLastPara="1" wrap="square" lIns="91425" tIns="91425" rIns="91425" bIns="91425" anchor="t" anchorCtr="0">
            <a:noAutofit/>
          </a:bodyPr>
          <a:lstStyle/>
          <a:p>
            <a:pPr marL="285750" indent="-285750">
              <a:spcBef>
                <a:spcPts val="1600"/>
              </a:spcBef>
              <a:spcAft>
                <a:spcPts val="1600"/>
              </a:spcAft>
              <a:buFont typeface="Courier New" panose="02070309020205020404" pitchFamily="49" charset="0"/>
              <a:buChar char="o"/>
            </a:pPr>
            <a:r>
              <a:rPr lang="fr-FR" sz="1300" dirty="0"/>
              <a:t>Python</a:t>
            </a:r>
          </a:p>
          <a:p>
            <a:pPr marL="0" lvl="0" indent="0" algn="l" rtl="0">
              <a:spcBef>
                <a:spcPts val="1600"/>
              </a:spcBef>
              <a:spcAft>
                <a:spcPts val="1600"/>
              </a:spcAft>
              <a:buNone/>
            </a:pPr>
            <a:endParaRPr dirty="0"/>
          </a:p>
        </p:txBody>
      </p:sp>
      <p:grpSp>
        <p:nvGrpSpPr>
          <p:cNvPr id="2118" name="Google Shape;2118;p60"/>
          <p:cNvGrpSpPr/>
          <p:nvPr/>
        </p:nvGrpSpPr>
        <p:grpSpPr>
          <a:xfrm>
            <a:off x="3680844" y="1607648"/>
            <a:ext cx="80672" cy="2587262"/>
            <a:chOff x="240800" y="2411910"/>
            <a:chExt cx="14075" cy="444990"/>
          </a:xfrm>
        </p:grpSpPr>
        <p:sp>
          <p:nvSpPr>
            <p:cNvPr id="2119" name="Google Shape;2119;p60"/>
            <p:cNvSpPr/>
            <p:nvPr/>
          </p:nvSpPr>
          <p:spPr>
            <a:xfrm>
              <a:off x="240802" y="2411910"/>
              <a:ext cx="11398" cy="338559"/>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3" name="Google Shape;2123;p60"/>
          <p:cNvSpPr txBox="1">
            <a:spLocks noGrp="1"/>
          </p:cNvSpPr>
          <p:nvPr>
            <p:ph type="subTitle" idx="4294967295"/>
          </p:nvPr>
        </p:nvSpPr>
        <p:spPr>
          <a:xfrm>
            <a:off x="9630150" y="2166836"/>
            <a:ext cx="1936200"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sz="1800" dirty="0">
              <a:latin typeface="Oswald"/>
              <a:ea typeface="Oswald"/>
              <a:cs typeface="Oswald"/>
              <a:sym typeface="Oswald"/>
            </a:endParaRPr>
          </a:p>
        </p:txBody>
      </p:sp>
      <p:sp>
        <p:nvSpPr>
          <p:cNvPr id="2124" name="Google Shape;2124;p60"/>
          <p:cNvSpPr txBox="1">
            <a:spLocks noGrp="1"/>
          </p:cNvSpPr>
          <p:nvPr>
            <p:ph type="subTitle" idx="4294967295"/>
          </p:nvPr>
        </p:nvSpPr>
        <p:spPr>
          <a:xfrm>
            <a:off x="9726844" y="2122309"/>
            <a:ext cx="193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smtClean="0"/>
              <a:t>name</a:t>
            </a:r>
            <a:endParaRPr dirty="0"/>
          </a:p>
        </p:txBody>
      </p:sp>
      <p:sp>
        <p:nvSpPr>
          <p:cNvPr id="2125" name="Google Shape;2125;p60"/>
          <p:cNvSpPr txBox="1">
            <a:spLocks noGrp="1"/>
          </p:cNvSpPr>
          <p:nvPr>
            <p:ph type="subTitle" idx="4294967295"/>
          </p:nvPr>
        </p:nvSpPr>
        <p:spPr>
          <a:xfrm>
            <a:off x="10856784" y="2585566"/>
            <a:ext cx="1936200"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latin typeface="Oswald"/>
                <a:ea typeface="Oswald"/>
                <a:cs typeface="Oswald"/>
                <a:sym typeface="Oswald"/>
              </a:rPr>
              <a:t>ONLINE</a:t>
            </a:r>
            <a:endParaRPr sz="1800" dirty="0">
              <a:latin typeface="Oswald"/>
              <a:ea typeface="Oswald"/>
              <a:cs typeface="Oswald"/>
              <a:sym typeface="Oswald"/>
            </a:endParaRPr>
          </a:p>
        </p:txBody>
      </p:sp>
      <p:sp>
        <p:nvSpPr>
          <p:cNvPr id="2126" name="Google Shape;2126;p60"/>
          <p:cNvSpPr txBox="1">
            <a:spLocks noGrp="1"/>
          </p:cNvSpPr>
          <p:nvPr>
            <p:ph type="subTitle" idx="4294967295"/>
          </p:nvPr>
        </p:nvSpPr>
        <p:spPr>
          <a:xfrm>
            <a:off x="10293588" y="2930455"/>
            <a:ext cx="193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 dirty="0"/>
              <a:t>it’s only a bit larger than the Moon</a:t>
            </a:r>
            <a:endParaRPr dirty="0"/>
          </a:p>
        </p:txBody>
      </p:sp>
      <p:grpSp>
        <p:nvGrpSpPr>
          <p:cNvPr id="2147" name="Google Shape;2147;p60"/>
          <p:cNvGrpSpPr/>
          <p:nvPr/>
        </p:nvGrpSpPr>
        <p:grpSpPr>
          <a:xfrm>
            <a:off x="7880579" y="1374680"/>
            <a:ext cx="543432" cy="741197"/>
            <a:chOff x="2878829" y="3023092"/>
            <a:chExt cx="543432" cy="741197"/>
          </a:xfrm>
        </p:grpSpPr>
        <p:sp>
          <p:nvSpPr>
            <p:cNvPr id="2148" name="Google Shape;2148;p6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2" name="Google Shape;2172;p60"/>
          <p:cNvGrpSpPr/>
          <p:nvPr/>
        </p:nvGrpSpPr>
        <p:grpSpPr>
          <a:xfrm>
            <a:off x="297684" y="2201155"/>
            <a:ext cx="541000" cy="741197"/>
            <a:chOff x="1148622" y="1207755"/>
            <a:chExt cx="541000" cy="741197"/>
          </a:xfrm>
        </p:grpSpPr>
        <p:sp>
          <p:nvSpPr>
            <p:cNvPr id="2173" name="Google Shape;2173;p60"/>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0"/>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0"/>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7" name="Google Shape;2197;p60"/>
          <p:cNvGrpSpPr/>
          <p:nvPr/>
        </p:nvGrpSpPr>
        <p:grpSpPr>
          <a:xfrm>
            <a:off x="7285354" y="4606955"/>
            <a:ext cx="543432" cy="741197"/>
            <a:chOff x="2878829" y="3023092"/>
            <a:chExt cx="543432" cy="741197"/>
          </a:xfrm>
        </p:grpSpPr>
        <p:sp>
          <p:nvSpPr>
            <p:cNvPr id="2198" name="Google Shape;2198;p6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2" name="Google Shape;2222;p60"/>
          <p:cNvGrpSpPr/>
          <p:nvPr/>
        </p:nvGrpSpPr>
        <p:grpSpPr>
          <a:xfrm>
            <a:off x="877442" y="285902"/>
            <a:ext cx="2956954" cy="4721744"/>
            <a:chOff x="4479125" y="1041049"/>
            <a:chExt cx="935952" cy="1494601"/>
          </a:xfrm>
        </p:grpSpPr>
        <p:sp>
          <p:nvSpPr>
            <p:cNvPr id="2223" name="Google Shape;2223;p60"/>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0"/>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0"/>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0"/>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899983" y="1639159"/>
            <a:ext cx="2775119" cy="323165"/>
          </a:xfrm>
          <a:prstGeom prst="rect">
            <a:avLst/>
          </a:prstGeom>
        </p:spPr>
        <p:txBody>
          <a:bodyPr wrap="none">
            <a:spAutoFit/>
          </a:bodyPr>
          <a:lstStyle/>
          <a:p>
            <a:r>
              <a:rPr lang="fr-FR" sz="1500" b="1" i="1" dirty="0">
                <a:solidFill>
                  <a:schemeClr val="bg1"/>
                </a:solidFill>
              </a:rPr>
              <a:t>Langage de programmation</a:t>
            </a:r>
            <a:r>
              <a:rPr lang="fr-FR" b="1" dirty="0">
                <a:solidFill>
                  <a:schemeClr val="bg1"/>
                </a:solidFill>
              </a:rPr>
              <a:t>:</a:t>
            </a:r>
          </a:p>
        </p:txBody>
      </p:sp>
      <p:sp>
        <p:nvSpPr>
          <p:cNvPr id="3" name="Rectangle 2"/>
          <p:cNvSpPr/>
          <p:nvPr/>
        </p:nvSpPr>
        <p:spPr>
          <a:xfrm>
            <a:off x="3932199" y="2930234"/>
            <a:ext cx="4572000" cy="892552"/>
          </a:xfrm>
          <a:prstGeom prst="rect">
            <a:avLst/>
          </a:prstGeom>
        </p:spPr>
        <p:txBody>
          <a:bodyPr>
            <a:spAutoFit/>
          </a:bodyPr>
          <a:lstStyle/>
          <a:p>
            <a:pPr marL="285750" indent="-285750">
              <a:buFont typeface="Courier New" panose="02070309020205020404" pitchFamily="49" charset="0"/>
              <a:buChar char="o"/>
            </a:pPr>
            <a:r>
              <a:rPr lang="fr-FR" sz="1300" dirty="0">
                <a:solidFill>
                  <a:schemeClr val="bg1"/>
                </a:solidFill>
              </a:rPr>
              <a:t>Data manipulation: </a:t>
            </a:r>
            <a:r>
              <a:rPr lang="fr-FR" sz="1300" dirty="0" smtClean="0">
                <a:solidFill>
                  <a:schemeClr val="bg1"/>
                </a:solidFill>
              </a:rPr>
              <a:t>Pandas, </a:t>
            </a:r>
            <a:r>
              <a:rPr lang="fr-FR" sz="1300" dirty="0" err="1" smtClean="0">
                <a:solidFill>
                  <a:schemeClr val="bg1"/>
                </a:solidFill>
              </a:rPr>
              <a:t>NumPy</a:t>
            </a:r>
            <a:endParaRPr lang="fr-FR" sz="1300" dirty="0" smtClean="0">
              <a:solidFill>
                <a:schemeClr val="bg1"/>
              </a:solidFill>
            </a:endParaRPr>
          </a:p>
          <a:p>
            <a:pPr marL="285750" indent="-285750">
              <a:buFont typeface="Courier New" panose="02070309020205020404" pitchFamily="49" charset="0"/>
              <a:buChar char="o"/>
            </a:pPr>
            <a:r>
              <a:rPr lang="fr-FR" sz="1300" dirty="0" smtClean="0">
                <a:solidFill>
                  <a:schemeClr val="bg1"/>
                </a:solidFill>
              </a:rPr>
              <a:t>Machine Learning: </a:t>
            </a:r>
            <a:r>
              <a:rPr lang="fr-FR" sz="1300" dirty="0" err="1" smtClean="0">
                <a:solidFill>
                  <a:schemeClr val="bg1"/>
                </a:solidFill>
              </a:rPr>
              <a:t>Scikit-learn</a:t>
            </a:r>
            <a:endParaRPr lang="fr-FR" sz="1300" dirty="0" smtClean="0">
              <a:solidFill>
                <a:schemeClr val="bg1"/>
              </a:solidFill>
            </a:endParaRPr>
          </a:p>
          <a:p>
            <a:pPr marL="285750" indent="-285750">
              <a:buFont typeface="Courier New" panose="02070309020205020404" pitchFamily="49" charset="0"/>
              <a:buChar char="o"/>
            </a:pPr>
            <a:r>
              <a:rPr lang="fr-FR" sz="1300" dirty="0" smtClean="0">
                <a:solidFill>
                  <a:schemeClr val="bg1"/>
                </a:solidFill>
              </a:rPr>
              <a:t>GUI </a:t>
            </a:r>
            <a:r>
              <a:rPr lang="fr-FR" sz="1300" dirty="0" err="1" smtClean="0">
                <a:solidFill>
                  <a:schemeClr val="bg1"/>
                </a:solidFill>
              </a:rPr>
              <a:t>Development</a:t>
            </a:r>
            <a:r>
              <a:rPr lang="fr-FR" sz="1300" dirty="0" smtClean="0">
                <a:solidFill>
                  <a:schemeClr val="bg1"/>
                </a:solidFill>
              </a:rPr>
              <a:t>: </a:t>
            </a:r>
            <a:r>
              <a:rPr lang="fr-FR" sz="1300" dirty="0" err="1" smtClean="0">
                <a:solidFill>
                  <a:schemeClr val="bg1"/>
                </a:solidFill>
              </a:rPr>
              <a:t>Tkinter</a:t>
            </a:r>
            <a:endParaRPr lang="fr-FR" sz="1300" dirty="0" smtClean="0">
              <a:solidFill>
                <a:schemeClr val="bg1"/>
              </a:solidFill>
            </a:endParaRPr>
          </a:p>
          <a:p>
            <a:pPr marL="285750" indent="-285750">
              <a:buFont typeface="Courier New" panose="02070309020205020404" pitchFamily="49" charset="0"/>
              <a:buChar char="o"/>
            </a:pPr>
            <a:endParaRPr lang="fr-FR" sz="1300" dirty="0">
              <a:solidFill>
                <a:schemeClr val="bg1"/>
              </a:solidFill>
            </a:endParaRPr>
          </a:p>
        </p:txBody>
      </p:sp>
      <p:sp>
        <p:nvSpPr>
          <p:cNvPr id="4" name="Rectangle 3"/>
          <p:cNvSpPr/>
          <p:nvPr/>
        </p:nvSpPr>
        <p:spPr>
          <a:xfrm>
            <a:off x="3932199" y="1634159"/>
            <a:ext cx="4572000" cy="307777"/>
          </a:xfrm>
          <a:prstGeom prst="rect">
            <a:avLst/>
          </a:prstGeom>
        </p:spPr>
        <p:txBody>
          <a:bodyPr>
            <a:spAutoFit/>
          </a:bodyPr>
          <a:lstStyle/>
          <a:p>
            <a:pPr marL="285750" indent="-285750">
              <a:buFont typeface="Courier New" panose="02070309020205020404" pitchFamily="49" charset="0"/>
              <a:buChar char="o"/>
            </a:pPr>
            <a:r>
              <a:rPr lang="fr-FR" dirty="0">
                <a:solidFill>
                  <a:schemeClr val="bg1"/>
                </a:solidFill>
              </a:rPr>
              <a:t>Python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1" name="Google Shape;501;p4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Simulation</a:t>
            </a:r>
            <a:endParaRPr dirty="0"/>
          </a:p>
        </p:txBody>
      </p:sp>
      <p:sp>
        <p:nvSpPr>
          <p:cNvPr id="503" name="Google Shape;503;p42"/>
          <p:cNvSpPr txBox="1">
            <a:spLocks noGrp="1"/>
          </p:cNvSpPr>
          <p:nvPr>
            <p:ph type="subTitle" idx="3"/>
          </p:nvPr>
        </p:nvSpPr>
        <p:spPr>
          <a:xfrm>
            <a:off x="-2567677" y="2297715"/>
            <a:ext cx="23169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VENUS</a:t>
            </a:r>
            <a:endParaRPr dirty="0"/>
          </a:p>
        </p:txBody>
      </p:sp>
      <p:sp>
        <p:nvSpPr>
          <p:cNvPr id="504" name="Google Shape;504;p42"/>
          <p:cNvSpPr txBox="1">
            <a:spLocks noGrp="1"/>
          </p:cNvSpPr>
          <p:nvPr>
            <p:ph type="subTitle" idx="4"/>
          </p:nvPr>
        </p:nvSpPr>
        <p:spPr>
          <a:xfrm>
            <a:off x="-3191995" y="2973236"/>
            <a:ext cx="2316900" cy="629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dirty="0"/>
              <a:t>Venus has a </a:t>
            </a:r>
            <a:endParaRPr dirty="0"/>
          </a:p>
          <a:p>
            <a:pPr marL="0" lvl="0" indent="0" algn="r" rtl="0">
              <a:spcBef>
                <a:spcPts val="0"/>
              </a:spcBef>
              <a:spcAft>
                <a:spcPts val="0"/>
              </a:spcAft>
              <a:buNone/>
            </a:pPr>
            <a:r>
              <a:rPr lang="en" dirty="0"/>
              <a:t>beautiful name</a:t>
            </a:r>
            <a:endParaRPr dirty="0"/>
          </a:p>
        </p:txBody>
      </p:sp>
      <p:sp>
        <p:nvSpPr>
          <p:cNvPr id="507" name="Google Shape;507;p42"/>
          <p:cNvSpPr txBox="1">
            <a:spLocks noGrp="1"/>
          </p:cNvSpPr>
          <p:nvPr>
            <p:ph type="subTitle" idx="7"/>
          </p:nvPr>
        </p:nvSpPr>
        <p:spPr>
          <a:xfrm>
            <a:off x="-2397116" y="3236375"/>
            <a:ext cx="2317200" cy="389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JUPITER</a:t>
            </a:r>
            <a:endParaRPr dirty="0"/>
          </a:p>
        </p:txBody>
      </p:sp>
      <p:sp>
        <p:nvSpPr>
          <p:cNvPr id="508" name="Google Shape;508;p42"/>
          <p:cNvSpPr txBox="1">
            <a:spLocks noGrp="1"/>
          </p:cNvSpPr>
          <p:nvPr>
            <p:ph type="subTitle" idx="8"/>
          </p:nvPr>
        </p:nvSpPr>
        <p:spPr>
          <a:xfrm>
            <a:off x="-2708775" y="3550925"/>
            <a:ext cx="2316900" cy="629100"/>
          </a:xfrm>
          <a:prstGeom prst="rect">
            <a:avLst/>
          </a:prstGeom>
        </p:spPr>
        <p:txBody>
          <a:bodyPr spcFirstLastPara="1" wrap="square" lIns="91425" tIns="91425" rIns="91425" bIns="91425" anchor="t" anchorCtr="0">
            <a:noAutofit/>
          </a:bodyPr>
          <a:lstStyle/>
          <a:p>
            <a:pPr marL="89999" lvl="0" indent="-89999" algn="r" rtl="0">
              <a:spcBef>
                <a:spcPts val="0"/>
              </a:spcBef>
              <a:spcAft>
                <a:spcPts val="0"/>
              </a:spcAft>
              <a:buNone/>
            </a:pPr>
            <a:r>
              <a:rPr lang="en" dirty="0"/>
              <a:t>It’s the biggest planet in our Solar System</a:t>
            </a:r>
            <a:endParaRPr dirty="0"/>
          </a:p>
        </p:txBody>
      </p:sp>
      <p:sp>
        <p:nvSpPr>
          <p:cNvPr id="509" name="Google Shape;509;p42"/>
          <p:cNvSpPr txBox="1">
            <a:spLocks noGrp="1"/>
          </p:cNvSpPr>
          <p:nvPr>
            <p:ph type="subTitle" idx="9"/>
          </p:nvPr>
        </p:nvSpPr>
        <p:spPr>
          <a:xfrm>
            <a:off x="-2824691" y="2949497"/>
            <a:ext cx="23172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SATURN</a:t>
            </a:r>
            <a:endParaRPr dirty="0"/>
          </a:p>
        </p:txBody>
      </p:sp>
      <p:sp>
        <p:nvSpPr>
          <p:cNvPr id="510" name="Google Shape;510;p42"/>
          <p:cNvSpPr txBox="1">
            <a:spLocks noGrp="1"/>
          </p:cNvSpPr>
          <p:nvPr>
            <p:ph type="subTitle" idx="13"/>
          </p:nvPr>
        </p:nvSpPr>
        <p:spPr>
          <a:xfrm>
            <a:off x="-3124268" y="2372865"/>
            <a:ext cx="2316900" cy="62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Saturn is the ringed one and a gas giant</a:t>
            </a:r>
            <a:endParaRPr dirty="0"/>
          </a:p>
        </p:txBody>
      </p:sp>
      <p:sp>
        <p:nvSpPr>
          <p:cNvPr id="511" name="Google Shape;511;p42"/>
          <p:cNvSpPr txBox="1">
            <a:spLocks noGrp="1"/>
          </p:cNvSpPr>
          <p:nvPr>
            <p:ph type="subTitle" idx="14"/>
          </p:nvPr>
        </p:nvSpPr>
        <p:spPr>
          <a:xfrm>
            <a:off x="-3384005" y="3676342"/>
            <a:ext cx="23169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NEPTUNE</a:t>
            </a:r>
            <a:endParaRPr dirty="0"/>
          </a:p>
        </p:txBody>
      </p:sp>
      <p:sp>
        <p:nvSpPr>
          <p:cNvPr id="512" name="Google Shape;512;p42"/>
          <p:cNvSpPr txBox="1">
            <a:spLocks noGrp="1"/>
          </p:cNvSpPr>
          <p:nvPr>
            <p:ph type="subTitle" idx="15"/>
          </p:nvPr>
        </p:nvSpPr>
        <p:spPr>
          <a:xfrm>
            <a:off x="-2531661" y="2778386"/>
            <a:ext cx="2316900" cy="629100"/>
          </a:xfrm>
          <a:prstGeom prst="rect">
            <a:avLst/>
          </a:prstGeom>
        </p:spPr>
        <p:txBody>
          <a:bodyPr spcFirstLastPara="1" wrap="square" lIns="91425" tIns="91425" rIns="91425" bIns="91425" anchor="t" anchorCtr="0">
            <a:noAutofit/>
          </a:bodyPr>
          <a:lstStyle/>
          <a:p>
            <a:pPr marL="0" marR="62101" lvl="0" indent="0" algn="l" rtl="0">
              <a:spcBef>
                <a:spcPts val="0"/>
              </a:spcBef>
              <a:spcAft>
                <a:spcPts val="0"/>
              </a:spcAft>
              <a:buNone/>
            </a:pPr>
            <a:r>
              <a:rPr lang="en" dirty="0"/>
              <a:t>It’s the farthest planet from the Sun</a:t>
            </a:r>
            <a:endParaRPr dirty="0"/>
          </a:p>
          <a:p>
            <a:pPr marL="0" lvl="0" indent="0" algn="l" rtl="0">
              <a:spcBef>
                <a:spcPts val="0"/>
              </a:spcBef>
              <a:spcAft>
                <a:spcPts val="0"/>
              </a:spcAft>
              <a:buNone/>
            </a:pPr>
            <a:endParaRPr dirty="0"/>
          </a:p>
        </p:txBody>
      </p:sp>
      <p:grpSp>
        <p:nvGrpSpPr>
          <p:cNvPr id="513" name="Google Shape;513;p42"/>
          <p:cNvGrpSpPr/>
          <p:nvPr/>
        </p:nvGrpSpPr>
        <p:grpSpPr>
          <a:xfrm rot="5400000" flipH="1" flipV="1">
            <a:off x="4958449" y="794778"/>
            <a:ext cx="141864" cy="4946973"/>
            <a:chOff x="240800" y="2387710"/>
            <a:chExt cx="14075" cy="469190"/>
          </a:xfrm>
        </p:grpSpPr>
        <p:sp>
          <p:nvSpPr>
            <p:cNvPr id="514" name="Google Shape;514;p42"/>
            <p:cNvSpPr/>
            <p:nvPr/>
          </p:nvSpPr>
          <p:spPr>
            <a:xfrm>
              <a:off x="240802" y="2387710"/>
              <a:ext cx="11398" cy="362762"/>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Google Shape;518;p42"/>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7399928" y="323637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963650" y="2773946"/>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42"/>
          <p:cNvGrpSpPr/>
          <p:nvPr/>
        </p:nvGrpSpPr>
        <p:grpSpPr>
          <a:xfrm>
            <a:off x="1050479" y="1602505"/>
            <a:ext cx="543432" cy="741197"/>
            <a:chOff x="2878829" y="3023092"/>
            <a:chExt cx="543432" cy="741197"/>
          </a:xfrm>
        </p:grpSpPr>
        <p:sp>
          <p:nvSpPr>
            <p:cNvPr id="522" name="Google Shape;522;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2"/>
          <p:cNvGrpSpPr/>
          <p:nvPr/>
        </p:nvGrpSpPr>
        <p:grpSpPr>
          <a:xfrm>
            <a:off x="7820379" y="4045930"/>
            <a:ext cx="543432" cy="741197"/>
            <a:chOff x="2878829" y="3023092"/>
            <a:chExt cx="543432" cy="741197"/>
          </a:xfrm>
        </p:grpSpPr>
        <p:sp>
          <p:nvSpPr>
            <p:cNvPr id="547" name="Google Shape;547;p4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1401965" y="1851967"/>
            <a:ext cx="5757178" cy="438189"/>
          </a:xfrm>
          <a:prstGeom prst="rect">
            <a:avLst/>
          </a:prstGeom>
        </p:spPr>
        <p:txBody>
          <a:bodyPr spcFirstLastPara="1" wrap="square" lIns="91425" tIns="91425" rIns="91425" bIns="91425" anchor="ctr" anchorCtr="0">
            <a:noAutofit/>
          </a:bodyPr>
          <a:lstStyle/>
          <a:p>
            <a:pPr lvl="0"/>
            <a:r>
              <a:rPr lang="fr-FR" dirty="0"/>
              <a:t>Conclusion</a:t>
            </a:r>
            <a:endParaRPr dirty="0"/>
          </a:p>
        </p:txBody>
      </p:sp>
      <p:grpSp>
        <p:nvGrpSpPr>
          <p:cNvPr id="300" name="Google Shape;300;p38"/>
          <p:cNvGrpSpPr/>
          <p:nvPr/>
        </p:nvGrpSpPr>
        <p:grpSpPr>
          <a:xfrm>
            <a:off x="963650" y="292405"/>
            <a:ext cx="7255250" cy="4502497"/>
            <a:chOff x="963650" y="292405"/>
            <a:chExt cx="7255250" cy="4502497"/>
          </a:xfrm>
        </p:grpSpPr>
        <p:sp>
          <p:nvSpPr>
            <p:cNvPr id="301" name="Google Shape;301;p38"/>
            <p:cNvSpPr/>
            <p:nvPr/>
          </p:nvSpPr>
          <p:spPr>
            <a:xfrm>
              <a:off x="8112937" y="795625"/>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8"/>
            <p:cNvSpPr/>
            <p:nvPr/>
          </p:nvSpPr>
          <p:spPr>
            <a:xfrm>
              <a:off x="7399928" y="3236375"/>
              <a:ext cx="102939" cy="102822"/>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8"/>
            <p:cNvSpPr/>
            <p:nvPr/>
          </p:nvSpPr>
          <p:spPr>
            <a:xfrm>
              <a:off x="963650" y="2773946"/>
              <a:ext cx="246006" cy="233561"/>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38"/>
            <p:cNvGrpSpPr/>
            <p:nvPr/>
          </p:nvGrpSpPr>
          <p:grpSpPr>
            <a:xfrm>
              <a:off x="2396654" y="292405"/>
              <a:ext cx="543432" cy="741197"/>
              <a:chOff x="2878829" y="3023092"/>
              <a:chExt cx="543432" cy="741197"/>
            </a:xfrm>
          </p:grpSpPr>
          <p:sp>
            <p:nvSpPr>
              <p:cNvPr id="305" name="Google Shape;305;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38"/>
            <p:cNvGrpSpPr/>
            <p:nvPr/>
          </p:nvGrpSpPr>
          <p:grpSpPr>
            <a:xfrm>
              <a:off x="6498004" y="4053705"/>
              <a:ext cx="543432" cy="741197"/>
              <a:chOff x="2878829" y="3023092"/>
              <a:chExt cx="543432" cy="741197"/>
            </a:xfrm>
          </p:grpSpPr>
          <p:sp>
            <p:nvSpPr>
              <p:cNvPr id="330" name="Google Shape;330;p3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4" name="Google Shape;354;p38"/>
          <p:cNvSpPr txBox="1">
            <a:spLocks noGrp="1"/>
          </p:cNvSpPr>
          <p:nvPr>
            <p:ph type="title" idx="2"/>
          </p:nvPr>
        </p:nvSpPr>
        <p:spPr>
          <a:xfrm>
            <a:off x="1340002" y="923297"/>
            <a:ext cx="7550763" cy="3061602"/>
          </a:xfrm>
          <a:prstGeom prst="rect">
            <a:avLst/>
          </a:prstGeom>
        </p:spPr>
        <p:txBody>
          <a:bodyPr spcFirstLastPara="1" wrap="square" lIns="91425" tIns="91425" rIns="91425" bIns="91425" anchor="ctr" anchorCtr="0">
            <a:noAutofit/>
          </a:bodyPr>
          <a:lstStyle/>
          <a:p>
            <a:pPr algn="l"/>
            <a:endParaRPr lang="fr-F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8" name="Google Shape;248;p37"/>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r>
              <a:rPr lang="fr-FR" dirty="0"/>
              <a:t>Introduction</a:t>
            </a:r>
            <a:endParaRPr dirty="0"/>
          </a:p>
        </p:txBody>
      </p:sp>
      <p:sp>
        <p:nvSpPr>
          <p:cNvPr id="249" name="Google Shape;249;p37"/>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0" name="Google Shape;250;p37"/>
          <p:cNvSpPr txBox="1">
            <a:spLocks noGrp="1"/>
          </p:cNvSpPr>
          <p:nvPr>
            <p:ph type="subTitle" idx="3"/>
          </p:nvPr>
        </p:nvSpPr>
        <p:spPr>
          <a:xfrm>
            <a:off x="-2607716" y="2056775"/>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251" name="Google Shape;251;p37"/>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r>
              <a:rPr lang="fr-FR" dirty="0"/>
              <a:t>Étude de Besoin</a:t>
            </a:r>
            <a:endParaRPr dirty="0"/>
          </a:p>
        </p:txBody>
      </p:sp>
      <p:sp>
        <p:nvSpPr>
          <p:cNvPr id="252" name="Google Shape;252;p37"/>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3" name="Google Shape;253;p37"/>
          <p:cNvSpPr txBox="1">
            <a:spLocks noGrp="1"/>
          </p:cNvSpPr>
          <p:nvPr>
            <p:ph type="subTitle" idx="6"/>
          </p:nvPr>
        </p:nvSpPr>
        <p:spPr>
          <a:xfrm>
            <a:off x="-2419391" y="20585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254" name="Google Shape;254;p37"/>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p>
            <a:pPr marL="0" lvl="0" indent="0"/>
            <a:r>
              <a:rPr lang="fr-FR" dirty="0"/>
              <a:t>Processus de Data Mining</a:t>
            </a:r>
            <a:endParaRPr dirty="0"/>
          </a:p>
        </p:txBody>
      </p:sp>
      <p:sp>
        <p:nvSpPr>
          <p:cNvPr id="255" name="Google Shape;255;p37"/>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6" name="Google Shape;256;p37"/>
          <p:cNvSpPr txBox="1">
            <a:spLocks noGrp="1"/>
          </p:cNvSpPr>
          <p:nvPr>
            <p:ph type="subTitle" idx="9"/>
          </p:nvPr>
        </p:nvSpPr>
        <p:spPr>
          <a:xfrm>
            <a:off x="-2419391" y="2371325"/>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257" name="Google Shape;257;p37"/>
          <p:cNvSpPr txBox="1">
            <a:spLocks noGrp="1"/>
          </p:cNvSpPr>
          <p:nvPr>
            <p:ph type="subTitle" idx="13"/>
          </p:nvPr>
        </p:nvSpPr>
        <p:spPr>
          <a:xfrm>
            <a:off x="719600" y="3324450"/>
            <a:ext cx="2317200" cy="389700"/>
          </a:xfrm>
          <a:prstGeom prst="rect">
            <a:avLst/>
          </a:prstGeom>
        </p:spPr>
        <p:txBody>
          <a:bodyPr spcFirstLastPara="1" wrap="square" lIns="91425" tIns="91425" rIns="91425" bIns="91425" anchor="ctr" anchorCtr="0">
            <a:noAutofit/>
          </a:bodyPr>
          <a:lstStyle/>
          <a:p>
            <a:pPr marL="0" lvl="0" indent="0"/>
            <a:r>
              <a:rPr lang="fr-FR" dirty="0" err="1"/>
              <a:t>Scoring</a:t>
            </a:r>
            <a:r>
              <a:rPr lang="fr-FR" dirty="0"/>
              <a:t> et Recommandations</a:t>
            </a:r>
            <a:endParaRPr dirty="0"/>
          </a:p>
        </p:txBody>
      </p:sp>
      <p:sp>
        <p:nvSpPr>
          <p:cNvPr id="258" name="Google Shape;258;p37"/>
          <p:cNvSpPr txBox="1">
            <a:spLocks noGrp="1"/>
          </p:cNvSpPr>
          <p:nvPr>
            <p:ph type="title" idx="14"/>
          </p:nvPr>
        </p:nvSpPr>
        <p:spPr>
          <a:xfrm>
            <a:off x="1329200" y="287215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59" name="Google Shape;259;p37"/>
          <p:cNvSpPr txBox="1">
            <a:spLocks noGrp="1"/>
          </p:cNvSpPr>
          <p:nvPr>
            <p:ph type="subTitle" idx="15"/>
          </p:nvPr>
        </p:nvSpPr>
        <p:spPr>
          <a:xfrm>
            <a:off x="-2755919" y="3594450"/>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260" name="Google Shape;260;p37"/>
          <p:cNvSpPr txBox="1">
            <a:spLocks noGrp="1"/>
          </p:cNvSpPr>
          <p:nvPr>
            <p:ph type="subTitle" idx="16"/>
          </p:nvPr>
        </p:nvSpPr>
        <p:spPr>
          <a:xfrm>
            <a:off x="3413325" y="3265348"/>
            <a:ext cx="2317200" cy="389700"/>
          </a:xfrm>
          <a:prstGeom prst="rect">
            <a:avLst/>
          </a:prstGeom>
        </p:spPr>
        <p:txBody>
          <a:bodyPr spcFirstLastPara="1" wrap="square" lIns="91425" tIns="91425" rIns="91425" bIns="91425" anchor="ctr" anchorCtr="0">
            <a:noAutofit/>
          </a:bodyPr>
          <a:lstStyle/>
          <a:p>
            <a:pPr marL="0" lvl="0" indent="0"/>
            <a:r>
              <a:rPr lang="fr-FR" dirty="0"/>
              <a:t>Outils Utilisés</a:t>
            </a:r>
            <a:endParaRPr dirty="0"/>
          </a:p>
        </p:txBody>
      </p:sp>
      <p:sp>
        <p:nvSpPr>
          <p:cNvPr id="261" name="Google Shape;261;p37"/>
          <p:cNvSpPr txBox="1">
            <a:spLocks noGrp="1"/>
          </p:cNvSpPr>
          <p:nvPr>
            <p:ph type="title" idx="17"/>
          </p:nvPr>
        </p:nvSpPr>
        <p:spPr>
          <a:xfrm>
            <a:off x="4022875" y="287215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62" name="Google Shape;262;p37"/>
          <p:cNvSpPr txBox="1">
            <a:spLocks noGrp="1"/>
          </p:cNvSpPr>
          <p:nvPr>
            <p:ph type="subTitle" idx="18"/>
          </p:nvPr>
        </p:nvSpPr>
        <p:spPr>
          <a:xfrm>
            <a:off x="-2445056" y="3900729"/>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sp>
        <p:nvSpPr>
          <p:cNvPr id="263" name="Google Shape;263;p37"/>
          <p:cNvSpPr txBox="1">
            <a:spLocks noGrp="1"/>
          </p:cNvSpPr>
          <p:nvPr>
            <p:ph type="subTitle" idx="19"/>
          </p:nvPr>
        </p:nvSpPr>
        <p:spPr>
          <a:xfrm>
            <a:off x="6107050" y="3266533"/>
            <a:ext cx="2316900" cy="389700"/>
          </a:xfrm>
          <a:prstGeom prst="rect">
            <a:avLst/>
          </a:prstGeom>
        </p:spPr>
        <p:txBody>
          <a:bodyPr spcFirstLastPara="1" wrap="square" lIns="91425" tIns="91425" rIns="91425" bIns="91425" anchor="ctr" anchorCtr="0">
            <a:noAutofit/>
          </a:bodyPr>
          <a:lstStyle/>
          <a:p>
            <a:pPr marL="0" lvl="0" indent="0"/>
            <a:r>
              <a:rPr lang="fr-FR" dirty="0"/>
              <a:t>Simulation</a:t>
            </a:r>
            <a:endParaRPr dirty="0"/>
          </a:p>
        </p:txBody>
      </p:sp>
      <p:sp>
        <p:nvSpPr>
          <p:cNvPr id="264" name="Google Shape;264;p37"/>
          <p:cNvSpPr txBox="1">
            <a:spLocks noGrp="1"/>
          </p:cNvSpPr>
          <p:nvPr>
            <p:ph type="title" idx="20"/>
          </p:nvPr>
        </p:nvSpPr>
        <p:spPr>
          <a:xfrm>
            <a:off x="6716550" y="287215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65" name="Google Shape;265;p37"/>
          <p:cNvSpPr txBox="1">
            <a:spLocks noGrp="1"/>
          </p:cNvSpPr>
          <p:nvPr>
            <p:ph type="subTitle" idx="21"/>
          </p:nvPr>
        </p:nvSpPr>
        <p:spPr>
          <a:xfrm>
            <a:off x="-2718494" y="3399600"/>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you could describe the topic of the section</a:t>
            </a:r>
            <a:endParaRPr dirty="0"/>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p:nvPr/>
        </p:nvSpPr>
        <p:spPr>
          <a:xfrm>
            <a:off x="-1644379" y="4338288"/>
            <a:ext cx="383438" cy="307777"/>
          </a:xfrm>
          <a:prstGeom prst="rect">
            <a:avLst/>
          </a:prstGeom>
        </p:spPr>
        <p:txBody>
          <a:bodyPr wrap="none">
            <a:spAutoFit/>
          </a:bodyPr>
          <a:lstStyle/>
          <a:p>
            <a:pPr lvl="0" algn="ctr"/>
            <a:r>
              <a:rPr lang="en" dirty="0"/>
              <a:t>05</a:t>
            </a:r>
          </a:p>
        </p:txBody>
      </p:sp>
      <p:sp>
        <p:nvSpPr>
          <p:cNvPr id="3" name="Rectangle 2"/>
          <p:cNvSpPr/>
          <p:nvPr/>
        </p:nvSpPr>
        <p:spPr>
          <a:xfrm>
            <a:off x="4305616" y="3946551"/>
            <a:ext cx="532518" cy="553998"/>
          </a:xfrm>
          <a:prstGeom prst="rect">
            <a:avLst/>
          </a:prstGeom>
        </p:spPr>
        <p:txBody>
          <a:bodyPr wrap="none">
            <a:spAutoFit/>
          </a:bodyPr>
          <a:lstStyle/>
          <a:p>
            <a:pPr lvl="0" algn="ctr"/>
            <a:r>
              <a:rPr lang="en" sz="3000" dirty="0" smtClean="0">
                <a:solidFill>
                  <a:schemeClr val="bg1"/>
                </a:solidFill>
                <a:latin typeface="Oswald" panose="020B0604020202020204" charset="0"/>
              </a:rPr>
              <a:t>07</a:t>
            </a:r>
            <a:endParaRPr lang="en" sz="3000" dirty="0">
              <a:solidFill>
                <a:schemeClr val="bg1"/>
              </a:solidFill>
              <a:latin typeface="Oswald" panose="020B0604020202020204" charset="0"/>
            </a:endParaRPr>
          </a:p>
        </p:txBody>
      </p:sp>
      <p:sp>
        <p:nvSpPr>
          <p:cNvPr id="4" name="Rectangle 3"/>
          <p:cNvSpPr/>
          <p:nvPr/>
        </p:nvSpPr>
        <p:spPr>
          <a:xfrm>
            <a:off x="4049748" y="4423617"/>
            <a:ext cx="1088760" cy="369332"/>
          </a:xfrm>
          <a:prstGeom prst="rect">
            <a:avLst/>
          </a:prstGeom>
        </p:spPr>
        <p:txBody>
          <a:bodyPr wrap="none">
            <a:spAutoFit/>
          </a:bodyPr>
          <a:lstStyle/>
          <a:p>
            <a:r>
              <a:rPr lang="fr-FR" sz="1800" dirty="0">
                <a:solidFill>
                  <a:schemeClr val="bg1"/>
                </a:solidFill>
                <a:latin typeface="Oswald" panose="020B0604020202020204" charset="0"/>
              </a:rPr>
              <a:t>Conclusion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Introduction</a:t>
            </a:r>
            <a:endParaRPr dirty="0"/>
          </a:p>
        </p:txBody>
      </p:sp>
      <p:sp>
        <p:nvSpPr>
          <p:cNvPr id="238" name="Google Shape;238;p36"/>
          <p:cNvSpPr txBox="1">
            <a:spLocks noGrp="1"/>
          </p:cNvSpPr>
          <p:nvPr>
            <p:ph type="body" idx="1"/>
          </p:nvPr>
        </p:nvSpPr>
        <p:spPr>
          <a:xfrm>
            <a:off x="720000" y="1732895"/>
            <a:ext cx="7704000" cy="3416400"/>
          </a:xfrm>
          <a:prstGeom prst="rect">
            <a:avLst/>
          </a:prstGeom>
        </p:spPr>
        <p:txBody>
          <a:bodyPr spcFirstLastPara="1" wrap="square" lIns="91425" tIns="91425" rIns="91425" bIns="91425" anchor="t" anchorCtr="0">
            <a:noAutofit/>
          </a:bodyPr>
          <a:lstStyle/>
          <a:p>
            <a:pPr marL="139700" indent="0">
              <a:buNone/>
            </a:pPr>
            <a:r>
              <a:rPr lang="fr-FR" dirty="0"/>
              <a:t>Les systèmes de recommandation, utilisant des techniques telles que le filtrage collaboratif et le filtrage basé sur le contenu, offrent des suggestions personnalisées pour améliorer l'expérience utilisateur et augmenter l'engagement sur les plateformes numériques.</a:t>
            </a: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31109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Étude de Besoin</a:t>
            </a:r>
            <a:endParaRPr dirty="0"/>
          </a:p>
        </p:txBody>
      </p:sp>
      <p:sp>
        <p:nvSpPr>
          <p:cNvPr id="238" name="Google Shape;238;p36"/>
          <p:cNvSpPr txBox="1">
            <a:spLocks noGrp="1"/>
          </p:cNvSpPr>
          <p:nvPr>
            <p:ph type="body" idx="1"/>
          </p:nvPr>
        </p:nvSpPr>
        <p:spPr>
          <a:xfrm>
            <a:off x="498982" y="1376775"/>
            <a:ext cx="7704000" cy="3416400"/>
          </a:xfrm>
          <a:prstGeom prst="rect">
            <a:avLst/>
          </a:prstGeom>
        </p:spPr>
        <p:txBody>
          <a:bodyPr spcFirstLastPara="1" wrap="square" lIns="91425" tIns="91425" rIns="91425" bIns="91425" anchor="t" anchorCtr="0">
            <a:noAutofit/>
          </a:bodyPr>
          <a:lstStyle/>
          <a:p>
            <a:r>
              <a:rPr lang="fr-FR" b="1" dirty="0" smtClean="0"/>
              <a:t>Problématique</a:t>
            </a:r>
          </a:p>
          <a:p>
            <a:endParaRPr lang="fr-FR" b="1" dirty="0"/>
          </a:p>
          <a:p>
            <a:endParaRPr lang="fr-FR" b="1" dirty="0"/>
          </a:p>
          <a:p>
            <a:pPr>
              <a:buFont typeface="Wingdings" panose="05000000000000000000" pitchFamily="2" charset="2"/>
              <a:buChar char="Ø"/>
            </a:pPr>
            <a:r>
              <a:rPr lang="fr-FR" dirty="0"/>
              <a:t>Comment pouvons-nous recommander les produits les plus pertinents à chaque utilisateur basé sur leurs interactions passées et les similarités entre les produits, tout en assurant que les recommandations soient adaptées et personnalisées à chaque utilisateur?</a:t>
            </a:r>
          </a:p>
          <a:p>
            <a:pPr marL="0" lvl="0" indent="0" algn="l" rtl="0">
              <a:spcBef>
                <a:spcPts val="0"/>
              </a:spcBef>
              <a:spcAft>
                <a:spcPts val="1600"/>
              </a:spcAft>
              <a:buNone/>
            </a:pP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Étude de Besoin</a:t>
            </a:r>
            <a:endParaRPr dirty="0"/>
          </a:p>
        </p:txBody>
      </p:sp>
      <p:sp>
        <p:nvSpPr>
          <p:cNvPr id="238" name="Google Shape;238;p36"/>
          <p:cNvSpPr txBox="1">
            <a:spLocks noGrp="1"/>
          </p:cNvSpPr>
          <p:nvPr>
            <p:ph type="body" idx="1"/>
          </p:nvPr>
        </p:nvSpPr>
        <p:spPr>
          <a:xfrm>
            <a:off x="498982" y="1376775"/>
            <a:ext cx="7704000" cy="3416400"/>
          </a:xfrm>
          <a:prstGeom prst="rect">
            <a:avLst/>
          </a:prstGeom>
        </p:spPr>
        <p:txBody>
          <a:bodyPr spcFirstLastPara="1" wrap="square" lIns="91425" tIns="91425" rIns="91425" bIns="91425" anchor="t" anchorCtr="0">
            <a:noAutofit/>
          </a:bodyPr>
          <a:lstStyle/>
          <a:p>
            <a:endParaRPr lang="fr-FR" b="1" u="sng" dirty="0"/>
          </a:p>
          <a:p>
            <a:r>
              <a:rPr lang="fr-FR" b="1" u="sng" dirty="0"/>
              <a:t>Objectif:</a:t>
            </a:r>
          </a:p>
          <a:p>
            <a:endParaRPr lang="fr-FR" b="1" u="sng" dirty="0"/>
          </a:p>
          <a:p>
            <a:pPr>
              <a:buFont typeface="Wingdings" panose="05000000000000000000" pitchFamily="2" charset="2"/>
              <a:buChar char="Ø"/>
            </a:pPr>
            <a:r>
              <a:rPr lang="fr-FR" dirty="0"/>
              <a:t>   Créer un système qui fournit des recommandations de produits personnalisées aux utilisateurs.</a:t>
            </a:r>
          </a:p>
          <a:p>
            <a:pPr marL="139700" indent="0">
              <a:buNone/>
            </a:pPr>
            <a:endParaRPr lang="en-US" b="1" u="sng" dirty="0"/>
          </a:p>
          <a:p>
            <a:r>
              <a:rPr lang="en-US" b="1" u="sng" dirty="0" err="1"/>
              <a:t>Défis</a:t>
            </a:r>
            <a:r>
              <a:rPr lang="en-US" b="1" u="sng" dirty="0"/>
              <a:t>:</a:t>
            </a:r>
          </a:p>
          <a:p>
            <a:endParaRPr lang="en-US" b="1" u="sng" dirty="0"/>
          </a:p>
          <a:p>
            <a:pPr>
              <a:buFont typeface="Wingdings" panose="05000000000000000000" pitchFamily="2" charset="2"/>
              <a:buChar char="Ø"/>
            </a:pPr>
            <a:r>
              <a:rPr lang="en-US" dirty="0"/>
              <a:t>   Handling large volumes of data.</a:t>
            </a:r>
          </a:p>
          <a:p>
            <a:pPr>
              <a:buFont typeface="Wingdings" panose="05000000000000000000" pitchFamily="2" charset="2"/>
              <a:buChar char="Ø"/>
            </a:pPr>
            <a:r>
              <a:rPr lang="en-US" dirty="0"/>
              <a:t>   Ensuring real-time recommendations.</a:t>
            </a:r>
          </a:p>
          <a:p>
            <a:pPr>
              <a:buFont typeface="Wingdings" panose="05000000000000000000" pitchFamily="2" charset="2"/>
              <a:buChar char="Ø"/>
            </a:pPr>
            <a:r>
              <a:rPr lang="en-US" dirty="0"/>
              <a:t>   Maintaining accuracy and relevancy of recommendations.</a:t>
            </a:r>
            <a:endParaRPr lang="fr-FR" dirty="0"/>
          </a:p>
          <a:p>
            <a:endParaRPr lang="fr-FR" dirty="0"/>
          </a:p>
          <a:p>
            <a:pPr marL="0" lvl="0" indent="0" algn="l" rtl="0">
              <a:spcBef>
                <a:spcPts val="0"/>
              </a:spcBef>
              <a:spcAft>
                <a:spcPts val="1600"/>
              </a:spcAft>
              <a:buNone/>
            </a:pPr>
            <a:endParaRPr dirty="0"/>
          </a:p>
        </p:txBody>
      </p:sp>
      <p:grpSp>
        <p:nvGrpSpPr>
          <p:cNvPr id="239" name="Google Shape;239;p36"/>
          <p:cNvGrpSpPr/>
          <p:nvPr/>
        </p:nvGrpSpPr>
        <p:grpSpPr>
          <a:xfrm>
            <a:off x="396318" y="1376775"/>
            <a:ext cx="8426679" cy="2929625"/>
            <a:chOff x="1890971" y="1788200"/>
            <a:chExt cx="2169979" cy="754416"/>
          </a:xfrm>
        </p:grpSpPr>
        <p:sp>
          <p:nvSpPr>
            <p:cNvPr id="240" name="Google Shape;240;p3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6"/>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33029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Processus de Data Mining</a:t>
            </a:r>
            <a:endParaRPr dirty="0"/>
          </a:p>
        </p:txBody>
      </p:sp>
      <p:pic>
        <p:nvPicPr>
          <p:cNvPr id="667" name="Google Shape;667;p44" title="Gráfico">
            <a:hlinkClick r:id="rId4"/>
          </p:cNvPr>
          <p:cNvPicPr preferRelativeResize="0"/>
          <p:nvPr/>
        </p:nvPicPr>
        <p:blipFill>
          <a:blip r:embed="rId5">
            <a:alphaModFix/>
          </a:blip>
          <a:stretch>
            <a:fillRect/>
          </a:stretch>
        </p:blipFill>
        <p:spPr>
          <a:xfrm>
            <a:off x="0" y="1493131"/>
            <a:ext cx="4609650" cy="3142251"/>
          </a:xfrm>
          <a:prstGeom prst="rect">
            <a:avLst/>
          </a:prstGeom>
          <a:noFill/>
          <a:ln>
            <a:noFill/>
          </a:ln>
        </p:spPr>
      </p:pic>
      <p:sp>
        <p:nvSpPr>
          <p:cNvPr id="669" name="Google Shape;669;p44"/>
          <p:cNvSpPr txBox="1"/>
          <p:nvPr/>
        </p:nvSpPr>
        <p:spPr>
          <a:xfrm>
            <a:off x="10365382" y="286398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dirty="0">
                <a:solidFill>
                  <a:schemeClr val="lt1"/>
                </a:solidFill>
                <a:latin typeface="Raleway"/>
                <a:ea typeface="Raleway"/>
                <a:cs typeface="Raleway"/>
                <a:sym typeface="Raleway"/>
              </a:rPr>
              <a:t>Mercury is the closest planet to the Sun</a:t>
            </a:r>
            <a:endParaRPr dirty="0">
              <a:solidFill>
                <a:schemeClr val="lt1"/>
              </a:solidFill>
              <a:latin typeface="Raleway"/>
              <a:ea typeface="Raleway"/>
              <a:cs typeface="Raleway"/>
              <a:sym typeface="Raleway"/>
            </a:endParaRPr>
          </a:p>
          <a:p>
            <a:pPr marL="0" lvl="0" indent="0" algn="l" rtl="0">
              <a:lnSpc>
                <a:spcPct val="100000"/>
              </a:lnSpc>
              <a:spcBef>
                <a:spcPts val="1600"/>
              </a:spcBef>
              <a:spcAft>
                <a:spcPts val="1600"/>
              </a:spcAft>
              <a:buNone/>
            </a:pPr>
            <a:endParaRPr dirty="0">
              <a:solidFill>
                <a:schemeClr val="lt1"/>
              </a:solidFill>
              <a:latin typeface="Raleway"/>
              <a:ea typeface="Raleway"/>
              <a:cs typeface="Raleway"/>
              <a:sym typeface="Raleway"/>
            </a:endParaRPr>
          </a:p>
        </p:txBody>
      </p:sp>
      <p:sp>
        <p:nvSpPr>
          <p:cNvPr id="670" name="Google Shape;670;p44"/>
          <p:cNvSpPr txBox="1"/>
          <p:nvPr/>
        </p:nvSpPr>
        <p:spPr>
          <a:xfrm>
            <a:off x="9699359" y="208389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671" name="Google Shape;671;p44"/>
          <p:cNvSpPr txBox="1"/>
          <p:nvPr/>
        </p:nvSpPr>
        <p:spPr>
          <a:xfrm>
            <a:off x="5076649" y="1943080"/>
            <a:ext cx="3788618" cy="1416236"/>
          </a:xfrm>
          <a:prstGeom prst="rect">
            <a:avLst/>
          </a:prstGeom>
          <a:noFill/>
          <a:ln>
            <a:noFill/>
          </a:ln>
        </p:spPr>
        <p:txBody>
          <a:bodyPr spcFirstLastPara="1" wrap="square" lIns="91425" tIns="91425" rIns="91425" bIns="91425" anchor="t" anchorCtr="0">
            <a:noAutofit/>
          </a:bodyPr>
          <a:lstStyle/>
          <a:p>
            <a:r>
              <a:rPr lang="fr-FR" i="1" u="sng" dirty="0" smtClean="0">
                <a:solidFill>
                  <a:schemeClr val="bg1"/>
                </a:solidFill>
              </a:rPr>
              <a:t>Collecte </a:t>
            </a:r>
            <a:r>
              <a:rPr lang="fr-FR" i="1" u="sng" dirty="0">
                <a:solidFill>
                  <a:schemeClr val="bg1"/>
                </a:solidFill>
              </a:rPr>
              <a:t>de données</a:t>
            </a:r>
            <a:r>
              <a:rPr lang="fr-FR" dirty="0">
                <a:solidFill>
                  <a:schemeClr val="bg1"/>
                </a:solidFill>
              </a:rPr>
              <a:t>:</a:t>
            </a:r>
          </a:p>
          <a:p>
            <a:endParaRPr lang="fr-FR" dirty="0" smtClean="0">
              <a:solidFill>
                <a:schemeClr val="bg1"/>
              </a:solidFill>
            </a:endParaRPr>
          </a:p>
          <a:p>
            <a:pPr algn="just"/>
            <a:r>
              <a:rPr lang="fr-FR" dirty="0" smtClean="0">
                <a:solidFill>
                  <a:schemeClr val="bg1"/>
                </a:solidFill>
              </a:rPr>
              <a:t>   Source </a:t>
            </a:r>
            <a:r>
              <a:rPr lang="fr-FR" dirty="0">
                <a:solidFill>
                  <a:schemeClr val="bg1"/>
                </a:solidFill>
              </a:rPr>
              <a:t>des données: User ratings of </a:t>
            </a:r>
            <a:r>
              <a:rPr lang="fr-FR" dirty="0" err="1">
                <a:solidFill>
                  <a:schemeClr val="bg1"/>
                </a:solidFill>
              </a:rPr>
              <a:t>electronic</a:t>
            </a:r>
            <a:r>
              <a:rPr lang="fr-FR" dirty="0">
                <a:solidFill>
                  <a:schemeClr val="bg1"/>
                </a:solidFill>
              </a:rPr>
              <a:t> </a:t>
            </a:r>
            <a:r>
              <a:rPr lang="fr-FR" dirty="0" err="1">
                <a:solidFill>
                  <a:schemeClr val="bg1"/>
                </a:solidFill>
              </a:rPr>
              <a:t>products</a:t>
            </a:r>
            <a:r>
              <a:rPr lang="fr-FR" dirty="0" smtClean="0">
                <a:solidFill>
                  <a:schemeClr val="bg1"/>
                </a:solidFill>
              </a:rPr>
              <a:t>.</a:t>
            </a:r>
          </a:p>
          <a:p>
            <a:pPr algn="just"/>
            <a:r>
              <a:rPr lang="fr-FR" dirty="0" smtClean="0">
                <a:solidFill>
                  <a:schemeClr val="bg1"/>
                </a:solidFill>
              </a:rPr>
              <a:t>   Structure </a:t>
            </a:r>
            <a:r>
              <a:rPr lang="fr-FR" dirty="0">
                <a:solidFill>
                  <a:schemeClr val="bg1"/>
                </a:solidFill>
              </a:rPr>
              <a:t>des données: </a:t>
            </a:r>
            <a:r>
              <a:rPr lang="fr-FR" dirty="0" err="1">
                <a:solidFill>
                  <a:schemeClr val="bg1"/>
                </a:solidFill>
              </a:rPr>
              <a:t>UserID</a:t>
            </a:r>
            <a:r>
              <a:rPr lang="fr-FR" dirty="0">
                <a:solidFill>
                  <a:schemeClr val="bg1"/>
                </a:solidFill>
              </a:rPr>
              <a:t>, </a:t>
            </a:r>
            <a:r>
              <a:rPr lang="fr-FR" dirty="0" err="1">
                <a:solidFill>
                  <a:schemeClr val="bg1"/>
                </a:solidFill>
              </a:rPr>
              <a:t>ProductID</a:t>
            </a:r>
            <a:r>
              <a:rPr lang="fr-FR" dirty="0">
                <a:solidFill>
                  <a:schemeClr val="bg1"/>
                </a:solidFill>
              </a:rPr>
              <a:t>, Rating, </a:t>
            </a:r>
            <a:r>
              <a:rPr lang="fr-FR" dirty="0" err="1">
                <a:solidFill>
                  <a:schemeClr val="bg1"/>
                </a:solidFill>
              </a:rPr>
              <a:t>Timestamp</a:t>
            </a:r>
            <a:r>
              <a:rPr lang="fr-FR" dirty="0" smtClean="0">
                <a:solidFill>
                  <a:schemeClr val="bg1"/>
                </a:solidFill>
              </a:rPr>
              <a:t>.</a:t>
            </a:r>
          </a:p>
          <a:p>
            <a:pPr algn="just"/>
            <a:endParaRPr lang="fr-FR" dirty="0">
              <a:solidFill>
                <a:schemeClr val="bg1"/>
              </a:solidFill>
            </a:endParaRPr>
          </a:p>
          <a:p>
            <a:pPr algn="just"/>
            <a:endParaRPr lang="fr-FR" dirty="0" smtClean="0">
              <a:solidFill>
                <a:schemeClr val="bg1"/>
              </a:solidFill>
            </a:endParaRPr>
          </a:p>
          <a:p>
            <a:pPr algn="just"/>
            <a:endParaRPr lang="fr-FR" dirty="0" smtClean="0">
              <a:solidFill>
                <a:schemeClr val="bg1"/>
              </a:solidFill>
            </a:endParaRPr>
          </a:p>
        </p:txBody>
      </p:sp>
      <p:sp>
        <p:nvSpPr>
          <p:cNvPr id="672" name="Google Shape;672;p44"/>
          <p:cNvSpPr/>
          <p:nvPr/>
        </p:nvSpPr>
        <p:spPr>
          <a:xfrm>
            <a:off x="10581728" y="2296684"/>
            <a:ext cx="274200" cy="273900"/>
          </a:xfrm>
          <a:prstGeom prst="ellipse">
            <a:avLst/>
          </a:prstGeom>
          <a:solidFill>
            <a:srgbClr val="FFFFFF">
              <a:alpha val="60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11519332" y="2790357"/>
            <a:ext cx="274200" cy="273900"/>
          </a:xfrm>
          <a:prstGeom prst="ellipse">
            <a:avLst/>
          </a:prstGeom>
          <a:solidFill>
            <a:srgbClr val="FFFFFF">
              <a:alpha val="276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4802449" y="2022784"/>
            <a:ext cx="274200" cy="273900"/>
          </a:xfrm>
          <a:prstGeom prst="ellipse">
            <a:avLst/>
          </a:prstGeom>
          <a:solidFill>
            <a:srgbClr val="FFFFFF">
              <a:alpha val="85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996293" y="559258"/>
            <a:ext cx="3613357" cy="572700"/>
          </a:xfrm>
          <a:prstGeom prst="rect">
            <a:avLst/>
          </a:prstGeom>
        </p:spPr>
        <p:txBody>
          <a:bodyPr spcFirstLastPara="1" wrap="square" lIns="91425" tIns="91425" rIns="91425" bIns="91425" anchor="t" anchorCtr="0">
            <a:noAutofit/>
          </a:bodyPr>
          <a:lstStyle/>
          <a:p>
            <a:pPr lvl="0"/>
            <a:r>
              <a:rPr lang="fr-FR" dirty="0"/>
              <a:t>Processus de Data Mining</a:t>
            </a:r>
            <a:endParaRPr dirty="0"/>
          </a:p>
        </p:txBody>
      </p:sp>
      <p:pic>
        <p:nvPicPr>
          <p:cNvPr id="667" name="Google Shape;667;p44" title="Gráfico">
            <a:hlinkClick r:id="rId4"/>
          </p:cNvPr>
          <p:cNvPicPr preferRelativeResize="0"/>
          <p:nvPr/>
        </p:nvPicPr>
        <p:blipFill>
          <a:blip r:embed="rId5">
            <a:alphaModFix/>
          </a:blip>
          <a:stretch>
            <a:fillRect/>
          </a:stretch>
        </p:blipFill>
        <p:spPr>
          <a:xfrm>
            <a:off x="0" y="1493132"/>
            <a:ext cx="4609650" cy="3142251"/>
          </a:xfrm>
          <a:prstGeom prst="rect">
            <a:avLst/>
          </a:prstGeom>
          <a:noFill/>
          <a:ln>
            <a:noFill/>
          </a:ln>
        </p:spPr>
      </p:pic>
      <p:sp>
        <p:nvSpPr>
          <p:cNvPr id="669" name="Google Shape;669;p44"/>
          <p:cNvSpPr txBox="1"/>
          <p:nvPr/>
        </p:nvSpPr>
        <p:spPr>
          <a:xfrm>
            <a:off x="10365382" y="286398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dirty="0">
                <a:solidFill>
                  <a:schemeClr val="lt1"/>
                </a:solidFill>
                <a:latin typeface="Raleway"/>
                <a:ea typeface="Raleway"/>
                <a:cs typeface="Raleway"/>
                <a:sym typeface="Raleway"/>
              </a:rPr>
              <a:t>Mercury is the closest planet to the Sun</a:t>
            </a:r>
            <a:endParaRPr dirty="0">
              <a:solidFill>
                <a:schemeClr val="lt1"/>
              </a:solidFill>
              <a:latin typeface="Raleway"/>
              <a:ea typeface="Raleway"/>
              <a:cs typeface="Raleway"/>
              <a:sym typeface="Raleway"/>
            </a:endParaRPr>
          </a:p>
          <a:p>
            <a:pPr marL="0" lvl="0" indent="0" algn="l" rtl="0">
              <a:lnSpc>
                <a:spcPct val="100000"/>
              </a:lnSpc>
              <a:spcBef>
                <a:spcPts val="1600"/>
              </a:spcBef>
              <a:spcAft>
                <a:spcPts val="1600"/>
              </a:spcAft>
              <a:buNone/>
            </a:pPr>
            <a:endParaRPr dirty="0">
              <a:solidFill>
                <a:schemeClr val="lt1"/>
              </a:solidFill>
              <a:latin typeface="Raleway"/>
              <a:ea typeface="Raleway"/>
              <a:cs typeface="Raleway"/>
              <a:sym typeface="Raleway"/>
            </a:endParaRPr>
          </a:p>
        </p:txBody>
      </p:sp>
      <p:sp>
        <p:nvSpPr>
          <p:cNvPr id="670" name="Google Shape;670;p44"/>
          <p:cNvSpPr txBox="1"/>
          <p:nvPr/>
        </p:nvSpPr>
        <p:spPr>
          <a:xfrm>
            <a:off x="9699359" y="208389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671" name="Google Shape;671;p44"/>
          <p:cNvSpPr txBox="1"/>
          <p:nvPr/>
        </p:nvSpPr>
        <p:spPr>
          <a:xfrm>
            <a:off x="5212658" y="1385555"/>
            <a:ext cx="3549446" cy="2252907"/>
          </a:xfrm>
          <a:prstGeom prst="rect">
            <a:avLst/>
          </a:prstGeom>
          <a:noFill/>
          <a:ln>
            <a:noFill/>
          </a:ln>
        </p:spPr>
        <p:txBody>
          <a:bodyPr spcFirstLastPara="1" wrap="square" lIns="91425" tIns="91425" rIns="91425" bIns="91425" anchor="t" anchorCtr="0">
            <a:noAutofit/>
          </a:bodyPr>
          <a:lstStyle/>
          <a:p>
            <a:pPr algn="just"/>
            <a:endParaRPr lang="fr-FR" dirty="0" smtClean="0">
              <a:solidFill>
                <a:schemeClr val="bg1"/>
              </a:solidFill>
            </a:endParaRPr>
          </a:p>
          <a:p>
            <a:pPr algn="just"/>
            <a:endParaRPr lang="fr-FR" dirty="0" smtClean="0">
              <a:solidFill>
                <a:schemeClr val="bg1"/>
              </a:solidFill>
            </a:endParaRPr>
          </a:p>
          <a:p>
            <a:r>
              <a:rPr lang="fr-FR" i="1" u="sng" dirty="0" smtClean="0">
                <a:solidFill>
                  <a:schemeClr val="bg1"/>
                </a:solidFill>
              </a:rPr>
              <a:t>Prétraitement des données</a:t>
            </a:r>
            <a:r>
              <a:rPr lang="fr-FR" i="1" u="sng" dirty="0">
                <a:solidFill>
                  <a:schemeClr val="bg1"/>
                </a:solidFill>
              </a:rPr>
              <a:t>:</a:t>
            </a:r>
          </a:p>
          <a:p>
            <a:endParaRPr lang="fr-FR" dirty="0">
              <a:solidFill>
                <a:schemeClr val="bg1"/>
              </a:solidFill>
            </a:endParaRPr>
          </a:p>
          <a:p>
            <a:r>
              <a:rPr lang="fr-FR" dirty="0" smtClean="0">
                <a:solidFill>
                  <a:schemeClr val="bg1"/>
                </a:solidFill>
              </a:rPr>
              <a:t>  Filtrage des principaux utilisateurs et produits.</a:t>
            </a:r>
          </a:p>
          <a:p>
            <a:r>
              <a:rPr lang="fr-FR" dirty="0" smtClean="0">
                <a:solidFill>
                  <a:schemeClr val="bg1"/>
                </a:solidFill>
              </a:rPr>
              <a:t>  Création d'une matrice d'interaction utilisateur-produit.</a:t>
            </a:r>
          </a:p>
          <a:p>
            <a:r>
              <a:rPr lang="fr-FR" dirty="0" smtClean="0">
                <a:solidFill>
                  <a:schemeClr val="bg1"/>
                </a:solidFill>
              </a:rPr>
              <a:t>   Gestion des valeurs </a:t>
            </a:r>
            <a:r>
              <a:rPr lang="fr-FR" dirty="0" smtClean="0">
                <a:solidFill>
                  <a:schemeClr val="bg1"/>
                </a:solidFill>
              </a:rPr>
              <a:t>manquantes.</a:t>
            </a:r>
            <a:endParaRPr lang="fr-FR" dirty="0">
              <a:solidFill>
                <a:schemeClr val="bg1"/>
              </a:solidFill>
            </a:endParaRPr>
          </a:p>
        </p:txBody>
      </p:sp>
      <p:sp>
        <p:nvSpPr>
          <p:cNvPr id="672" name="Google Shape;672;p44"/>
          <p:cNvSpPr/>
          <p:nvPr/>
        </p:nvSpPr>
        <p:spPr>
          <a:xfrm>
            <a:off x="10581728" y="2296684"/>
            <a:ext cx="274200" cy="273900"/>
          </a:xfrm>
          <a:prstGeom prst="ellipse">
            <a:avLst/>
          </a:prstGeom>
          <a:solidFill>
            <a:srgbClr val="FFFFFF">
              <a:alpha val="60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11519332" y="2790357"/>
            <a:ext cx="274200" cy="273900"/>
          </a:xfrm>
          <a:prstGeom prst="ellipse">
            <a:avLst/>
          </a:prstGeom>
          <a:solidFill>
            <a:srgbClr val="FFFFFF">
              <a:alpha val="276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74;p44"/>
          <p:cNvSpPr/>
          <p:nvPr/>
        </p:nvSpPr>
        <p:spPr>
          <a:xfrm>
            <a:off x="4938458" y="1892750"/>
            <a:ext cx="274200" cy="273900"/>
          </a:xfrm>
          <a:prstGeom prst="ellipse">
            <a:avLst/>
          </a:prstGeom>
          <a:solidFill>
            <a:srgbClr val="FFFFFF">
              <a:alpha val="85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27700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a:t>Processus de Data Mining</a:t>
            </a:r>
            <a:endParaRPr dirty="0"/>
          </a:p>
        </p:txBody>
      </p:sp>
      <p:pic>
        <p:nvPicPr>
          <p:cNvPr id="667" name="Google Shape;667;p44" title="Gráfico">
            <a:hlinkClick r:id="rId4"/>
          </p:cNvPr>
          <p:cNvPicPr preferRelativeResize="0"/>
          <p:nvPr/>
        </p:nvPicPr>
        <p:blipFill>
          <a:blip r:embed="rId5">
            <a:alphaModFix/>
          </a:blip>
          <a:stretch>
            <a:fillRect/>
          </a:stretch>
        </p:blipFill>
        <p:spPr>
          <a:xfrm>
            <a:off x="0" y="1493132"/>
            <a:ext cx="4609650" cy="3142251"/>
          </a:xfrm>
          <a:prstGeom prst="rect">
            <a:avLst/>
          </a:prstGeom>
          <a:noFill/>
          <a:ln>
            <a:noFill/>
          </a:ln>
        </p:spPr>
      </p:pic>
      <p:sp>
        <p:nvSpPr>
          <p:cNvPr id="669" name="Google Shape;669;p44"/>
          <p:cNvSpPr txBox="1"/>
          <p:nvPr/>
        </p:nvSpPr>
        <p:spPr>
          <a:xfrm>
            <a:off x="10365382" y="2863984"/>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000000"/>
              </a:buClr>
              <a:buSzPts val="1100"/>
              <a:buFont typeface="Arial"/>
              <a:buNone/>
            </a:pPr>
            <a:r>
              <a:rPr lang="en" dirty="0">
                <a:solidFill>
                  <a:schemeClr val="lt1"/>
                </a:solidFill>
                <a:latin typeface="Raleway"/>
                <a:ea typeface="Raleway"/>
                <a:cs typeface="Raleway"/>
                <a:sym typeface="Raleway"/>
              </a:rPr>
              <a:t>Mercury is the closest planet to the Sun</a:t>
            </a:r>
            <a:endParaRPr dirty="0">
              <a:solidFill>
                <a:schemeClr val="lt1"/>
              </a:solidFill>
              <a:latin typeface="Raleway"/>
              <a:ea typeface="Raleway"/>
              <a:cs typeface="Raleway"/>
              <a:sym typeface="Raleway"/>
            </a:endParaRPr>
          </a:p>
          <a:p>
            <a:pPr marL="0" lvl="0" indent="0" algn="l" rtl="0">
              <a:lnSpc>
                <a:spcPct val="100000"/>
              </a:lnSpc>
              <a:spcBef>
                <a:spcPts val="1600"/>
              </a:spcBef>
              <a:spcAft>
                <a:spcPts val="1600"/>
              </a:spcAft>
              <a:buNone/>
            </a:pPr>
            <a:endParaRPr dirty="0">
              <a:solidFill>
                <a:schemeClr val="lt1"/>
              </a:solidFill>
              <a:latin typeface="Raleway"/>
              <a:ea typeface="Raleway"/>
              <a:cs typeface="Raleway"/>
              <a:sym typeface="Raleway"/>
            </a:endParaRPr>
          </a:p>
        </p:txBody>
      </p:sp>
      <p:sp>
        <p:nvSpPr>
          <p:cNvPr id="670" name="Google Shape;670;p44"/>
          <p:cNvSpPr txBox="1"/>
          <p:nvPr/>
        </p:nvSpPr>
        <p:spPr>
          <a:xfrm>
            <a:off x="9699359" y="2083898"/>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dirty="0">
              <a:solidFill>
                <a:schemeClr val="lt1"/>
              </a:solidFill>
              <a:latin typeface="Raleway"/>
              <a:ea typeface="Raleway"/>
              <a:cs typeface="Raleway"/>
              <a:sym typeface="Raleway"/>
            </a:endParaRPr>
          </a:p>
        </p:txBody>
      </p:sp>
      <p:sp>
        <p:nvSpPr>
          <p:cNvPr id="671" name="Google Shape;671;p44"/>
          <p:cNvSpPr txBox="1"/>
          <p:nvPr/>
        </p:nvSpPr>
        <p:spPr>
          <a:xfrm>
            <a:off x="5216017" y="1972549"/>
            <a:ext cx="3389048" cy="1357297"/>
          </a:xfrm>
          <a:prstGeom prst="rect">
            <a:avLst/>
          </a:prstGeom>
          <a:noFill/>
          <a:ln>
            <a:noFill/>
          </a:ln>
        </p:spPr>
        <p:txBody>
          <a:bodyPr spcFirstLastPara="1" wrap="square" lIns="91425" tIns="91425" rIns="91425" bIns="91425" anchor="t" anchorCtr="0">
            <a:noAutofit/>
          </a:bodyPr>
          <a:lstStyle/>
          <a:p>
            <a:r>
              <a:rPr lang="fr-FR" i="1" u="sng" dirty="0">
                <a:solidFill>
                  <a:schemeClr val="bg1"/>
                </a:solidFill>
              </a:rPr>
              <a:t>Calcul de la matrice</a:t>
            </a:r>
            <a:r>
              <a:rPr lang="fr-FR" dirty="0" smtClean="0">
                <a:solidFill>
                  <a:schemeClr val="bg1"/>
                </a:solidFill>
              </a:rPr>
              <a:t>:</a:t>
            </a:r>
          </a:p>
          <a:p>
            <a:endParaRPr lang="fr-FR" dirty="0">
              <a:solidFill>
                <a:schemeClr val="bg1"/>
              </a:solidFill>
            </a:endParaRPr>
          </a:p>
          <a:p>
            <a:r>
              <a:rPr lang="fr-FR" dirty="0">
                <a:solidFill>
                  <a:schemeClr val="bg1"/>
                </a:solidFill>
              </a:rPr>
              <a:t> </a:t>
            </a:r>
            <a:r>
              <a:rPr lang="fr-FR" dirty="0" smtClean="0">
                <a:solidFill>
                  <a:schemeClr val="bg1"/>
                </a:solidFill>
              </a:rPr>
              <a:t>  Calcul </a:t>
            </a:r>
            <a:r>
              <a:rPr lang="fr-FR" dirty="0">
                <a:solidFill>
                  <a:schemeClr val="bg1"/>
                </a:solidFill>
              </a:rPr>
              <a:t>de la similarité des articles en utilisant la similarité cosinus.</a:t>
            </a:r>
          </a:p>
          <a:p>
            <a:r>
              <a:rPr lang="fr-FR" dirty="0">
                <a:solidFill>
                  <a:schemeClr val="bg1"/>
                </a:solidFill>
              </a:rPr>
              <a:t> </a:t>
            </a:r>
            <a:r>
              <a:rPr lang="fr-FR" dirty="0" smtClean="0">
                <a:solidFill>
                  <a:schemeClr val="bg1"/>
                </a:solidFill>
              </a:rPr>
              <a:t>  Génération </a:t>
            </a:r>
            <a:r>
              <a:rPr lang="fr-FR" dirty="0">
                <a:solidFill>
                  <a:schemeClr val="bg1"/>
                </a:solidFill>
              </a:rPr>
              <a:t>d'une matrice de similarité des articles</a:t>
            </a:r>
            <a:r>
              <a:rPr lang="fr-FR" dirty="0"/>
              <a:t>.</a:t>
            </a:r>
          </a:p>
        </p:txBody>
      </p:sp>
      <p:sp>
        <p:nvSpPr>
          <p:cNvPr id="672" name="Google Shape;672;p44"/>
          <p:cNvSpPr/>
          <p:nvPr/>
        </p:nvSpPr>
        <p:spPr>
          <a:xfrm>
            <a:off x="10581728" y="2296684"/>
            <a:ext cx="274200" cy="273900"/>
          </a:xfrm>
          <a:prstGeom prst="ellipse">
            <a:avLst/>
          </a:prstGeom>
          <a:solidFill>
            <a:srgbClr val="FFFFFF">
              <a:alpha val="60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11519332" y="2790357"/>
            <a:ext cx="274200" cy="273900"/>
          </a:xfrm>
          <a:prstGeom prst="ellipse">
            <a:avLst/>
          </a:prstGeom>
          <a:solidFill>
            <a:srgbClr val="FFFFFF">
              <a:alpha val="276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4901249" y="2093648"/>
            <a:ext cx="274200" cy="273900"/>
          </a:xfrm>
          <a:prstGeom prst="ellipse">
            <a:avLst/>
          </a:prstGeom>
          <a:solidFill>
            <a:srgbClr val="FFFFFF">
              <a:alpha val="85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97441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7"/>
        <p:cNvGrpSpPr/>
        <p:nvPr/>
      </p:nvGrpSpPr>
      <p:grpSpPr>
        <a:xfrm>
          <a:off x="0" y="0"/>
          <a:ext cx="0" cy="0"/>
          <a:chOff x="0" y="0"/>
          <a:chExt cx="0" cy="0"/>
        </a:xfrm>
      </p:grpSpPr>
      <p:sp>
        <p:nvSpPr>
          <p:cNvPr id="1348" name="Google Shape;1348;p52"/>
          <p:cNvSpPr/>
          <p:nvPr/>
        </p:nvSpPr>
        <p:spPr>
          <a:xfrm>
            <a:off x="3456650" y="1725450"/>
            <a:ext cx="423300" cy="423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5264150" y="1725450"/>
            <a:ext cx="423300" cy="423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71650" y="1725450"/>
            <a:ext cx="423300" cy="423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1649225" y="1725450"/>
            <a:ext cx="423300" cy="423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52" name="Google Shape;1352;p52"/>
          <p:cNvGrpSpPr/>
          <p:nvPr/>
        </p:nvGrpSpPr>
        <p:grpSpPr>
          <a:xfrm>
            <a:off x="7350667" y="371505"/>
            <a:ext cx="543432" cy="741197"/>
            <a:chOff x="2878829" y="3023092"/>
            <a:chExt cx="543432" cy="741197"/>
          </a:xfrm>
        </p:grpSpPr>
        <p:sp>
          <p:nvSpPr>
            <p:cNvPr id="1353" name="Google Shape;1353;p52"/>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7" name="Google Shape;1377;p5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fr-FR" dirty="0" err="1"/>
              <a:t>Scoring</a:t>
            </a:r>
            <a:r>
              <a:rPr lang="fr-FR" dirty="0"/>
              <a:t> et Recommandations</a:t>
            </a:r>
            <a:endParaRPr dirty="0"/>
          </a:p>
        </p:txBody>
      </p:sp>
      <p:sp>
        <p:nvSpPr>
          <p:cNvPr id="1378" name="Google Shape;1378;p52"/>
          <p:cNvSpPr/>
          <p:nvPr/>
        </p:nvSpPr>
        <p:spPr>
          <a:xfrm>
            <a:off x="6956450" y="1610275"/>
            <a:ext cx="653700" cy="653700"/>
          </a:xfrm>
          <a:prstGeom prst="pie">
            <a:avLst>
              <a:gd name="adj1" fmla="val 0"/>
              <a:gd name="adj2" fmla="val 16200000"/>
            </a:avLst>
          </a:prstGeom>
          <a:gradFill>
            <a:gsLst>
              <a:gs pos="0">
                <a:srgbClr val="20124D"/>
              </a:gs>
              <a:gs pos="100000">
                <a:srgbClr val="EA9999"/>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5148950" y="1610275"/>
            <a:ext cx="653700" cy="653700"/>
          </a:xfrm>
          <a:prstGeom prst="pie">
            <a:avLst>
              <a:gd name="adj1" fmla="val 0"/>
              <a:gd name="adj2" fmla="val 19142500"/>
            </a:avLst>
          </a:prstGeom>
          <a:gradFill>
            <a:gsLst>
              <a:gs pos="0">
                <a:srgbClr val="20124D"/>
              </a:gs>
              <a:gs pos="100000">
                <a:srgbClr val="EA9999"/>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3341450" y="1610275"/>
            <a:ext cx="653700" cy="653700"/>
          </a:xfrm>
          <a:prstGeom prst="pie">
            <a:avLst>
              <a:gd name="adj1" fmla="val 0"/>
              <a:gd name="adj2" fmla="val 13838534"/>
            </a:avLst>
          </a:prstGeom>
          <a:gradFill>
            <a:gsLst>
              <a:gs pos="0">
                <a:srgbClr val="20124D"/>
              </a:gs>
              <a:gs pos="100000">
                <a:srgbClr val="EA9999"/>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1534025" y="1610275"/>
            <a:ext cx="653700" cy="653700"/>
          </a:xfrm>
          <a:prstGeom prst="pie">
            <a:avLst>
              <a:gd name="adj1" fmla="val 0"/>
              <a:gd name="adj2" fmla="val 9026568"/>
            </a:avLst>
          </a:prstGeom>
          <a:gradFill>
            <a:gsLst>
              <a:gs pos="0">
                <a:srgbClr val="20124D"/>
              </a:gs>
              <a:gs pos="100000">
                <a:srgbClr val="EA9999"/>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494112" y="1470700"/>
            <a:ext cx="105963" cy="105963"/>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re 12"/>
          <p:cNvSpPr>
            <a:spLocks noGrp="1"/>
          </p:cNvSpPr>
          <p:nvPr>
            <p:ph type="title" idx="3"/>
          </p:nvPr>
        </p:nvSpPr>
        <p:spPr>
          <a:xfrm>
            <a:off x="9105986" y="2747575"/>
            <a:ext cx="991172" cy="498000"/>
          </a:xfrm>
        </p:spPr>
        <p:txBody>
          <a:bodyPr/>
          <a:lstStyle/>
          <a:p>
            <a:endParaRPr lang="fr-FR"/>
          </a:p>
        </p:txBody>
      </p:sp>
      <p:sp>
        <p:nvSpPr>
          <p:cNvPr id="14" name="Titre 13"/>
          <p:cNvSpPr>
            <a:spLocks noGrp="1"/>
          </p:cNvSpPr>
          <p:nvPr>
            <p:ph type="title" idx="4"/>
          </p:nvPr>
        </p:nvSpPr>
        <p:spPr>
          <a:xfrm>
            <a:off x="9495677" y="3113425"/>
            <a:ext cx="992700" cy="498000"/>
          </a:xfrm>
        </p:spPr>
        <p:txBody>
          <a:bodyPr/>
          <a:lstStyle/>
          <a:p>
            <a:endParaRPr lang="fr-FR"/>
          </a:p>
        </p:txBody>
      </p:sp>
      <p:sp>
        <p:nvSpPr>
          <p:cNvPr id="15" name="Titre 14"/>
          <p:cNvSpPr>
            <a:spLocks noGrp="1"/>
          </p:cNvSpPr>
          <p:nvPr>
            <p:ph type="title" idx="5"/>
          </p:nvPr>
        </p:nvSpPr>
        <p:spPr>
          <a:xfrm>
            <a:off x="9730872" y="2388625"/>
            <a:ext cx="992700" cy="498000"/>
          </a:xfrm>
        </p:spPr>
        <p:txBody>
          <a:bodyPr/>
          <a:lstStyle/>
          <a:p>
            <a:endParaRPr lang="fr-FR" dirty="0"/>
          </a:p>
        </p:txBody>
      </p:sp>
      <p:sp>
        <p:nvSpPr>
          <p:cNvPr id="16" name="Sous-titre 15"/>
          <p:cNvSpPr>
            <a:spLocks noGrp="1"/>
          </p:cNvSpPr>
          <p:nvPr>
            <p:ph type="subTitle" idx="1"/>
          </p:nvPr>
        </p:nvSpPr>
        <p:spPr>
          <a:xfrm>
            <a:off x="10329877" y="2406390"/>
            <a:ext cx="1122000" cy="475800"/>
          </a:xfrm>
        </p:spPr>
        <p:txBody>
          <a:bodyPr/>
          <a:lstStyle/>
          <a:p>
            <a:endParaRPr lang="fr-FR"/>
          </a:p>
        </p:txBody>
      </p:sp>
      <p:sp>
        <p:nvSpPr>
          <p:cNvPr id="17" name="Sous-titre 16"/>
          <p:cNvSpPr>
            <a:spLocks noGrp="1"/>
          </p:cNvSpPr>
          <p:nvPr>
            <p:ph type="subTitle" idx="6"/>
          </p:nvPr>
        </p:nvSpPr>
        <p:spPr>
          <a:xfrm>
            <a:off x="10018677" y="2758675"/>
            <a:ext cx="1122000" cy="475800"/>
          </a:xfrm>
        </p:spPr>
        <p:txBody>
          <a:bodyPr/>
          <a:lstStyle/>
          <a:p>
            <a:endParaRPr lang="fr-FR"/>
          </a:p>
        </p:txBody>
      </p:sp>
      <p:sp>
        <p:nvSpPr>
          <p:cNvPr id="18" name="Sous-titre 17"/>
          <p:cNvSpPr>
            <a:spLocks noGrp="1"/>
          </p:cNvSpPr>
          <p:nvPr>
            <p:ph type="subTitle" idx="7"/>
          </p:nvPr>
        </p:nvSpPr>
        <p:spPr>
          <a:xfrm>
            <a:off x="9121971" y="3095425"/>
            <a:ext cx="1122000" cy="475800"/>
          </a:xfrm>
        </p:spPr>
        <p:txBody>
          <a:bodyPr/>
          <a:lstStyle/>
          <a:p>
            <a:endParaRPr lang="fr-FR"/>
          </a:p>
        </p:txBody>
      </p:sp>
      <p:sp>
        <p:nvSpPr>
          <p:cNvPr id="19" name="Sous-titre 18"/>
          <p:cNvSpPr>
            <a:spLocks noGrp="1"/>
          </p:cNvSpPr>
          <p:nvPr>
            <p:ph type="subTitle" idx="8"/>
          </p:nvPr>
        </p:nvSpPr>
        <p:spPr>
          <a:xfrm>
            <a:off x="9601572" y="3153625"/>
            <a:ext cx="1122000" cy="475800"/>
          </a:xfrm>
        </p:spPr>
        <p:txBody>
          <a:bodyPr/>
          <a:lstStyle/>
          <a:p>
            <a:endParaRPr lang="fr-FR" dirty="0"/>
          </a:p>
        </p:txBody>
      </p:sp>
      <p:sp>
        <p:nvSpPr>
          <p:cNvPr id="20" name="Sous-titre 19"/>
          <p:cNvSpPr>
            <a:spLocks noGrp="1"/>
          </p:cNvSpPr>
          <p:nvPr>
            <p:ph type="subTitle" idx="9"/>
          </p:nvPr>
        </p:nvSpPr>
        <p:spPr>
          <a:xfrm>
            <a:off x="10324473" y="2405510"/>
            <a:ext cx="1333800" cy="812100"/>
          </a:xfrm>
        </p:spPr>
        <p:txBody>
          <a:bodyPr/>
          <a:lstStyle/>
          <a:p>
            <a:endParaRPr lang="fr-FR"/>
          </a:p>
        </p:txBody>
      </p:sp>
      <p:sp>
        <p:nvSpPr>
          <p:cNvPr id="21" name="Sous-titre 20"/>
          <p:cNvSpPr>
            <a:spLocks noGrp="1"/>
          </p:cNvSpPr>
          <p:nvPr>
            <p:ph type="subTitle" idx="13"/>
          </p:nvPr>
        </p:nvSpPr>
        <p:spPr>
          <a:xfrm>
            <a:off x="5184278" y="2747574"/>
            <a:ext cx="3583093" cy="1527059"/>
          </a:xfrm>
        </p:spPr>
        <p:txBody>
          <a:bodyPr/>
          <a:lstStyle/>
          <a:p>
            <a:pPr algn="l"/>
            <a:r>
              <a:rPr lang="fr-FR" b="1" u="sng" dirty="0"/>
              <a:t>Recommandations</a:t>
            </a:r>
            <a:r>
              <a:rPr lang="fr-FR" b="1" u="sng" dirty="0" smtClean="0"/>
              <a:t>:</a:t>
            </a:r>
          </a:p>
          <a:p>
            <a:pPr algn="l"/>
            <a:endParaRPr lang="fr-FR" dirty="0"/>
          </a:p>
          <a:p>
            <a:pPr algn="l">
              <a:buFont typeface="Courier New" panose="02070309020205020404" pitchFamily="49" charset="0"/>
              <a:buChar char="o"/>
            </a:pPr>
            <a:r>
              <a:rPr lang="fr-FR" dirty="0"/>
              <a:t> </a:t>
            </a:r>
            <a:r>
              <a:rPr lang="fr-FR" dirty="0" smtClean="0"/>
              <a:t>  Tri </a:t>
            </a:r>
            <a:r>
              <a:rPr lang="fr-FR" dirty="0"/>
              <a:t>des articles en fonction des scores calculés.</a:t>
            </a:r>
          </a:p>
          <a:p>
            <a:pPr algn="l">
              <a:buFont typeface="Courier New" panose="02070309020205020404" pitchFamily="49" charset="0"/>
              <a:buChar char="o"/>
            </a:pPr>
            <a:r>
              <a:rPr lang="fr-FR" dirty="0"/>
              <a:t> </a:t>
            </a:r>
            <a:r>
              <a:rPr lang="fr-FR" dirty="0" smtClean="0"/>
              <a:t>  Recommandation </a:t>
            </a:r>
            <a:r>
              <a:rPr lang="fr-FR" dirty="0"/>
              <a:t>des N meilleurs articles à l'utilisateur</a:t>
            </a:r>
          </a:p>
        </p:txBody>
      </p:sp>
      <p:sp>
        <p:nvSpPr>
          <p:cNvPr id="22" name="Sous-titre 21"/>
          <p:cNvSpPr>
            <a:spLocks noGrp="1"/>
          </p:cNvSpPr>
          <p:nvPr>
            <p:ph type="subTitle" idx="14"/>
          </p:nvPr>
        </p:nvSpPr>
        <p:spPr>
          <a:xfrm>
            <a:off x="9389772" y="2985475"/>
            <a:ext cx="1333800" cy="812100"/>
          </a:xfrm>
        </p:spPr>
        <p:txBody>
          <a:bodyPr/>
          <a:lstStyle/>
          <a:p>
            <a:endParaRPr lang="fr-FR"/>
          </a:p>
        </p:txBody>
      </p:sp>
      <p:sp>
        <p:nvSpPr>
          <p:cNvPr id="23" name="Sous-titre 22"/>
          <p:cNvSpPr>
            <a:spLocks noGrp="1"/>
          </p:cNvSpPr>
          <p:nvPr>
            <p:ph type="subTitle" idx="15"/>
          </p:nvPr>
        </p:nvSpPr>
        <p:spPr>
          <a:xfrm>
            <a:off x="285260" y="2644290"/>
            <a:ext cx="4286740" cy="2356623"/>
          </a:xfrm>
        </p:spPr>
        <p:txBody>
          <a:bodyPr/>
          <a:lstStyle/>
          <a:p>
            <a:pPr algn="l"/>
            <a:r>
              <a:rPr lang="fr-FR" b="1" u="sng" dirty="0" err="1" smtClean="0"/>
              <a:t>Scoring</a:t>
            </a:r>
            <a:r>
              <a:rPr lang="fr-FR" b="1" u="sng" dirty="0" smtClean="0"/>
              <a:t>:</a:t>
            </a:r>
          </a:p>
          <a:p>
            <a:pPr algn="l"/>
            <a:endParaRPr lang="fr-FR" dirty="0" smtClean="0"/>
          </a:p>
          <a:p>
            <a:pPr algn="l">
              <a:buFont typeface="Courier New" panose="02070309020205020404" pitchFamily="49" charset="0"/>
              <a:buChar char="o"/>
            </a:pPr>
            <a:r>
              <a:rPr lang="fr-FR" dirty="0"/>
              <a:t> </a:t>
            </a:r>
            <a:r>
              <a:rPr lang="fr-FR" dirty="0" smtClean="0"/>
              <a:t>  Calcul des scores pour les articles non évalués par l'utilisateur.</a:t>
            </a:r>
          </a:p>
          <a:p>
            <a:pPr algn="l">
              <a:buFont typeface="Courier New" panose="02070309020205020404" pitchFamily="49" charset="0"/>
              <a:buChar char="o"/>
            </a:pPr>
            <a:r>
              <a:rPr lang="fr-FR" dirty="0" smtClean="0"/>
              <a:t>   Utilisation </a:t>
            </a:r>
            <a:r>
              <a:rPr lang="fr-FR" dirty="0"/>
              <a:t>des évaluations existantes de l'utilisateur et des scores de similarité des articles</a:t>
            </a:r>
            <a:r>
              <a:rPr lang="fr-FR" dirty="0" smtClean="0"/>
              <a:t>.</a:t>
            </a:r>
          </a:p>
          <a:p>
            <a:pPr algn="l">
              <a:buFontTx/>
              <a:buChar char="-"/>
            </a:pPr>
            <a:endParaRPr lang="fr-FR" dirty="0"/>
          </a:p>
          <a:p>
            <a:pPr algn="l">
              <a:buFontTx/>
              <a:buChar char="-"/>
            </a:pPr>
            <a:endParaRPr lang="fr-FR"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E-Commerce Business Plan By Slides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295</TotalTime>
  <Words>462</Words>
  <Application>Microsoft Office PowerPoint</Application>
  <PresentationFormat>Affichage à l'écran (16:9)</PresentationFormat>
  <Paragraphs>100</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Courier New</vt:lpstr>
      <vt:lpstr>Raleway</vt:lpstr>
      <vt:lpstr>Wingdings</vt:lpstr>
      <vt:lpstr>Arial</vt:lpstr>
      <vt:lpstr>Oswald</vt:lpstr>
      <vt:lpstr>E-Commerce Business Plan By Slidesgo</vt:lpstr>
      <vt:lpstr>Système de recommandation basé sur les articles</vt:lpstr>
      <vt:lpstr>06</vt:lpstr>
      <vt:lpstr>Introduction</vt:lpstr>
      <vt:lpstr>Étude de Besoin</vt:lpstr>
      <vt:lpstr>Étude de Besoin</vt:lpstr>
      <vt:lpstr>Processus de Data Mining</vt:lpstr>
      <vt:lpstr>Processus de Data Mining</vt:lpstr>
      <vt:lpstr>Processus de Data Mining</vt:lpstr>
      <vt:lpstr>Présentation PowerPoint</vt:lpstr>
      <vt:lpstr>Outils Utilisés</vt:lpstr>
      <vt:lpstr>Simulation</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BUSINESS PLAN</dc:title>
  <dc:creator>pc</dc:creator>
  <cp:lastModifiedBy>ASUS</cp:lastModifiedBy>
  <cp:revision>18</cp:revision>
  <dcterms:modified xsi:type="dcterms:W3CDTF">2024-06-14T12:15:11Z</dcterms:modified>
</cp:coreProperties>
</file>