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7" r:id="rId5"/>
    <p:sldId id="267" r:id="rId6"/>
    <p:sldId id="269" r:id="rId7"/>
    <p:sldId id="270" r:id="rId8"/>
    <p:sldId id="259" r:id="rId9"/>
    <p:sldId id="261"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1" autoAdjust="0"/>
    <p:restoredTop sz="94660"/>
  </p:normalViewPr>
  <p:slideViewPr>
    <p:cSldViewPr>
      <p:cViewPr varScale="1">
        <p:scale>
          <a:sx n="151" d="100"/>
          <a:sy n="151" d="100"/>
        </p:scale>
        <p:origin x="224" y="57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9/22/24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9/22/24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GB"/>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GB"/>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9/22/24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9/22/24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GB"/>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9/22/24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9/22/24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GB"/>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9/22/24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9/22/24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GB"/>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GB"/>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9/22/24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9/22/24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9/22/24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GB"/>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GB"/>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9/22/24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GB"/>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GB"/>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GB"/>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9/22/24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GB"/>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9/22/24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eduKemet</a:t>
            </a:r>
            <a:endParaRPr lang="en-US" dirty="0"/>
          </a:p>
        </p:txBody>
      </p:sp>
      <p:sp>
        <p:nvSpPr>
          <p:cNvPr id="5" name="Subtitle 4"/>
          <p:cNvSpPr>
            <a:spLocks noGrp="1"/>
          </p:cNvSpPr>
          <p:nvPr>
            <p:ph type="subTitle" idx="1"/>
          </p:nvPr>
        </p:nvSpPr>
        <p:spPr/>
        <p:txBody>
          <a:bodyPr>
            <a:normAutofit/>
          </a:bodyPr>
          <a:lstStyle/>
          <a:p>
            <a:r>
              <a:rPr lang="en-US" sz="2400" dirty="0"/>
              <a:t>A Gamified learning Solution by </a:t>
            </a:r>
            <a:r>
              <a:rPr lang="en-US" sz="2400" dirty="0" err="1"/>
              <a:t>Bahale</a:t>
            </a:r>
            <a:r>
              <a:rPr lang="en-US" sz="2400" dirty="0"/>
              <a: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youth remain vulnerable in the </a:t>
            </a:r>
            <a:r>
              <a:rPr lang="en-US" dirty="0" err="1"/>
              <a:t>labour</a:t>
            </a:r>
            <a:r>
              <a:rPr lang="en-US" dirty="0"/>
              <a:t> market...” ~Stats SA</a:t>
            </a:r>
          </a:p>
        </p:txBody>
      </p:sp>
      <p:sp>
        <p:nvSpPr>
          <p:cNvPr id="3" name="Content Placeholder 2">
            <a:extLst>
              <a:ext uri="{FF2B5EF4-FFF2-40B4-BE49-F238E27FC236}">
                <a16:creationId xmlns:a16="http://schemas.microsoft.com/office/drawing/2014/main" id="{10EC549A-97E6-4E03-91C2-8C1D5D37C1B3}"/>
              </a:ext>
            </a:extLst>
          </p:cNvPr>
          <p:cNvSpPr>
            <a:spLocks noGrp="1"/>
          </p:cNvSpPr>
          <p:nvPr>
            <p:ph idx="1"/>
          </p:nvPr>
        </p:nvSpPr>
        <p:spPr/>
        <p:txBody>
          <a:bodyPr/>
          <a:lstStyle/>
          <a:p>
            <a:r>
              <a:rPr lang="en-US" dirty="0"/>
              <a:t>According to Stats SA, by the start of 2024, the number of unemployed youths increased to 45.5%. This was following the increase of unemployed youth by 236 000.</a:t>
            </a:r>
          </a:p>
          <a:p>
            <a:r>
              <a:rPr lang="en-US" dirty="0"/>
              <a:t>In a research conducted by the </a:t>
            </a:r>
            <a:r>
              <a:rPr lang="en-US" dirty="0" err="1"/>
              <a:t>labour</a:t>
            </a:r>
            <a:r>
              <a:rPr lang="en-US" dirty="0"/>
              <a:t> </a:t>
            </a:r>
            <a:r>
              <a:rPr lang="en-US"/>
              <a:t>market intelligence, </a:t>
            </a:r>
            <a:r>
              <a:rPr lang="en-US" dirty="0"/>
              <a:t>it was found that graduate unemployment has sharply risen from 5.8% in 2008 to almost 12% 2023.</a:t>
            </a:r>
          </a:p>
          <a:p>
            <a:r>
              <a:rPr lang="en-US" dirty="0"/>
              <a:t>This is a pattern.</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We have a problem</a:t>
            </a:r>
          </a:p>
        </p:txBody>
      </p:sp>
      <p:sp>
        <p:nvSpPr>
          <p:cNvPr id="3" name="Content Placeholder 2"/>
          <p:cNvSpPr>
            <a:spLocks noGrp="1"/>
          </p:cNvSpPr>
          <p:nvPr>
            <p:ph sz="half" idx="1"/>
          </p:nvPr>
        </p:nvSpPr>
        <p:spPr>
          <a:xfrm>
            <a:off x="1204471" y="2744924"/>
            <a:ext cx="9628057" cy="1368152"/>
          </a:xfrm>
        </p:spPr>
        <p:txBody>
          <a:bodyPr>
            <a:noAutofit/>
          </a:bodyPr>
          <a:lstStyle/>
          <a:p>
            <a:pPr marL="0" indent="0" algn="ctr">
              <a:buNone/>
            </a:pPr>
            <a:r>
              <a:rPr lang="en-US" sz="3600" dirty="0"/>
              <a:t>Tertiary graduates are struggling to enter the job market because of the great gap between the skills granted to them by their degrees and what the job market wants.</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n-US" dirty="0"/>
              <a:t>Don’t worry… I got us.</a:t>
            </a:r>
          </a:p>
        </p:txBody>
      </p:sp>
      <p:pic>
        <p:nvPicPr>
          <p:cNvPr id="8" name="Content Placeholder 7" descr="A basketball player in a red jersey&#10;&#10;Description automatically generated">
            <a:extLst>
              <a:ext uri="{FF2B5EF4-FFF2-40B4-BE49-F238E27FC236}">
                <a16:creationId xmlns:a16="http://schemas.microsoft.com/office/drawing/2014/main" id="{9B89D9AD-0F5F-2BE3-4137-A61361EA24A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18883" y="2244532"/>
            <a:ext cx="5078677" cy="3390016"/>
          </a:xfrm>
          <a:noFill/>
        </p:spPr>
      </p:pic>
      <p:sp>
        <p:nvSpPr>
          <p:cNvPr id="3" name="Content Placeholder 2"/>
          <p:cNvSpPr>
            <a:spLocks noGrp="1"/>
          </p:cNvSpPr>
          <p:nvPr>
            <p:ph sz="half" idx="2"/>
          </p:nvPr>
        </p:nvSpPr>
        <p:spPr>
          <a:xfrm>
            <a:off x="6500707" y="1706880"/>
            <a:ext cx="5078677" cy="4465320"/>
          </a:xfrm>
        </p:spPr>
        <p:txBody>
          <a:bodyPr>
            <a:normAutofit/>
          </a:bodyPr>
          <a:lstStyle/>
          <a:p>
            <a:r>
              <a:rPr lang="en-US" dirty="0"/>
              <a:t>A gamified platform designed to prepare youths, starting from as early as high school, for their future careers by building skills that are essential in making them employable, while enhancing their current abilities.</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0FA0A47-ACAC-9620-7A11-B72662E7E234}"/>
              </a:ext>
            </a:extLst>
          </p:cNvPr>
          <p:cNvSpPr>
            <a:spLocks noGrp="1"/>
          </p:cNvSpPr>
          <p:nvPr>
            <p:ph type="title"/>
          </p:nvPr>
        </p:nvSpPr>
        <p:spPr>
          <a:xfrm>
            <a:off x="1218883" y="274637"/>
            <a:ext cx="10360501" cy="562075"/>
          </a:xfrm>
        </p:spPr>
        <p:txBody>
          <a:bodyPr>
            <a:normAutofit fontScale="90000"/>
          </a:bodyPr>
          <a:lstStyle/>
          <a:p>
            <a:r>
              <a:rPr lang="en-US" dirty="0"/>
              <a:t>Eyes on me…</a:t>
            </a:r>
          </a:p>
        </p:txBody>
      </p:sp>
      <p:pic>
        <p:nvPicPr>
          <p:cNvPr id="8" name="Content Placeholder 7" descr="A person in a black shirt&#10;&#10;Description automatically generated">
            <a:extLst>
              <a:ext uri="{FF2B5EF4-FFF2-40B4-BE49-F238E27FC236}">
                <a16:creationId xmlns:a16="http://schemas.microsoft.com/office/drawing/2014/main" id="{1067AE10-B358-A394-5FAB-D01F825704F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9836" y="2035062"/>
            <a:ext cx="6408712" cy="4020010"/>
          </a:xfrm>
        </p:spPr>
      </p:pic>
      <p:sp>
        <p:nvSpPr>
          <p:cNvPr id="9" name="TextBox 8">
            <a:extLst>
              <a:ext uri="{FF2B5EF4-FFF2-40B4-BE49-F238E27FC236}">
                <a16:creationId xmlns:a16="http://schemas.microsoft.com/office/drawing/2014/main" id="{F2BC177E-C141-58FF-135C-1A8247463F78}"/>
              </a:ext>
            </a:extLst>
          </p:cNvPr>
          <p:cNvSpPr txBox="1"/>
          <p:nvPr/>
        </p:nvSpPr>
        <p:spPr>
          <a:xfrm>
            <a:off x="1341884" y="836712"/>
            <a:ext cx="4752528" cy="523220"/>
          </a:xfrm>
          <a:prstGeom prst="rect">
            <a:avLst/>
          </a:prstGeom>
          <a:noFill/>
        </p:spPr>
        <p:txBody>
          <a:bodyPr wrap="square" rtlCol="0">
            <a:spAutoFit/>
          </a:bodyPr>
          <a:lstStyle/>
          <a:p>
            <a:r>
              <a:rPr lang="en-US" sz="2800" dirty="0"/>
              <a:t>https://</a:t>
            </a:r>
            <a:r>
              <a:rPr lang="en-US" sz="2800" dirty="0" err="1"/>
              <a:t>edu-kemet.vercel.app</a:t>
            </a:r>
            <a:endParaRPr lang="en-US" sz="2800" dirty="0"/>
          </a:p>
        </p:txBody>
      </p:sp>
      <p:pic>
        <p:nvPicPr>
          <p:cNvPr id="17" name="Picture 16" descr="A qr code on a white background&#10;&#10;Description automatically generated">
            <a:extLst>
              <a:ext uri="{FF2B5EF4-FFF2-40B4-BE49-F238E27FC236}">
                <a16:creationId xmlns:a16="http://schemas.microsoft.com/office/drawing/2014/main" id="{6E22F3B6-44EB-9D5E-78AB-93A406C8B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588" y="922115"/>
            <a:ext cx="4368247" cy="5661248"/>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2" y="1701800"/>
            <a:ext cx="4062942" cy="2438400"/>
          </a:xfrm>
        </p:spPr>
        <p:txBody>
          <a:bodyPr anchor="b">
            <a:normAutofit/>
          </a:bodyPr>
          <a:lstStyle/>
          <a:p>
            <a:r>
              <a:rPr lang="en-US" dirty="0"/>
              <a:t>Thank you…</a:t>
            </a:r>
          </a:p>
        </p:txBody>
      </p:sp>
      <p:pic>
        <p:nvPicPr>
          <p:cNvPr id="5" name="Content Placeholder 4" descr="A basketball player jumping in the air&#10;&#10;Description automatically generated">
            <a:extLst>
              <a:ext uri="{FF2B5EF4-FFF2-40B4-BE49-F238E27FC236}">
                <a16:creationId xmlns:a16="http://schemas.microsoft.com/office/drawing/2014/main" id="{852A43D2-6785-33A2-1C9F-06508E105AA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4" r="166" b="1"/>
          <a:stretch/>
        </p:blipFill>
        <p:spPr>
          <a:xfrm>
            <a:off x="5484971" y="584200"/>
            <a:ext cx="6094413" cy="5588000"/>
          </a:xfrm>
          <a:noFill/>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16x9</Template>
  <TotalTime>108</TotalTime>
  <Words>181</Words>
  <Application>Microsoft Macintosh PowerPoint</Application>
  <PresentationFormat>Custom</PresentationFormat>
  <Paragraphs>14</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Tech 16x9</vt:lpstr>
      <vt:lpstr>eduKemet</vt:lpstr>
      <vt:lpstr>“The youth remain vulnerable in the labour market...” ~Stats SA</vt:lpstr>
      <vt:lpstr>We have a problem</vt:lpstr>
      <vt:lpstr>Don’t worry… I got us.</vt:lpstr>
      <vt:lpstr>Eyes on 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Thabo Mponya</dc:creator>
  <cp:lastModifiedBy>Thabo Mponya</cp:lastModifiedBy>
  <cp:revision>2</cp:revision>
  <dcterms:created xsi:type="dcterms:W3CDTF">2024-09-22T07:40:58Z</dcterms:created>
  <dcterms:modified xsi:type="dcterms:W3CDTF">2024-09-22T09:29:07Z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