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9" r:id="rId5"/>
    <p:sldId id="271" r:id="rId6"/>
    <p:sldId id="261" r:id="rId7"/>
    <p:sldId id="274" r:id="rId8"/>
    <p:sldId id="293" r:id="rId9"/>
    <p:sldId id="262" r:id="rId10"/>
    <p:sldId id="277" r:id="rId11"/>
    <p:sldId id="278" r:id="rId12"/>
    <p:sldId id="263" r:id="rId13"/>
    <p:sldId id="289" r:id="rId14"/>
    <p:sldId id="290" r:id="rId15"/>
    <p:sldId id="291" r:id="rId16"/>
    <p:sldId id="281" r:id="rId17"/>
    <p:sldId id="264" r:id="rId18"/>
    <p:sldId id="294" r:id="rId19"/>
    <p:sldId id="295" r:id="rId20"/>
    <p:sldId id="299" r:id="rId21"/>
    <p:sldId id="300" r:id="rId22"/>
    <p:sldId id="301" r:id="rId23"/>
    <p:sldId id="302" r:id="rId24"/>
    <p:sldId id="305" r:id="rId25"/>
    <p:sldId id="306" r:id="rId26"/>
    <p:sldId id="307" r:id="rId27"/>
    <p:sldId id="309" r:id="rId28"/>
    <p:sldId id="310" r:id="rId29"/>
    <p:sldId id="311" r:id="rId30"/>
    <p:sldId id="316" r:id="rId31"/>
    <p:sldId id="312" r:id="rId32"/>
    <p:sldId id="313" r:id="rId33"/>
    <p:sldId id="314" r:id="rId34"/>
    <p:sldId id="317" r:id="rId35"/>
    <p:sldId id="318" r:id="rId36"/>
    <p:sldId id="319" r:id="rId37"/>
    <p:sldId id="265" r:id="rId38"/>
    <p:sldId id="285" r:id="rId39"/>
    <p:sldId id="25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D1F750-DDD0-4BA4-826F-22B9599DFBD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D7B816-B352-4EBE-A8F2-5AA2A6E9E106}">
      <dgm:prSet/>
      <dgm:spPr/>
      <dgm:t>
        <a:bodyPr/>
        <a:lstStyle/>
        <a:p>
          <a:r>
            <a:rPr lang="en-US"/>
            <a:t>Personalized and seamless customer experience is crucial for e-commerce success</a:t>
          </a:r>
        </a:p>
      </dgm:t>
    </dgm:pt>
    <dgm:pt modelId="{ED219C12-C205-48A9-812A-25377D19AA12}" type="parTrans" cxnId="{1692CE92-8579-43BD-AC1B-E2A967C20A92}">
      <dgm:prSet/>
      <dgm:spPr/>
      <dgm:t>
        <a:bodyPr/>
        <a:lstStyle/>
        <a:p>
          <a:endParaRPr lang="en-US"/>
        </a:p>
      </dgm:t>
    </dgm:pt>
    <dgm:pt modelId="{567FA6E3-C6CD-4243-933A-DFC554A03FCD}" type="sibTrans" cxnId="{1692CE92-8579-43BD-AC1B-E2A967C20A92}">
      <dgm:prSet/>
      <dgm:spPr/>
      <dgm:t>
        <a:bodyPr/>
        <a:lstStyle/>
        <a:p>
          <a:endParaRPr lang="en-US"/>
        </a:p>
      </dgm:t>
    </dgm:pt>
    <dgm:pt modelId="{4A5AF893-C989-4FAB-8E27-354FF9F50A8E}">
      <dgm:prSet/>
      <dgm:spPr/>
      <dgm:t>
        <a:bodyPr/>
        <a:lstStyle/>
        <a:p>
          <a:r>
            <a:rPr lang="en-US"/>
            <a:t>Project focus: customer segmentation and intelligent product recommendation</a:t>
          </a:r>
        </a:p>
      </dgm:t>
    </dgm:pt>
    <dgm:pt modelId="{41FA1480-F79D-40B5-9FC9-5867C5A9505C}" type="parTrans" cxnId="{4921E30B-42D3-4366-A583-D0EBB545BBB9}">
      <dgm:prSet/>
      <dgm:spPr/>
      <dgm:t>
        <a:bodyPr/>
        <a:lstStyle/>
        <a:p>
          <a:endParaRPr lang="en-US"/>
        </a:p>
      </dgm:t>
    </dgm:pt>
    <dgm:pt modelId="{DDFF623F-1E2C-4036-AA4D-99AD09DB169F}" type="sibTrans" cxnId="{4921E30B-42D3-4366-A583-D0EBB545BBB9}">
      <dgm:prSet/>
      <dgm:spPr/>
      <dgm:t>
        <a:bodyPr/>
        <a:lstStyle/>
        <a:p>
          <a:endParaRPr lang="en-US"/>
        </a:p>
      </dgm:t>
    </dgm:pt>
    <dgm:pt modelId="{81F843B9-0DD7-43DD-8A76-C5B66A478F22}" type="pres">
      <dgm:prSet presAssocID="{F9D1F750-DDD0-4BA4-826F-22B9599DFBD9}" presName="root" presStyleCnt="0">
        <dgm:presLayoutVars>
          <dgm:dir/>
          <dgm:resizeHandles val="exact"/>
        </dgm:presLayoutVars>
      </dgm:prSet>
      <dgm:spPr/>
    </dgm:pt>
    <dgm:pt modelId="{DF3AD32A-AF62-4784-B0D3-337C2DA182CD}" type="pres">
      <dgm:prSet presAssocID="{43D7B816-B352-4EBE-A8F2-5AA2A6E9E106}" presName="compNode" presStyleCnt="0"/>
      <dgm:spPr/>
    </dgm:pt>
    <dgm:pt modelId="{8D4C4824-6590-4699-9321-49D54C6E6537}" type="pres">
      <dgm:prSet presAssocID="{43D7B816-B352-4EBE-A8F2-5AA2A6E9E10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D7EA850A-DF5A-4EC3-88C2-FCCFCA608025}" type="pres">
      <dgm:prSet presAssocID="{43D7B816-B352-4EBE-A8F2-5AA2A6E9E106}" presName="spaceRect" presStyleCnt="0"/>
      <dgm:spPr/>
    </dgm:pt>
    <dgm:pt modelId="{7A2E02DA-9EA1-4BDE-AB24-B60145DFA8C4}" type="pres">
      <dgm:prSet presAssocID="{43D7B816-B352-4EBE-A8F2-5AA2A6E9E106}" presName="textRect" presStyleLbl="revTx" presStyleIdx="0" presStyleCnt="2">
        <dgm:presLayoutVars>
          <dgm:chMax val="1"/>
          <dgm:chPref val="1"/>
        </dgm:presLayoutVars>
      </dgm:prSet>
      <dgm:spPr/>
    </dgm:pt>
    <dgm:pt modelId="{F45866E8-6A67-4676-8447-E6B7FB8E2A56}" type="pres">
      <dgm:prSet presAssocID="{567FA6E3-C6CD-4243-933A-DFC554A03FCD}" presName="sibTrans" presStyleCnt="0"/>
      <dgm:spPr/>
    </dgm:pt>
    <dgm:pt modelId="{EC0DD728-96B6-4291-87B8-5E7C999A52CD}" type="pres">
      <dgm:prSet presAssocID="{4A5AF893-C989-4FAB-8E27-354FF9F50A8E}" presName="compNode" presStyleCnt="0"/>
      <dgm:spPr/>
    </dgm:pt>
    <dgm:pt modelId="{436C0EAB-040A-42D0-ACD7-6EFE37F37055}" type="pres">
      <dgm:prSet presAssocID="{4A5AF893-C989-4FAB-8E27-354FF9F50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F731918-D84A-4719-923F-69EDDDC6EE38}" type="pres">
      <dgm:prSet presAssocID="{4A5AF893-C989-4FAB-8E27-354FF9F50A8E}" presName="spaceRect" presStyleCnt="0"/>
      <dgm:spPr/>
    </dgm:pt>
    <dgm:pt modelId="{2C2D3E5B-B058-4CEF-AFCE-61A07A5E8538}" type="pres">
      <dgm:prSet presAssocID="{4A5AF893-C989-4FAB-8E27-354FF9F50A8E}" presName="textRect" presStyleLbl="revTx" presStyleIdx="1" presStyleCnt="2">
        <dgm:presLayoutVars>
          <dgm:chMax val="1"/>
          <dgm:chPref val="1"/>
        </dgm:presLayoutVars>
      </dgm:prSet>
      <dgm:spPr/>
    </dgm:pt>
  </dgm:ptLst>
  <dgm:cxnLst>
    <dgm:cxn modelId="{4921E30B-42D3-4366-A583-D0EBB545BBB9}" srcId="{F9D1F750-DDD0-4BA4-826F-22B9599DFBD9}" destId="{4A5AF893-C989-4FAB-8E27-354FF9F50A8E}" srcOrd="1" destOrd="0" parTransId="{41FA1480-F79D-40B5-9FC9-5867C5A9505C}" sibTransId="{DDFF623F-1E2C-4036-AA4D-99AD09DB169F}"/>
    <dgm:cxn modelId="{EAB76F29-E9EB-40EF-9965-0D9F1E8F38DC}" type="presOf" srcId="{43D7B816-B352-4EBE-A8F2-5AA2A6E9E106}" destId="{7A2E02DA-9EA1-4BDE-AB24-B60145DFA8C4}" srcOrd="0" destOrd="0" presId="urn:microsoft.com/office/officeart/2018/2/layout/IconLabelList"/>
    <dgm:cxn modelId="{F6111836-6EE2-4948-B127-36915B39E3FE}" type="presOf" srcId="{F9D1F750-DDD0-4BA4-826F-22B9599DFBD9}" destId="{81F843B9-0DD7-43DD-8A76-C5B66A478F22}" srcOrd="0" destOrd="0" presId="urn:microsoft.com/office/officeart/2018/2/layout/IconLabelList"/>
    <dgm:cxn modelId="{1692CE92-8579-43BD-AC1B-E2A967C20A92}" srcId="{F9D1F750-DDD0-4BA4-826F-22B9599DFBD9}" destId="{43D7B816-B352-4EBE-A8F2-5AA2A6E9E106}" srcOrd="0" destOrd="0" parTransId="{ED219C12-C205-48A9-812A-25377D19AA12}" sibTransId="{567FA6E3-C6CD-4243-933A-DFC554A03FCD}"/>
    <dgm:cxn modelId="{5CA8B2C3-B581-474A-9AE9-C191A9F80952}" type="presOf" srcId="{4A5AF893-C989-4FAB-8E27-354FF9F50A8E}" destId="{2C2D3E5B-B058-4CEF-AFCE-61A07A5E8538}" srcOrd="0" destOrd="0" presId="urn:microsoft.com/office/officeart/2018/2/layout/IconLabelList"/>
    <dgm:cxn modelId="{F4CDC7B1-67E5-4DB4-B351-2E2AAD48F01C}" type="presParOf" srcId="{81F843B9-0DD7-43DD-8A76-C5B66A478F22}" destId="{DF3AD32A-AF62-4784-B0D3-337C2DA182CD}" srcOrd="0" destOrd="0" presId="urn:microsoft.com/office/officeart/2018/2/layout/IconLabelList"/>
    <dgm:cxn modelId="{45E91196-91C9-457C-97B6-BE972C2A80ED}" type="presParOf" srcId="{DF3AD32A-AF62-4784-B0D3-337C2DA182CD}" destId="{8D4C4824-6590-4699-9321-49D54C6E6537}" srcOrd="0" destOrd="0" presId="urn:microsoft.com/office/officeart/2018/2/layout/IconLabelList"/>
    <dgm:cxn modelId="{52E87CBE-55EE-43B3-A28A-C12CDA854540}" type="presParOf" srcId="{DF3AD32A-AF62-4784-B0D3-337C2DA182CD}" destId="{D7EA850A-DF5A-4EC3-88C2-FCCFCA608025}" srcOrd="1" destOrd="0" presId="urn:microsoft.com/office/officeart/2018/2/layout/IconLabelList"/>
    <dgm:cxn modelId="{A3C7A180-26FF-4202-A833-0554A4BAC8FE}" type="presParOf" srcId="{DF3AD32A-AF62-4784-B0D3-337C2DA182CD}" destId="{7A2E02DA-9EA1-4BDE-AB24-B60145DFA8C4}" srcOrd="2" destOrd="0" presId="urn:microsoft.com/office/officeart/2018/2/layout/IconLabelList"/>
    <dgm:cxn modelId="{8A34AE04-0CBC-42B1-A6B9-2B3B704B6E9B}" type="presParOf" srcId="{81F843B9-0DD7-43DD-8A76-C5B66A478F22}" destId="{F45866E8-6A67-4676-8447-E6B7FB8E2A56}" srcOrd="1" destOrd="0" presId="urn:microsoft.com/office/officeart/2018/2/layout/IconLabelList"/>
    <dgm:cxn modelId="{FDD7632E-82A0-418D-8967-BCA98CB834D4}" type="presParOf" srcId="{81F843B9-0DD7-43DD-8A76-C5B66A478F22}" destId="{EC0DD728-96B6-4291-87B8-5E7C999A52CD}" srcOrd="2" destOrd="0" presId="urn:microsoft.com/office/officeart/2018/2/layout/IconLabelList"/>
    <dgm:cxn modelId="{5DEB2860-DFCE-4901-8753-363DA69B41EB}" type="presParOf" srcId="{EC0DD728-96B6-4291-87B8-5E7C999A52CD}" destId="{436C0EAB-040A-42D0-ACD7-6EFE37F37055}" srcOrd="0" destOrd="0" presId="urn:microsoft.com/office/officeart/2018/2/layout/IconLabelList"/>
    <dgm:cxn modelId="{8789DCEC-49AA-4B53-BC06-F0A698A1AD90}" type="presParOf" srcId="{EC0DD728-96B6-4291-87B8-5E7C999A52CD}" destId="{2F731918-D84A-4719-923F-69EDDDC6EE38}" srcOrd="1" destOrd="0" presId="urn:microsoft.com/office/officeart/2018/2/layout/IconLabelList"/>
    <dgm:cxn modelId="{DC546A10-A58E-4FE8-A761-95786D1F35CF}" type="presParOf" srcId="{EC0DD728-96B6-4291-87B8-5E7C999A52CD}" destId="{2C2D3E5B-B058-4CEF-AFCE-61A07A5E853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405DB0-44D1-4D18-B974-9FBC53A0B4A4}" type="doc">
      <dgm:prSet loTypeId="urn:microsoft.com/office/officeart/2016/7/layout/VerticalSolidActionList" loCatId="List" qsTypeId="urn:microsoft.com/office/officeart/2005/8/quickstyle/simple1" qsCatId="simple" csTypeId="urn:microsoft.com/office/officeart/2005/8/colors/colorful5" csCatId="colorful"/>
      <dgm:spPr/>
      <dgm:t>
        <a:bodyPr/>
        <a:lstStyle/>
        <a:p>
          <a:endParaRPr lang="en-US"/>
        </a:p>
      </dgm:t>
    </dgm:pt>
    <dgm:pt modelId="{D4CFA9AD-E97A-4CB0-9243-E0C5011BFDEF}">
      <dgm:prSet/>
      <dgm:spPr/>
      <dgm:t>
        <a:bodyPr/>
        <a:lstStyle/>
        <a:p>
          <a:r>
            <a:rPr lang="en-US"/>
            <a:t>Utilizing</a:t>
          </a:r>
        </a:p>
      </dgm:t>
    </dgm:pt>
    <dgm:pt modelId="{19BAADF9-F31D-45F8-8DA3-1B3DE530D9A5}" type="parTrans" cxnId="{C5BB405B-EE2C-4E2D-A633-0808D6DD76F4}">
      <dgm:prSet/>
      <dgm:spPr/>
      <dgm:t>
        <a:bodyPr/>
        <a:lstStyle/>
        <a:p>
          <a:endParaRPr lang="en-US"/>
        </a:p>
      </dgm:t>
    </dgm:pt>
    <dgm:pt modelId="{8C33A773-86E1-4B4D-97D4-49DCB4D05778}" type="sibTrans" cxnId="{C5BB405B-EE2C-4E2D-A633-0808D6DD76F4}">
      <dgm:prSet/>
      <dgm:spPr/>
      <dgm:t>
        <a:bodyPr/>
        <a:lstStyle/>
        <a:p>
          <a:endParaRPr lang="en-US"/>
        </a:p>
      </dgm:t>
    </dgm:pt>
    <dgm:pt modelId="{6C195DE5-E5D4-4A7E-BE3D-EDF85D8DEB1F}">
      <dgm:prSet/>
      <dgm:spPr/>
      <dgm:t>
        <a:bodyPr/>
        <a:lstStyle/>
        <a:p>
          <a:r>
            <a:rPr lang="en-US"/>
            <a:t>Utilizing clustering techniques for customer segmentation</a:t>
          </a:r>
        </a:p>
      </dgm:t>
    </dgm:pt>
    <dgm:pt modelId="{2B5FD97F-B03E-42B0-9EB4-526567F0E9F3}" type="parTrans" cxnId="{BD4C06F5-9180-4AFF-B6EC-7E77CC7FF996}">
      <dgm:prSet/>
      <dgm:spPr/>
      <dgm:t>
        <a:bodyPr/>
        <a:lstStyle/>
        <a:p>
          <a:endParaRPr lang="en-US"/>
        </a:p>
      </dgm:t>
    </dgm:pt>
    <dgm:pt modelId="{B895199D-9801-4381-8F4B-68D426CE7832}" type="sibTrans" cxnId="{BD4C06F5-9180-4AFF-B6EC-7E77CC7FF996}">
      <dgm:prSet/>
      <dgm:spPr/>
      <dgm:t>
        <a:bodyPr/>
        <a:lstStyle/>
        <a:p>
          <a:endParaRPr lang="en-US"/>
        </a:p>
      </dgm:t>
    </dgm:pt>
    <dgm:pt modelId="{B1B150E0-3AFF-40D8-B38D-363E499A2F7E}">
      <dgm:prSet/>
      <dgm:spPr/>
      <dgm:t>
        <a:bodyPr/>
        <a:lstStyle/>
        <a:p>
          <a:r>
            <a:rPr lang="en-US"/>
            <a:t>Implementing</a:t>
          </a:r>
        </a:p>
      </dgm:t>
    </dgm:pt>
    <dgm:pt modelId="{0B604D26-7EF1-44BA-A140-2C4D2D846860}" type="parTrans" cxnId="{C1777D25-6C0C-48C5-BF6C-91E5D061FB4C}">
      <dgm:prSet/>
      <dgm:spPr/>
      <dgm:t>
        <a:bodyPr/>
        <a:lstStyle/>
        <a:p>
          <a:endParaRPr lang="en-US"/>
        </a:p>
      </dgm:t>
    </dgm:pt>
    <dgm:pt modelId="{C49E9D2B-6CAB-4318-81C6-DE7627A84787}" type="sibTrans" cxnId="{C1777D25-6C0C-48C5-BF6C-91E5D061FB4C}">
      <dgm:prSet/>
      <dgm:spPr/>
      <dgm:t>
        <a:bodyPr/>
        <a:lstStyle/>
        <a:p>
          <a:endParaRPr lang="en-US"/>
        </a:p>
      </dgm:t>
    </dgm:pt>
    <dgm:pt modelId="{F3D2F655-F2BE-4F3C-99BE-F588029E9F04}">
      <dgm:prSet/>
      <dgm:spPr/>
      <dgm:t>
        <a:bodyPr/>
        <a:lstStyle/>
        <a:p>
          <a:r>
            <a:rPr lang="en-US"/>
            <a:t>Implementing association rule mining for intelligent product recommendation</a:t>
          </a:r>
        </a:p>
      </dgm:t>
    </dgm:pt>
    <dgm:pt modelId="{3C520F89-0561-4C50-BAA1-F171CACD4D85}" type="parTrans" cxnId="{5CF7DD22-30A7-41F3-8C15-5A32463E9508}">
      <dgm:prSet/>
      <dgm:spPr/>
      <dgm:t>
        <a:bodyPr/>
        <a:lstStyle/>
        <a:p>
          <a:endParaRPr lang="en-US"/>
        </a:p>
      </dgm:t>
    </dgm:pt>
    <dgm:pt modelId="{3E01337D-249A-43F0-9016-CF06AC26E1E6}" type="sibTrans" cxnId="{5CF7DD22-30A7-41F3-8C15-5A32463E9508}">
      <dgm:prSet/>
      <dgm:spPr/>
      <dgm:t>
        <a:bodyPr/>
        <a:lstStyle/>
        <a:p>
          <a:endParaRPr lang="en-US"/>
        </a:p>
      </dgm:t>
    </dgm:pt>
    <dgm:pt modelId="{3E7AF793-A01F-499F-9CF6-E97603B077E0}" type="pres">
      <dgm:prSet presAssocID="{A2405DB0-44D1-4D18-B974-9FBC53A0B4A4}" presName="Name0" presStyleCnt="0">
        <dgm:presLayoutVars>
          <dgm:dir/>
          <dgm:animLvl val="lvl"/>
          <dgm:resizeHandles val="exact"/>
        </dgm:presLayoutVars>
      </dgm:prSet>
      <dgm:spPr/>
    </dgm:pt>
    <dgm:pt modelId="{257C55AD-3CA1-44B2-9403-5F3FBEEB2B1A}" type="pres">
      <dgm:prSet presAssocID="{D4CFA9AD-E97A-4CB0-9243-E0C5011BFDEF}" presName="linNode" presStyleCnt="0"/>
      <dgm:spPr/>
    </dgm:pt>
    <dgm:pt modelId="{6366CCA1-1306-460B-A7AE-2C0D1461AF26}" type="pres">
      <dgm:prSet presAssocID="{D4CFA9AD-E97A-4CB0-9243-E0C5011BFDEF}" presName="parentText" presStyleLbl="alignNode1" presStyleIdx="0" presStyleCnt="2">
        <dgm:presLayoutVars>
          <dgm:chMax val="1"/>
          <dgm:bulletEnabled/>
        </dgm:presLayoutVars>
      </dgm:prSet>
      <dgm:spPr/>
    </dgm:pt>
    <dgm:pt modelId="{E2DB77E5-1B90-44B1-AC99-54F9DA790C80}" type="pres">
      <dgm:prSet presAssocID="{D4CFA9AD-E97A-4CB0-9243-E0C5011BFDEF}" presName="descendantText" presStyleLbl="alignAccFollowNode1" presStyleIdx="0" presStyleCnt="2">
        <dgm:presLayoutVars>
          <dgm:bulletEnabled/>
        </dgm:presLayoutVars>
      </dgm:prSet>
      <dgm:spPr/>
    </dgm:pt>
    <dgm:pt modelId="{4DAA067D-8ED0-4E09-9C77-1470FE7EE97D}" type="pres">
      <dgm:prSet presAssocID="{8C33A773-86E1-4B4D-97D4-49DCB4D05778}" presName="sp" presStyleCnt="0"/>
      <dgm:spPr/>
    </dgm:pt>
    <dgm:pt modelId="{C11CCE18-FD46-4AB8-B3E8-3664E7DDE71B}" type="pres">
      <dgm:prSet presAssocID="{B1B150E0-3AFF-40D8-B38D-363E499A2F7E}" presName="linNode" presStyleCnt="0"/>
      <dgm:spPr/>
    </dgm:pt>
    <dgm:pt modelId="{911D09A5-F942-4FF0-9C70-3ED91A5E58B3}" type="pres">
      <dgm:prSet presAssocID="{B1B150E0-3AFF-40D8-B38D-363E499A2F7E}" presName="parentText" presStyleLbl="alignNode1" presStyleIdx="1" presStyleCnt="2">
        <dgm:presLayoutVars>
          <dgm:chMax val="1"/>
          <dgm:bulletEnabled/>
        </dgm:presLayoutVars>
      </dgm:prSet>
      <dgm:spPr/>
    </dgm:pt>
    <dgm:pt modelId="{B7167AAE-095D-40C3-8307-9862457C36F5}" type="pres">
      <dgm:prSet presAssocID="{B1B150E0-3AFF-40D8-B38D-363E499A2F7E}" presName="descendantText" presStyleLbl="alignAccFollowNode1" presStyleIdx="1" presStyleCnt="2">
        <dgm:presLayoutVars>
          <dgm:bulletEnabled/>
        </dgm:presLayoutVars>
      </dgm:prSet>
      <dgm:spPr/>
    </dgm:pt>
  </dgm:ptLst>
  <dgm:cxnLst>
    <dgm:cxn modelId="{5910DF19-0B4F-4511-966D-424807915AEF}" type="presOf" srcId="{A2405DB0-44D1-4D18-B974-9FBC53A0B4A4}" destId="{3E7AF793-A01F-499F-9CF6-E97603B077E0}" srcOrd="0" destOrd="0" presId="urn:microsoft.com/office/officeart/2016/7/layout/VerticalSolidActionList"/>
    <dgm:cxn modelId="{5CF7DD22-30A7-41F3-8C15-5A32463E9508}" srcId="{B1B150E0-3AFF-40D8-B38D-363E499A2F7E}" destId="{F3D2F655-F2BE-4F3C-99BE-F588029E9F04}" srcOrd="0" destOrd="0" parTransId="{3C520F89-0561-4C50-BAA1-F171CACD4D85}" sibTransId="{3E01337D-249A-43F0-9016-CF06AC26E1E6}"/>
    <dgm:cxn modelId="{C1777D25-6C0C-48C5-BF6C-91E5D061FB4C}" srcId="{A2405DB0-44D1-4D18-B974-9FBC53A0B4A4}" destId="{B1B150E0-3AFF-40D8-B38D-363E499A2F7E}" srcOrd="1" destOrd="0" parTransId="{0B604D26-7EF1-44BA-A140-2C4D2D846860}" sibTransId="{C49E9D2B-6CAB-4318-81C6-DE7627A84787}"/>
    <dgm:cxn modelId="{5EAA0E3E-F350-4C6A-A138-282A29672EFF}" type="presOf" srcId="{B1B150E0-3AFF-40D8-B38D-363E499A2F7E}" destId="{911D09A5-F942-4FF0-9C70-3ED91A5E58B3}" srcOrd="0" destOrd="0" presId="urn:microsoft.com/office/officeart/2016/7/layout/VerticalSolidActionList"/>
    <dgm:cxn modelId="{C5BB405B-EE2C-4E2D-A633-0808D6DD76F4}" srcId="{A2405DB0-44D1-4D18-B974-9FBC53A0B4A4}" destId="{D4CFA9AD-E97A-4CB0-9243-E0C5011BFDEF}" srcOrd="0" destOrd="0" parTransId="{19BAADF9-F31D-45F8-8DA3-1B3DE530D9A5}" sibTransId="{8C33A773-86E1-4B4D-97D4-49DCB4D05778}"/>
    <dgm:cxn modelId="{EAACBB61-CB57-4707-80D5-01E5D6C54713}" type="presOf" srcId="{F3D2F655-F2BE-4F3C-99BE-F588029E9F04}" destId="{B7167AAE-095D-40C3-8307-9862457C36F5}" srcOrd="0" destOrd="0" presId="urn:microsoft.com/office/officeart/2016/7/layout/VerticalSolidActionList"/>
    <dgm:cxn modelId="{60CFE579-201E-43A4-8B01-C73D79671C3D}" type="presOf" srcId="{6C195DE5-E5D4-4A7E-BE3D-EDF85D8DEB1F}" destId="{E2DB77E5-1B90-44B1-AC99-54F9DA790C80}" srcOrd="0" destOrd="0" presId="urn:microsoft.com/office/officeart/2016/7/layout/VerticalSolidActionList"/>
    <dgm:cxn modelId="{86FB8FA7-015D-4421-8877-5BFA86606FE4}" type="presOf" srcId="{D4CFA9AD-E97A-4CB0-9243-E0C5011BFDEF}" destId="{6366CCA1-1306-460B-A7AE-2C0D1461AF26}" srcOrd="0" destOrd="0" presId="urn:microsoft.com/office/officeart/2016/7/layout/VerticalSolidActionList"/>
    <dgm:cxn modelId="{BD4C06F5-9180-4AFF-B6EC-7E77CC7FF996}" srcId="{D4CFA9AD-E97A-4CB0-9243-E0C5011BFDEF}" destId="{6C195DE5-E5D4-4A7E-BE3D-EDF85D8DEB1F}" srcOrd="0" destOrd="0" parTransId="{2B5FD97F-B03E-42B0-9EB4-526567F0E9F3}" sibTransId="{B895199D-9801-4381-8F4B-68D426CE7832}"/>
    <dgm:cxn modelId="{815F97F6-CC47-46F6-AC8C-A9DBBF0C5B28}" type="presParOf" srcId="{3E7AF793-A01F-499F-9CF6-E97603B077E0}" destId="{257C55AD-3CA1-44B2-9403-5F3FBEEB2B1A}" srcOrd="0" destOrd="0" presId="urn:microsoft.com/office/officeart/2016/7/layout/VerticalSolidActionList"/>
    <dgm:cxn modelId="{1513FB18-0E6A-425D-B1C7-4CD053AB89A0}" type="presParOf" srcId="{257C55AD-3CA1-44B2-9403-5F3FBEEB2B1A}" destId="{6366CCA1-1306-460B-A7AE-2C0D1461AF26}" srcOrd="0" destOrd="0" presId="urn:microsoft.com/office/officeart/2016/7/layout/VerticalSolidActionList"/>
    <dgm:cxn modelId="{5CD5AED9-8010-4F7E-AB17-175560C3F2A3}" type="presParOf" srcId="{257C55AD-3CA1-44B2-9403-5F3FBEEB2B1A}" destId="{E2DB77E5-1B90-44B1-AC99-54F9DA790C80}" srcOrd="1" destOrd="0" presId="urn:microsoft.com/office/officeart/2016/7/layout/VerticalSolidActionList"/>
    <dgm:cxn modelId="{92B73D45-C5F7-4ED2-96CC-5CCF2D399B06}" type="presParOf" srcId="{3E7AF793-A01F-499F-9CF6-E97603B077E0}" destId="{4DAA067D-8ED0-4E09-9C77-1470FE7EE97D}" srcOrd="1" destOrd="0" presId="urn:microsoft.com/office/officeart/2016/7/layout/VerticalSolidActionList"/>
    <dgm:cxn modelId="{C6406DFA-6ECA-4DA0-9637-F9F9E442A724}" type="presParOf" srcId="{3E7AF793-A01F-499F-9CF6-E97603B077E0}" destId="{C11CCE18-FD46-4AB8-B3E8-3664E7DDE71B}" srcOrd="2" destOrd="0" presId="urn:microsoft.com/office/officeart/2016/7/layout/VerticalSolidActionList"/>
    <dgm:cxn modelId="{77CC7AF3-9313-4DAC-8314-FE36F5EEBEA8}" type="presParOf" srcId="{C11CCE18-FD46-4AB8-B3E8-3664E7DDE71B}" destId="{911D09A5-F942-4FF0-9C70-3ED91A5E58B3}" srcOrd="0" destOrd="0" presId="urn:microsoft.com/office/officeart/2016/7/layout/VerticalSolidActionList"/>
    <dgm:cxn modelId="{FAA8A06E-4111-4EE5-80D9-63A8199B5569}" type="presParOf" srcId="{C11CCE18-FD46-4AB8-B3E8-3664E7DDE71B}" destId="{B7167AAE-095D-40C3-8307-9862457C36F5}"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7731BE-352D-4450-88CD-FA821E042CF6}"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75A2EC-63FB-44F0-9314-0632157B4D8E}">
      <dgm:prSet/>
      <dgm:spPr/>
      <dgm:t>
        <a:bodyPr/>
        <a:lstStyle/>
        <a:p>
          <a:pPr>
            <a:defRPr b="1"/>
          </a:pPr>
          <a:r>
            <a:rPr lang="en-US"/>
            <a:t>Market Basket Analysis</a:t>
          </a:r>
        </a:p>
      </dgm:t>
    </dgm:pt>
    <dgm:pt modelId="{331F95F4-7166-4B63-9E8A-97C454E71BCB}" type="parTrans" cxnId="{A7719B69-832C-4ED8-A45D-A98C6EAE15AD}">
      <dgm:prSet/>
      <dgm:spPr/>
      <dgm:t>
        <a:bodyPr/>
        <a:lstStyle/>
        <a:p>
          <a:endParaRPr lang="en-US"/>
        </a:p>
      </dgm:t>
    </dgm:pt>
    <dgm:pt modelId="{AEA25DA7-E337-4F7F-AABC-43215CC2996A}" type="sibTrans" cxnId="{A7719B69-832C-4ED8-A45D-A98C6EAE15AD}">
      <dgm:prSet/>
      <dgm:spPr/>
      <dgm:t>
        <a:bodyPr/>
        <a:lstStyle/>
        <a:p>
          <a:endParaRPr lang="en-US"/>
        </a:p>
      </dgm:t>
    </dgm:pt>
    <dgm:pt modelId="{875C4DDB-F503-45E3-8E40-1EFF8F2EE1BC}">
      <dgm:prSet custT="1"/>
      <dgm:spPr/>
      <dgm:t>
        <a:bodyPr/>
        <a:lstStyle/>
        <a:p>
          <a:r>
            <a:rPr lang="en-US" sz="1400" dirty="0"/>
            <a:t>Market basket analysis is a specific application of association rules that focuses on analyzing transactions in a retail environment with the objective of identifying products that are frequently bought together. This information can be used by retailers to boost their sales and profits. By analyzing transaction data, retailers can identify patterns of customer behavior and make data-driven decisions about product placement, promotions, and pricing.</a:t>
          </a:r>
        </a:p>
      </dgm:t>
    </dgm:pt>
    <dgm:pt modelId="{12AE7709-65F7-49A0-98E4-98F6CAE8F7F5}" type="parTrans" cxnId="{1C5EA082-01B0-4C1C-8930-47C372EBBFD6}">
      <dgm:prSet/>
      <dgm:spPr/>
      <dgm:t>
        <a:bodyPr/>
        <a:lstStyle/>
        <a:p>
          <a:endParaRPr lang="en-US"/>
        </a:p>
      </dgm:t>
    </dgm:pt>
    <dgm:pt modelId="{55E4161E-A253-4EDD-9DF5-883C06BA3897}" type="sibTrans" cxnId="{1C5EA082-01B0-4C1C-8930-47C372EBBFD6}">
      <dgm:prSet/>
      <dgm:spPr/>
      <dgm:t>
        <a:bodyPr/>
        <a:lstStyle/>
        <a:p>
          <a:endParaRPr lang="en-US"/>
        </a:p>
      </dgm:t>
    </dgm:pt>
    <dgm:pt modelId="{92C29CDD-3EE1-4BCB-97F4-D4926D277276}">
      <dgm:prSet/>
      <dgm:spPr/>
      <dgm:t>
        <a:bodyPr/>
        <a:lstStyle/>
        <a:p>
          <a:pPr>
            <a:defRPr b="1"/>
          </a:pPr>
          <a:r>
            <a:rPr lang="en-US" b="0" dirty="0"/>
            <a:t>The objective of the analysis is to identify which products are frequently purchased together in order to develop marketing strategies, optimize product placement, and improve customer satisfaction.</a:t>
          </a:r>
        </a:p>
      </dgm:t>
    </dgm:pt>
    <dgm:pt modelId="{D93D0931-744C-40F6-A03F-47A3AFECFFBA}" type="parTrans" cxnId="{7BD4846F-FAEE-43E9-8001-26DA514EBA94}">
      <dgm:prSet/>
      <dgm:spPr/>
      <dgm:t>
        <a:bodyPr/>
        <a:lstStyle/>
        <a:p>
          <a:endParaRPr lang="en-US"/>
        </a:p>
      </dgm:t>
    </dgm:pt>
    <dgm:pt modelId="{76800889-4E74-4EB0-AEFD-B50294F0B174}" type="sibTrans" cxnId="{7BD4846F-FAEE-43E9-8001-26DA514EBA94}">
      <dgm:prSet/>
      <dgm:spPr/>
      <dgm:t>
        <a:bodyPr/>
        <a:lstStyle/>
        <a:p>
          <a:endParaRPr lang="en-US"/>
        </a:p>
      </dgm:t>
    </dgm:pt>
    <dgm:pt modelId="{85BEC56E-2A64-4A32-AA58-2987A6EA3600}" type="pres">
      <dgm:prSet presAssocID="{3F7731BE-352D-4450-88CD-FA821E042CF6}" presName="root" presStyleCnt="0">
        <dgm:presLayoutVars>
          <dgm:dir/>
          <dgm:resizeHandles val="exact"/>
        </dgm:presLayoutVars>
      </dgm:prSet>
      <dgm:spPr/>
    </dgm:pt>
    <dgm:pt modelId="{ED419DEF-7D97-49DE-801E-B44814865901}" type="pres">
      <dgm:prSet presAssocID="{DF75A2EC-63FB-44F0-9314-0632157B4D8E}" presName="compNode" presStyleCnt="0"/>
      <dgm:spPr/>
    </dgm:pt>
    <dgm:pt modelId="{4EF98E6F-2D9B-4094-86D2-5590B6CD2279}" type="pres">
      <dgm:prSet presAssocID="{DF75A2EC-63FB-44F0-9314-0632157B4D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1C8B1BE3-7354-4AB3-B99E-E6C424CBBEB8}" type="pres">
      <dgm:prSet presAssocID="{DF75A2EC-63FB-44F0-9314-0632157B4D8E}" presName="iconSpace" presStyleCnt="0"/>
      <dgm:spPr/>
    </dgm:pt>
    <dgm:pt modelId="{B314FFC1-C810-4BFA-99E7-5BAE7482368F}" type="pres">
      <dgm:prSet presAssocID="{DF75A2EC-63FB-44F0-9314-0632157B4D8E}" presName="parTx" presStyleLbl="revTx" presStyleIdx="0" presStyleCnt="4">
        <dgm:presLayoutVars>
          <dgm:chMax val="0"/>
          <dgm:chPref val="0"/>
        </dgm:presLayoutVars>
      </dgm:prSet>
      <dgm:spPr/>
    </dgm:pt>
    <dgm:pt modelId="{13C48E2A-21CD-4EB5-A698-88298AC98ED1}" type="pres">
      <dgm:prSet presAssocID="{DF75A2EC-63FB-44F0-9314-0632157B4D8E}" presName="txSpace" presStyleCnt="0"/>
      <dgm:spPr/>
    </dgm:pt>
    <dgm:pt modelId="{25FF25B7-EC11-465E-AB27-60A023D23319}" type="pres">
      <dgm:prSet presAssocID="{DF75A2EC-63FB-44F0-9314-0632157B4D8E}" presName="desTx" presStyleLbl="revTx" presStyleIdx="1" presStyleCnt="4" custScaleX="117500" custScaleY="806729">
        <dgm:presLayoutVars/>
      </dgm:prSet>
      <dgm:spPr/>
    </dgm:pt>
    <dgm:pt modelId="{A466E6E4-8811-4E5D-9AF8-2364A1D22E9A}" type="pres">
      <dgm:prSet presAssocID="{AEA25DA7-E337-4F7F-AABC-43215CC2996A}" presName="sibTrans" presStyleCnt="0"/>
      <dgm:spPr/>
    </dgm:pt>
    <dgm:pt modelId="{00033769-5829-4E7E-9678-73B21A39047A}" type="pres">
      <dgm:prSet presAssocID="{92C29CDD-3EE1-4BCB-97F4-D4926D277276}" presName="compNode" presStyleCnt="0"/>
      <dgm:spPr/>
    </dgm:pt>
    <dgm:pt modelId="{DF22152C-8CC4-40D3-B936-B04E85C29DD2}" type="pres">
      <dgm:prSet presAssocID="{92C29CDD-3EE1-4BCB-97F4-D4926D2772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B4D63F6A-A3F6-4FD5-AB74-F6AD9DE0BA49}" type="pres">
      <dgm:prSet presAssocID="{92C29CDD-3EE1-4BCB-97F4-D4926D277276}" presName="iconSpace" presStyleCnt="0"/>
      <dgm:spPr/>
    </dgm:pt>
    <dgm:pt modelId="{3270CFDA-E496-4771-8943-725E82311C60}" type="pres">
      <dgm:prSet presAssocID="{92C29CDD-3EE1-4BCB-97F4-D4926D277276}" presName="parTx" presStyleLbl="revTx" presStyleIdx="2" presStyleCnt="4">
        <dgm:presLayoutVars>
          <dgm:chMax val="0"/>
          <dgm:chPref val="0"/>
        </dgm:presLayoutVars>
      </dgm:prSet>
      <dgm:spPr/>
    </dgm:pt>
    <dgm:pt modelId="{C88B9460-5C49-42D1-A67F-A4EAC9A5EA81}" type="pres">
      <dgm:prSet presAssocID="{92C29CDD-3EE1-4BCB-97F4-D4926D277276}" presName="txSpace" presStyleCnt="0"/>
      <dgm:spPr/>
    </dgm:pt>
    <dgm:pt modelId="{448E4631-E519-4141-A824-21A97B0794EE}" type="pres">
      <dgm:prSet presAssocID="{92C29CDD-3EE1-4BCB-97F4-D4926D277276}" presName="desTx" presStyleLbl="revTx" presStyleIdx="3" presStyleCnt="4">
        <dgm:presLayoutVars/>
      </dgm:prSet>
      <dgm:spPr/>
    </dgm:pt>
  </dgm:ptLst>
  <dgm:cxnLst>
    <dgm:cxn modelId="{A4330629-93B7-4EC7-B83A-660C0E4F0A74}" type="presOf" srcId="{DF75A2EC-63FB-44F0-9314-0632157B4D8E}" destId="{B314FFC1-C810-4BFA-99E7-5BAE7482368F}" srcOrd="0" destOrd="0" presId="urn:microsoft.com/office/officeart/2018/2/layout/IconLabelDescriptionList"/>
    <dgm:cxn modelId="{A7719B69-832C-4ED8-A45D-A98C6EAE15AD}" srcId="{3F7731BE-352D-4450-88CD-FA821E042CF6}" destId="{DF75A2EC-63FB-44F0-9314-0632157B4D8E}" srcOrd="0" destOrd="0" parTransId="{331F95F4-7166-4B63-9E8A-97C454E71BCB}" sibTransId="{AEA25DA7-E337-4F7F-AABC-43215CC2996A}"/>
    <dgm:cxn modelId="{7BD4846F-FAEE-43E9-8001-26DA514EBA94}" srcId="{3F7731BE-352D-4450-88CD-FA821E042CF6}" destId="{92C29CDD-3EE1-4BCB-97F4-D4926D277276}" srcOrd="1" destOrd="0" parTransId="{D93D0931-744C-40F6-A03F-47A3AFECFFBA}" sibTransId="{76800889-4E74-4EB0-AEFD-B50294F0B174}"/>
    <dgm:cxn modelId="{F9668482-BB68-4F8E-8415-01F602E56043}" type="presOf" srcId="{3F7731BE-352D-4450-88CD-FA821E042CF6}" destId="{85BEC56E-2A64-4A32-AA58-2987A6EA3600}" srcOrd="0" destOrd="0" presId="urn:microsoft.com/office/officeart/2018/2/layout/IconLabelDescriptionList"/>
    <dgm:cxn modelId="{1C5EA082-01B0-4C1C-8930-47C372EBBFD6}" srcId="{DF75A2EC-63FB-44F0-9314-0632157B4D8E}" destId="{875C4DDB-F503-45E3-8E40-1EFF8F2EE1BC}" srcOrd="0" destOrd="0" parTransId="{12AE7709-65F7-49A0-98E4-98F6CAE8F7F5}" sibTransId="{55E4161E-A253-4EDD-9DF5-883C06BA3897}"/>
    <dgm:cxn modelId="{53AF9DC0-B5B8-4073-93E5-67BEDDA188C6}" type="presOf" srcId="{875C4DDB-F503-45E3-8E40-1EFF8F2EE1BC}" destId="{25FF25B7-EC11-465E-AB27-60A023D23319}" srcOrd="0" destOrd="0" presId="urn:microsoft.com/office/officeart/2018/2/layout/IconLabelDescriptionList"/>
    <dgm:cxn modelId="{A2AE68DA-AA1E-4405-806A-B6A2CBF957D8}" type="presOf" srcId="{92C29CDD-3EE1-4BCB-97F4-D4926D277276}" destId="{3270CFDA-E496-4771-8943-725E82311C60}" srcOrd="0" destOrd="0" presId="urn:microsoft.com/office/officeart/2018/2/layout/IconLabelDescriptionList"/>
    <dgm:cxn modelId="{2F291CB6-6F8A-4165-BFCC-0312B5DFE786}" type="presParOf" srcId="{85BEC56E-2A64-4A32-AA58-2987A6EA3600}" destId="{ED419DEF-7D97-49DE-801E-B44814865901}" srcOrd="0" destOrd="0" presId="urn:microsoft.com/office/officeart/2018/2/layout/IconLabelDescriptionList"/>
    <dgm:cxn modelId="{54ED3D80-8957-480A-BDAF-24635EBDEB26}" type="presParOf" srcId="{ED419DEF-7D97-49DE-801E-B44814865901}" destId="{4EF98E6F-2D9B-4094-86D2-5590B6CD2279}" srcOrd="0" destOrd="0" presId="urn:microsoft.com/office/officeart/2018/2/layout/IconLabelDescriptionList"/>
    <dgm:cxn modelId="{471B5733-D69C-407C-925F-05BD66CFD7E2}" type="presParOf" srcId="{ED419DEF-7D97-49DE-801E-B44814865901}" destId="{1C8B1BE3-7354-4AB3-B99E-E6C424CBBEB8}" srcOrd="1" destOrd="0" presId="urn:microsoft.com/office/officeart/2018/2/layout/IconLabelDescriptionList"/>
    <dgm:cxn modelId="{67672F6D-725A-44F0-B526-4D19DF32DB6D}" type="presParOf" srcId="{ED419DEF-7D97-49DE-801E-B44814865901}" destId="{B314FFC1-C810-4BFA-99E7-5BAE7482368F}" srcOrd="2" destOrd="0" presId="urn:microsoft.com/office/officeart/2018/2/layout/IconLabelDescriptionList"/>
    <dgm:cxn modelId="{F80A05F3-3126-4EB7-8E09-39A0B743FCD2}" type="presParOf" srcId="{ED419DEF-7D97-49DE-801E-B44814865901}" destId="{13C48E2A-21CD-4EB5-A698-88298AC98ED1}" srcOrd="3" destOrd="0" presId="urn:microsoft.com/office/officeart/2018/2/layout/IconLabelDescriptionList"/>
    <dgm:cxn modelId="{5C814B7B-803F-44DA-9E79-4B34F9C7C4B2}" type="presParOf" srcId="{ED419DEF-7D97-49DE-801E-B44814865901}" destId="{25FF25B7-EC11-465E-AB27-60A023D23319}" srcOrd="4" destOrd="0" presId="urn:microsoft.com/office/officeart/2018/2/layout/IconLabelDescriptionList"/>
    <dgm:cxn modelId="{62FBBFD5-CD51-4D5D-A15B-EBF13F95DE47}" type="presParOf" srcId="{85BEC56E-2A64-4A32-AA58-2987A6EA3600}" destId="{A466E6E4-8811-4E5D-9AF8-2364A1D22E9A}" srcOrd="1" destOrd="0" presId="urn:microsoft.com/office/officeart/2018/2/layout/IconLabelDescriptionList"/>
    <dgm:cxn modelId="{0B138568-5F6E-483C-8EFA-6895FFE55501}" type="presParOf" srcId="{85BEC56E-2A64-4A32-AA58-2987A6EA3600}" destId="{00033769-5829-4E7E-9678-73B21A39047A}" srcOrd="2" destOrd="0" presId="urn:microsoft.com/office/officeart/2018/2/layout/IconLabelDescriptionList"/>
    <dgm:cxn modelId="{70AD4C36-999C-4FCE-9A20-456D04F269B0}" type="presParOf" srcId="{00033769-5829-4E7E-9678-73B21A39047A}" destId="{DF22152C-8CC4-40D3-B936-B04E85C29DD2}" srcOrd="0" destOrd="0" presId="urn:microsoft.com/office/officeart/2018/2/layout/IconLabelDescriptionList"/>
    <dgm:cxn modelId="{B34AA362-D949-4E69-96FD-024EB3C0FA31}" type="presParOf" srcId="{00033769-5829-4E7E-9678-73B21A39047A}" destId="{B4D63F6A-A3F6-4FD5-AB74-F6AD9DE0BA49}" srcOrd="1" destOrd="0" presId="urn:microsoft.com/office/officeart/2018/2/layout/IconLabelDescriptionList"/>
    <dgm:cxn modelId="{EBBC3550-D74D-4861-9461-8D43D6F7BC76}" type="presParOf" srcId="{00033769-5829-4E7E-9678-73B21A39047A}" destId="{3270CFDA-E496-4771-8943-725E82311C60}" srcOrd="2" destOrd="0" presId="urn:microsoft.com/office/officeart/2018/2/layout/IconLabelDescriptionList"/>
    <dgm:cxn modelId="{B50A977E-6C0A-442B-B49C-0D9EE0171DBA}" type="presParOf" srcId="{00033769-5829-4E7E-9678-73B21A39047A}" destId="{C88B9460-5C49-42D1-A67F-A4EAC9A5EA81}" srcOrd="3" destOrd="0" presId="urn:microsoft.com/office/officeart/2018/2/layout/IconLabelDescriptionList"/>
    <dgm:cxn modelId="{3D79A375-1850-43D4-A960-F081C23262B7}" type="presParOf" srcId="{00033769-5829-4E7E-9678-73B21A39047A}" destId="{448E4631-E519-4141-A824-21A97B0794E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EAC2A3-6BEC-45DE-8600-7B68636D7B6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741250B-619B-4099-8012-CD2CF6B47466}">
      <dgm:prSet/>
      <dgm:spPr/>
      <dgm:t>
        <a:bodyPr/>
        <a:lstStyle/>
        <a:p>
          <a:r>
            <a:rPr lang="en-US"/>
            <a:t>"Online Retail Data Set" from the UCI Machine Learning Repository</a:t>
          </a:r>
        </a:p>
      </dgm:t>
    </dgm:pt>
    <dgm:pt modelId="{E9572E46-957B-42C4-B7DC-037FE9E5BEAC}" type="parTrans" cxnId="{79861213-EDA2-4208-BF27-F0EF1C74216F}">
      <dgm:prSet/>
      <dgm:spPr/>
      <dgm:t>
        <a:bodyPr/>
        <a:lstStyle/>
        <a:p>
          <a:endParaRPr lang="en-US"/>
        </a:p>
      </dgm:t>
    </dgm:pt>
    <dgm:pt modelId="{2FA7CCD9-0F08-4E64-AC06-1030F5FAA12D}" type="sibTrans" cxnId="{79861213-EDA2-4208-BF27-F0EF1C74216F}">
      <dgm:prSet/>
      <dgm:spPr/>
      <dgm:t>
        <a:bodyPr/>
        <a:lstStyle/>
        <a:p>
          <a:endParaRPr lang="en-US"/>
        </a:p>
      </dgm:t>
    </dgm:pt>
    <dgm:pt modelId="{6656C864-940D-4D5E-9A66-926E8B1F29FF}">
      <dgm:prSet/>
      <dgm:spPr/>
      <dgm:t>
        <a:bodyPr/>
        <a:lstStyle/>
        <a:p>
          <a:r>
            <a:rPr lang="en-US" dirty="0"/>
            <a:t>Online retail is a transactional data set which contains all the transactions occurring between 01/12/2010 and 09/12/2011 for a UK-based and registered non-store online retail. The company mainly sells unique all-occasion gifts. Many customers of the company are wholesalers.</a:t>
          </a:r>
        </a:p>
      </dgm:t>
    </dgm:pt>
    <dgm:pt modelId="{01639808-5654-4786-8BF6-1CBEB9E9F2A3}" type="parTrans" cxnId="{B3CC37D6-5DD3-43FF-93C8-D8229E77050B}">
      <dgm:prSet/>
      <dgm:spPr/>
      <dgm:t>
        <a:bodyPr/>
        <a:lstStyle/>
        <a:p>
          <a:endParaRPr lang="en-US"/>
        </a:p>
      </dgm:t>
    </dgm:pt>
    <dgm:pt modelId="{93E45337-AE98-43BA-B2FC-AE97157046A6}" type="sibTrans" cxnId="{B3CC37D6-5DD3-43FF-93C8-D8229E77050B}">
      <dgm:prSet/>
      <dgm:spPr/>
      <dgm:t>
        <a:bodyPr/>
        <a:lstStyle/>
        <a:p>
          <a:endParaRPr lang="en-US"/>
        </a:p>
      </dgm:t>
    </dgm:pt>
    <dgm:pt modelId="{FD08EF5C-05B3-4267-BCEB-BBAA3A26E61E}" type="pres">
      <dgm:prSet presAssocID="{01EAC2A3-6BEC-45DE-8600-7B68636D7B6C}" presName="root" presStyleCnt="0">
        <dgm:presLayoutVars>
          <dgm:dir/>
          <dgm:resizeHandles val="exact"/>
        </dgm:presLayoutVars>
      </dgm:prSet>
      <dgm:spPr/>
    </dgm:pt>
    <dgm:pt modelId="{48DA617D-D083-48E3-9D3E-8F2F30E4BE26}" type="pres">
      <dgm:prSet presAssocID="{1741250B-619B-4099-8012-CD2CF6B47466}" presName="compNode" presStyleCnt="0"/>
      <dgm:spPr/>
    </dgm:pt>
    <dgm:pt modelId="{826ADE75-580F-4A93-AD0B-8FAFF6F96C7B}" type="pres">
      <dgm:prSet presAssocID="{1741250B-619B-4099-8012-CD2CF6B47466}" presName="bgRect" presStyleLbl="bgShp" presStyleIdx="0" presStyleCnt="2"/>
      <dgm:spPr/>
    </dgm:pt>
    <dgm:pt modelId="{7EC97D38-3ADD-44A1-88FA-D09DE0363F02}" type="pres">
      <dgm:prSet presAssocID="{1741250B-619B-4099-8012-CD2CF6B474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09EEE3E1-EF38-411D-A552-3C4A3B720183}" type="pres">
      <dgm:prSet presAssocID="{1741250B-619B-4099-8012-CD2CF6B47466}" presName="spaceRect" presStyleCnt="0"/>
      <dgm:spPr/>
    </dgm:pt>
    <dgm:pt modelId="{D1A951E2-0AAC-4A86-9001-6D7677A40CCF}" type="pres">
      <dgm:prSet presAssocID="{1741250B-619B-4099-8012-CD2CF6B47466}" presName="parTx" presStyleLbl="revTx" presStyleIdx="0" presStyleCnt="2">
        <dgm:presLayoutVars>
          <dgm:chMax val="0"/>
          <dgm:chPref val="0"/>
        </dgm:presLayoutVars>
      </dgm:prSet>
      <dgm:spPr/>
    </dgm:pt>
    <dgm:pt modelId="{A07A8A85-94FD-463E-80CE-002DC8497C0C}" type="pres">
      <dgm:prSet presAssocID="{2FA7CCD9-0F08-4E64-AC06-1030F5FAA12D}" presName="sibTrans" presStyleCnt="0"/>
      <dgm:spPr/>
    </dgm:pt>
    <dgm:pt modelId="{B29F60B4-8EAD-4DB4-8FF7-C890D8FA7689}" type="pres">
      <dgm:prSet presAssocID="{6656C864-940D-4D5E-9A66-926E8B1F29FF}" presName="compNode" presStyleCnt="0"/>
      <dgm:spPr/>
    </dgm:pt>
    <dgm:pt modelId="{263AA7D6-035D-48C4-AB96-5B868C630244}" type="pres">
      <dgm:prSet presAssocID="{6656C864-940D-4D5E-9A66-926E8B1F29FF}" presName="bgRect" presStyleLbl="bgShp" presStyleIdx="1" presStyleCnt="2" custLinFactNeighborX="29" custLinFactNeighborY="-943"/>
      <dgm:spPr/>
    </dgm:pt>
    <dgm:pt modelId="{577AC2A8-D971-4178-92E6-BF7586F4EBD5}" type="pres">
      <dgm:prSet presAssocID="{6656C864-940D-4D5E-9A66-926E8B1F29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94A65170-6799-4B54-8E78-E76D75376470}" type="pres">
      <dgm:prSet presAssocID="{6656C864-940D-4D5E-9A66-926E8B1F29FF}" presName="spaceRect" presStyleCnt="0"/>
      <dgm:spPr/>
    </dgm:pt>
    <dgm:pt modelId="{9028AE7B-9643-40B4-8CED-4EDC4F9F73F6}" type="pres">
      <dgm:prSet presAssocID="{6656C864-940D-4D5E-9A66-926E8B1F29FF}" presName="parTx" presStyleLbl="revTx" presStyleIdx="1" presStyleCnt="2">
        <dgm:presLayoutVars>
          <dgm:chMax val="0"/>
          <dgm:chPref val="0"/>
        </dgm:presLayoutVars>
      </dgm:prSet>
      <dgm:spPr/>
    </dgm:pt>
  </dgm:ptLst>
  <dgm:cxnLst>
    <dgm:cxn modelId="{79861213-EDA2-4208-BF27-F0EF1C74216F}" srcId="{01EAC2A3-6BEC-45DE-8600-7B68636D7B6C}" destId="{1741250B-619B-4099-8012-CD2CF6B47466}" srcOrd="0" destOrd="0" parTransId="{E9572E46-957B-42C4-B7DC-037FE9E5BEAC}" sibTransId="{2FA7CCD9-0F08-4E64-AC06-1030F5FAA12D}"/>
    <dgm:cxn modelId="{1DB3E45C-B92E-40ED-8FB6-661173219581}" type="presOf" srcId="{1741250B-619B-4099-8012-CD2CF6B47466}" destId="{D1A951E2-0AAC-4A86-9001-6D7677A40CCF}" srcOrd="0" destOrd="0" presId="urn:microsoft.com/office/officeart/2018/2/layout/IconVerticalSolidList"/>
    <dgm:cxn modelId="{4A4D5A84-B162-4066-A240-1DF9A9C3E1BA}" type="presOf" srcId="{6656C864-940D-4D5E-9A66-926E8B1F29FF}" destId="{9028AE7B-9643-40B4-8CED-4EDC4F9F73F6}" srcOrd="0" destOrd="0" presId="urn:microsoft.com/office/officeart/2018/2/layout/IconVerticalSolidList"/>
    <dgm:cxn modelId="{160B6DA9-8815-4B26-B096-13F199D142A7}" type="presOf" srcId="{01EAC2A3-6BEC-45DE-8600-7B68636D7B6C}" destId="{FD08EF5C-05B3-4267-BCEB-BBAA3A26E61E}" srcOrd="0" destOrd="0" presId="urn:microsoft.com/office/officeart/2018/2/layout/IconVerticalSolidList"/>
    <dgm:cxn modelId="{B3CC37D6-5DD3-43FF-93C8-D8229E77050B}" srcId="{01EAC2A3-6BEC-45DE-8600-7B68636D7B6C}" destId="{6656C864-940D-4D5E-9A66-926E8B1F29FF}" srcOrd="1" destOrd="0" parTransId="{01639808-5654-4786-8BF6-1CBEB9E9F2A3}" sibTransId="{93E45337-AE98-43BA-B2FC-AE97157046A6}"/>
    <dgm:cxn modelId="{A9AF4EA2-CA27-4B50-8A61-CA33668A97AC}" type="presParOf" srcId="{FD08EF5C-05B3-4267-BCEB-BBAA3A26E61E}" destId="{48DA617D-D083-48E3-9D3E-8F2F30E4BE26}" srcOrd="0" destOrd="0" presId="urn:microsoft.com/office/officeart/2018/2/layout/IconVerticalSolidList"/>
    <dgm:cxn modelId="{B66A5256-A296-479C-876B-76EB37F04E85}" type="presParOf" srcId="{48DA617D-D083-48E3-9D3E-8F2F30E4BE26}" destId="{826ADE75-580F-4A93-AD0B-8FAFF6F96C7B}" srcOrd="0" destOrd="0" presId="urn:microsoft.com/office/officeart/2018/2/layout/IconVerticalSolidList"/>
    <dgm:cxn modelId="{6501BE1F-D5FF-4758-807D-F556FE7E25D8}" type="presParOf" srcId="{48DA617D-D083-48E3-9D3E-8F2F30E4BE26}" destId="{7EC97D38-3ADD-44A1-88FA-D09DE0363F02}" srcOrd="1" destOrd="0" presId="urn:microsoft.com/office/officeart/2018/2/layout/IconVerticalSolidList"/>
    <dgm:cxn modelId="{DA37CAF1-C265-424A-893F-9BDAB0BD87BA}" type="presParOf" srcId="{48DA617D-D083-48E3-9D3E-8F2F30E4BE26}" destId="{09EEE3E1-EF38-411D-A552-3C4A3B720183}" srcOrd="2" destOrd="0" presId="urn:microsoft.com/office/officeart/2018/2/layout/IconVerticalSolidList"/>
    <dgm:cxn modelId="{019322A6-D20C-4A9D-89C9-302D5769EDA0}" type="presParOf" srcId="{48DA617D-D083-48E3-9D3E-8F2F30E4BE26}" destId="{D1A951E2-0AAC-4A86-9001-6D7677A40CCF}" srcOrd="3" destOrd="0" presId="urn:microsoft.com/office/officeart/2018/2/layout/IconVerticalSolidList"/>
    <dgm:cxn modelId="{411865AF-F8F3-4DF4-9100-C338E4B212C7}" type="presParOf" srcId="{FD08EF5C-05B3-4267-BCEB-BBAA3A26E61E}" destId="{A07A8A85-94FD-463E-80CE-002DC8497C0C}" srcOrd="1" destOrd="0" presId="urn:microsoft.com/office/officeart/2018/2/layout/IconVerticalSolidList"/>
    <dgm:cxn modelId="{E390E641-CCC8-473C-94AE-6DC1497C2588}" type="presParOf" srcId="{FD08EF5C-05B3-4267-BCEB-BBAA3A26E61E}" destId="{B29F60B4-8EAD-4DB4-8FF7-C890D8FA7689}" srcOrd="2" destOrd="0" presId="urn:microsoft.com/office/officeart/2018/2/layout/IconVerticalSolidList"/>
    <dgm:cxn modelId="{1BC158BC-D01C-4445-B1FE-8DA35670CC9D}" type="presParOf" srcId="{B29F60B4-8EAD-4DB4-8FF7-C890D8FA7689}" destId="{263AA7D6-035D-48C4-AB96-5B868C630244}" srcOrd="0" destOrd="0" presId="urn:microsoft.com/office/officeart/2018/2/layout/IconVerticalSolidList"/>
    <dgm:cxn modelId="{04357EBB-5CC0-4262-AC10-5F3BE005833C}" type="presParOf" srcId="{B29F60B4-8EAD-4DB4-8FF7-C890D8FA7689}" destId="{577AC2A8-D971-4178-92E6-BF7586F4EBD5}" srcOrd="1" destOrd="0" presId="urn:microsoft.com/office/officeart/2018/2/layout/IconVerticalSolidList"/>
    <dgm:cxn modelId="{B5E173EC-5F61-4655-A937-0E2A41DBCDCB}" type="presParOf" srcId="{B29F60B4-8EAD-4DB4-8FF7-C890D8FA7689}" destId="{94A65170-6799-4B54-8E78-E76D75376470}" srcOrd="2" destOrd="0" presId="urn:microsoft.com/office/officeart/2018/2/layout/IconVerticalSolidList"/>
    <dgm:cxn modelId="{4FCBF8EC-941F-4AEA-9059-16B78FD649D6}" type="presParOf" srcId="{B29F60B4-8EAD-4DB4-8FF7-C890D8FA7689}" destId="{9028AE7B-9643-40B4-8CED-4EDC4F9F73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4C3561-7C66-4A3A-B1ED-7EF7CD4C7DB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2B1776C-8FA9-42A3-928A-7C4D55AAAF91}">
      <dgm:prSet/>
      <dgm:spPr/>
      <dgm:t>
        <a:bodyPr/>
        <a:lstStyle/>
        <a:p>
          <a:pPr>
            <a:lnSpc>
              <a:spcPct val="100000"/>
            </a:lnSpc>
          </a:pPr>
          <a:r>
            <a:rPr lang="en-US"/>
            <a:t>There are 135080 missing values and no null values in the dataset. But CustomerID is a key attribute in determining the RFM so we will omit the missing rows from our dataset.</a:t>
          </a:r>
        </a:p>
      </dgm:t>
    </dgm:pt>
    <dgm:pt modelId="{3A1EFEB4-53DE-48B2-BCA6-3F5E1FA1D340}" type="parTrans" cxnId="{55BCE611-7B66-419E-96E1-636BA224B19A}">
      <dgm:prSet/>
      <dgm:spPr/>
      <dgm:t>
        <a:bodyPr/>
        <a:lstStyle/>
        <a:p>
          <a:endParaRPr lang="en-US"/>
        </a:p>
      </dgm:t>
    </dgm:pt>
    <dgm:pt modelId="{2D5632AF-C40D-4BF8-B871-D9A07C9C835F}" type="sibTrans" cxnId="{55BCE611-7B66-419E-96E1-636BA224B19A}">
      <dgm:prSet/>
      <dgm:spPr/>
      <dgm:t>
        <a:bodyPr/>
        <a:lstStyle/>
        <a:p>
          <a:endParaRPr lang="en-US"/>
        </a:p>
      </dgm:t>
    </dgm:pt>
    <dgm:pt modelId="{AD98E09A-ED01-4ED0-B88F-9CE284DE759D}">
      <dgm:prSet/>
      <dgm:spPr/>
      <dgm:t>
        <a:bodyPr/>
        <a:lstStyle/>
        <a:p>
          <a:pPr>
            <a:lnSpc>
              <a:spcPct val="100000"/>
            </a:lnSpc>
          </a:pPr>
          <a:r>
            <a:rPr lang="en-US"/>
            <a:t>In order to perform analysis, we need to split the InvoiceDate into Day, Month, Year and Hour. Hence, we will first convert it to character and split the InvoiceDate records into weekOfDay, hourOfDay, month and year.</a:t>
          </a:r>
        </a:p>
      </dgm:t>
    </dgm:pt>
    <dgm:pt modelId="{68DC4CC4-6CBB-4ABA-90C9-224816B23CCF}" type="parTrans" cxnId="{662BB694-508C-4C66-9F93-797F320D7C36}">
      <dgm:prSet/>
      <dgm:spPr/>
      <dgm:t>
        <a:bodyPr/>
        <a:lstStyle/>
        <a:p>
          <a:endParaRPr lang="en-US"/>
        </a:p>
      </dgm:t>
    </dgm:pt>
    <dgm:pt modelId="{F9DB05C3-917E-48DA-AA13-259466B8281C}" type="sibTrans" cxnId="{662BB694-508C-4C66-9F93-797F320D7C36}">
      <dgm:prSet/>
      <dgm:spPr/>
      <dgm:t>
        <a:bodyPr/>
        <a:lstStyle/>
        <a:p>
          <a:endParaRPr lang="en-US"/>
        </a:p>
      </dgm:t>
    </dgm:pt>
    <dgm:pt modelId="{781BC174-E049-4999-B855-5EE272CF69BF}">
      <dgm:prSet/>
      <dgm:spPr/>
      <dgm:t>
        <a:bodyPr/>
        <a:lstStyle/>
        <a:p>
          <a:pPr>
            <a:lnSpc>
              <a:spcPct val="100000"/>
            </a:lnSpc>
          </a:pPr>
          <a:r>
            <a:rPr lang="en-US"/>
            <a:t>To implement the RFM analysis, we need to further process the data set in by the following steps:</a:t>
          </a:r>
        </a:p>
      </dgm:t>
    </dgm:pt>
    <dgm:pt modelId="{C08B743A-ABFA-485C-95B2-3BE512F81885}" type="parTrans" cxnId="{1138B827-FC73-44F8-B19E-798F62CE666E}">
      <dgm:prSet/>
      <dgm:spPr/>
      <dgm:t>
        <a:bodyPr/>
        <a:lstStyle/>
        <a:p>
          <a:endParaRPr lang="en-US"/>
        </a:p>
      </dgm:t>
    </dgm:pt>
    <dgm:pt modelId="{3265B244-1819-43A6-9FB9-F7275D817516}" type="sibTrans" cxnId="{1138B827-FC73-44F8-B19E-798F62CE666E}">
      <dgm:prSet/>
      <dgm:spPr/>
      <dgm:t>
        <a:bodyPr/>
        <a:lstStyle/>
        <a:p>
          <a:endParaRPr lang="en-US"/>
        </a:p>
      </dgm:t>
    </dgm:pt>
    <dgm:pt modelId="{0F886DCA-CC53-4157-9511-792FA5FBC567}">
      <dgm:prSet/>
      <dgm:spPr/>
      <dgm:t>
        <a:bodyPr/>
        <a:lstStyle/>
        <a:p>
          <a:pPr>
            <a:lnSpc>
              <a:spcPct val="100000"/>
            </a:lnSpc>
          </a:pPr>
          <a:r>
            <a:rPr lang="en-US"/>
            <a:t>Find the most recent date for each ID , to get the Recency data</a:t>
          </a:r>
        </a:p>
      </dgm:t>
    </dgm:pt>
    <dgm:pt modelId="{5F0D55FD-1180-41D0-8E03-5244401F3D66}" type="parTrans" cxnId="{8A494F16-D70B-4F1B-AD7F-7047305F18FD}">
      <dgm:prSet/>
      <dgm:spPr/>
      <dgm:t>
        <a:bodyPr/>
        <a:lstStyle/>
        <a:p>
          <a:endParaRPr lang="en-US"/>
        </a:p>
      </dgm:t>
    </dgm:pt>
    <dgm:pt modelId="{BDB7AAE8-58A7-4FF4-B0B5-39BF42CA07D5}" type="sibTrans" cxnId="{8A494F16-D70B-4F1B-AD7F-7047305F18FD}">
      <dgm:prSet/>
      <dgm:spPr/>
      <dgm:t>
        <a:bodyPr/>
        <a:lstStyle/>
        <a:p>
          <a:endParaRPr lang="en-US"/>
        </a:p>
      </dgm:t>
    </dgm:pt>
    <dgm:pt modelId="{DF46F872-F126-4FCC-9E9A-9213E32AD657}">
      <dgm:prSet/>
      <dgm:spPr/>
      <dgm:t>
        <a:bodyPr/>
        <a:lstStyle/>
        <a:p>
          <a:pPr>
            <a:lnSpc>
              <a:spcPct val="100000"/>
            </a:lnSpc>
          </a:pPr>
          <a:r>
            <a:rPr lang="en-US"/>
            <a:t>Calculate the quantity of transactions of a customer till present date, to get the Frequency data</a:t>
          </a:r>
        </a:p>
      </dgm:t>
    </dgm:pt>
    <dgm:pt modelId="{21FC9BA3-D2DC-4FA9-8E56-FB4F9DED0A84}" type="parTrans" cxnId="{797A0ECD-5B0A-4ADA-8319-60C755915BB6}">
      <dgm:prSet/>
      <dgm:spPr/>
      <dgm:t>
        <a:bodyPr/>
        <a:lstStyle/>
        <a:p>
          <a:endParaRPr lang="en-US"/>
        </a:p>
      </dgm:t>
    </dgm:pt>
    <dgm:pt modelId="{EBBDA57A-C3A4-412C-B1AA-128068A9D5B8}" type="sibTrans" cxnId="{797A0ECD-5B0A-4ADA-8319-60C755915BB6}">
      <dgm:prSet/>
      <dgm:spPr/>
      <dgm:t>
        <a:bodyPr/>
        <a:lstStyle/>
        <a:p>
          <a:endParaRPr lang="en-US"/>
        </a:p>
      </dgm:t>
    </dgm:pt>
    <dgm:pt modelId="{D27383BE-7B33-40F8-8ABD-5BA8F4A84399}">
      <dgm:prSet/>
      <dgm:spPr/>
      <dgm:t>
        <a:bodyPr/>
        <a:lstStyle/>
        <a:p>
          <a:pPr>
            <a:lnSpc>
              <a:spcPct val="100000"/>
            </a:lnSpc>
          </a:pPr>
          <a:r>
            <a:rPr lang="en-US"/>
            <a:t>Sum of Total Sales is the Monetary data.</a:t>
          </a:r>
        </a:p>
      </dgm:t>
    </dgm:pt>
    <dgm:pt modelId="{8997C4E0-AC37-4CBD-9D38-FA14CBCCF547}" type="parTrans" cxnId="{9108854D-3A5A-4D3E-9C3F-2B08875C97C2}">
      <dgm:prSet/>
      <dgm:spPr/>
      <dgm:t>
        <a:bodyPr/>
        <a:lstStyle/>
        <a:p>
          <a:endParaRPr lang="en-US"/>
        </a:p>
      </dgm:t>
    </dgm:pt>
    <dgm:pt modelId="{67F35C37-597A-43BC-89EF-59C84D1068C8}" type="sibTrans" cxnId="{9108854D-3A5A-4D3E-9C3F-2B08875C97C2}">
      <dgm:prSet/>
      <dgm:spPr/>
      <dgm:t>
        <a:bodyPr/>
        <a:lstStyle/>
        <a:p>
          <a:endParaRPr lang="en-US"/>
        </a:p>
      </dgm:t>
    </dgm:pt>
    <dgm:pt modelId="{5EC3727D-DA01-4CA7-A7F0-41FCA283C6F9}" type="pres">
      <dgm:prSet presAssocID="{264C3561-7C66-4A3A-B1ED-7EF7CD4C7DB2}" presName="root" presStyleCnt="0">
        <dgm:presLayoutVars>
          <dgm:dir/>
          <dgm:resizeHandles val="exact"/>
        </dgm:presLayoutVars>
      </dgm:prSet>
      <dgm:spPr/>
    </dgm:pt>
    <dgm:pt modelId="{501AE87D-2AEB-48CF-90E7-ABB943DFD4E0}" type="pres">
      <dgm:prSet presAssocID="{22B1776C-8FA9-42A3-928A-7C4D55AAAF91}" presName="compNode" presStyleCnt="0"/>
      <dgm:spPr/>
    </dgm:pt>
    <dgm:pt modelId="{C7DB9F7C-21F4-44C7-92F2-010D69460C41}" type="pres">
      <dgm:prSet presAssocID="{22B1776C-8FA9-42A3-928A-7C4D55AAAF91}" presName="bgRect" presStyleLbl="bgShp" presStyleIdx="0" presStyleCnt="3"/>
      <dgm:spPr/>
    </dgm:pt>
    <dgm:pt modelId="{1E1DDA69-4A87-43DB-8CB5-39033C2E87AB}" type="pres">
      <dgm:prSet presAssocID="{22B1776C-8FA9-42A3-928A-7C4D55AAAF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rritant"/>
        </a:ext>
      </dgm:extLst>
    </dgm:pt>
    <dgm:pt modelId="{8B65B5B3-B9D1-480D-8FFD-C88B1E830690}" type="pres">
      <dgm:prSet presAssocID="{22B1776C-8FA9-42A3-928A-7C4D55AAAF91}" presName="spaceRect" presStyleCnt="0"/>
      <dgm:spPr/>
    </dgm:pt>
    <dgm:pt modelId="{92A7EB05-D135-4556-825B-494A55EE1126}" type="pres">
      <dgm:prSet presAssocID="{22B1776C-8FA9-42A3-928A-7C4D55AAAF91}" presName="parTx" presStyleLbl="revTx" presStyleIdx="0" presStyleCnt="4">
        <dgm:presLayoutVars>
          <dgm:chMax val="0"/>
          <dgm:chPref val="0"/>
        </dgm:presLayoutVars>
      </dgm:prSet>
      <dgm:spPr/>
    </dgm:pt>
    <dgm:pt modelId="{9F60EB2A-A419-454D-AFF2-BD576A14A2C1}" type="pres">
      <dgm:prSet presAssocID="{2D5632AF-C40D-4BF8-B871-D9A07C9C835F}" presName="sibTrans" presStyleCnt="0"/>
      <dgm:spPr/>
    </dgm:pt>
    <dgm:pt modelId="{02E894BB-0717-4A2D-B87C-B002CDA903F6}" type="pres">
      <dgm:prSet presAssocID="{AD98E09A-ED01-4ED0-B88F-9CE284DE759D}" presName="compNode" presStyleCnt="0"/>
      <dgm:spPr/>
    </dgm:pt>
    <dgm:pt modelId="{A387C62D-AD4C-4FE4-8CE0-4121CB5C3E74}" type="pres">
      <dgm:prSet presAssocID="{AD98E09A-ED01-4ED0-B88F-9CE284DE759D}" presName="bgRect" presStyleLbl="bgShp" presStyleIdx="1" presStyleCnt="3"/>
      <dgm:spPr/>
    </dgm:pt>
    <dgm:pt modelId="{434FBDFC-39E4-45B1-834E-1FF4B3FE978C}" type="pres">
      <dgm:prSet presAssocID="{AD98E09A-ED01-4ED0-B88F-9CE284DE75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51C7DF2-CD7A-4D07-B599-289F9078C466}" type="pres">
      <dgm:prSet presAssocID="{AD98E09A-ED01-4ED0-B88F-9CE284DE759D}" presName="spaceRect" presStyleCnt="0"/>
      <dgm:spPr/>
    </dgm:pt>
    <dgm:pt modelId="{073F7CD0-7086-48EC-AA26-19F06A884E15}" type="pres">
      <dgm:prSet presAssocID="{AD98E09A-ED01-4ED0-B88F-9CE284DE759D}" presName="parTx" presStyleLbl="revTx" presStyleIdx="1" presStyleCnt="4">
        <dgm:presLayoutVars>
          <dgm:chMax val="0"/>
          <dgm:chPref val="0"/>
        </dgm:presLayoutVars>
      </dgm:prSet>
      <dgm:spPr/>
    </dgm:pt>
    <dgm:pt modelId="{9DD911A9-72FA-45CE-A302-38B6F357AD67}" type="pres">
      <dgm:prSet presAssocID="{F9DB05C3-917E-48DA-AA13-259466B8281C}" presName="sibTrans" presStyleCnt="0"/>
      <dgm:spPr/>
    </dgm:pt>
    <dgm:pt modelId="{E1082921-9289-4680-80E1-E04E6DAB1325}" type="pres">
      <dgm:prSet presAssocID="{781BC174-E049-4999-B855-5EE272CF69BF}" presName="compNode" presStyleCnt="0"/>
      <dgm:spPr/>
    </dgm:pt>
    <dgm:pt modelId="{D511BF3A-172B-4FAF-9D19-92EBAEC39055}" type="pres">
      <dgm:prSet presAssocID="{781BC174-E049-4999-B855-5EE272CF69BF}" presName="bgRect" presStyleLbl="bgShp" presStyleIdx="2" presStyleCnt="3"/>
      <dgm:spPr/>
    </dgm:pt>
    <dgm:pt modelId="{8B9AA0A8-02AE-4041-9890-37AC48C12841}" type="pres">
      <dgm:prSet presAssocID="{781BC174-E049-4999-B855-5EE272CF69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FFE12A4E-4519-4EE8-AA16-29F793825CC0}" type="pres">
      <dgm:prSet presAssocID="{781BC174-E049-4999-B855-5EE272CF69BF}" presName="spaceRect" presStyleCnt="0"/>
      <dgm:spPr/>
    </dgm:pt>
    <dgm:pt modelId="{F3325D36-BB8E-4CDE-9359-B4F53199CB31}" type="pres">
      <dgm:prSet presAssocID="{781BC174-E049-4999-B855-5EE272CF69BF}" presName="parTx" presStyleLbl="revTx" presStyleIdx="2" presStyleCnt="4">
        <dgm:presLayoutVars>
          <dgm:chMax val="0"/>
          <dgm:chPref val="0"/>
        </dgm:presLayoutVars>
      </dgm:prSet>
      <dgm:spPr/>
    </dgm:pt>
    <dgm:pt modelId="{3DE3EF70-199E-4A8E-B54D-B557571A4186}" type="pres">
      <dgm:prSet presAssocID="{781BC174-E049-4999-B855-5EE272CF69BF}" presName="desTx" presStyleLbl="revTx" presStyleIdx="3" presStyleCnt="4">
        <dgm:presLayoutVars/>
      </dgm:prSet>
      <dgm:spPr/>
    </dgm:pt>
  </dgm:ptLst>
  <dgm:cxnLst>
    <dgm:cxn modelId="{70B67002-B380-43A7-8FE4-2D00EBC141B8}" type="presOf" srcId="{264C3561-7C66-4A3A-B1ED-7EF7CD4C7DB2}" destId="{5EC3727D-DA01-4CA7-A7F0-41FCA283C6F9}" srcOrd="0" destOrd="0" presId="urn:microsoft.com/office/officeart/2018/2/layout/IconVerticalSolidList"/>
    <dgm:cxn modelId="{55BCE611-7B66-419E-96E1-636BA224B19A}" srcId="{264C3561-7C66-4A3A-B1ED-7EF7CD4C7DB2}" destId="{22B1776C-8FA9-42A3-928A-7C4D55AAAF91}" srcOrd="0" destOrd="0" parTransId="{3A1EFEB4-53DE-48B2-BCA6-3F5E1FA1D340}" sibTransId="{2D5632AF-C40D-4BF8-B871-D9A07C9C835F}"/>
    <dgm:cxn modelId="{8A494F16-D70B-4F1B-AD7F-7047305F18FD}" srcId="{781BC174-E049-4999-B855-5EE272CF69BF}" destId="{0F886DCA-CC53-4157-9511-792FA5FBC567}" srcOrd="0" destOrd="0" parTransId="{5F0D55FD-1180-41D0-8E03-5244401F3D66}" sibTransId="{BDB7AAE8-58A7-4FF4-B0B5-39BF42CA07D5}"/>
    <dgm:cxn modelId="{CCFCCB24-2F8A-4FA7-AD9F-F4BD2EA713DA}" type="presOf" srcId="{0F886DCA-CC53-4157-9511-792FA5FBC567}" destId="{3DE3EF70-199E-4A8E-B54D-B557571A4186}" srcOrd="0" destOrd="0" presId="urn:microsoft.com/office/officeart/2018/2/layout/IconVerticalSolidList"/>
    <dgm:cxn modelId="{1138B827-FC73-44F8-B19E-798F62CE666E}" srcId="{264C3561-7C66-4A3A-B1ED-7EF7CD4C7DB2}" destId="{781BC174-E049-4999-B855-5EE272CF69BF}" srcOrd="2" destOrd="0" parTransId="{C08B743A-ABFA-485C-95B2-3BE512F81885}" sibTransId="{3265B244-1819-43A6-9FB9-F7275D817516}"/>
    <dgm:cxn modelId="{9108854D-3A5A-4D3E-9C3F-2B08875C97C2}" srcId="{781BC174-E049-4999-B855-5EE272CF69BF}" destId="{D27383BE-7B33-40F8-8ABD-5BA8F4A84399}" srcOrd="2" destOrd="0" parTransId="{8997C4E0-AC37-4CBD-9D38-FA14CBCCF547}" sibTransId="{67F35C37-597A-43BC-89EF-59C84D1068C8}"/>
    <dgm:cxn modelId="{D3379D53-267F-48DD-AE5D-64916D5A1A24}" type="presOf" srcId="{AD98E09A-ED01-4ED0-B88F-9CE284DE759D}" destId="{073F7CD0-7086-48EC-AA26-19F06A884E15}" srcOrd="0" destOrd="0" presId="urn:microsoft.com/office/officeart/2018/2/layout/IconVerticalSolidList"/>
    <dgm:cxn modelId="{254CAB81-44FD-47EB-A1D9-243E5826995C}" type="presOf" srcId="{DF46F872-F126-4FCC-9E9A-9213E32AD657}" destId="{3DE3EF70-199E-4A8E-B54D-B557571A4186}" srcOrd="0" destOrd="1" presId="urn:microsoft.com/office/officeart/2018/2/layout/IconVerticalSolidList"/>
    <dgm:cxn modelId="{C6FB0294-551E-4A5E-AEFE-E8C697891FEA}" type="presOf" srcId="{781BC174-E049-4999-B855-5EE272CF69BF}" destId="{F3325D36-BB8E-4CDE-9359-B4F53199CB31}" srcOrd="0" destOrd="0" presId="urn:microsoft.com/office/officeart/2018/2/layout/IconVerticalSolidList"/>
    <dgm:cxn modelId="{662BB694-508C-4C66-9F93-797F320D7C36}" srcId="{264C3561-7C66-4A3A-B1ED-7EF7CD4C7DB2}" destId="{AD98E09A-ED01-4ED0-B88F-9CE284DE759D}" srcOrd="1" destOrd="0" parTransId="{68DC4CC4-6CBB-4ABA-90C9-224816B23CCF}" sibTransId="{F9DB05C3-917E-48DA-AA13-259466B8281C}"/>
    <dgm:cxn modelId="{A15A93C0-13B7-40FF-92C4-776490864210}" type="presOf" srcId="{D27383BE-7B33-40F8-8ABD-5BA8F4A84399}" destId="{3DE3EF70-199E-4A8E-B54D-B557571A4186}" srcOrd="0" destOrd="2" presId="urn:microsoft.com/office/officeart/2018/2/layout/IconVerticalSolidList"/>
    <dgm:cxn modelId="{C501B1C9-2E66-4C5E-92CE-B76ABAC6034D}" type="presOf" srcId="{22B1776C-8FA9-42A3-928A-7C4D55AAAF91}" destId="{92A7EB05-D135-4556-825B-494A55EE1126}" srcOrd="0" destOrd="0" presId="urn:microsoft.com/office/officeart/2018/2/layout/IconVerticalSolidList"/>
    <dgm:cxn modelId="{797A0ECD-5B0A-4ADA-8319-60C755915BB6}" srcId="{781BC174-E049-4999-B855-5EE272CF69BF}" destId="{DF46F872-F126-4FCC-9E9A-9213E32AD657}" srcOrd="1" destOrd="0" parTransId="{21FC9BA3-D2DC-4FA9-8E56-FB4F9DED0A84}" sibTransId="{EBBDA57A-C3A4-412C-B1AA-128068A9D5B8}"/>
    <dgm:cxn modelId="{C05386F7-55E4-468E-B7DC-5A2432D6AB30}" type="presParOf" srcId="{5EC3727D-DA01-4CA7-A7F0-41FCA283C6F9}" destId="{501AE87D-2AEB-48CF-90E7-ABB943DFD4E0}" srcOrd="0" destOrd="0" presId="urn:microsoft.com/office/officeart/2018/2/layout/IconVerticalSolidList"/>
    <dgm:cxn modelId="{E5F9A57B-8195-48EB-9E18-3493F58A1543}" type="presParOf" srcId="{501AE87D-2AEB-48CF-90E7-ABB943DFD4E0}" destId="{C7DB9F7C-21F4-44C7-92F2-010D69460C41}" srcOrd="0" destOrd="0" presId="urn:microsoft.com/office/officeart/2018/2/layout/IconVerticalSolidList"/>
    <dgm:cxn modelId="{D4E16457-B82E-4FF2-929E-AFF2FAF3AB81}" type="presParOf" srcId="{501AE87D-2AEB-48CF-90E7-ABB943DFD4E0}" destId="{1E1DDA69-4A87-43DB-8CB5-39033C2E87AB}" srcOrd="1" destOrd="0" presId="urn:microsoft.com/office/officeart/2018/2/layout/IconVerticalSolidList"/>
    <dgm:cxn modelId="{DDA1C083-39B3-43A4-A17B-D49EFA8FCD28}" type="presParOf" srcId="{501AE87D-2AEB-48CF-90E7-ABB943DFD4E0}" destId="{8B65B5B3-B9D1-480D-8FFD-C88B1E830690}" srcOrd="2" destOrd="0" presId="urn:microsoft.com/office/officeart/2018/2/layout/IconVerticalSolidList"/>
    <dgm:cxn modelId="{8E6A7C8E-66F7-42AB-A705-B24D0CCC5A84}" type="presParOf" srcId="{501AE87D-2AEB-48CF-90E7-ABB943DFD4E0}" destId="{92A7EB05-D135-4556-825B-494A55EE1126}" srcOrd="3" destOrd="0" presId="urn:microsoft.com/office/officeart/2018/2/layout/IconVerticalSolidList"/>
    <dgm:cxn modelId="{3E20ED9B-5A0F-4A09-B1F4-6DE507073C28}" type="presParOf" srcId="{5EC3727D-DA01-4CA7-A7F0-41FCA283C6F9}" destId="{9F60EB2A-A419-454D-AFF2-BD576A14A2C1}" srcOrd="1" destOrd="0" presId="urn:microsoft.com/office/officeart/2018/2/layout/IconVerticalSolidList"/>
    <dgm:cxn modelId="{89ECCA1F-3025-4CAD-900C-83B3038B5080}" type="presParOf" srcId="{5EC3727D-DA01-4CA7-A7F0-41FCA283C6F9}" destId="{02E894BB-0717-4A2D-B87C-B002CDA903F6}" srcOrd="2" destOrd="0" presId="urn:microsoft.com/office/officeart/2018/2/layout/IconVerticalSolidList"/>
    <dgm:cxn modelId="{05E5925F-46C4-4EAA-9144-721140FD9722}" type="presParOf" srcId="{02E894BB-0717-4A2D-B87C-B002CDA903F6}" destId="{A387C62D-AD4C-4FE4-8CE0-4121CB5C3E74}" srcOrd="0" destOrd="0" presId="urn:microsoft.com/office/officeart/2018/2/layout/IconVerticalSolidList"/>
    <dgm:cxn modelId="{41C0F9C6-1ABE-42BB-BAFB-56F2D7493F6B}" type="presParOf" srcId="{02E894BB-0717-4A2D-B87C-B002CDA903F6}" destId="{434FBDFC-39E4-45B1-834E-1FF4B3FE978C}" srcOrd="1" destOrd="0" presId="urn:microsoft.com/office/officeart/2018/2/layout/IconVerticalSolidList"/>
    <dgm:cxn modelId="{B65EB6E3-ED67-4FC9-A58A-A820E18F127F}" type="presParOf" srcId="{02E894BB-0717-4A2D-B87C-B002CDA903F6}" destId="{951C7DF2-CD7A-4D07-B599-289F9078C466}" srcOrd="2" destOrd="0" presId="urn:microsoft.com/office/officeart/2018/2/layout/IconVerticalSolidList"/>
    <dgm:cxn modelId="{673613CA-26FD-4497-8ABC-CE21758151DD}" type="presParOf" srcId="{02E894BB-0717-4A2D-B87C-B002CDA903F6}" destId="{073F7CD0-7086-48EC-AA26-19F06A884E15}" srcOrd="3" destOrd="0" presId="urn:microsoft.com/office/officeart/2018/2/layout/IconVerticalSolidList"/>
    <dgm:cxn modelId="{BADF9377-DF3D-44C7-B078-A5388051C339}" type="presParOf" srcId="{5EC3727D-DA01-4CA7-A7F0-41FCA283C6F9}" destId="{9DD911A9-72FA-45CE-A302-38B6F357AD67}" srcOrd="3" destOrd="0" presId="urn:microsoft.com/office/officeart/2018/2/layout/IconVerticalSolidList"/>
    <dgm:cxn modelId="{C150F8C4-F3F6-4EC8-84A1-5DCE3FF9E8E0}" type="presParOf" srcId="{5EC3727D-DA01-4CA7-A7F0-41FCA283C6F9}" destId="{E1082921-9289-4680-80E1-E04E6DAB1325}" srcOrd="4" destOrd="0" presId="urn:microsoft.com/office/officeart/2018/2/layout/IconVerticalSolidList"/>
    <dgm:cxn modelId="{0EF757AA-A49E-4491-AA8E-A9E7D2ECD973}" type="presParOf" srcId="{E1082921-9289-4680-80E1-E04E6DAB1325}" destId="{D511BF3A-172B-4FAF-9D19-92EBAEC39055}" srcOrd="0" destOrd="0" presId="urn:microsoft.com/office/officeart/2018/2/layout/IconVerticalSolidList"/>
    <dgm:cxn modelId="{3F27CB5A-4E2E-42D7-B47F-3ADBB650387C}" type="presParOf" srcId="{E1082921-9289-4680-80E1-E04E6DAB1325}" destId="{8B9AA0A8-02AE-4041-9890-37AC48C12841}" srcOrd="1" destOrd="0" presId="urn:microsoft.com/office/officeart/2018/2/layout/IconVerticalSolidList"/>
    <dgm:cxn modelId="{FC7BB928-9753-411C-86BA-275309C62F9E}" type="presParOf" srcId="{E1082921-9289-4680-80E1-E04E6DAB1325}" destId="{FFE12A4E-4519-4EE8-AA16-29F793825CC0}" srcOrd="2" destOrd="0" presId="urn:microsoft.com/office/officeart/2018/2/layout/IconVerticalSolidList"/>
    <dgm:cxn modelId="{A3263356-8318-42E0-9215-1A58C63FF901}" type="presParOf" srcId="{E1082921-9289-4680-80E1-E04E6DAB1325}" destId="{F3325D36-BB8E-4CDE-9359-B4F53199CB31}" srcOrd="3" destOrd="0" presId="urn:microsoft.com/office/officeart/2018/2/layout/IconVerticalSolidList"/>
    <dgm:cxn modelId="{A6575295-211B-41D6-9D32-186B56C6ABFA}" type="presParOf" srcId="{E1082921-9289-4680-80E1-E04E6DAB1325}" destId="{3DE3EF70-199E-4A8E-B54D-B557571A418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E3BA0E-D8C6-4BD8-933C-F367B4E3286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1687FA9-CB1D-452C-9260-78CD7DF0A217}">
      <dgm:prSet/>
      <dgm:spPr/>
      <dgm:t>
        <a:bodyPr/>
        <a:lstStyle/>
        <a:p>
          <a:pPr>
            <a:lnSpc>
              <a:spcPct val="100000"/>
            </a:lnSpc>
          </a:pPr>
          <a:r>
            <a:rPr lang="en-US"/>
            <a:t>Mining association rules to discover product relationships</a:t>
          </a:r>
        </a:p>
      </dgm:t>
    </dgm:pt>
    <dgm:pt modelId="{D5CB6568-7874-4738-8DDC-C3AD3A7C3A9B}" type="parTrans" cxnId="{F12EC4EE-3040-4E63-8BAA-09623C131DE3}">
      <dgm:prSet/>
      <dgm:spPr/>
      <dgm:t>
        <a:bodyPr/>
        <a:lstStyle/>
        <a:p>
          <a:endParaRPr lang="en-US"/>
        </a:p>
      </dgm:t>
    </dgm:pt>
    <dgm:pt modelId="{490F5771-A60E-4D98-A1A2-3732F783E2DE}" type="sibTrans" cxnId="{F12EC4EE-3040-4E63-8BAA-09623C131DE3}">
      <dgm:prSet/>
      <dgm:spPr/>
      <dgm:t>
        <a:bodyPr/>
        <a:lstStyle/>
        <a:p>
          <a:pPr>
            <a:lnSpc>
              <a:spcPct val="100000"/>
            </a:lnSpc>
          </a:pPr>
          <a:endParaRPr lang="en-US"/>
        </a:p>
      </dgm:t>
    </dgm:pt>
    <dgm:pt modelId="{C59AE9EE-ED94-461D-812C-791C2B3B788D}">
      <dgm:prSet/>
      <dgm:spPr/>
      <dgm:t>
        <a:bodyPr/>
        <a:lstStyle/>
        <a:p>
          <a:pPr>
            <a:lnSpc>
              <a:spcPct val="100000"/>
            </a:lnSpc>
          </a:pPr>
          <a:r>
            <a:rPr lang="en-US"/>
            <a:t>Utilization of the Apriori algorithm for valuable insights</a:t>
          </a:r>
        </a:p>
      </dgm:t>
    </dgm:pt>
    <dgm:pt modelId="{728AA014-849F-4768-BCF2-168FAF0A5762}" type="parTrans" cxnId="{56D71DAF-9715-40FA-9440-20E0D7A86D1D}">
      <dgm:prSet/>
      <dgm:spPr/>
      <dgm:t>
        <a:bodyPr/>
        <a:lstStyle/>
        <a:p>
          <a:endParaRPr lang="en-US"/>
        </a:p>
      </dgm:t>
    </dgm:pt>
    <dgm:pt modelId="{ABDB64AB-0F5C-4FD7-988C-519BF914E2FD}" type="sibTrans" cxnId="{56D71DAF-9715-40FA-9440-20E0D7A86D1D}">
      <dgm:prSet/>
      <dgm:spPr/>
      <dgm:t>
        <a:bodyPr/>
        <a:lstStyle/>
        <a:p>
          <a:endParaRPr lang="en-US"/>
        </a:p>
      </dgm:t>
    </dgm:pt>
    <dgm:pt modelId="{77AE1D3F-3138-454C-9E0A-6776B249A2F3}" type="pres">
      <dgm:prSet presAssocID="{04E3BA0E-D8C6-4BD8-933C-F367B4E32863}" presName="root" presStyleCnt="0">
        <dgm:presLayoutVars>
          <dgm:dir/>
          <dgm:resizeHandles val="exact"/>
        </dgm:presLayoutVars>
      </dgm:prSet>
      <dgm:spPr/>
    </dgm:pt>
    <dgm:pt modelId="{E5431061-DD2D-4C9C-BED5-A4A9089D043B}" type="pres">
      <dgm:prSet presAssocID="{04E3BA0E-D8C6-4BD8-933C-F367B4E32863}" presName="container" presStyleCnt="0">
        <dgm:presLayoutVars>
          <dgm:dir/>
          <dgm:resizeHandles val="exact"/>
        </dgm:presLayoutVars>
      </dgm:prSet>
      <dgm:spPr/>
    </dgm:pt>
    <dgm:pt modelId="{670374E2-57B3-46FE-BB9A-0202B89F2CDF}" type="pres">
      <dgm:prSet presAssocID="{11687FA9-CB1D-452C-9260-78CD7DF0A217}" presName="compNode" presStyleCnt="0"/>
      <dgm:spPr/>
    </dgm:pt>
    <dgm:pt modelId="{A35B6700-B4A3-4A10-89C5-1603066E66AF}" type="pres">
      <dgm:prSet presAssocID="{11687FA9-CB1D-452C-9260-78CD7DF0A217}" presName="iconBgRect" presStyleLbl="bgShp" presStyleIdx="0" presStyleCnt="2"/>
      <dgm:spPr/>
    </dgm:pt>
    <dgm:pt modelId="{424F43DC-516B-4128-AD71-5A18040F55E2}" type="pres">
      <dgm:prSet presAssocID="{11687FA9-CB1D-452C-9260-78CD7DF0A2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F3587171-7723-487F-A63E-82740E0B4C3F}" type="pres">
      <dgm:prSet presAssocID="{11687FA9-CB1D-452C-9260-78CD7DF0A217}" presName="spaceRect" presStyleCnt="0"/>
      <dgm:spPr/>
    </dgm:pt>
    <dgm:pt modelId="{3CE41616-8513-4A1E-B762-3228EA118412}" type="pres">
      <dgm:prSet presAssocID="{11687FA9-CB1D-452C-9260-78CD7DF0A217}" presName="textRect" presStyleLbl="revTx" presStyleIdx="0" presStyleCnt="2">
        <dgm:presLayoutVars>
          <dgm:chMax val="1"/>
          <dgm:chPref val="1"/>
        </dgm:presLayoutVars>
      </dgm:prSet>
      <dgm:spPr/>
    </dgm:pt>
    <dgm:pt modelId="{86238AA7-B48C-4E1C-B812-88F08A4424A3}" type="pres">
      <dgm:prSet presAssocID="{490F5771-A60E-4D98-A1A2-3732F783E2DE}" presName="sibTrans" presStyleLbl="sibTrans2D1" presStyleIdx="0" presStyleCnt="0"/>
      <dgm:spPr/>
    </dgm:pt>
    <dgm:pt modelId="{0A92F635-229D-4960-BB8B-87E99B44755C}" type="pres">
      <dgm:prSet presAssocID="{C59AE9EE-ED94-461D-812C-791C2B3B788D}" presName="compNode" presStyleCnt="0"/>
      <dgm:spPr/>
    </dgm:pt>
    <dgm:pt modelId="{E9115E4F-CD9C-4BDD-B6BF-64C36967C01F}" type="pres">
      <dgm:prSet presAssocID="{C59AE9EE-ED94-461D-812C-791C2B3B788D}" presName="iconBgRect" presStyleLbl="bgShp" presStyleIdx="1" presStyleCnt="2"/>
      <dgm:spPr/>
    </dgm:pt>
    <dgm:pt modelId="{5D569C10-FE40-4851-8DD4-59687D836C8A}" type="pres">
      <dgm:prSet presAssocID="{C59AE9EE-ED94-461D-812C-791C2B3B78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EFA152F4-2AC2-407D-B791-0CC24D9C2E0F}" type="pres">
      <dgm:prSet presAssocID="{C59AE9EE-ED94-461D-812C-791C2B3B788D}" presName="spaceRect" presStyleCnt="0"/>
      <dgm:spPr/>
    </dgm:pt>
    <dgm:pt modelId="{6ABA499B-1E11-49B3-972C-B278F885CD64}" type="pres">
      <dgm:prSet presAssocID="{C59AE9EE-ED94-461D-812C-791C2B3B788D}" presName="textRect" presStyleLbl="revTx" presStyleIdx="1" presStyleCnt="2">
        <dgm:presLayoutVars>
          <dgm:chMax val="1"/>
          <dgm:chPref val="1"/>
        </dgm:presLayoutVars>
      </dgm:prSet>
      <dgm:spPr/>
    </dgm:pt>
  </dgm:ptLst>
  <dgm:cxnLst>
    <dgm:cxn modelId="{D0411C11-88F3-4AD9-9622-9958E683CD59}" type="presOf" srcId="{490F5771-A60E-4D98-A1A2-3732F783E2DE}" destId="{86238AA7-B48C-4E1C-B812-88F08A4424A3}" srcOrd="0" destOrd="0" presId="urn:microsoft.com/office/officeart/2018/2/layout/IconCircleList"/>
    <dgm:cxn modelId="{8B13DA72-8EF7-4844-AFDA-C4478A9243C1}" type="presOf" srcId="{C59AE9EE-ED94-461D-812C-791C2B3B788D}" destId="{6ABA499B-1E11-49B3-972C-B278F885CD64}" srcOrd="0" destOrd="0" presId="urn:microsoft.com/office/officeart/2018/2/layout/IconCircleList"/>
    <dgm:cxn modelId="{7050DEAA-79E9-459A-8788-B378C6ED5420}" type="presOf" srcId="{04E3BA0E-D8C6-4BD8-933C-F367B4E32863}" destId="{77AE1D3F-3138-454C-9E0A-6776B249A2F3}" srcOrd="0" destOrd="0" presId="urn:microsoft.com/office/officeart/2018/2/layout/IconCircleList"/>
    <dgm:cxn modelId="{56D71DAF-9715-40FA-9440-20E0D7A86D1D}" srcId="{04E3BA0E-D8C6-4BD8-933C-F367B4E32863}" destId="{C59AE9EE-ED94-461D-812C-791C2B3B788D}" srcOrd="1" destOrd="0" parTransId="{728AA014-849F-4768-BCF2-168FAF0A5762}" sibTransId="{ABDB64AB-0F5C-4FD7-988C-519BF914E2FD}"/>
    <dgm:cxn modelId="{96138FE2-6926-4FF9-A388-E9C8C75C262B}" type="presOf" srcId="{11687FA9-CB1D-452C-9260-78CD7DF0A217}" destId="{3CE41616-8513-4A1E-B762-3228EA118412}" srcOrd="0" destOrd="0" presId="urn:microsoft.com/office/officeart/2018/2/layout/IconCircleList"/>
    <dgm:cxn modelId="{F12EC4EE-3040-4E63-8BAA-09623C131DE3}" srcId="{04E3BA0E-D8C6-4BD8-933C-F367B4E32863}" destId="{11687FA9-CB1D-452C-9260-78CD7DF0A217}" srcOrd="0" destOrd="0" parTransId="{D5CB6568-7874-4738-8DDC-C3AD3A7C3A9B}" sibTransId="{490F5771-A60E-4D98-A1A2-3732F783E2DE}"/>
    <dgm:cxn modelId="{2016AC43-5122-4C0B-B822-C7E71837A6D7}" type="presParOf" srcId="{77AE1D3F-3138-454C-9E0A-6776B249A2F3}" destId="{E5431061-DD2D-4C9C-BED5-A4A9089D043B}" srcOrd="0" destOrd="0" presId="urn:microsoft.com/office/officeart/2018/2/layout/IconCircleList"/>
    <dgm:cxn modelId="{A1EF5B2D-F112-4AF1-A62A-E89F3350CE9A}" type="presParOf" srcId="{E5431061-DD2D-4C9C-BED5-A4A9089D043B}" destId="{670374E2-57B3-46FE-BB9A-0202B89F2CDF}" srcOrd="0" destOrd="0" presId="urn:microsoft.com/office/officeart/2018/2/layout/IconCircleList"/>
    <dgm:cxn modelId="{53322F80-A239-42EC-80BC-C335AC67490E}" type="presParOf" srcId="{670374E2-57B3-46FE-BB9A-0202B89F2CDF}" destId="{A35B6700-B4A3-4A10-89C5-1603066E66AF}" srcOrd="0" destOrd="0" presId="urn:microsoft.com/office/officeart/2018/2/layout/IconCircleList"/>
    <dgm:cxn modelId="{40D28503-C339-4B96-8B3E-AA66ADBB7646}" type="presParOf" srcId="{670374E2-57B3-46FE-BB9A-0202B89F2CDF}" destId="{424F43DC-516B-4128-AD71-5A18040F55E2}" srcOrd="1" destOrd="0" presId="urn:microsoft.com/office/officeart/2018/2/layout/IconCircleList"/>
    <dgm:cxn modelId="{5369CBF4-DFBC-4A45-9E57-2ABB36964808}" type="presParOf" srcId="{670374E2-57B3-46FE-BB9A-0202B89F2CDF}" destId="{F3587171-7723-487F-A63E-82740E0B4C3F}" srcOrd="2" destOrd="0" presId="urn:microsoft.com/office/officeart/2018/2/layout/IconCircleList"/>
    <dgm:cxn modelId="{9EE2D0B5-5669-4440-B64A-106E4F7F2890}" type="presParOf" srcId="{670374E2-57B3-46FE-BB9A-0202B89F2CDF}" destId="{3CE41616-8513-4A1E-B762-3228EA118412}" srcOrd="3" destOrd="0" presId="urn:microsoft.com/office/officeart/2018/2/layout/IconCircleList"/>
    <dgm:cxn modelId="{0451C3A9-F9EB-4ADD-927A-76C858D3B57E}" type="presParOf" srcId="{E5431061-DD2D-4C9C-BED5-A4A9089D043B}" destId="{86238AA7-B48C-4E1C-B812-88F08A4424A3}" srcOrd="1" destOrd="0" presId="urn:microsoft.com/office/officeart/2018/2/layout/IconCircleList"/>
    <dgm:cxn modelId="{CD99FBB4-FF0A-4878-8F5E-3CA06FEC0A7A}" type="presParOf" srcId="{E5431061-DD2D-4C9C-BED5-A4A9089D043B}" destId="{0A92F635-229D-4960-BB8B-87E99B44755C}" srcOrd="2" destOrd="0" presId="urn:microsoft.com/office/officeart/2018/2/layout/IconCircleList"/>
    <dgm:cxn modelId="{4C1A436F-EDF3-4753-8044-00FC6A2C92FF}" type="presParOf" srcId="{0A92F635-229D-4960-BB8B-87E99B44755C}" destId="{E9115E4F-CD9C-4BDD-B6BF-64C36967C01F}" srcOrd="0" destOrd="0" presId="urn:microsoft.com/office/officeart/2018/2/layout/IconCircleList"/>
    <dgm:cxn modelId="{CAED89D6-6296-471F-8B1A-DAB888059361}" type="presParOf" srcId="{0A92F635-229D-4960-BB8B-87E99B44755C}" destId="{5D569C10-FE40-4851-8DD4-59687D836C8A}" srcOrd="1" destOrd="0" presId="urn:microsoft.com/office/officeart/2018/2/layout/IconCircleList"/>
    <dgm:cxn modelId="{977D2376-AF3A-4CE2-8034-80AE0BD497D0}" type="presParOf" srcId="{0A92F635-229D-4960-BB8B-87E99B44755C}" destId="{EFA152F4-2AC2-407D-B791-0CC24D9C2E0F}" srcOrd="2" destOrd="0" presId="urn:microsoft.com/office/officeart/2018/2/layout/IconCircleList"/>
    <dgm:cxn modelId="{3976ED39-FC1B-4031-A8CA-336EFD925C9B}" type="presParOf" srcId="{0A92F635-229D-4960-BB8B-87E99B44755C}" destId="{6ABA499B-1E11-49B3-972C-B278F885CD6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C4824-6590-4699-9321-49D54C6E6537}">
      <dsp:nvSpPr>
        <dsp:cNvPr id="0" name=""/>
        <dsp:cNvSpPr/>
      </dsp:nvSpPr>
      <dsp:spPr>
        <a:xfrm>
          <a:off x="1953914" y="27750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2E02DA-9EA1-4BDE-AB24-B60145DFA8C4}">
      <dsp:nvSpPr>
        <dsp:cNvPr id="0" name=""/>
        <dsp:cNvSpPr/>
      </dsp:nvSpPr>
      <dsp:spPr>
        <a:xfrm>
          <a:off x="765914" y="269190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Personalized and seamless customer experience is crucial for e-commerce success</a:t>
          </a:r>
        </a:p>
      </dsp:txBody>
      <dsp:txXfrm>
        <a:off x="765914" y="2691902"/>
        <a:ext cx="4320000" cy="720000"/>
      </dsp:txXfrm>
    </dsp:sp>
    <dsp:sp modelId="{436C0EAB-040A-42D0-ACD7-6EFE37F37055}">
      <dsp:nvSpPr>
        <dsp:cNvPr id="0" name=""/>
        <dsp:cNvSpPr/>
      </dsp:nvSpPr>
      <dsp:spPr>
        <a:xfrm>
          <a:off x="7029914" y="27750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2D3E5B-B058-4CEF-AFCE-61A07A5E8538}">
      <dsp:nvSpPr>
        <dsp:cNvPr id="0" name=""/>
        <dsp:cNvSpPr/>
      </dsp:nvSpPr>
      <dsp:spPr>
        <a:xfrm>
          <a:off x="5841914" y="269190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Project focus: customer segmentation and intelligent product recommendation</a:t>
          </a:r>
        </a:p>
      </dsp:txBody>
      <dsp:txXfrm>
        <a:off x="5841914" y="2691902"/>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B77E5-1B90-44B1-AC99-54F9DA790C80}">
      <dsp:nvSpPr>
        <dsp:cNvPr id="0" name=""/>
        <dsp:cNvSpPr/>
      </dsp:nvSpPr>
      <dsp:spPr>
        <a:xfrm>
          <a:off x="2185565" y="324"/>
          <a:ext cx="8742263" cy="179065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9624" tIns="454827" rIns="169624" bIns="454827" numCol="1" spcCol="1270" anchor="ctr" anchorCtr="0">
          <a:noAutofit/>
        </a:bodyPr>
        <a:lstStyle/>
        <a:p>
          <a:pPr marL="0" lvl="0" indent="0" algn="l" defTabSz="977900">
            <a:lnSpc>
              <a:spcPct val="90000"/>
            </a:lnSpc>
            <a:spcBef>
              <a:spcPct val="0"/>
            </a:spcBef>
            <a:spcAft>
              <a:spcPct val="35000"/>
            </a:spcAft>
            <a:buNone/>
          </a:pPr>
          <a:r>
            <a:rPr lang="en-US" sz="2200" kern="1200"/>
            <a:t>Utilizing clustering techniques for customer segmentation</a:t>
          </a:r>
        </a:p>
      </dsp:txBody>
      <dsp:txXfrm>
        <a:off x="2185565" y="324"/>
        <a:ext cx="8742263" cy="1790658"/>
      </dsp:txXfrm>
    </dsp:sp>
    <dsp:sp modelId="{6366CCA1-1306-460B-A7AE-2C0D1461AF26}">
      <dsp:nvSpPr>
        <dsp:cNvPr id="0" name=""/>
        <dsp:cNvSpPr/>
      </dsp:nvSpPr>
      <dsp:spPr>
        <a:xfrm>
          <a:off x="0" y="324"/>
          <a:ext cx="2185565" cy="179065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53" tIns="176877" rIns="115653" bIns="176877" numCol="1" spcCol="1270" anchor="ctr" anchorCtr="0">
          <a:noAutofit/>
        </a:bodyPr>
        <a:lstStyle/>
        <a:p>
          <a:pPr marL="0" lvl="0" indent="0" algn="ctr" defTabSz="1200150">
            <a:lnSpc>
              <a:spcPct val="90000"/>
            </a:lnSpc>
            <a:spcBef>
              <a:spcPct val="0"/>
            </a:spcBef>
            <a:spcAft>
              <a:spcPct val="35000"/>
            </a:spcAft>
            <a:buNone/>
          </a:pPr>
          <a:r>
            <a:rPr lang="en-US" sz="2700" kern="1200"/>
            <a:t>Utilizing</a:t>
          </a:r>
        </a:p>
      </dsp:txBody>
      <dsp:txXfrm>
        <a:off x="0" y="324"/>
        <a:ext cx="2185565" cy="1790658"/>
      </dsp:txXfrm>
    </dsp:sp>
    <dsp:sp modelId="{B7167AAE-095D-40C3-8307-9862457C36F5}">
      <dsp:nvSpPr>
        <dsp:cNvPr id="0" name=""/>
        <dsp:cNvSpPr/>
      </dsp:nvSpPr>
      <dsp:spPr>
        <a:xfrm>
          <a:off x="2185565" y="1898422"/>
          <a:ext cx="8742263" cy="179065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9624" tIns="454827" rIns="169624" bIns="454827" numCol="1" spcCol="1270" anchor="ctr" anchorCtr="0">
          <a:noAutofit/>
        </a:bodyPr>
        <a:lstStyle/>
        <a:p>
          <a:pPr marL="0" lvl="0" indent="0" algn="l" defTabSz="977900">
            <a:lnSpc>
              <a:spcPct val="90000"/>
            </a:lnSpc>
            <a:spcBef>
              <a:spcPct val="0"/>
            </a:spcBef>
            <a:spcAft>
              <a:spcPct val="35000"/>
            </a:spcAft>
            <a:buNone/>
          </a:pPr>
          <a:r>
            <a:rPr lang="en-US" sz="2200" kern="1200"/>
            <a:t>Implementing association rule mining for intelligent product recommendation</a:t>
          </a:r>
        </a:p>
      </dsp:txBody>
      <dsp:txXfrm>
        <a:off x="2185565" y="1898422"/>
        <a:ext cx="8742263" cy="1790658"/>
      </dsp:txXfrm>
    </dsp:sp>
    <dsp:sp modelId="{911D09A5-F942-4FF0-9C70-3ED91A5E58B3}">
      <dsp:nvSpPr>
        <dsp:cNvPr id="0" name=""/>
        <dsp:cNvSpPr/>
      </dsp:nvSpPr>
      <dsp:spPr>
        <a:xfrm>
          <a:off x="0" y="1898422"/>
          <a:ext cx="2185565" cy="1790658"/>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53" tIns="176877" rIns="115653" bIns="176877" numCol="1" spcCol="1270" anchor="ctr" anchorCtr="0">
          <a:noAutofit/>
        </a:bodyPr>
        <a:lstStyle/>
        <a:p>
          <a:pPr marL="0" lvl="0" indent="0" algn="ctr" defTabSz="1200150">
            <a:lnSpc>
              <a:spcPct val="90000"/>
            </a:lnSpc>
            <a:spcBef>
              <a:spcPct val="0"/>
            </a:spcBef>
            <a:spcAft>
              <a:spcPct val="35000"/>
            </a:spcAft>
            <a:buNone/>
          </a:pPr>
          <a:r>
            <a:rPr lang="en-US" sz="2700" kern="1200"/>
            <a:t>Implementing</a:t>
          </a:r>
        </a:p>
      </dsp:txBody>
      <dsp:txXfrm>
        <a:off x="0" y="1898422"/>
        <a:ext cx="2185565" cy="17906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98E6F-2D9B-4094-86D2-5590B6CD2279}">
      <dsp:nvSpPr>
        <dsp:cNvPr id="0" name=""/>
        <dsp:cNvSpPr/>
      </dsp:nvSpPr>
      <dsp:spPr>
        <a:xfrm>
          <a:off x="568971" y="620063"/>
          <a:ext cx="1509048" cy="1509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14FFC1-C810-4BFA-99E7-5BAE7482368F}">
      <dsp:nvSpPr>
        <dsp:cNvPr id="0" name=""/>
        <dsp:cNvSpPr/>
      </dsp:nvSpPr>
      <dsp:spPr>
        <a:xfrm>
          <a:off x="568971" y="2241086"/>
          <a:ext cx="4311566" cy="788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Market Basket Analysis</a:t>
          </a:r>
        </a:p>
      </dsp:txBody>
      <dsp:txXfrm>
        <a:off x="568971" y="2241086"/>
        <a:ext cx="4311566" cy="788978"/>
      </dsp:txXfrm>
    </dsp:sp>
    <dsp:sp modelId="{25FF25B7-EC11-465E-AB27-60A023D23319}">
      <dsp:nvSpPr>
        <dsp:cNvPr id="0" name=""/>
        <dsp:cNvSpPr/>
      </dsp:nvSpPr>
      <dsp:spPr>
        <a:xfrm>
          <a:off x="191709" y="2574982"/>
          <a:ext cx="5066090" cy="115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Market basket analysis is a specific application of association rules that focuses on analyzing transactions in a retail environment with the objective of identifying products that are frequently bought together. This information can be used by retailers to boost their sales and profits. By analyzing transaction data, retailers can identify patterns of customer behavior and make data-driven decisions about product placement, promotions, and pricing.</a:t>
          </a:r>
        </a:p>
      </dsp:txBody>
      <dsp:txXfrm>
        <a:off x="191709" y="2574982"/>
        <a:ext cx="5066090" cy="1156291"/>
      </dsp:txXfrm>
    </dsp:sp>
    <dsp:sp modelId="{DF22152C-8CC4-40D3-B936-B04E85C29DD2}">
      <dsp:nvSpPr>
        <dsp:cNvPr id="0" name=""/>
        <dsp:cNvSpPr/>
      </dsp:nvSpPr>
      <dsp:spPr>
        <a:xfrm>
          <a:off x="6012324" y="873645"/>
          <a:ext cx="1509048" cy="1509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70CFDA-E496-4771-8943-725E82311C60}">
      <dsp:nvSpPr>
        <dsp:cNvPr id="0" name=""/>
        <dsp:cNvSpPr/>
      </dsp:nvSpPr>
      <dsp:spPr>
        <a:xfrm>
          <a:off x="6012324" y="2494667"/>
          <a:ext cx="4311566" cy="788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kern="1200" dirty="0"/>
            <a:t>The objective of the analysis is to identify which products are frequently purchased together in order to develop marketing strategies, optimize product placement, and improve customer satisfaction.</a:t>
          </a:r>
        </a:p>
      </dsp:txBody>
      <dsp:txXfrm>
        <a:off x="6012324" y="2494667"/>
        <a:ext cx="4311566" cy="788978"/>
      </dsp:txXfrm>
    </dsp:sp>
    <dsp:sp modelId="{448E4631-E519-4141-A824-21A97B0794EE}">
      <dsp:nvSpPr>
        <dsp:cNvPr id="0" name=""/>
        <dsp:cNvSpPr/>
      </dsp:nvSpPr>
      <dsp:spPr>
        <a:xfrm>
          <a:off x="6012324" y="3335727"/>
          <a:ext cx="4311566" cy="14196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ADE75-580F-4A93-AD0B-8FAFF6F96C7B}">
      <dsp:nvSpPr>
        <dsp:cNvPr id="0" name=""/>
        <dsp:cNvSpPr/>
      </dsp:nvSpPr>
      <dsp:spPr>
        <a:xfrm>
          <a:off x="0" y="745053"/>
          <a:ext cx="10506456" cy="1375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C97D38-3ADD-44A1-88FA-D09DE0363F02}">
      <dsp:nvSpPr>
        <dsp:cNvPr id="0" name=""/>
        <dsp:cNvSpPr/>
      </dsp:nvSpPr>
      <dsp:spPr>
        <a:xfrm>
          <a:off x="416083" y="1054537"/>
          <a:ext cx="756516" cy="756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A951E2-0AAC-4A86-9001-6D7677A40CCF}">
      <dsp:nvSpPr>
        <dsp:cNvPr id="0" name=""/>
        <dsp:cNvSpPr/>
      </dsp:nvSpPr>
      <dsp:spPr>
        <a:xfrm>
          <a:off x="1588683" y="745053"/>
          <a:ext cx="8917772" cy="137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572" tIns="145572" rIns="145572" bIns="145572" numCol="1" spcCol="1270" anchor="ctr" anchorCtr="0">
          <a:noAutofit/>
        </a:bodyPr>
        <a:lstStyle/>
        <a:p>
          <a:pPr marL="0" lvl="0" indent="0" algn="l" defTabSz="844550">
            <a:lnSpc>
              <a:spcPct val="90000"/>
            </a:lnSpc>
            <a:spcBef>
              <a:spcPct val="0"/>
            </a:spcBef>
            <a:spcAft>
              <a:spcPct val="35000"/>
            </a:spcAft>
            <a:buNone/>
          </a:pPr>
          <a:r>
            <a:rPr lang="en-US" sz="1900" kern="1200"/>
            <a:t>"Online Retail Data Set" from the UCI Machine Learning Repository</a:t>
          </a:r>
        </a:p>
      </dsp:txBody>
      <dsp:txXfrm>
        <a:off x="1588683" y="745053"/>
        <a:ext cx="8917772" cy="1375483"/>
      </dsp:txXfrm>
    </dsp:sp>
    <dsp:sp modelId="{263AA7D6-035D-48C4-AB96-5B868C630244}">
      <dsp:nvSpPr>
        <dsp:cNvPr id="0" name=""/>
        <dsp:cNvSpPr/>
      </dsp:nvSpPr>
      <dsp:spPr>
        <a:xfrm>
          <a:off x="0" y="2451437"/>
          <a:ext cx="10506456" cy="1375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7AC2A8-D971-4178-92E6-BF7586F4EBD5}">
      <dsp:nvSpPr>
        <dsp:cNvPr id="0" name=""/>
        <dsp:cNvSpPr/>
      </dsp:nvSpPr>
      <dsp:spPr>
        <a:xfrm>
          <a:off x="416083" y="2773892"/>
          <a:ext cx="756516" cy="756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28AE7B-9643-40B4-8CED-4EDC4F9F73F6}">
      <dsp:nvSpPr>
        <dsp:cNvPr id="0" name=""/>
        <dsp:cNvSpPr/>
      </dsp:nvSpPr>
      <dsp:spPr>
        <a:xfrm>
          <a:off x="1588683" y="2464408"/>
          <a:ext cx="8917772" cy="137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572" tIns="145572" rIns="145572" bIns="145572" numCol="1" spcCol="1270" anchor="ctr" anchorCtr="0">
          <a:noAutofit/>
        </a:bodyPr>
        <a:lstStyle/>
        <a:p>
          <a:pPr marL="0" lvl="0" indent="0" algn="l" defTabSz="844550">
            <a:lnSpc>
              <a:spcPct val="90000"/>
            </a:lnSpc>
            <a:spcBef>
              <a:spcPct val="0"/>
            </a:spcBef>
            <a:spcAft>
              <a:spcPct val="35000"/>
            </a:spcAft>
            <a:buNone/>
          </a:pPr>
          <a:r>
            <a:rPr lang="en-US" sz="1900" kern="1200" dirty="0"/>
            <a:t>Online retail is a transactional data set which contains all the transactions occurring between 01/12/2010 and 09/12/2011 for a UK-based and registered non-store online retail. The company mainly sells unique all-occasion gifts. Many customers of the company are wholesalers.</a:t>
          </a:r>
        </a:p>
      </dsp:txBody>
      <dsp:txXfrm>
        <a:off x="1588683" y="2464408"/>
        <a:ext cx="8917772" cy="13754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B9F7C-21F4-44C7-92F2-010D69460C41}">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1DDA69-4A87-43DB-8CB5-39033C2E87AB}">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A7EB05-D135-4556-825B-494A55EE112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There are 135080 missing values and no null values in the dataset. But CustomerID is a key attribute in determining the RFM so we will omit the missing rows from our dataset.</a:t>
          </a:r>
        </a:p>
      </dsp:txBody>
      <dsp:txXfrm>
        <a:off x="1435590" y="531"/>
        <a:ext cx="9080009" cy="1242935"/>
      </dsp:txXfrm>
    </dsp:sp>
    <dsp:sp modelId="{A387C62D-AD4C-4FE4-8CE0-4121CB5C3E74}">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4FBDFC-39E4-45B1-834E-1FF4B3FE978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3F7CD0-7086-48EC-AA26-19F06A884E1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In order to perform analysis, we need to split the InvoiceDate into Day, Month, Year and Hour. Hence, we will first convert it to character and split the InvoiceDate records into weekOfDay, hourOfDay, month and year.</a:t>
          </a:r>
        </a:p>
      </dsp:txBody>
      <dsp:txXfrm>
        <a:off x="1435590" y="1554201"/>
        <a:ext cx="9080009" cy="1242935"/>
      </dsp:txXfrm>
    </dsp:sp>
    <dsp:sp modelId="{D511BF3A-172B-4FAF-9D19-92EBAEC39055}">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9AA0A8-02AE-4041-9890-37AC48C12841}">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325D36-BB8E-4CDE-9359-B4F53199CB31}">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To implement the RFM analysis, we need to further process the data set in by the following steps:</a:t>
          </a:r>
        </a:p>
      </dsp:txBody>
      <dsp:txXfrm>
        <a:off x="1435590" y="3107870"/>
        <a:ext cx="4732020" cy="1242935"/>
      </dsp:txXfrm>
    </dsp:sp>
    <dsp:sp modelId="{3DE3EF70-199E-4A8E-B54D-B557571A4186}">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33400">
            <a:lnSpc>
              <a:spcPct val="100000"/>
            </a:lnSpc>
            <a:spcBef>
              <a:spcPct val="0"/>
            </a:spcBef>
            <a:spcAft>
              <a:spcPct val="35000"/>
            </a:spcAft>
            <a:buNone/>
          </a:pPr>
          <a:r>
            <a:rPr lang="en-US" sz="1200" kern="1200"/>
            <a:t>Find the most recent date for each ID , to get the Recency data</a:t>
          </a:r>
        </a:p>
        <a:p>
          <a:pPr marL="0" lvl="0" indent="0" algn="l" defTabSz="533400">
            <a:lnSpc>
              <a:spcPct val="100000"/>
            </a:lnSpc>
            <a:spcBef>
              <a:spcPct val="0"/>
            </a:spcBef>
            <a:spcAft>
              <a:spcPct val="35000"/>
            </a:spcAft>
            <a:buNone/>
          </a:pPr>
          <a:r>
            <a:rPr lang="en-US" sz="1200" kern="1200"/>
            <a:t>Calculate the quantity of transactions of a customer till present date, to get the Frequency data</a:t>
          </a:r>
        </a:p>
        <a:p>
          <a:pPr marL="0" lvl="0" indent="0" algn="l" defTabSz="533400">
            <a:lnSpc>
              <a:spcPct val="100000"/>
            </a:lnSpc>
            <a:spcBef>
              <a:spcPct val="0"/>
            </a:spcBef>
            <a:spcAft>
              <a:spcPct val="35000"/>
            </a:spcAft>
            <a:buNone/>
          </a:pPr>
          <a:r>
            <a:rPr lang="en-US" sz="1200" kern="1200"/>
            <a:t>Sum of Total Sales is the Monetary data.</a:t>
          </a:r>
        </a:p>
      </dsp:txBody>
      <dsp:txXfrm>
        <a:off x="6167610" y="3107870"/>
        <a:ext cx="434798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B6700-B4A3-4A10-89C5-1603066E66AF}">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4F43DC-516B-4128-AD71-5A18040F55E2}">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41616-8513-4A1E-B762-3228EA118412}">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Mining association rules to discover product relationships</a:t>
          </a:r>
        </a:p>
      </dsp:txBody>
      <dsp:txXfrm>
        <a:off x="1834517" y="1507711"/>
        <a:ext cx="3148942" cy="1335915"/>
      </dsp:txXfrm>
    </dsp:sp>
    <dsp:sp modelId="{E9115E4F-CD9C-4BDD-B6BF-64C36967C01F}">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569C10-FE40-4851-8DD4-59687D836C8A}">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BA499B-1E11-49B3-972C-B278F885CD64}">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Utilization of the Apriori algorithm for valuable insights</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A844-40B4-B359-6201-CB244F98A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420EE3-670E-21CA-54AA-08050A4966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CB76FB-AEE6-3E23-D3CA-9C3C7A6F2AD7}"/>
              </a:ext>
            </a:extLst>
          </p:cNvPr>
          <p:cNvSpPr>
            <a:spLocks noGrp="1"/>
          </p:cNvSpPr>
          <p:nvPr>
            <p:ph type="dt" sz="half" idx="10"/>
          </p:nvPr>
        </p:nvSpPr>
        <p:spPr/>
        <p:txBody>
          <a:bodyPr/>
          <a:lstStyle/>
          <a:p>
            <a:fld id="{B12A65FE-89D2-4032-BD8B-8886150DB030}" type="datetimeFigureOut">
              <a:rPr lang="en-US" smtClean="0"/>
              <a:t>12/11/2023</a:t>
            </a:fld>
            <a:endParaRPr lang="en-US"/>
          </a:p>
        </p:txBody>
      </p:sp>
      <p:sp>
        <p:nvSpPr>
          <p:cNvPr id="5" name="Footer Placeholder 4">
            <a:extLst>
              <a:ext uri="{FF2B5EF4-FFF2-40B4-BE49-F238E27FC236}">
                <a16:creationId xmlns:a16="http://schemas.microsoft.com/office/drawing/2014/main" id="{C07EC60D-3810-5D66-CA33-08E616E69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B45AA-298B-15FA-5A14-4567865E6FDC}"/>
              </a:ext>
            </a:extLst>
          </p:cNvPr>
          <p:cNvSpPr>
            <a:spLocks noGrp="1"/>
          </p:cNvSpPr>
          <p:nvPr>
            <p:ph type="sldNum" sz="quarter" idx="12"/>
          </p:nvPr>
        </p:nvSpPr>
        <p:spPr/>
        <p:txBody>
          <a:bodyPr/>
          <a:lstStyle/>
          <a:p>
            <a:fld id="{395481AE-E6F7-4A80-B019-AAB3B62FAF4B}" type="slidenum">
              <a:rPr lang="en-US" smtClean="0"/>
              <a:t>‹#›</a:t>
            </a:fld>
            <a:endParaRPr lang="en-US"/>
          </a:p>
        </p:txBody>
      </p:sp>
    </p:spTree>
    <p:extLst>
      <p:ext uri="{BB962C8B-B14F-4D97-AF65-F5344CB8AC3E}">
        <p14:creationId xmlns:p14="http://schemas.microsoft.com/office/powerpoint/2010/main" val="278932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195A-13F0-5E00-4545-067D7AAB36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C81DBE-EE78-B90B-93E4-4725DE8191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41DDE-C5E9-DD64-D30D-D063F16BF530}"/>
              </a:ext>
            </a:extLst>
          </p:cNvPr>
          <p:cNvSpPr>
            <a:spLocks noGrp="1"/>
          </p:cNvSpPr>
          <p:nvPr>
            <p:ph type="dt" sz="half" idx="10"/>
          </p:nvPr>
        </p:nvSpPr>
        <p:spPr/>
        <p:txBody>
          <a:bodyPr/>
          <a:lstStyle/>
          <a:p>
            <a:fld id="{B12A65FE-89D2-4032-BD8B-8886150DB030}" type="datetimeFigureOut">
              <a:rPr lang="en-US" smtClean="0"/>
              <a:t>12/11/2023</a:t>
            </a:fld>
            <a:endParaRPr lang="en-US"/>
          </a:p>
        </p:txBody>
      </p:sp>
      <p:sp>
        <p:nvSpPr>
          <p:cNvPr id="5" name="Footer Placeholder 4">
            <a:extLst>
              <a:ext uri="{FF2B5EF4-FFF2-40B4-BE49-F238E27FC236}">
                <a16:creationId xmlns:a16="http://schemas.microsoft.com/office/drawing/2014/main" id="{444ED3DB-90DB-D211-CED3-5482E9862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1036E-B548-79A2-8B78-972A22E5863B}"/>
              </a:ext>
            </a:extLst>
          </p:cNvPr>
          <p:cNvSpPr>
            <a:spLocks noGrp="1"/>
          </p:cNvSpPr>
          <p:nvPr>
            <p:ph type="sldNum" sz="quarter" idx="12"/>
          </p:nvPr>
        </p:nvSpPr>
        <p:spPr/>
        <p:txBody>
          <a:bodyPr/>
          <a:lstStyle/>
          <a:p>
            <a:fld id="{395481AE-E6F7-4A80-B019-AAB3B62FAF4B}" type="slidenum">
              <a:rPr lang="en-US" smtClean="0"/>
              <a:t>‹#›</a:t>
            </a:fld>
            <a:endParaRPr lang="en-US"/>
          </a:p>
        </p:txBody>
      </p:sp>
    </p:spTree>
    <p:extLst>
      <p:ext uri="{BB962C8B-B14F-4D97-AF65-F5344CB8AC3E}">
        <p14:creationId xmlns:p14="http://schemas.microsoft.com/office/powerpoint/2010/main" val="376105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2611C-78AF-7CC1-17F4-2129E0A2C8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4D5280-30E7-DA7E-C7D3-78BD4CBEBF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00273-5FF8-B44B-FA63-DE009A89AC15}"/>
              </a:ext>
            </a:extLst>
          </p:cNvPr>
          <p:cNvSpPr>
            <a:spLocks noGrp="1"/>
          </p:cNvSpPr>
          <p:nvPr>
            <p:ph type="dt" sz="half" idx="10"/>
          </p:nvPr>
        </p:nvSpPr>
        <p:spPr/>
        <p:txBody>
          <a:bodyPr/>
          <a:lstStyle/>
          <a:p>
            <a:fld id="{B12A65FE-89D2-4032-BD8B-8886150DB030}" type="datetimeFigureOut">
              <a:rPr lang="en-US" smtClean="0"/>
              <a:t>12/11/2023</a:t>
            </a:fld>
            <a:endParaRPr lang="en-US"/>
          </a:p>
        </p:txBody>
      </p:sp>
      <p:sp>
        <p:nvSpPr>
          <p:cNvPr id="5" name="Footer Placeholder 4">
            <a:extLst>
              <a:ext uri="{FF2B5EF4-FFF2-40B4-BE49-F238E27FC236}">
                <a16:creationId xmlns:a16="http://schemas.microsoft.com/office/drawing/2014/main" id="{CCC89FD9-23D2-1596-483A-6948F8EFED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60DD7-3B07-7C58-6F61-8927D4F97B51}"/>
              </a:ext>
            </a:extLst>
          </p:cNvPr>
          <p:cNvSpPr>
            <a:spLocks noGrp="1"/>
          </p:cNvSpPr>
          <p:nvPr>
            <p:ph type="sldNum" sz="quarter" idx="12"/>
          </p:nvPr>
        </p:nvSpPr>
        <p:spPr/>
        <p:txBody>
          <a:bodyPr/>
          <a:lstStyle/>
          <a:p>
            <a:fld id="{395481AE-E6F7-4A80-B019-AAB3B62FAF4B}" type="slidenum">
              <a:rPr lang="en-US" smtClean="0"/>
              <a:t>‹#›</a:t>
            </a:fld>
            <a:endParaRPr lang="en-US"/>
          </a:p>
        </p:txBody>
      </p:sp>
    </p:spTree>
    <p:extLst>
      <p:ext uri="{BB962C8B-B14F-4D97-AF65-F5344CB8AC3E}">
        <p14:creationId xmlns:p14="http://schemas.microsoft.com/office/powerpoint/2010/main" val="258697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926D-D9B5-AD18-57F7-2967C37565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77D92-1004-29B5-BDA3-F2F16C07EB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FCCA3-A540-E689-16FF-271E43F40837}"/>
              </a:ext>
            </a:extLst>
          </p:cNvPr>
          <p:cNvSpPr>
            <a:spLocks noGrp="1"/>
          </p:cNvSpPr>
          <p:nvPr>
            <p:ph type="dt" sz="half" idx="10"/>
          </p:nvPr>
        </p:nvSpPr>
        <p:spPr/>
        <p:txBody>
          <a:bodyPr/>
          <a:lstStyle/>
          <a:p>
            <a:fld id="{B12A65FE-89D2-4032-BD8B-8886150DB030}" type="datetimeFigureOut">
              <a:rPr lang="en-US" smtClean="0"/>
              <a:t>12/11/2023</a:t>
            </a:fld>
            <a:endParaRPr lang="en-US"/>
          </a:p>
        </p:txBody>
      </p:sp>
      <p:sp>
        <p:nvSpPr>
          <p:cNvPr id="5" name="Footer Placeholder 4">
            <a:extLst>
              <a:ext uri="{FF2B5EF4-FFF2-40B4-BE49-F238E27FC236}">
                <a16:creationId xmlns:a16="http://schemas.microsoft.com/office/drawing/2014/main" id="{7FDC3DF0-8F00-07AE-DF17-0186173BE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8984E-96AF-1D82-5A86-34822F41F475}"/>
              </a:ext>
            </a:extLst>
          </p:cNvPr>
          <p:cNvSpPr>
            <a:spLocks noGrp="1"/>
          </p:cNvSpPr>
          <p:nvPr>
            <p:ph type="sldNum" sz="quarter" idx="12"/>
          </p:nvPr>
        </p:nvSpPr>
        <p:spPr/>
        <p:txBody>
          <a:bodyPr/>
          <a:lstStyle/>
          <a:p>
            <a:fld id="{395481AE-E6F7-4A80-B019-AAB3B62FAF4B}" type="slidenum">
              <a:rPr lang="en-US" smtClean="0"/>
              <a:t>‹#›</a:t>
            </a:fld>
            <a:endParaRPr lang="en-US"/>
          </a:p>
        </p:txBody>
      </p:sp>
    </p:spTree>
    <p:extLst>
      <p:ext uri="{BB962C8B-B14F-4D97-AF65-F5344CB8AC3E}">
        <p14:creationId xmlns:p14="http://schemas.microsoft.com/office/powerpoint/2010/main" val="345929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4DBC-56A1-7F39-8E9C-95C6CB41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62D62F-C185-F15C-3858-4B70A61B0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9AB1DD-DA5B-F612-C7F0-62D366959543}"/>
              </a:ext>
            </a:extLst>
          </p:cNvPr>
          <p:cNvSpPr>
            <a:spLocks noGrp="1"/>
          </p:cNvSpPr>
          <p:nvPr>
            <p:ph type="dt" sz="half" idx="10"/>
          </p:nvPr>
        </p:nvSpPr>
        <p:spPr/>
        <p:txBody>
          <a:bodyPr/>
          <a:lstStyle/>
          <a:p>
            <a:fld id="{B12A65FE-89D2-4032-BD8B-8886150DB030}" type="datetimeFigureOut">
              <a:rPr lang="en-US" smtClean="0"/>
              <a:t>12/11/2023</a:t>
            </a:fld>
            <a:endParaRPr lang="en-US"/>
          </a:p>
        </p:txBody>
      </p:sp>
      <p:sp>
        <p:nvSpPr>
          <p:cNvPr id="5" name="Footer Placeholder 4">
            <a:extLst>
              <a:ext uri="{FF2B5EF4-FFF2-40B4-BE49-F238E27FC236}">
                <a16:creationId xmlns:a16="http://schemas.microsoft.com/office/drawing/2014/main" id="{37997C1D-1854-425B-8D1A-6504E9B7B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66B68-9DE9-7D24-370A-ACFE5EF8060C}"/>
              </a:ext>
            </a:extLst>
          </p:cNvPr>
          <p:cNvSpPr>
            <a:spLocks noGrp="1"/>
          </p:cNvSpPr>
          <p:nvPr>
            <p:ph type="sldNum" sz="quarter" idx="12"/>
          </p:nvPr>
        </p:nvSpPr>
        <p:spPr/>
        <p:txBody>
          <a:bodyPr/>
          <a:lstStyle/>
          <a:p>
            <a:fld id="{395481AE-E6F7-4A80-B019-AAB3B62FAF4B}" type="slidenum">
              <a:rPr lang="en-US" smtClean="0"/>
              <a:t>‹#›</a:t>
            </a:fld>
            <a:endParaRPr lang="en-US"/>
          </a:p>
        </p:txBody>
      </p:sp>
    </p:spTree>
    <p:extLst>
      <p:ext uri="{BB962C8B-B14F-4D97-AF65-F5344CB8AC3E}">
        <p14:creationId xmlns:p14="http://schemas.microsoft.com/office/powerpoint/2010/main" val="250095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7302-9E2E-5629-2DF8-DB46D26C16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EB130A-7D22-B94F-1515-A0AF04CEB8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7F9B8F-4B7B-ACAE-191C-924C48D127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E8E166-2440-20F5-707E-1440BCFBE753}"/>
              </a:ext>
            </a:extLst>
          </p:cNvPr>
          <p:cNvSpPr>
            <a:spLocks noGrp="1"/>
          </p:cNvSpPr>
          <p:nvPr>
            <p:ph type="dt" sz="half" idx="10"/>
          </p:nvPr>
        </p:nvSpPr>
        <p:spPr/>
        <p:txBody>
          <a:bodyPr/>
          <a:lstStyle/>
          <a:p>
            <a:fld id="{B12A65FE-89D2-4032-BD8B-8886150DB030}" type="datetimeFigureOut">
              <a:rPr lang="en-US" smtClean="0"/>
              <a:t>12/11/2023</a:t>
            </a:fld>
            <a:endParaRPr lang="en-US"/>
          </a:p>
        </p:txBody>
      </p:sp>
      <p:sp>
        <p:nvSpPr>
          <p:cNvPr id="6" name="Footer Placeholder 5">
            <a:extLst>
              <a:ext uri="{FF2B5EF4-FFF2-40B4-BE49-F238E27FC236}">
                <a16:creationId xmlns:a16="http://schemas.microsoft.com/office/drawing/2014/main" id="{C40A1058-5D03-11D0-EFA6-772C58F68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C1F18-AAFD-0C6F-26A9-7BCF2BE2CECD}"/>
              </a:ext>
            </a:extLst>
          </p:cNvPr>
          <p:cNvSpPr>
            <a:spLocks noGrp="1"/>
          </p:cNvSpPr>
          <p:nvPr>
            <p:ph type="sldNum" sz="quarter" idx="12"/>
          </p:nvPr>
        </p:nvSpPr>
        <p:spPr/>
        <p:txBody>
          <a:bodyPr/>
          <a:lstStyle/>
          <a:p>
            <a:fld id="{395481AE-E6F7-4A80-B019-AAB3B62FAF4B}" type="slidenum">
              <a:rPr lang="en-US" smtClean="0"/>
              <a:t>‹#›</a:t>
            </a:fld>
            <a:endParaRPr lang="en-US"/>
          </a:p>
        </p:txBody>
      </p:sp>
    </p:spTree>
    <p:extLst>
      <p:ext uri="{BB962C8B-B14F-4D97-AF65-F5344CB8AC3E}">
        <p14:creationId xmlns:p14="http://schemas.microsoft.com/office/powerpoint/2010/main" val="386049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DFC7-69E5-37A8-F5CD-6A865A9681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BED93E-5ED4-FB87-5092-F13F20AC7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0D6921-9AC1-8B9A-0438-B86E879626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8AAE1C-F8C0-2F71-8B1E-347976481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6B8808-DC32-06D3-5A31-A88ECD05FF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C3E05E-4F09-0E88-2B88-F5B69D9BE318}"/>
              </a:ext>
            </a:extLst>
          </p:cNvPr>
          <p:cNvSpPr>
            <a:spLocks noGrp="1"/>
          </p:cNvSpPr>
          <p:nvPr>
            <p:ph type="dt" sz="half" idx="10"/>
          </p:nvPr>
        </p:nvSpPr>
        <p:spPr/>
        <p:txBody>
          <a:bodyPr/>
          <a:lstStyle/>
          <a:p>
            <a:fld id="{B12A65FE-89D2-4032-BD8B-8886150DB030}" type="datetimeFigureOut">
              <a:rPr lang="en-US" smtClean="0"/>
              <a:t>12/11/2023</a:t>
            </a:fld>
            <a:endParaRPr lang="en-US"/>
          </a:p>
        </p:txBody>
      </p:sp>
      <p:sp>
        <p:nvSpPr>
          <p:cNvPr id="8" name="Footer Placeholder 7">
            <a:extLst>
              <a:ext uri="{FF2B5EF4-FFF2-40B4-BE49-F238E27FC236}">
                <a16:creationId xmlns:a16="http://schemas.microsoft.com/office/drawing/2014/main" id="{BEB7EDA8-3A9F-1617-C9F4-980E170DD1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C26BC9-828A-7547-82A4-681742241AD4}"/>
              </a:ext>
            </a:extLst>
          </p:cNvPr>
          <p:cNvSpPr>
            <a:spLocks noGrp="1"/>
          </p:cNvSpPr>
          <p:nvPr>
            <p:ph type="sldNum" sz="quarter" idx="12"/>
          </p:nvPr>
        </p:nvSpPr>
        <p:spPr/>
        <p:txBody>
          <a:bodyPr/>
          <a:lstStyle/>
          <a:p>
            <a:fld id="{395481AE-E6F7-4A80-B019-AAB3B62FAF4B}" type="slidenum">
              <a:rPr lang="en-US" smtClean="0"/>
              <a:t>‹#›</a:t>
            </a:fld>
            <a:endParaRPr lang="en-US"/>
          </a:p>
        </p:txBody>
      </p:sp>
    </p:spTree>
    <p:extLst>
      <p:ext uri="{BB962C8B-B14F-4D97-AF65-F5344CB8AC3E}">
        <p14:creationId xmlns:p14="http://schemas.microsoft.com/office/powerpoint/2010/main" val="255475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1A13-7A5D-8675-7A09-98C9A3ABAE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311BB1-7B61-5C03-B630-33F559F78D96}"/>
              </a:ext>
            </a:extLst>
          </p:cNvPr>
          <p:cNvSpPr>
            <a:spLocks noGrp="1"/>
          </p:cNvSpPr>
          <p:nvPr>
            <p:ph type="dt" sz="half" idx="10"/>
          </p:nvPr>
        </p:nvSpPr>
        <p:spPr/>
        <p:txBody>
          <a:bodyPr/>
          <a:lstStyle/>
          <a:p>
            <a:fld id="{B12A65FE-89D2-4032-BD8B-8886150DB030}" type="datetimeFigureOut">
              <a:rPr lang="en-US" smtClean="0"/>
              <a:t>12/11/2023</a:t>
            </a:fld>
            <a:endParaRPr lang="en-US"/>
          </a:p>
        </p:txBody>
      </p:sp>
      <p:sp>
        <p:nvSpPr>
          <p:cNvPr id="4" name="Footer Placeholder 3">
            <a:extLst>
              <a:ext uri="{FF2B5EF4-FFF2-40B4-BE49-F238E27FC236}">
                <a16:creationId xmlns:a16="http://schemas.microsoft.com/office/drawing/2014/main" id="{36FCFCD8-39E4-7439-D3FB-608BBD5BB1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C24B87-9EFF-ACF7-6D00-E1C0E382FB4A}"/>
              </a:ext>
            </a:extLst>
          </p:cNvPr>
          <p:cNvSpPr>
            <a:spLocks noGrp="1"/>
          </p:cNvSpPr>
          <p:nvPr>
            <p:ph type="sldNum" sz="quarter" idx="12"/>
          </p:nvPr>
        </p:nvSpPr>
        <p:spPr/>
        <p:txBody>
          <a:bodyPr/>
          <a:lstStyle/>
          <a:p>
            <a:fld id="{395481AE-E6F7-4A80-B019-AAB3B62FAF4B}" type="slidenum">
              <a:rPr lang="en-US" smtClean="0"/>
              <a:t>‹#›</a:t>
            </a:fld>
            <a:endParaRPr lang="en-US"/>
          </a:p>
        </p:txBody>
      </p:sp>
    </p:spTree>
    <p:extLst>
      <p:ext uri="{BB962C8B-B14F-4D97-AF65-F5344CB8AC3E}">
        <p14:creationId xmlns:p14="http://schemas.microsoft.com/office/powerpoint/2010/main" val="39756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7C6D1-E290-EC05-347D-FA1383E8DAB0}"/>
              </a:ext>
            </a:extLst>
          </p:cNvPr>
          <p:cNvSpPr>
            <a:spLocks noGrp="1"/>
          </p:cNvSpPr>
          <p:nvPr>
            <p:ph type="dt" sz="half" idx="10"/>
          </p:nvPr>
        </p:nvSpPr>
        <p:spPr/>
        <p:txBody>
          <a:bodyPr/>
          <a:lstStyle/>
          <a:p>
            <a:fld id="{B12A65FE-89D2-4032-BD8B-8886150DB030}" type="datetimeFigureOut">
              <a:rPr lang="en-US" smtClean="0"/>
              <a:t>12/11/2023</a:t>
            </a:fld>
            <a:endParaRPr lang="en-US"/>
          </a:p>
        </p:txBody>
      </p:sp>
      <p:sp>
        <p:nvSpPr>
          <p:cNvPr id="3" name="Footer Placeholder 2">
            <a:extLst>
              <a:ext uri="{FF2B5EF4-FFF2-40B4-BE49-F238E27FC236}">
                <a16:creationId xmlns:a16="http://schemas.microsoft.com/office/drawing/2014/main" id="{AF202ECE-4ED6-190A-FBE6-FB8692DDAE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08C631-A0CA-451D-A53C-7154666C3996}"/>
              </a:ext>
            </a:extLst>
          </p:cNvPr>
          <p:cNvSpPr>
            <a:spLocks noGrp="1"/>
          </p:cNvSpPr>
          <p:nvPr>
            <p:ph type="sldNum" sz="quarter" idx="12"/>
          </p:nvPr>
        </p:nvSpPr>
        <p:spPr/>
        <p:txBody>
          <a:bodyPr/>
          <a:lstStyle/>
          <a:p>
            <a:fld id="{395481AE-E6F7-4A80-B019-AAB3B62FAF4B}" type="slidenum">
              <a:rPr lang="en-US" smtClean="0"/>
              <a:t>‹#›</a:t>
            </a:fld>
            <a:endParaRPr lang="en-US"/>
          </a:p>
        </p:txBody>
      </p:sp>
    </p:spTree>
    <p:extLst>
      <p:ext uri="{BB962C8B-B14F-4D97-AF65-F5344CB8AC3E}">
        <p14:creationId xmlns:p14="http://schemas.microsoft.com/office/powerpoint/2010/main" val="251258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5588-8FA2-A524-8D1F-54E37C4A4B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C9C7B-365A-42D7-1A81-459373F70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DB3216-D490-94EC-5F60-919938E09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E8DB34-0D3F-A947-5B1B-D4BDA6E5E7F6}"/>
              </a:ext>
            </a:extLst>
          </p:cNvPr>
          <p:cNvSpPr>
            <a:spLocks noGrp="1"/>
          </p:cNvSpPr>
          <p:nvPr>
            <p:ph type="dt" sz="half" idx="10"/>
          </p:nvPr>
        </p:nvSpPr>
        <p:spPr/>
        <p:txBody>
          <a:bodyPr/>
          <a:lstStyle/>
          <a:p>
            <a:fld id="{B12A65FE-89D2-4032-BD8B-8886150DB030}" type="datetimeFigureOut">
              <a:rPr lang="en-US" smtClean="0"/>
              <a:t>12/11/2023</a:t>
            </a:fld>
            <a:endParaRPr lang="en-US"/>
          </a:p>
        </p:txBody>
      </p:sp>
      <p:sp>
        <p:nvSpPr>
          <p:cNvPr id="6" name="Footer Placeholder 5">
            <a:extLst>
              <a:ext uri="{FF2B5EF4-FFF2-40B4-BE49-F238E27FC236}">
                <a16:creationId xmlns:a16="http://schemas.microsoft.com/office/drawing/2014/main" id="{27F94EC4-6848-044D-BBF2-B636F2338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F3EA5-841E-18B7-59D1-444FDF597F3D}"/>
              </a:ext>
            </a:extLst>
          </p:cNvPr>
          <p:cNvSpPr>
            <a:spLocks noGrp="1"/>
          </p:cNvSpPr>
          <p:nvPr>
            <p:ph type="sldNum" sz="quarter" idx="12"/>
          </p:nvPr>
        </p:nvSpPr>
        <p:spPr/>
        <p:txBody>
          <a:bodyPr/>
          <a:lstStyle/>
          <a:p>
            <a:fld id="{395481AE-E6F7-4A80-B019-AAB3B62FAF4B}" type="slidenum">
              <a:rPr lang="en-US" smtClean="0"/>
              <a:t>‹#›</a:t>
            </a:fld>
            <a:endParaRPr lang="en-US"/>
          </a:p>
        </p:txBody>
      </p:sp>
    </p:spTree>
    <p:extLst>
      <p:ext uri="{BB962C8B-B14F-4D97-AF65-F5344CB8AC3E}">
        <p14:creationId xmlns:p14="http://schemas.microsoft.com/office/powerpoint/2010/main" val="296970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9D40-7BD7-EC74-95D9-5A5EB78E0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E27C48-0013-7BFC-4D12-50F977022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269B-F5CA-DD42-344C-3F5B0DA34A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6A6BC-1C06-D370-934B-C45AD1D4CA13}"/>
              </a:ext>
            </a:extLst>
          </p:cNvPr>
          <p:cNvSpPr>
            <a:spLocks noGrp="1"/>
          </p:cNvSpPr>
          <p:nvPr>
            <p:ph type="dt" sz="half" idx="10"/>
          </p:nvPr>
        </p:nvSpPr>
        <p:spPr/>
        <p:txBody>
          <a:bodyPr/>
          <a:lstStyle/>
          <a:p>
            <a:fld id="{B12A65FE-89D2-4032-BD8B-8886150DB030}" type="datetimeFigureOut">
              <a:rPr lang="en-US" smtClean="0"/>
              <a:t>12/11/2023</a:t>
            </a:fld>
            <a:endParaRPr lang="en-US"/>
          </a:p>
        </p:txBody>
      </p:sp>
      <p:sp>
        <p:nvSpPr>
          <p:cNvPr id="6" name="Footer Placeholder 5">
            <a:extLst>
              <a:ext uri="{FF2B5EF4-FFF2-40B4-BE49-F238E27FC236}">
                <a16:creationId xmlns:a16="http://schemas.microsoft.com/office/drawing/2014/main" id="{FBBBE22A-E0F7-F3CE-B007-F9BF6DAA7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AA5EB-245F-841C-A6FA-CD52D4F84F9E}"/>
              </a:ext>
            </a:extLst>
          </p:cNvPr>
          <p:cNvSpPr>
            <a:spLocks noGrp="1"/>
          </p:cNvSpPr>
          <p:nvPr>
            <p:ph type="sldNum" sz="quarter" idx="12"/>
          </p:nvPr>
        </p:nvSpPr>
        <p:spPr/>
        <p:txBody>
          <a:bodyPr/>
          <a:lstStyle/>
          <a:p>
            <a:fld id="{395481AE-E6F7-4A80-B019-AAB3B62FAF4B}" type="slidenum">
              <a:rPr lang="en-US" smtClean="0"/>
              <a:t>‹#›</a:t>
            </a:fld>
            <a:endParaRPr lang="en-US"/>
          </a:p>
        </p:txBody>
      </p:sp>
    </p:spTree>
    <p:extLst>
      <p:ext uri="{BB962C8B-B14F-4D97-AF65-F5344CB8AC3E}">
        <p14:creationId xmlns:p14="http://schemas.microsoft.com/office/powerpoint/2010/main" val="233470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8DD23-0473-271E-E618-45CA179DD9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C8BCD6-0AF3-1B63-40F2-9B21DF457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2157E-D9EC-C3C0-1233-6E00370F6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A65FE-89D2-4032-BD8B-8886150DB030}" type="datetimeFigureOut">
              <a:rPr lang="en-US" smtClean="0"/>
              <a:t>12/11/2023</a:t>
            </a:fld>
            <a:endParaRPr lang="en-US"/>
          </a:p>
        </p:txBody>
      </p:sp>
      <p:sp>
        <p:nvSpPr>
          <p:cNvPr id="5" name="Footer Placeholder 4">
            <a:extLst>
              <a:ext uri="{FF2B5EF4-FFF2-40B4-BE49-F238E27FC236}">
                <a16:creationId xmlns:a16="http://schemas.microsoft.com/office/drawing/2014/main" id="{8AFA0577-4CF7-3C68-ADBA-08B3A9BD1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AFC166-1556-667E-7355-12BCAA740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481AE-E6F7-4A80-B019-AAB3B62FAF4B}" type="slidenum">
              <a:rPr lang="en-US" smtClean="0"/>
              <a:t>‹#›</a:t>
            </a:fld>
            <a:endParaRPr lang="en-US"/>
          </a:p>
        </p:txBody>
      </p:sp>
    </p:spTree>
    <p:extLst>
      <p:ext uri="{BB962C8B-B14F-4D97-AF65-F5344CB8AC3E}">
        <p14:creationId xmlns:p14="http://schemas.microsoft.com/office/powerpoint/2010/main" val="3873786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using a computer&#10;&#10;Description automatically generated">
            <a:extLst>
              <a:ext uri="{FF2B5EF4-FFF2-40B4-BE49-F238E27FC236}">
                <a16:creationId xmlns:a16="http://schemas.microsoft.com/office/drawing/2014/main" id="{7BFDE23F-6D26-BFB3-B439-69F8910AE63F}"/>
              </a:ext>
            </a:extLst>
          </p:cNvPr>
          <p:cNvPicPr>
            <a:picLocks noChangeAspect="1"/>
          </p:cNvPicPr>
          <p:nvPr/>
        </p:nvPicPr>
        <p:blipFill>
          <a:blip r:embed="rId2">
            <a:alphaModFix amt="76000"/>
            <a:extLst>
              <a:ext uri="{28A0092B-C50C-407E-A947-70E740481C1C}">
                <a14:useLocalDpi xmlns:a14="http://schemas.microsoft.com/office/drawing/2010/main" val="0"/>
              </a:ext>
            </a:extLst>
          </a:blip>
          <a:stretch>
            <a:fillRect/>
          </a:stretch>
        </p:blipFill>
        <p:spPr>
          <a:xfrm>
            <a:off x="1" y="0"/>
            <a:ext cx="12191998" cy="6857999"/>
          </a:xfrm>
          <a:prstGeom prst="rect">
            <a:avLst/>
          </a:prstGeom>
        </p:spPr>
      </p:pic>
      <p:sp>
        <p:nvSpPr>
          <p:cNvPr id="2" name="Title 1">
            <a:extLst>
              <a:ext uri="{FF2B5EF4-FFF2-40B4-BE49-F238E27FC236}">
                <a16:creationId xmlns:a16="http://schemas.microsoft.com/office/drawing/2014/main" id="{FF9CAF1E-B5E8-FE85-7077-60E62E69E19B}"/>
              </a:ext>
            </a:extLst>
          </p:cNvPr>
          <p:cNvSpPr>
            <a:spLocks noGrp="1"/>
          </p:cNvSpPr>
          <p:nvPr>
            <p:ph type="ctrTitle"/>
          </p:nvPr>
        </p:nvSpPr>
        <p:spPr>
          <a:xfrm>
            <a:off x="3047999" y="607219"/>
            <a:ext cx="9144000" cy="2387600"/>
          </a:xfrm>
        </p:spPr>
        <p:txBody>
          <a:bodyPr>
            <a:noAutofit/>
          </a:bodyPr>
          <a:lstStyle/>
          <a:p>
            <a:pPr algn="r"/>
            <a:r>
              <a:rPr lang="en-US" sz="4400" dirty="0">
                <a:solidFill>
                  <a:schemeClr val="bg1"/>
                </a:solidFill>
                <a:latin typeface="Times New Roman" panose="02020603050405020304" pitchFamily="18" charset="0"/>
                <a:cs typeface="Times New Roman" panose="02020603050405020304" pitchFamily="18" charset="0"/>
              </a:rPr>
              <a:t>Enhancing E-Commerce Excellence</a:t>
            </a:r>
            <a:br>
              <a:rPr lang="en-US" sz="4400" dirty="0">
                <a:solidFill>
                  <a:schemeClr val="bg1"/>
                </a:solidFill>
                <a:latin typeface="Times New Roman" panose="02020603050405020304" pitchFamily="18" charset="0"/>
                <a:cs typeface="Times New Roman" panose="02020603050405020304" pitchFamily="18" charset="0"/>
              </a:rPr>
            </a:br>
            <a:r>
              <a:rPr lang="en-US" sz="4400" dirty="0">
                <a:solidFill>
                  <a:schemeClr val="bg1"/>
                </a:solidFill>
                <a:latin typeface="Times New Roman" panose="02020603050405020304" pitchFamily="18" charset="0"/>
                <a:cs typeface="Times New Roman" panose="02020603050405020304" pitchFamily="18" charset="0"/>
              </a:rPr>
              <a:t> - Customer Segmentation and Intelligent </a:t>
            </a:r>
            <a:br>
              <a:rPr lang="en-US" sz="4400" dirty="0">
                <a:solidFill>
                  <a:schemeClr val="bg1"/>
                </a:solidFill>
                <a:latin typeface="Times New Roman" panose="02020603050405020304" pitchFamily="18" charset="0"/>
                <a:cs typeface="Times New Roman" panose="02020603050405020304" pitchFamily="18" charset="0"/>
              </a:rPr>
            </a:br>
            <a:r>
              <a:rPr lang="en-US" sz="4400" dirty="0">
                <a:solidFill>
                  <a:schemeClr val="bg1"/>
                </a:solidFill>
                <a:latin typeface="Times New Roman" panose="02020603050405020304" pitchFamily="18" charset="0"/>
                <a:cs typeface="Times New Roman" panose="02020603050405020304" pitchFamily="18" charset="0"/>
              </a:rPr>
              <a:t>Product Recommendation</a:t>
            </a:r>
          </a:p>
        </p:txBody>
      </p:sp>
      <p:sp>
        <p:nvSpPr>
          <p:cNvPr id="3" name="Subtitle 2">
            <a:extLst>
              <a:ext uri="{FF2B5EF4-FFF2-40B4-BE49-F238E27FC236}">
                <a16:creationId xmlns:a16="http://schemas.microsoft.com/office/drawing/2014/main" id="{D0031F19-9650-5E2E-CF00-D138C1FE7438}"/>
              </a:ext>
            </a:extLst>
          </p:cNvPr>
          <p:cNvSpPr>
            <a:spLocks noGrp="1"/>
          </p:cNvSpPr>
          <p:nvPr>
            <p:ph type="subTitle" idx="1"/>
          </p:nvPr>
        </p:nvSpPr>
        <p:spPr>
          <a:xfrm>
            <a:off x="3047999" y="4723827"/>
            <a:ext cx="9144000" cy="1655762"/>
          </a:xfrm>
        </p:spPr>
        <p:txBody>
          <a:bodyPr>
            <a:normAutofit lnSpcReduction="10000"/>
          </a:bodyPr>
          <a:lstStyle/>
          <a:p>
            <a:pPr algn="r"/>
            <a:r>
              <a:rPr lang="en-US" u="sng" dirty="0">
                <a:solidFill>
                  <a:schemeClr val="bg1"/>
                </a:solidFill>
                <a:latin typeface="Times New Roman" panose="02020603050405020304" pitchFamily="18" charset="0"/>
                <a:cs typeface="Times New Roman" panose="02020603050405020304" pitchFamily="18" charset="0"/>
              </a:rPr>
              <a:t>Presented By:</a:t>
            </a:r>
          </a:p>
          <a:p>
            <a:pPr algn="r"/>
            <a:r>
              <a:rPr lang="en-US" dirty="0">
                <a:solidFill>
                  <a:schemeClr val="bg1"/>
                </a:solidFill>
                <a:latin typeface="Times New Roman" panose="02020603050405020304" pitchFamily="18" charset="0"/>
                <a:cs typeface="Times New Roman" panose="02020603050405020304" pitchFamily="18" charset="0"/>
              </a:rPr>
              <a:t>Sujith </a:t>
            </a:r>
            <a:r>
              <a:rPr lang="en-US" dirty="0" err="1">
                <a:solidFill>
                  <a:schemeClr val="bg1"/>
                </a:solidFill>
                <a:latin typeface="Times New Roman" panose="02020603050405020304" pitchFamily="18" charset="0"/>
                <a:cs typeface="Times New Roman" panose="02020603050405020304" pitchFamily="18" charset="0"/>
              </a:rPr>
              <a:t>Gollamudi</a:t>
            </a:r>
            <a:endParaRPr lang="en-US" dirty="0">
              <a:solidFill>
                <a:schemeClr val="bg1"/>
              </a:solidFill>
              <a:latin typeface="Times New Roman" panose="02020603050405020304" pitchFamily="18" charset="0"/>
              <a:cs typeface="Times New Roman" panose="02020603050405020304" pitchFamily="18" charset="0"/>
            </a:endParaRPr>
          </a:p>
          <a:p>
            <a:pPr algn="r"/>
            <a:r>
              <a:rPr lang="en-US" dirty="0" err="1">
                <a:solidFill>
                  <a:schemeClr val="bg1"/>
                </a:solidFill>
                <a:latin typeface="Times New Roman" panose="02020603050405020304" pitchFamily="18" charset="0"/>
                <a:cs typeface="Times New Roman" panose="02020603050405020304" pitchFamily="18" charset="0"/>
              </a:rPr>
              <a:t>Bahalul</a:t>
            </a:r>
            <a:r>
              <a:rPr lang="en-US" dirty="0">
                <a:solidFill>
                  <a:schemeClr val="bg1"/>
                </a:solidFill>
                <a:latin typeface="Times New Roman" panose="02020603050405020304" pitchFamily="18" charset="0"/>
                <a:cs typeface="Times New Roman" panose="02020603050405020304" pitchFamily="18" charset="0"/>
              </a:rPr>
              <a:t> Khan Pathan</a:t>
            </a:r>
          </a:p>
          <a:p>
            <a:pPr algn="r"/>
            <a:r>
              <a:rPr lang="en-US" dirty="0">
                <a:solidFill>
                  <a:schemeClr val="bg1"/>
                </a:solidFill>
                <a:latin typeface="Times New Roman" panose="02020603050405020304" pitchFamily="18" charset="0"/>
                <a:cs typeface="Times New Roman" panose="02020603050405020304" pitchFamily="18" charset="0"/>
              </a:rPr>
              <a:t>Sai Krishna Aditya </a:t>
            </a:r>
            <a:r>
              <a:rPr lang="en-US" dirty="0" err="1">
                <a:solidFill>
                  <a:schemeClr val="bg1"/>
                </a:solidFill>
                <a:latin typeface="Times New Roman" panose="02020603050405020304" pitchFamily="18" charset="0"/>
                <a:cs typeface="Times New Roman" panose="02020603050405020304" pitchFamily="18" charset="0"/>
              </a:rPr>
              <a:t>Gorthi</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59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F4617A-D07C-BDF3-E2A9-DCAD34036506}"/>
              </a:ext>
            </a:extLst>
          </p:cNvPr>
          <p:cNvSpPr>
            <a:spLocks noGrp="1"/>
          </p:cNvSpPr>
          <p:nvPr>
            <p:ph type="title"/>
          </p:nvPr>
        </p:nvSpPr>
        <p:spPr>
          <a:xfrm>
            <a:off x="841248" y="251312"/>
            <a:ext cx="10506456" cy="1010264"/>
          </a:xfrm>
        </p:spPr>
        <p:txBody>
          <a:bodyPr anchor="ctr">
            <a:normAutofit/>
          </a:bodyPr>
          <a:lstStyle/>
          <a:p>
            <a:r>
              <a:rPr lang="en-US" b="1"/>
              <a:t>Utilized Dataset</a:t>
            </a:r>
            <a:endParaRPr lang="en-US"/>
          </a:p>
        </p:txBody>
      </p:sp>
      <p:sp>
        <p:nvSpPr>
          <p:cNvPr id="15"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6" name="Content Placeholder 2">
            <a:extLst>
              <a:ext uri="{FF2B5EF4-FFF2-40B4-BE49-F238E27FC236}">
                <a16:creationId xmlns:a16="http://schemas.microsoft.com/office/drawing/2014/main" id="{B44285E9-BBC3-18B6-8ACD-44095D26A02D}"/>
              </a:ext>
            </a:extLst>
          </p:cNvPr>
          <p:cNvGraphicFramePr>
            <a:graphicFrameLocks noGrp="1"/>
          </p:cNvGraphicFramePr>
          <p:nvPr>
            <p:ph idx="1"/>
            <p:extLst>
              <p:ext uri="{D42A27DB-BD31-4B8C-83A1-F6EECF244321}">
                <p14:modId xmlns:p14="http://schemas.microsoft.com/office/powerpoint/2010/main" val="3468643615"/>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2706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101010 data lines to infinity">
            <a:extLst>
              <a:ext uri="{FF2B5EF4-FFF2-40B4-BE49-F238E27FC236}">
                <a16:creationId xmlns:a16="http://schemas.microsoft.com/office/drawing/2014/main" id="{C4E12E0A-627C-CB03-13D1-7D00C6BA78B9}"/>
              </a:ext>
            </a:extLst>
          </p:cNvPr>
          <p:cNvPicPr>
            <a:picLocks noChangeAspect="1"/>
          </p:cNvPicPr>
          <p:nvPr/>
        </p:nvPicPr>
        <p:blipFill rotWithShape="1">
          <a:blip r:embed="rId2">
            <a:alphaModFix amt="60000"/>
          </a:blip>
          <a:srcRect t="13128"/>
          <a:stretch/>
        </p:blipFill>
        <p:spPr>
          <a:xfrm>
            <a:off x="-1" y="10"/>
            <a:ext cx="12192001" cy="6857990"/>
          </a:xfrm>
          <a:prstGeom prst="rect">
            <a:avLst/>
          </a:prstGeom>
        </p:spPr>
      </p:pic>
      <p:sp>
        <p:nvSpPr>
          <p:cNvPr id="2" name="Title 1">
            <a:extLst>
              <a:ext uri="{FF2B5EF4-FFF2-40B4-BE49-F238E27FC236}">
                <a16:creationId xmlns:a16="http://schemas.microsoft.com/office/drawing/2014/main" id="{32C05535-4122-C065-05AB-A1B124AA3398}"/>
              </a:ext>
            </a:extLst>
          </p:cNvPr>
          <p:cNvSpPr>
            <a:spLocks noGrp="1"/>
          </p:cNvSpPr>
          <p:nvPr>
            <p:ph type="title"/>
          </p:nvPr>
        </p:nvSpPr>
        <p:spPr>
          <a:xfrm>
            <a:off x="4141723" y="978828"/>
            <a:ext cx="3905505" cy="2622891"/>
          </a:xfrm>
        </p:spPr>
        <p:txBody>
          <a:bodyPr>
            <a:normAutofit/>
          </a:bodyPr>
          <a:lstStyle/>
          <a:p>
            <a:r>
              <a:rPr lang="en-US" sz="6000" b="1" dirty="0">
                <a:ln w="22225">
                  <a:solidFill>
                    <a:srgbClr val="FFFFFF"/>
                  </a:solidFill>
                </a:ln>
                <a:solidFill>
                  <a:srgbClr val="FFFFFF"/>
                </a:solidFill>
              </a:rPr>
              <a:t>Dataset Link</a:t>
            </a:r>
            <a:endParaRPr lang="en-US" sz="6000" dirty="0">
              <a:ln w="22225">
                <a:solidFill>
                  <a:srgbClr val="FFFFFF"/>
                </a:solidFill>
              </a:ln>
              <a:solidFill>
                <a:srgbClr val="FFFFFF"/>
              </a:solidFill>
            </a:endParaRPr>
          </a:p>
        </p:txBody>
      </p:sp>
      <p:sp>
        <p:nvSpPr>
          <p:cNvPr id="3" name="Content Placeholder 2">
            <a:extLst>
              <a:ext uri="{FF2B5EF4-FFF2-40B4-BE49-F238E27FC236}">
                <a16:creationId xmlns:a16="http://schemas.microsoft.com/office/drawing/2014/main" id="{8736FBB6-963E-D74A-52AF-E37A8034C086}"/>
              </a:ext>
            </a:extLst>
          </p:cNvPr>
          <p:cNvSpPr>
            <a:spLocks noGrp="1"/>
          </p:cNvSpPr>
          <p:nvPr>
            <p:ph idx="1"/>
          </p:nvPr>
        </p:nvSpPr>
        <p:spPr>
          <a:xfrm>
            <a:off x="1989760" y="3100672"/>
            <a:ext cx="8417559" cy="2504885"/>
          </a:xfrm>
        </p:spPr>
        <p:txBody>
          <a:bodyPr anchor="ctr">
            <a:normAutofit/>
          </a:bodyPr>
          <a:lstStyle/>
          <a:p>
            <a:pPr>
              <a:buFont typeface="Arial" panose="020B0604020202020204" pitchFamily="34" charset="0"/>
              <a:buChar char="•"/>
            </a:pPr>
            <a:r>
              <a:rPr lang="en-US" dirty="0">
                <a:solidFill>
                  <a:srgbClr val="FFFFFF"/>
                </a:solidFill>
              </a:rPr>
              <a:t>Online Retail Data Set https://archive.ics.uci.edu/ml/datasets/online+retail</a:t>
            </a:r>
          </a:p>
          <a:p>
            <a:endParaRPr lang="en-US" dirty="0">
              <a:solidFill>
                <a:srgbClr val="FFFFFF"/>
              </a:solidFill>
            </a:endParaRPr>
          </a:p>
        </p:txBody>
      </p:sp>
    </p:spTree>
    <p:extLst>
      <p:ext uri="{BB962C8B-B14F-4D97-AF65-F5344CB8AC3E}">
        <p14:creationId xmlns:p14="http://schemas.microsoft.com/office/powerpoint/2010/main" val="2460232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1FDCCC3-920F-43F6-DD97-D9B9945202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9" name="Rectangle 8">
              <a:extLst>
                <a:ext uri="{FF2B5EF4-FFF2-40B4-BE49-F238E27FC236}">
                  <a16:creationId xmlns:a16="http://schemas.microsoft.com/office/drawing/2014/main" id="{59990802-8CAD-3410-772E-766C38FBF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9CF0F51-7220-9933-BAEE-8EDE4FE1F4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1669C9-C34A-0613-D0DF-E0B0A749F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055A15-F7E5-A04E-DAAA-5E9830907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74A3AF74-42C3-6C6A-CA00-8BFAB3D93866}"/>
              </a:ext>
            </a:extLst>
          </p:cNvPr>
          <p:cNvSpPr>
            <a:spLocks noGrp="1"/>
          </p:cNvSpPr>
          <p:nvPr>
            <p:ph type="title"/>
          </p:nvPr>
        </p:nvSpPr>
        <p:spPr>
          <a:xfrm>
            <a:off x="2920216" y="942679"/>
            <a:ext cx="6351568" cy="586489"/>
          </a:xfrm>
        </p:spPr>
        <p:txBody>
          <a:bodyPr vert="horz" lIns="91440" tIns="45720" rIns="91440" bIns="45720" rtlCol="0" anchor="b">
            <a:normAutofit/>
          </a:bodyPr>
          <a:lstStyle/>
          <a:p>
            <a:pPr algn="ctr"/>
            <a:r>
              <a:rPr lang="en-US" sz="2800" kern="1200" dirty="0">
                <a:solidFill>
                  <a:srgbClr val="FFFFFF"/>
                </a:solidFill>
                <a:latin typeface="+mj-lt"/>
                <a:ea typeface="+mj-ea"/>
                <a:cs typeface="+mj-cs"/>
              </a:rPr>
              <a:t>Section 4</a:t>
            </a:r>
          </a:p>
        </p:txBody>
      </p:sp>
      <p:sp>
        <p:nvSpPr>
          <p:cNvPr id="3" name="Content Placeholder 2">
            <a:extLst>
              <a:ext uri="{FF2B5EF4-FFF2-40B4-BE49-F238E27FC236}">
                <a16:creationId xmlns:a16="http://schemas.microsoft.com/office/drawing/2014/main" id="{26C13C17-07E6-5E91-A349-54DC2A136706}"/>
              </a:ext>
            </a:extLst>
          </p:cNvPr>
          <p:cNvSpPr>
            <a:spLocks noGrp="1"/>
          </p:cNvSpPr>
          <p:nvPr>
            <p:ph idx="1"/>
          </p:nvPr>
        </p:nvSpPr>
        <p:spPr>
          <a:xfrm>
            <a:off x="2920216" y="2913649"/>
            <a:ext cx="6351568" cy="1059504"/>
          </a:xfrm>
        </p:spPr>
        <p:txBody>
          <a:bodyPr vert="horz" lIns="91440" tIns="45720" rIns="91440" bIns="45720" rtlCol="0">
            <a:normAutofit/>
          </a:bodyPr>
          <a:lstStyle/>
          <a:p>
            <a:pPr marL="0" indent="0" algn="ctr">
              <a:spcBef>
                <a:spcPct val="0"/>
              </a:spcBef>
              <a:buNone/>
            </a:pPr>
            <a:r>
              <a:rPr lang="en-US" sz="5400" dirty="0">
                <a:solidFill>
                  <a:srgbClr val="FFFFFF"/>
                </a:solidFill>
                <a:latin typeface="+mj-lt"/>
                <a:ea typeface="+mj-ea"/>
                <a:cs typeface="+mj-cs"/>
              </a:rPr>
              <a:t>Project Execution</a:t>
            </a:r>
          </a:p>
        </p:txBody>
      </p:sp>
    </p:spTree>
    <p:extLst>
      <p:ext uri="{BB962C8B-B14F-4D97-AF65-F5344CB8AC3E}">
        <p14:creationId xmlns:p14="http://schemas.microsoft.com/office/powerpoint/2010/main" val="88864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D52DD7-7955-B383-301A-2DBA51A63D91}"/>
              </a:ext>
            </a:extLst>
          </p:cNvPr>
          <p:cNvSpPr>
            <a:spLocks noGrp="1"/>
          </p:cNvSpPr>
          <p:nvPr>
            <p:ph type="title"/>
          </p:nvPr>
        </p:nvSpPr>
        <p:spPr>
          <a:xfrm>
            <a:off x="6412091" y="375920"/>
            <a:ext cx="4415213" cy="1029186"/>
          </a:xfrm>
        </p:spPr>
        <p:txBody>
          <a:bodyPr anchor="b">
            <a:normAutofit/>
          </a:bodyPr>
          <a:lstStyle/>
          <a:p>
            <a:r>
              <a:rPr lang="en-US" sz="5400" b="1" dirty="0"/>
              <a:t>Segmentation</a:t>
            </a:r>
          </a:p>
        </p:txBody>
      </p:sp>
      <p:sp>
        <p:nvSpPr>
          <p:cNvPr id="29"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98DA8B9-0E6B-3CF4-8DFA-52EDC723B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43" y="1951974"/>
            <a:ext cx="5221625" cy="2954052"/>
          </a:xfrm>
          <a:prstGeom prst="rect">
            <a:avLst/>
          </a:prstGeom>
        </p:spPr>
      </p:pic>
      <p:sp>
        <p:nvSpPr>
          <p:cNvPr id="3" name="Content Placeholder 2">
            <a:extLst>
              <a:ext uri="{FF2B5EF4-FFF2-40B4-BE49-F238E27FC236}">
                <a16:creationId xmlns:a16="http://schemas.microsoft.com/office/drawing/2014/main" id="{1E9BDCBF-26C9-91BA-C491-E993C1DC84DF}"/>
              </a:ext>
            </a:extLst>
          </p:cNvPr>
          <p:cNvSpPr>
            <a:spLocks noGrp="1"/>
          </p:cNvSpPr>
          <p:nvPr>
            <p:ph idx="1"/>
          </p:nvPr>
        </p:nvSpPr>
        <p:spPr>
          <a:xfrm>
            <a:off x="6392583" y="1781026"/>
            <a:ext cx="4783417" cy="4575323"/>
          </a:xfrm>
        </p:spPr>
        <p:txBody>
          <a:bodyPr anchor="t">
            <a:normAutofit lnSpcReduction="10000"/>
          </a:bodyPr>
          <a:lstStyle/>
          <a:p>
            <a:r>
              <a:rPr lang="en-US" sz="1800" dirty="0">
                <a:solidFill>
                  <a:schemeClr val="tx1">
                    <a:alpha val="80000"/>
                  </a:schemeClr>
                </a:solidFill>
              </a:rPr>
              <a:t>We aim to segment the Customers based on RFM(Recency, Frequency, Monetary) so that the company can target its customers efficiently.</a:t>
            </a:r>
          </a:p>
          <a:p>
            <a:pPr lvl="1"/>
            <a:r>
              <a:rPr lang="en-US" sz="1800" i="1" dirty="0">
                <a:solidFill>
                  <a:schemeClr val="tx1">
                    <a:alpha val="80000"/>
                  </a:schemeClr>
                </a:solidFill>
              </a:rPr>
              <a:t>Recency</a:t>
            </a:r>
            <a:r>
              <a:rPr lang="en-US" sz="1800" dirty="0">
                <a:solidFill>
                  <a:schemeClr val="tx1">
                    <a:alpha val="80000"/>
                  </a:schemeClr>
                </a:solidFill>
              </a:rPr>
              <a:t> — How recently did the customer purchase? It means the number of days since a customer made the last purchase.</a:t>
            </a:r>
          </a:p>
          <a:p>
            <a:pPr lvl="1"/>
            <a:r>
              <a:rPr lang="en-US" sz="1800" i="1" dirty="0">
                <a:solidFill>
                  <a:schemeClr val="tx1">
                    <a:alpha val="80000"/>
                  </a:schemeClr>
                </a:solidFill>
              </a:rPr>
              <a:t>Frequency</a:t>
            </a:r>
            <a:r>
              <a:rPr lang="en-US" sz="1800" dirty="0">
                <a:solidFill>
                  <a:schemeClr val="tx1">
                    <a:alpha val="80000"/>
                  </a:schemeClr>
                </a:solidFill>
              </a:rPr>
              <a:t> — How often do they purchase in a given period. So we can understand this value as for how often or how many a customer used the product of a company. The bigger the value is, the more engaged the customers are.</a:t>
            </a:r>
          </a:p>
          <a:p>
            <a:pPr lvl="1"/>
            <a:r>
              <a:rPr lang="en-US" sz="1800" i="1" dirty="0">
                <a:solidFill>
                  <a:schemeClr val="tx1">
                    <a:alpha val="80000"/>
                  </a:schemeClr>
                </a:solidFill>
              </a:rPr>
              <a:t>Monetary</a:t>
            </a:r>
            <a:r>
              <a:rPr lang="en-US" sz="1800" dirty="0">
                <a:solidFill>
                  <a:schemeClr val="tx1">
                    <a:alpha val="80000"/>
                  </a:schemeClr>
                </a:solidFill>
              </a:rPr>
              <a:t> — How much do they spend? It is the total amount of money a customer spent in a given period. Therefore big spenders will be differentiated with other customers such as MVP or VIP.</a:t>
            </a:r>
          </a:p>
          <a:p>
            <a:endParaRPr lang="en-US" sz="1800" dirty="0">
              <a:solidFill>
                <a:schemeClr val="tx1">
                  <a:alpha val="80000"/>
                </a:schemeClr>
              </a:solidFill>
            </a:endParaRPr>
          </a:p>
        </p:txBody>
      </p:sp>
      <p:cxnSp>
        <p:nvCxnSpPr>
          <p:cNvPr id="30"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01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1317-C1D0-5927-B9AA-242B1DD2FD44}"/>
              </a:ext>
            </a:extLst>
          </p:cNvPr>
          <p:cNvSpPr>
            <a:spLocks noGrp="1"/>
          </p:cNvSpPr>
          <p:nvPr>
            <p:ph type="title"/>
          </p:nvPr>
        </p:nvSpPr>
        <p:spPr/>
        <p:txBody>
          <a:bodyPr/>
          <a:lstStyle/>
          <a:p>
            <a:r>
              <a:rPr lang="en-US" b="1"/>
              <a:t>Data Cleaning and Preprocessing</a:t>
            </a:r>
            <a:endParaRPr lang="en-US"/>
          </a:p>
        </p:txBody>
      </p:sp>
      <p:graphicFrame>
        <p:nvGraphicFramePr>
          <p:cNvPr id="5" name="Content Placeholder 2">
            <a:extLst>
              <a:ext uri="{FF2B5EF4-FFF2-40B4-BE49-F238E27FC236}">
                <a16:creationId xmlns:a16="http://schemas.microsoft.com/office/drawing/2014/main" id="{D403E6B7-0345-B81C-C157-E3999E1EBF0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7956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F36DD-DC72-1BCE-BDB9-78F126CA1CCF}"/>
              </a:ext>
            </a:extLst>
          </p:cNvPr>
          <p:cNvSpPr>
            <a:spLocks noGrp="1"/>
          </p:cNvSpPr>
          <p:nvPr>
            <p:ph type="title"/>
          </p:nvPr>
        </p:nvSpPr>
        <p:spPr>
          <a:xfrm>
            <a:off x="686834" y="1153572"/>
            <a:ext cx="3200400" cy="4461163"/>
          </a:xfrm>
        </p:spPr>
        <p:txBody>
          <a:bodyPr>
            <a:normAutofit/>
          </a:bodyPr>
          <a:lstStyle/>
          <a:p>
            <a:r>
              <a:rPr lang="en-US" b="1">
                <a:solidFill>
                  <a:srgbClr val="FFFFFF"/>
                </a:solidFill>
              </a:rPr>
              <a:t>Determining Optimal Cluster</a:t>
            </a:r>
            <a:br>
              <a:rPr lang="en-US" b="1">
                <a:solidFill>
                  <a:srgbClr val="FFFFFF"/>
                </a:solidFill>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4EB9BD-29B8-967F-E7DF-A24EA333675E}"/>
              </a:ext>
            </a:extLst>
          </p:cNvPr>
          <p:cNvSpPr>
            <a:spLocks noGrp="1"/>
          </p:cNvSpPr>
          <p:nvPr>
            <p:ph idx="1"/>
          </p:nvPr>
        </p:nvSpPr>
        <p:spPr>
          <a:xfrm>
            <a:off x="4447308" y="591344"/>
            <a:ext cx="6906491" cy="5585619"/>
          </a:xfrm>
        </p:spPr>
        <p:txBody>
          <a:bodyPr anchor="ctr">
            <a:normAutofit/>
          </a:bodyPr>
          <a:lstStyle/>
          <a:p>
            <a:r>
              <a:rPr lang="en-US"/>
              <a:t>We will use two most popular methods to find an optimal number of clusters:</a:t>
            </a:r>
          </a:p>
          <a:p>
            <a:pPr lvl="1"/>
            <a:r>
              <a:rPr lang="en-US"/>
              <a:t>Elbow Method</a:t>
            </a:r>
          </a:p>
          <a:p>
            <a:pPr lvl="1"/>
            <a:r>
              <a:rPr lang="en-US"/>
              <a:t>Silhouette Method</a:t>
            </a:r>
          </a:p>
          <a:p>
            <a:endParaRPr lang="en-US"/>
          </a:p>
        </p:txBody>
      </p:sp>
    </p:spTree>
    <p:extLst>
      <p:ext uri="{BB962C8B-B14F-4D97-AF65-F5344CB8AC3E}">
        <p14:creationId xmlns:p14="http://schemas.microsoft.com/office/powerpoint/2010/main" val="148713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533D-67C1-0736-79D9-D73A4881CB9D}"/>
              </a:ext>
            </a:extLst>
          </p:cNvPr>
          <p:cNvSpPr>
            <a:spLocks noGrp="1"/>
          </p:cNvSpPr>
          <p:nvPr>
            <p:ph type="title"/>
          </p:nvPr>
        </p:nvSpPr>
        <p:spPr/>
        <p:txBody>
          <a:bodyPr/>
          <a:lstStyle/>
          <a:p>
            <a:r>
              <a:rPr lang="en-US" b="1"/>
              <a:t>Association Rule Mining Process</a:t>
            </a:r>
            <a:endParaRPr lang="en-US"/>
          </a:p>
        </p:txBody>
      </p:sp>
      <p:graphicFrame>
        <p:nvGraphicFramePr>
          <p:cNvPr id="5" name="Content Placeholder 2">
            <a:extLst>
              <a:ext uri="{FF2B5EF4-FFF2-40B4-BE49-F238E27FC236}">
                <a16:creationId xmlns:a16="http://schemas.microsoft.com/office/drawing/2014/main" id="{26B9E58C-890E-7BEA-52C5-6CF68834427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146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1FDCCC3-920F-43F6-DD97-D9B9945202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9" name="Rectangle 8">
              <a:extLst>
                <a:ext uri="{FF2B5EF4-FFF2-40B4-BE49-F238E27FC236}">
                  <a16:creationId xmlns:a16="http://schemas.microsoft.com/office/drawing/2014/main" id="{59990802-8CAD-3410-772E-766C38FBF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9CF0F51-7220-9933-BAEE-8EDE4FE1F4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1669C9-C34A-0613-D0DF-E0B0A749F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055A15-F7E5-A04E-DAAA-5E9830907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74A3AF74-42C3-6C6A-CA00-8BFAB3D93866}"/>
              </a:ext>
            </a:extLst>
          </p:cNvPr>
          <p:cNvSpPr>
            <a:spLocks noGrp="1"/>
          </p:cNvSpPr>
          <p:nvPr>
            <p:ph type="title"/>
          </p:nvPr>
        </p:nvSpPr>
        <p:spPr>
          <a:xfrm>
            <a:off x="2920216" y="942679"/>
            <a:ext cx="6351568" cy="586489"/>
          </a:xfrm>
        </p:spPr>
        <p:txBody>
          <a:bodyPr vert="horz" lIns="91440" tIns="45720" rIns="91440" bIns="45720" rtlCol="0" anchor="b">
            <a:normAutofit/>
          </a:bodyPr>
          <a:lstStyle/>
          <a:p>
            <a:pPr algn="ctr"/>
            <a:r>
              <a:rPr lang="en-US" sz="2800" kern="1200" dirty="0">
                <a:solidFill>
                  <a:srgbClr val="FFFFFF"/>
                </a:solidFill>
                <a:latin typeface="+mj-lt"/>
                <a:ea typeface="+mj-ea"/>
                <a:cs typeface="+mj-cs"/>
              </a:rPr>
              <a:t>Section </a:t>
            </a:r>
            <a:r>
              <a:rPr lang="en-US" sz="2800" dirty="0">
                <a:solidFill>
                  <a:srgbClr val="FFFFFF"/>
                </a:solidFill>
              </a:rPr>
              <a:t>5</a:t>
            </a:r>
            <a:endParaRPr lang="en-US" sz="28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26C13C17-07E6-5E91-A349-54DC2A136706}"/>
              </a:ext>
            </a:extLst>
          </p:cNvPr>
          <p:cNvSpPr>
            <a:spLocks noGrp="1"/>
          </p:cNvSpPr>
          <p:nvPr>
            <p:ph idx="1"/>
          </p:nvPr>
        </p:nvSpPr>
        <p:spPr>
          <a:xfrm>
            <a:off x="2920216" y="2913649"/>
            <a:ext cx="6351568" cy="1059504"/>
          </a:xfrm>
        </p:spPr>
        <p:txBody>
          <a:bodyPr vert="horz" lIns="91440" tIns="45720" rIns="91440" bIns="45720" rtlCol="0">
            <a:normAutofit/>
          </a:bodyPr>
          <a:lstStyle/>
          <a:p>
            <a:pPr marL="0" indent="0" algn="ctr">
              <a:spcBef>
                <a:spcPct val="0"/>
              </a:spcBef>
              <a:buNone/>
            </a:pPr>
            <a:r>
              <a:rPr lang="en-US" sz="5400" dirty="0">
                <a:solidFill>
                  <a:srgbClr val="FFFFFF"/>
                </a:solidFill>
                <a:latin typeface="+mj-lt"/>
                <a:ea typeface="+mj-ea"/>
                <a:cs typeface="+mj-cs"/>
              </a:rPr>
              <a:t>Project Outputs</a:t>
            </a:r>
          </a:p>
        </p:txBody>
      </p:sp>
    </p:spTree>
    <p:extLst>
      <p:ext uri="{BB962C8B-B14F-4D97-AF65-F5344CB8AC3E}">
        <p14:creationId xmlns:p14="http://schemas.microsoft.com/office/powerpoint/2010/main" val="3825649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BC3794-6947-3ED7-B8E4-62CB5A5C7B0B}"/>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100" b="1" kern="1200">
                <a:solidFill>
                  <a:schemeClr val="tx1"/>
                </a:solidFill>
                <a:latin typeface="+mj-lt"/>
                <a:ea typeface="+mj-ea"/>
                <a:cs typeface="+mj-cs"/>
              </a:rPr>
              <a:t>Calculating Recency, Frequency and Monetary</a:t>
            </a:r>
            <a:endParaRPr lang="en-US" sz="61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F42A423-8FD5-86A3-9748-2A95571F2D9E}"/>
              </a:ext>
            </a:extLst>
          </p:cNvPr>
          <p:cNvPicPr>
            <a:picLocks noChangeAspect="1"/>
          </p:cNvPicPr>
          <p:nvPr/>
        </p:nvPicPr>
        <p:blipFill>
          <a:blip r:embed="rId2"/>
          <a:stretch>
            <a:fillRect/>
          </a:stretch>
        </p:blipFill>
        <p:spPr>
          <a:xfrm>
            <a:off x="-35412" y="3429000"/>
            <a:ext cx="12258225" cy="3044315"/>
          </a:xfrm>
          <a:prstGeom prst="rect">
            <a:avLst/>
          </a:prstGeom>
        </p:spPr>
      </p:pic>
    </p:spTree>
    <p:extLst>
      <p:ext uri="{BB962C8B-B14F-4D97-AF65-F5344CB8AC3E}">
        <p14:creationId xmlns:p14="http://schemas.microsoft.com/office/powerpoint/2010/main" val="184013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D4D2D-DBB8-FE81-9A46-5142263B3E4E}"/>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sz="5200" b="1" kern="1200">
                <a:solidFill>
                  <a:schemeClr val="tx1"/>
                </a:solidFill>
                <a:latin typeface="+mj-lt"/>
                <a:ea typeface="+mj-ea"/>
                <a:cs typeface="+mj-cs"/>
              </a:rPr>
              <a:t>Transactions By Year Analysis</a:t>
            </a:r>
            <a:endParaRPr lang="en-US" sz="5200" kern="1200">
              <a:solidFill>
                <a:schemeClr val="tx1"/>
              </a:solidFill>
              <a:latin typeface="+mj-lt"/>
              <a:ea typeface="+mj-ea"/>
              <a:cs typeface="+mj-cs"/>
            </a:endParaRPr>
          </a:p>
        </p:txBody>
      </p:sp>
      <p:sp>
        <p:nvSpPr>
          <p:cNvPr id="30" name="Rectangle 2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92925F3C-EDCC-46A4-1582-86E1C44875F2}"/>
              </a:ext>
            </a:extLst>
          </p:cNvPr>
          <p:cNvPicPr>
            <a:picLocks noChangeAspect="1"/>
          </p:cNvPicPr>
          <p:nvPr/>
        </p:nvPicPr>
        <p:blipFill>
          <a:blip r:embed="rId2"/>
          <a:stretch>
            <a:fillRect/>
          </a:stretch>
        </p:blipFill>
        <p:spPr>
          <a:xfrm>
            <a:off x="279143" y="1810297"/>
            <a:ext cx="5221625" cy="3237407"/>
          </a:xfrm>
          <a:prstGeom prst="rect">
            <a:avLst/>
          </a:prstGeom>
        </p:spPr>
      </p:pic>
      <p:sp>
        <p:nvSpPr>
          <p:cNvPr id="6" name="TextBox 5">
            <a:extLst>
              <a:ext uri="{FF2B5EF4-FFF2-40B4-BE49-F238E27FC236}">
                <a16:creationId xmlns:a16="http://schemas.microsoft.com/office/drawing/2014/main" id="{7E8028DB-39F0-E6D8-F493-98613D4D1216}"/>
              </a:ext>
            </a:extLst>
          </p:cNvPr>
          <p:cNvSpPr txBox="1"/>
          <p:nvPr/>
        </p:nvSpPr>
        <p:spPr>
          <a:xfrm>
            <a:off x="6392583" y="2645922"/>
            <a:ext cx="4434721" cy="3710427"/>
          </a:xfrm>
          <a:prstGeom prst="rect">
            <a:avLst/>
          </a:prstGeom>
        </p:spPr>
        <p:txBody>
          <a:bodyPr vert="horz" lIns="91440" tIns="45720" rIns="91440" bIns="45720" rtlCol="0" anchor="t">
            <a:normAutofit/>
          </a:bodyPr>
          <a:lstStyle/>
          <a:p>
            <a:pPr>
              <a:lnSpc>
                <a:spcPct val="90000"/>
              </a:lnSpc>
              <a:spcAft>
                <a:spcPts val="600"/>
              </a:spcAft>
            </a:pPr>
            <a:r>
              <a:rPr lang="en-US" sz="2000" dirty="0">
                <a:solidFill>
                  <a:schemeClr val="tx1">
                    <a:alpha val="80000"/>
                  </a:schemeClr>
                </a:solidFill>
              </a:rPr>
              <a:t>By comparing the total number of transactions in year 2010 and 2011, we find that people’s consumption habits changed a lot. People became interested in shopping online.</a:t>
            </a:r>
          </a:p>
        </p:txBody>
      </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97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 name="Picture 19">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pic>
        <p:nvPicPr>
          <p:cNvPr id="5" name="Content Placeholder 4" descr="A cellphone with a computer and a hand holding a paper&#10;&#10;Description automatically generated">
            <a:extLst>
              <a:ext uri="{FF2B5EF4-FFF2-40B4-BE49-F238E27FC236}">
                <a16:creationId xmlns:a16="http://schemas.microsoft.com/office/drawing/2014/main" id="{DC077726-05FD-87E3-C505-1D29FA910092}"/>
              </a:ext>
            </a:extLst>
          </p:cNvPr>
          <p:cNvPicPr>
            <a:picLocks noGrp="1" noChangeAspect="1"/>
          </p:cNvPicPr>
          <p:nvPr>
            <p:ph idx="1"/>
          </p:nvPr>
        </p:nvPicPr>
        <p:blipFill rotWithShape="1">
          <a:blip r:embed="rId3">
            <a:alphaModFix amt="87000"/>
            <a:extLst>
              <a:ext uri="{BEBA8EAE-BF5A-486C-A8C5-ECC9F3942E4B}">
                <a14:imgProps xmlns:a14="http://schemas.microsoft.com/office/drawing/2010/main">
                  <a14:imgLayer r:embed="rId4">
                    <a14:imgEffect>
                      <a14:colorTemperature colorTemp="4434"/>
                    </a14:imgEffect>
                    <a14:imgEffect>
                      <a14:saturation sat="71000"/>
                    </a14:imgEffect>
                  </a14:imgLayer>
                </a14:imgProps>
              </a:ext>
              <a:ext uri="{28A0092B-C50C-407E-A947-70E740481C1C}">
                <a14:useLocalDpi xmlns:a14="http://schemas.microsoft.com/office/drawing/2010/main" val="0"/>
              </a:ext>
            </a:extLst>
          </a:blip>
          <a:srcRect r="25"/>
          <a:stretch/>
        </p:blipFill>
        <p:spPr>
          <a:xfrm>
            <a:off x="20" y="-1"/>
            <a:ext cx="12188932" cy="6857990"/>
          </a:xfrm>
          <a:prstGeom prst="rect">
            <a:avLst/>
          </a:prstGeom>
        </p:spPr>
      </p:pic>
      <p:sp>
        <p:nvSpPr>
          <p:cNvPr id="17" name="TextBox 16">
            <a:extLst>
              <a:ext uri="{FF2B5EF4-FFF2-40B4-BE49-F238E27FC236}">
                <a16:creationId xmlns:a16="http://schemas.microsoft.com/office/drawing/2014/main" id="{6EA061DF-79D4-9356-62D5-691B943ACC54}"/>
              </a:ext>
            </a:extLst>
          </p:cNvPr>
          <p:cNvSpPr txBox="1"/>
          <p:nvPr/>
        </p:nvSpPr>
        <p:spPr>
          <a:xfrm>
            <a:off x="589290" y="2597109"/>
            <a:ext cx="4368790" cy="1323439"/>
          </a:xfrm>
          <a:prstGeom prst="rect">
            <a:avLst/>
          </a:prstGeom>
          <a:noFill/>
        </p:spPr>
        <p:txBody>
          <a:bodyPr wrap="square" rtlCol="0">
            <a:spAutoFit/>
          </a:bodyPr>
          <a:lstStyle/>
          <a:p>
            <a:r>
              <a:rPr lang="en-US" sz="8000" dirty="0">
                <a:latin typeface="Times New Roman" panose="02020603050405020304" pitchFamily="18" charset="0"/>
                <a:cs typeface="Times New Roman" panose="02020603050405020304" pitchFamily="18" charset="0"/>
              </a:rPr>
              <a:t>Content</a:t>
            </a:r>
          </a:p>
        </p:txBody>
      </p:sp>
      <p:sp>
        <p:nvSpPr>
          <p:cNvPr id="19" name="TextBox 18">
            <a:extLst>
              <a:ext uri="{FF2B5EF4-FFF2-40B4-BE49-F238E27FC236}">
                <a16:creationId xmlns:a16="http://schemas.microsoft.com/office/drawing/2014/main" id="{42B19859-7EDE-6033-A389-2131AE277F20}"/>
              </a:ext>
            </a:extLst>
          </p:cNvPr>
          <p:cNvSpPr txBox="1"/>
          <p:nvPr/>
        </p:nvSpPr>
        <p:spPr>
          <a:xfrm>
            <a:off x="8237236" y="1920000"/>
            <a:ext cx="3957130" cy="2677656"/>
          </a:xfrm>
          <a:prstGeom prst="rect">
            <a:avLst/>
          </a:prstGeom>
          <a:noFill/>
        </p:spPr>
        <p:txBody>
          <a:bodyPr wrap="square" rtlCol="0">
            <a:sp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Project Approach</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Data Source</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Project Execution</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Project Outputs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069316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27D4A-4C9F-1C4C-B9A5-1ED9C5BC92BA}"/>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a:solidFill>
                  <a:schemeClr val="tx1"/>
                </a:solidFill>
                <a:latin typeface="+mj-lt"/>
                <a:ea typeface="+mj-ea"/>
                <a:cs typeface="+mj-cs"/>
              </a:rPr>
              <a:t>Transactions By hour of the Day Analysis</a:t>
            </a:r>
            <a:endParaRPr lang="en-US" sz="3800" kern="1200">
              <a:solidFill>
                <a:schemeClr val="tx1"/>
              </a:solidFill>
              <a:latin typeface="+mj-lt"/>
              <a:ea typeface="+mj-ea"/>
              <a:cs typeface="+mj-cs"/>
            </a:endParaRPr>
          </a:p>
        </p:txBody>
      </p:sp>
      <p:sp>
        <p:nvSpPr>
          <p:cNvPr id="3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693718CB-5554-F6D9-6E5D-E2189288CF19}"/>
              </a:ext>
            </a:extLst>
          </p:cNvPr>
          <p:cNvSpPr>
            <a:spLocks noGrp="1"/>
          </p:cNvSpPr>
          <p:nvPr>
            <p:ph idx="1"/>
          </p:nvPr>
        </p:nvSpPr>
        <p:spPr>
          <a:xfrm>
            <a:off x="630936" y="2807208"/>
            <a:ext cx="3429000" cy="3410712"/>
          </a:xfrm>
        </p:spPr>
        <p:txBody>
          <a:bodyPr vert="horz" lIns="91440" tIns="45720" rIns="91440" bIns="45720" rtlCol="0" anchor="t">
            <a:normAutofit/>
          </a:bodyPr>
          <a:lstStyle/>
          <a:p>
            <a:pPr>
              <a:spcAft>
                <a:spcPts val="600"/>
              </a:spcAft>
            </a:pPr>
            <a:r>
              <a:rPr lang="en-US" sz="2200"/>
              <a:t>The graph explains that between 10am till 3pm most of the orders are placed online.</a:t>
            </a:r>
          </a:p>
        </p:txBody>
      </p:sp>
      <p:pic>
        <p:nvPicPr>
          <p:cNvPr id="15" name="Picture 14">
            <a:extLst>
              <a:ext uri="{FF2B5EF4-FFF2-40B4-BE49-F238E27FC236}">
                <a16:creationId xmlns:a16="http://schemas.microsoft.com/office/drawing/2014/main" id="{B31D1E4B-8CF6-565B-A56D-A58A8F565B32}"/>
              </a:ext>
            </a:extLst>
          </p:cNvPr>
          <p:cNvPicPr>
            <a:picLocks noChangeAspect="1"/>
          </p:cNvPicPr>
          <p:nvPr/>
        </p:nvPicPr>
        <p:blipFill>
          <a:blip r:embed="rId2"/>
          <a:stretch>
            <a:fillRect/>
          </a:stretch>
        </p:blipFill>
        <p:spPr>
          <a:xfrm>
            <a:off x="4654296" y="1254328"/>
            <a:ext cx="6903720" cy="4349343"/>
          </a:xfrm>
          <a:prstGeom prst="rect">
            <a:avLst/>
          </a:prstGeom>
        </p:spPr>
      </p:pic>
    </p:spTree>
    <p:extLst>
      <p:ext uri="{BB962C8B-B14F-4D97-AF65-F5344CB8AC3E}">
        <p14:creationId xmlns:p14="http://schemas.microsoft.com/office/powerpoint/2010/main" val="1929333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5A7FD-27FB-312C-0CE3-131F8DBCCFBC}"/>
              </a:ext>
            </a:extLst>
          </p:cNvPr>
          <p:cNvSpPr>
            <a:spLocks noGrp="1"/>
          </p:cNvSpPr>
          <p:nvPr>
            <p:ph type="title"/>
          </p:nvPr>
        </p:nvSpPr>
        <p:spPr>
          <a:xfrm>
            <a:off x="630936" y="639520"/>
            <a:ext cx="3429000" cy="1719072"/>
          </a:xfrm>
        </p:spPr>
        <p:txBody>
          <a:bodyPr anchor="b">
            <a:normAutofit/>
          </a:bodyPr>
          <a:lstStyle/>
          <a:p>
            <a:r>
              <a:rPr lang="en-US" sz="5400" b="1"/>
              <a:t>Elbow Method</a:t>
            </a:r>
            <a:endParaRPr lang="en-US" sz="5400"/>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06B681-55FB-69D3-9A6F-3BD27C25C775}"/>
              </a:ext>
            </a:extLst>
          </p:cNvPr>
          <p:cNvSpPr>
            <a:spLocks noGrp="1"/>
          </p:cNvSpPr>
          <p:nvPr>
            <p:ph idx="1"/>
          </p:nvPr>
        </p:nvSpPr>
        <p:spPr>
          <a:xfrm>
            <a:off x="630936" y="2807208"/>
            <a:ext cx="3429000" cy="3410712"/>
          </a:xfrm>
        </p:spPr>
        <p:txBody>
          <a:bodyPr anchor="t">
            <a:normAutofit/>
          </a:bodyPr>
          <a:lstStyle/>
          <a:p>
            <a:r>
              <a:rPr lang="en-US" sz="2200"/>
              <a:t>The graph starts to bend at Cluster 5, hence we can determine that K=5 is the Optimal Cluster.</a:t>
            </a:r>
          </a:p>
        </p:txBody>
      </p:sp>
      <p:pic>
        <p:nvPicPr>
          <p:cNvPr id="7" name="Picture 6" descr="A graph showing a number of clusters&#10;&#10;Description automatically generated">
            <a:extLst>
              <a:ext uri="{FF2B5EF4-FFF2-40B4-BE49-F238E27FC236}">
                <a16:creationId xmlns:a16="http://schemas.microsoft.com/office/drawing/2014/main" id="{6AAAEEA9-8988-5B2C-314F-5F38186B2EF3}"/>
              </a:ext>
            </a:extLst>
          </p:cNvPr>
          <p:cNvPicPr>
            <a:picLocks noChangeAspect="1"/>
          </p:cNvPicPr>
          <p:nvPr/>
        </p:nvPicPr>
        <p:blipFill rotWithShape="1">
          <a:blip r:embed="rId2">
            <a:extLst>
              <a:ext uri="{28A0092B-C50C-407E-A947-70E740481C1C}">
                <a14:useLocalDpi xmlns:a14="http://schemas.microsoft.com/office/drawing/2010/main" val="0"/>
              </a:ext>
            </a:extLst>
          </a:blip>
          <a:srcRect r="8955" b="-1"/>
          <a:stretch/>
        </p:blipFill>
        <p:spPr>
          <a:xfrm>
            <a:off x="4654296" y="1087801"/>
            <a:ext cx="6903720" cy="4682398"/>
          </a:xfrm>
          <a:prstGeom prst="rect">
            <a:avLst/>
          </a:prstGeom>
        </p:spPr>
      </p:pic>
    </p:spTree>
    <p:extLst>
      <p:ext uri="{BB962C8B-B14F-4D97-AF65-F5344CB8AC3E}">
        <p14:creationId xmlns:p14="http://schemas.microsoft.com/office/powerpoint/2010/main" val="3913558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B9CAD-ECDE-1EF7-4D40-C9A471E62439}"/>
              </a:ext>
            </a:extLst>
          </p:cNvPr>
          <p:cNvSpPr>
            <a:spLocks noGrp="1"/>
          </p:cNvSpPr>
          <p:nvPr>
            <p:ph type="title"/>
          </p:nvPr>
        </p:nvSpPr>
        <p:spPr>
          <a:xfrm>
            <a:off x="630936" y="639520"/>
            <a:ext cx="3429000" cy="1719072"/>
          </a:xfrm>
        </p:spPr>
        <p:txBody>
          <a:bodyPr anchor="b">
            <a:normAutofit/>
          </a:bodyPr>
          <a:lstStyle/>
          <a:p>
            <a:r>
              <a:rPr lang="en-US" sz="3800" b="1" dirty="0"/>
              <a:t>Average </a:t>
            </a:r>
            <a:r>
              <a:rPr lang="en-US" sz="3800" b="1" dirty="0" err="1"/>
              <a:t>Silhoute</a:t>
            </a:r>
            <a:r>
              <a:rPr lang="en-US" sz="3800" b="1" dirty="0"/>
              <a:t> Method</a:t>
            </a:r>
            <a:endParaRPr lang="en-US" sz="3800"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8C15F2-8B6B-86DE-D603-4805D3B552D6}"/>
              </a:ext>
            </a:extLst>
          </p:cNvPr>
          <p:cNvSpPr>
            <a:spLocks noGrp="1"/>
          </p:cNvSpPr>
          <p:nvPr>
            <p:ph idx="1"/>
          </p:nvPr>
        </p:nvSpPr>
        <p:spPr>
          <a:xfrm>
            <a:off x="630936" y="2807208"/>
            <a:ext cx="3429000" cy="3410712"/>
          </a:xfrm>
        </p:spPr>
        <p:txBody>
          <a:bodyPr anchor="t">
            <a:normAutofit/>
          </a:bodyPr>
          <a:lstStyle/>
          <a:p>
            <a:r>
              <a:rPr lang="en-US" sz="2200" dirty="0"/>
              <a:t>From above graph we can visualize that k=5 is the Optimal number of Cluster and k=8 is the next best.</a:t>
            </a:r>
          </a:p>
          <a:p>
            <a:r>
              <a:rPr lang="en-US" sz="2200" dirty="0"/>
              <a:t>We will visualize </a:t>
            </a:r>
            <a:r>
              <a:rPr lang="en-US" sz="2200" dirty="0" err="1"/>
              <a:t>kmeans</a:t>
            </a:r>
            <a:r>
              <a:rPr lang="en-US" sz="2200" dirty="0"/>
              <a:t> clusters using k=5 for better understanding.</a:t>
            </a:r>
          </a:p>
          <a:p>
            <a:endParaRPr lang="en-US" sz="2200" dirty="0"/>
          </a:p>
        </p:txBody>
      </p:sp>
      <p:pic>
        <p:nvPicPr>
          <p:cNvPr id="5" name="Picture 4">
            <a:extLst>
              <a:ext uri="{FF2B5EF4-FFF2-40B4-BE49-F238E27FC236}">
                <a16:creationId xmlns:a16="http://schemas.microsoft.com/office/drawing/2014/main" id="{A13B1280-B440-66E0-F02B-EEB78865EE7F}"/>
              </a:ext>
            </a:extLst>
          </p:cNvPr>
          <p:cNvPicPr>
            <a:picLocks noChangeAspect="1"/>
          </p:cNvPicPr>
          <p:nvPr/>
        </p:nvPicPr>
        <p:blipFill>
          <a:blip r:embed="rId2"/>
          <a:stretch>
            <a:fillRect/>
          </a:stretch>
        </p:blipFill>
        <p:spPr>
          <a:xfrm>
            <a:off x="4654296" y="1314736"/>
            <a:ext cx="6903720" cy="4228528"/>
          </a:xfrm>
          <a:prstGeom prst="rect">
            <a:avLst/>
          </a:prstGeom>
        </p:spPr>
      </p:pic>
    </p:spTree>
    <p:extLst>
      <p:ext uri="{BB962C8B-B14F-4D97-AF65-F5344CB8AC3E}">
        <p14:creationId xmlns:p14="http://schemas.microsoft.com/office/powerpoint/2010/main" val="3693586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1EF058-9C23-85BB-F388-788D9549496E}"/>
              </a:ext>
            </a:extLst>
          </p:cNvPr>
          <p:cNvSpPr>
            <a:spLocks noGrp="1"/>
          </p:cNvSpPr>
          <p:nvPr>
            <p:ph idx="1"/>
          </p:nvPr>
        </p:nvSpPr>
        <p:spPr>
          <a:xfrm>
            <a:off x="630936" y="2660904"/>
            <a:ext cx="4818888" cy="3547872"/>
          </a:xfrm>
        </p:spPr>
        <p:txBody>
          <a:bodyPr anchor="t">
            <a:normAutofit/>
          </a:bodyPr>
          <a:lstStyle/>
          <a:p>
            <a:r>
              <a:rPr lang="en-US" sz="2200"/>
              <a:t>After observing the elbow graph results and Silhoute plot results we have concluded to take K = 5 as our preferred clusters</a:t>
            </a:r>
          </a:p>
        </p:txBody>
      </p:sp>
      <p:pic>
        <p:nvPicPr>
          <p:cNvPr id="8" name="Content Placeholder 4" descr="A graph showing different colored triangles&#10;&#10;Description automatically generated">
            <a:extLst>
              <a:ext uri="{FF2B5EF4-FFF2-40B4-BE49-F238E27FC236}">
                <a16:creationId xmlns:a16="http://schemas.microsoft.com/office/drawing/2014/main" id="{977EF4AA-5251-82F2-09A3-80AEEF70B4FB}"/>
              </a:ext>
            </a:extLst>
          </p:cNvPr>
          <p:cNvPicPr>
            <a:picLocks noChangeAspect="1"/>
          </p:cNvPicPr>
          <p:nvPr/>
        </p:nvPicPr>
        <p:blipFill rotWithShape="1">
          <a:blip r:embed="rId2">
            <a:extLst>
              <a:ext uri="{28A0092B-C50C-407E-A947-70E740481C1C}">
                <a14:useLocalDpi xmlns:a14="http://schemas.microsoft.com/office/drawing/2010/main" val="0"/>
              </a:ext>
            </a:extLst>
          </a:blip>
          <a:srcRect l="-4" t="43" r="7" b="887"/>
          <a:stretch/>
        </p:blipFill>
        <p:spPr>
          <a:xfrm>
            <a:off x="6099048" y="1759168"/>
            <a:ext cx="5458968" cy="3339663"/>
          </a:xfrm>
          <a:prstGeom prst="rect">
            <a:avLst/>
          </a:prstGeom>
        </p:spPr>
      </p:pic>
    </p:spTree>
    <p:extLst>
      <p:ext uri="{BB962C8B-B14F-4D97-AF65-F5344CB8AC3E}">
        <p14:creationId xmlns:p14="http://schemas.microsoft.com/office/powerpoint/2010/main" val="498233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42974-50D2-8DDB-F6FB-1AEEABC7F5AF}"/>
              </a:ext>
            </a:extLst>
          </p:cNvPr>
          <p:cNvSpPr>
            <a:spLocks noGrp="1"/>
          </p:cNvSpPr>
          <p:nvPr>
            <p:ph type="title"/>
          </p:nvPr>
        </p:nvSpPr>
        <p:spPr>
          <a:xfrm>
            <a:off x="1179576" y="1261423"/>
            <a:ext cx="9829800" cy="1325880"/>
          </a:xfrm>
        </p:spPr>
        <p:txBody>
          <a:bodyPr vert="horz" lIns="91440" tIns="45720" rIns="91440" bIns="45720" rtlCol="0" anchor="b">
            <a:normAutofit/>
          </a:bodyPr>
          <a:lstStyle/>
          <a:p>
            <a:pPr algn="ctr"/>
            <a:r>
              <a:rPr lang="en-US" sz="3600" kern="1200">
                <a:solidFill>
                  <a:schemeClr val="tx2"/>
                </a:solidFill>
                <a:latin typeface="+mj-lt"/>
                <a:ea typeface="+mj-ea"/>
                <a:cs typeface="+mj-cs"/>
              </a:rPr>
              <a:t>Agglomerative coefficients for different hierarchical clustering methods</a:t>
            </a: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BB953186-2238-9AD8-2D7E-353FE2D9F628}"/>
              </a:ext>
            </a:extLst>
          </p:cNvPr>
          <p:cNvSpPr txBox="1"/>
          <p:nvPr/>
        </p:nvSpPr>
        <p:spPr>
          <a:xfrm>
            <a:off x="804672" y="2827419"/>
            <a:ext cx="5126896" cy="32276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2"/>
                </a:solidFill>
              </a:rPr>
              <a:t>The agnes$ac value gets the agglomerative coefficient, which measures the amount of clustering structure found (values closer to 1 suggest strong clustering structure). We see that all the four linkage methods are quite similar and close to 1, but Ward’s method gives the best result. Also, in general, Complete and Ward’s linkage are preferred over others.</a:t>
            </a:r>
          </a:p>
        </p:txBody>
      </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A number of numbers on a white background&#10;&#10;Description automatically generated">
            <a:extLst>
              <a:ext uri="{FF2B5EF4-FFF2-40B4-BE49-F238E27FC236}">
                <a16:creationId xmlns:a16="http://schemas.microsoft.com/office/drawing/2014/main" id="{0D2ABC12-F0E3-1A88-2F73-6D5DB37C02DC}"/>
              </a:ext>
            </a:extLst>
          </p:cNvPr>
          <p:cNvPicPr>
            <a:picLocks noGrp="1" noChangeAspect="1"/>
          </p:cNvPicPr>
          <p:nvPr>
            <p:ph idx="1"/>
          </p:nvPr>
        </p:nvPicPr>
        <p:blipFill>
          <a:blip r:embed="rId2"/>
          <a:stretch>
            <a:fillRect/>
          </a:stretch>
        </p:blipFill>
        <p:spPr>
          <a:xfrm>
            <a:off x="6429378" y="3354511"/>
            <a:ext cx="4954693" cy="2183734"/>
          </a:xfrm>
          <a:prstGeom prst="rect">
            <a:avLst/>
          </a:prstGeom>
        </p:spPr>
      </p:pic>
    </p:spTree>
    <p:extLst>
      <p:ext uri="{BB962C8B-B14F-4D97-AF65-F5344CB8AC3E}">
        <p14:creationId xmlns:p14="http://schemas.microsoft.com/office/powerpoint/2010/main" val="352654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0" name="Rectangle 19">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CA3D4A7-A7D9-2688-6FE5-C362FAA38D30}"/>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a:solidFill>
                  <a:srgbClr val="FFFFFF"/>
                </a:solidFill>
              </a:rPr>
              <a:t>dendrograms - Complete and Ward’s.</a:t>
            </a:r>
          </a:p>
        </p:txBody>
      </p:sp>
      <p:pic>
        <p:nvPicPr>
          <p:cNvPr id="7" name="Picture 6">
            <a:extLst>
              <a:ext uri="{FF2B5EF4-FFF2-40B4-BE49-F238E27FC236}">
                <a16:creationId xmlns:a16="http://schemas.microsoft.com/office/drawing/2014/main" id="{3DC25093-5376-E4DB-6E01-29E8AC31F50A}"/>
              </a:ext>
            </a:extLst>
          </p:cNvPr>
          <p:cNvPicPr>
            <a:picLocks noChangeAspect="1"/>
          </p:cNvPicPr>
          <p:nvPr/>
        </p:nvPicPr>
        <p:blipFill>
          <a:blip r:embed="rId2"/>
          <a:stretch>
            <a:fillRect/>
          </a:stretch>
        </p:blipFill>
        <p:spPr>
          <a:xfrm>
            <a:off x="1371598" y="2172312"/>
            <a:ext cx="4565251" cy="2373930"/>
          </a:xfrm>
          <a:prstGeom prst="rect">
            <a:avLst/>
          </a:prstGeom>
        </p:spPr>
      </p:pic>
      <p:pic>
        <p:nvPicPr>
          <p:cNvPr id="5" name="Content Placeholder 4">
            <a:extLst>
              <a:ext uri="{FF2B5EF4-FFF2-40B4-BE49-F238E27FC236}">
                <a16:creationId xmlns:a16="http://schemas.microsoft.com/office/drawing/2014/main" id="{37D6FD57-3B14-3783-9B1E-69B00CE617CE}"/>
              </a:ext>
            </a:extLst>
          </p:cNvPr>
          <p:cNvPicPr>
            <a:picLocks noGrp="1" noChangeAspect="1"/>
          </p:cNvPicPr>
          <p:nvPr>
            <p:ph idx="1"/>
          </p:nvPr>
        </p:nvPicPr>
        <p:blipFill>
          <a:blip r:embed="rId3"/>
          <a:stretch>
            <a:fillRect/>
          </a:stretch>
        </p:blipFill>
        <p:spPr>
          <a:xfrm>
            <a:off x="6267671" y="2198222"/>
            <a:ext cx="4600354" cy="2369181"/>
          </a:xfrm>
          <a:prstGeom prst="rect">
            <a:avLst/>
          </a:prstGeom>
        </p:spPr>
      </p:pic>
      <p:sp>
        <p:nvSpPr>
          <p:cNvPr id="8" name="TextBox 7">
            <a:extLst>
              <a:ext uri="{FF2B5EF4-FFF2-40B4-BE49-F238E27FC236}">
                <a16:creationId xmlns:a16="http://schemas.microsoft.com/office/drawing/2014/main" id="{E36CE858-A636-43C1-441A-FB693535F1D5}"/>
              </a:ext>
            </a:extLst>
          </p:cNvPr>
          <p:cNvSpPr txBox="1"/>
          <p:nvPr/>
        </p:nvSpPr>
        <p:spPr>
          <a:xfrm>
            <a:off x="1371598" y="5070346"/>
            <a:ext cx="9496427" cy="13852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We observe that the Complete linkage creates clusters for each outliers and thus creates 2 clusters each for 2 outlier which would not provide good result. We will go with Ward’s method.</a:t>
            </a:r>
          </a:p>
        </p:txBody>
      </p:sp>
      <p:sp>
        <p:nvSpPr>
          <p:cNvPr id="13" name="TextBox 12">
            <a:extLst>
              <a:ext uri="{FF2B5EF4-FFF2-40B4-BE49-F238E27FC236}">
                <a16:creationId xmlns:a16="http://schemas.microsoft.com/office/drawing/2014/main" id="{DD7CFFDC-8A2A-84CE-64D8-29F1EF813E15}"/>
              </a:ext>
            </a:extLst>
          </p:cNvPr>
          <p:cNvSpPr txBox="1"/>
          <p:nvPr/>
        </p:nvSpPr>
        <p:spPr>
          <a:xfrm>
            <a:off x="3162461" y="4425727"/>
            <a:ext cx="2377440" cy="369332"/>
          </a:xfrm>
          <a:prstGeom prst="rect">
            <a:avLst/>
          </a:prstGeom>
          <a:noFill/>
        </p:spPr>
        <p:txBody>
          <a:bodyPr wrap="square" rtlCol="0">
            <a:spAutoFit/>
          </a:bodyPr>
          <a:lstStyle/>
          <a:p>
            <a:r>
              <a:rPr lang="en-US" dirty="0"/>
              <a:t>Ward</a:t>
            </a:r>
          </a:p>
        </p:txBody>
      </p:sp>
      <p:sp>
        <p:nvSpPr>
          <p:cNvPr id="23" name="TextBox 22">
            <a:extLst>
              <a:ext uri="{FF2B5EF4-FFF2-40B4-BE49-F238E27FC236}">
                <a16:creationId xmlns:a16="http://schemas.microsoft.com/office/drawing/2014/main" id="{AD6656E7-5F34-D527-A296-73580E1167FB}"/>
              </a:ext>
            </a:extLst>
          </p:cNvPr>
          <p:cNvSpPr txBox="1"/>
          <p:nvPr/>
        </p:nvSpPr>
        <p:spPr>
          <a:xfrm>
            <a:off x="8133542" y="4431165"/>
            <a:ext cx="2489200" cy="369332"/>
          </a:xfrm>
          <a:prstGeom prst="rect">
            <a:avLst/>
          </a:prstGeom>
          <a:noFill/>
        </p:spPr>
        <p:txBody>
          <a:bodyPr wrap="square" rtlCol="0">
            <a:spAutoFit/>
          </a:bodyPr>
          <a:lstStyle/>
          <a:p>
            <a:r>
              <a:rPr lang="en-US" dirty="0"/>
              <a:t>Complete</a:t>
            </a:r>
          </a:p>
        </p:txBody>
      </p:sp>
    </p:spTree>
    <p:extLst>
      <p:ext uri="{BB962C8B-B14F-4D97-AF65-F5344CB8AC3E}">
        <p14:creationId xmlns:p14="http://schemas.microsoft.com/office/powerpoint/2010/main" val="1565021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0811073-89F5-46D6-83D8-BA764464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42855"/>
          </a:xfrm>
          <a:custGeom>
            <a:avLst/>
            <a:gdLst>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304043 w 12192000"/>
              <a:gd name="connsiteY45" fmla="*/ 3152858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763355 w 12192000"/>
              <a:gd name="connsiteY53" fmla="*/ 3224928 h 3442855"/>
              <a:gd name="connsiteX54" fmla="*/ 1654444 w 12192000"/>
              <a:gd name="connsiteY54" fmla="*/ 3229661 h 3442855"/>
              <a:gd name="connsiteX55" fmla="*/ 1629483 w 12192000"/>
              <a:gd name="connsiteY55" fmla="*/ 3232675 h 3442855"/>
              <a:gd name="connsiteX56" fmla="*/ 1573012 w 12192000"/>
              <a:gd name="connsiteY56" fmla="*/ 3250275 h 3442855"/>
              <a:gd name="connsiteX57" fmla="*/ 1525936 w 12192000"/>
              <a:gd name="connsiteY57" fmla="*/ 3243056 h 3442855"/>
              <a:gd name="connsiteX58" fmla="*/ 1515932 w 12192000"/>
              <a:gd name="connsiteY58" fmla="*/ 3243699 h 3442855"/>
              <a:gd name="connsiteX59" fmla="*/ 1418247 w 12192000"/>
              <a:gd name="connsiteY59" fmla="*/ 3236042 h 3442855"/>
              <a:gd name="connsiteX60" fmla="*/ 1311781 w 12192000"/>
              <a:gd name="connsiteY60" fmla="*/ 3207733 h 3442855"/>
              <a:gd name="connsiteX61" fmla="*/ 1287526 w 12192000"/>
              <a:gd name="connsiteY61" fmla="*/ 3195564 h 3442855"/>
              <a:gd name="connsiteX62" fmla="*/ 1275912 w 12192000"/>
              <a:gd name="connsiteY62" fmla="*/ 3202348 h 3442855"/>
              <a:gd name="connsiteX63" fmla="*/ 1160923 w 12192000"/>
              <a:gd name="connsiteY63" fmla="*/ 3219676 h 3442855"/>
              <a:gd name="connsiteX64" fmla="*/ 909690 w 12192000"/>
              <a:gd name="connsiteY64" fmla="*/ 3216919 h 3442855"/>
              <a:gd name="connsiteX65" fmla="*/ 764020 w 12192000"/>
              <a:gd name="connsiteY65" fmla="*/ 3235844 h 3442855"/>
              <a:gd name="connsiteX66" fmla="*/ 701915 w 12192000"/>
              <a:gd name="connsiteY66" fmla="*/ 3250223 h 3442855"/>
              <a:gd name="connsiteX67" fmla="*/ 463292 w 12192000"/>
              <a:gd name="connsiteY67" fmla="*/ 3316636 h 3442855"/>
              <a:gd name="connsiteX68" fmla="*/ 369865 w 12192000"/>
              <a:gd name="connsiteY68" fmla="*/ 3339094 h 3442855"/>
              <a:gd name="connsiteX69" fmla="*/ 318911 w 12192000"/>
              <a:gd name="connsiteY69" fmla="*/ 3367912 h 3442855"/>
              <a:gd name="connsiteX70" fmla="*/ 119548 w 12192000"/>
              <a:gd name="connsiteY70" fmla="*/ 3404651 h 3442855"/>
              <a:gd name="connsiteX71" fmla="*/ 0 w 12192000"/>
              <a:gd name="connsiteY71" fmla="*/ 3414000 h 3442855"/>
              <a:gd name="connsiteX72" fmla="*/ 0 w 12192000"/>
              <a:gd name="connsiteY72" fmla="*/ 2 h 3442855"/>
              <a:gd name="connsiteX73" fmla="*/ 3459904 w 12192000"/>
              <a:gd name="connsiteY73" fmla="*/ 1 h 3442855"/>
              <a:gd name="connsiteX74" fmla="*/ 3459907 w 12192000"/>
              <a:gd name="connsiteY74"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629483 w 12192000"/>
              <a:gd name="connsiteY53" fmla="*/ 3232675 h 3442855"/>
              <a:gd name="connsiteX54" fmla="*/ 1573012 w 12192000"/>
              <a:gd name="connsiteY54" fmla="*/ 3250275 h 3442855"/>
              <a:gd name="connsiteX55" fmla="*/ 1525936 w 12192000"/>
              <a:gd name="connsiteY55" fmla="*/ 3243056 h 3442855"/>
              <a:gd name="connsiteX56" fmla="*/ 1515932 w 12192000"/>
              <a:gd name="connsiteY56" fmla="*/ 3243699 h 3442855"/>
              <a:gd name="connsiteX57" fmla="*/ 1418247 w 12192000"/>
              <a:gd name="connsiteY57" fmla="*/ 3236042 h 3442855"/>
              <a:gd name="connsiteX58" fmla="*/ 1311781 w 12192000"/>
              <a:gd name="connsiteY58" fmla="*/ 3207733 h 3442855"/>
              <a:gd name="connsiteX59" fmla="*/ 1287526 w 12192000"/>
              <a:gd name="connsiteY59" fmla="*/ 3195564 h 3442855"/>
              <a:gd name="connsiteX60" fmla="*/ 1275912 w 12192000"/>
              <a:gd name="connsiteY60" fmla="*/ 3202348 h 3442855"/>
              <a:gd name="connsiteX61" fmla="*/ 1160923 w 12192000"/>
              <a:gd name="connsiteY61" fmla="*/ 3219676 h 3442855"/>
              <a:gd name="connsiteX62" fmla="*/ 909690 w 12192000"/>
              <a:gd name="connsiteY62" fmla="*/ 3216919 h 3442855"/>
              <a:gd name="connsiteX63" fmla="*/ 764020 w 12192000"/>
              <a:gd name="connsiteY63" fmla="*/ 3235844 h 3442855"/>
              <a:gd name="connsiteX64" fmla="*/ 701915 w 12192000"/>
              <a:gd name="connsiteY64" fmla="*/ 3250223 h 3442855"/>
              <a:gd name="connsiteX65" fmla="*/ 463292 w 12192000"/>
              <a:gd name="connsiteY65" fmla="*/ 3316636 h 3442855"/>
              <a:gd name="connsiteX66" fmla="*/ 369865 w 12192000"/>
              <a:gd name="connsiteY66" fmla="*/ 3339094 h 3442855"/>
              <a:gd name="connsiteX67" fmla="*/ 318911 w 12192000"/>
              <a:gd name="connsiteY67" fmla="*/ 3367912 h 3442855"/>
              <a:gd name="connsiteX68" fmla="*/ 119548 w 12192000"/>
              <a:gd name="connsiteY68" fmla="*/ 3404651 h 3442855"/>
              <a:gd name="connsiteX69" fmla="*/ 0 w 12192000"/>
              <a:gd name="connsiteY69" fmla="*/ 3414000 h 3442855"/>
              <a:gd name="connsiteX70" fmla="*/ 0 w 12192000"/>
              <a:gd name="connsiteY70" fmla="*/ 2 h 3442855"/>
              <a:gd name="connsiteX71" fmla="*/ 3459904 w 12192000"/>
              <a:gd name="connsiteY71" fmla="*/ 1 h 3442855"/>
              <a:gd name="connsiteX72" fmla="*/ 3459907 w 12192000"/>
              <a:gd name="connsiteY72"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15859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32874 w 12192000"/>
              <a:gd name="connsiteY33" fmla="*/ 2826106 h 3442855"/>
              <a:gd name="connsiteX34" fmla="*/ 9340481 w 12192000"/>
              <a:gd name="connsiteY34" fmla="*/ 2831628 h 3442855"/>
              <a:gd name="connsiteX35" fmla="*/ 9191002 w 12192000"/>
              <a:gd name="connsiteY35" fmla="*/ 2776544 h 3442855"/>
              <a:gd name="connsiteX36" fmla="*/ 9181756 w 12192000"/>
              <a:gd name="connsiteY36" fmla="*/ 2773801 h 3442855"/>
              <a:gd name="connsiteX37" fmla="*/ 8912415 w 12192000"/>
              <a:gd name="connsiteY37" fmla="*/ 2765023 h 3442855"/>
              <a:gd name="connsiteX38" fmla="*/ 7709716 w 12192000"/>
              <a:gd name="connsiteY38" fmla="*/ 2795956 h 3442855"/>
              <a:gd name="connsiteX39" fmla="*/ 6923164 w 12192000"/>
              <a:gd name="connsiteY39" fmla="*/ 2920980 h 3442855"/>
              <a:gd name="connsiteX40" fmla="*/ 3308915 w 12192000"/>
              <a:gd name="connsiteY40" fmla="*/ 3049912 h 3442855"/>
              <a:gd name="connsiteX41" fmla="*/ 2643050 w 12192000"/>
              <a:gd name="connsiteY41" fmla="*/ 3112559 h 3442855"/>
              <a:gd name="connsiteX42" fmla="*/ 2426006 w 12192000"/>
              <a:gd name="connsiteY42" fmla="*/ 3161942 h 3442855"/>
              <a:gd name="connsiteX43" fmla="*/ 2291811 w 12192000"/>
              <a:gd name="connsiteY43" fmla="*/ 3176941 h 3442855"/>
              <a:gd name="connsiteX44" fmla="*/ 2201685 w 12192000"/>
              <a:gd name="connsiteY44" fmla="*/ 3200625 h 3442855"/>
              <a:gd name="connsiteX45" fmla="*/ 2046141 w 12192000"/>
              <a:gd name="connsiteY45" fmla="*/ 3203263 h 3442855"/>
              <a:gd name="connsiteX46" fmla="*/ 1953987 w 12192000"/>
              <a:gd name="connsiteY46" fmla="*/ 3176250 h 3442855"/>
              <a:gd name="connsiteX47" fmla="*/ 1924440 w 12192000"/>
              <a:gd name="connsiteY47" fmla="*/ 3170393 h 3442855"/>
              <a:gd name="connsiteX48" fmla="*/ 1907653 w 12192000"/>
              <a:gd name="connsiteY48" fmla="*/ 3175484 h 3442855"/>
              <a:gd name="connsiteX49" fmla="*/ 1856828 w 12192000"/>
              <a:gd name="connsiteY49" fmla="*/ 3184705 h 3442855"/>
              <a:gd name="connsiteX50" fmla="*/ 1831611 w 12192000"/>
              <a:gd name="connsiteY50" fmla="*/ 3205201 h 3442855"/>
              <a:gd name="connsiteX51" fmla="*/ 1715859 w 12192000"/>
              <a:gd name="connsiteY51" fmla="*/ 3229661 h 3442855"/>
              <a:gd name="connsiteX52" fmla="*/ 1573012 w 12192000"/>
              <a:gd name="connsiteY52" fmla="*/ 3250275 h 3442855"/>
              <a:gd name="connsiteX53" fmla="*/ 1525936 w 12192000"/>
              <a:gd name="connsiteY53" fmla="*/ 3243056 h 3442855"/>
              <a:gd name="connsiteX54" fmla="*/ 1515932 w 12192000"/>
              <a:gd name="connsiteY54" fmla="*/ 3243699 h 3442855"/>
              <a:gd name="connsiteX55" fmla="*/ 1418247 w 12192000"/>
              <a:gd name="connsiteY55" fmla="*/ 3236042 h 3442855"/>
              <a:gd name="connsiteX56" fmla="*/ 1311781 w 12192000"/>
              <a:gd name="connsiteY56" fmla="*/ 3207733 h 3442855"/>
              <a:gd name="connsiteX57" fmla="*/ 1287526 w 12192000"/>
              <a:gd name="connsiteY57" fmla="*/ 3195564 h 3442855"/>
              <a:gd name="connsiteX58" fmla="*/ 1275912 w 12192000"/>
              <a:gd name="connsiteY58" fmla="*/ 3202348 h 3442855"/>
              <a:gd name="connsiteX59" fmla="*/ 1160923 w 12192000"/>
              <a:gd name="connsiteY59" fmla="*/ 3219676 h 3442855"/>
              <a:gd name="connsiteX60" fmla="*/ 909690 w 12192000"/>
              <a:gd name="connsiteY60" fmla="*/ 3216919 h 3442855"/>
              <a:gd name="connsiteX61" fmla="*/ 764020 w 12192000"/>
              <a:gd name="connsiteY61" fmla="*/ 3235844 h 3442855"/>
              <a:gd name="connsiteX62" fmla="*/ 701915 w 12192000"/>
              <a:gd name="connsiteY62" fmla="*/ 3250223 h 3442855"/>
              <a:gd name="connsiteX63" fmla="*/ 463292 w 12192000"/>
              <a:gd name="connsiteY63" fmla="*/ 3316636 h 3442855"/>
              <a:gd name="connsiteX64" fmla="*/ 369865 w 12192000"/>
              <a:gd name="connsiteY64" fmla="*/ 3339094 h 3442855"/>
              <a:gd name="connsiteX65" fmla="*/ 318911 w 12192000"/>
              <a:gd name="connsiteY65" fmla="*/ 3367912 h 3442855"/>
              <a:gd name="connsiteX66" fmla="*/ 119548 w 12192000"/>
              <a:gd name="connsiteY66" fmla="*/ 3404651 h 3442855"/>
              <a:gd name="connsiteX67" fmla="*/ 0 w 12192000"/>
              <a:gd name="connsiteY67" fmla="*/ 3414000 h 3442855"/>
              <a:gd name="connsiteX68" fmla="*/ 0 w 12192000"/>
              <a:gd name="connsiteY68" fmla="*/ 2 h 3442855"/>
              <a:gd name="connsiteX69" fmla="*/ 3459904 w 12192000"/>
              <a:gd name="connsiteY69" fmla="*/ 1 h 3442855"/>
              <a:gd name="connsiteX70" fmla="*/ 3459907 w 12192000"/>
              <a:gd name="connsiteY70"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71588 w 12192000"/>
              <a:gd name="connsiteY11" fmla="*/ 3113441 h 3442855"/>
              <a:gd name="connsiteX12" fmla="*/ 11270977 w 12192000"/>
              <a:gd name="connsiteY12" fmla="*/ 3100396 h 3442855"/>
              <a:gd name="connsiteX13" fmla="*/ 11250574 w 12192000"/>
              <a:gd name="connsiteY13" fmla="*/ 3091174 h 3442855"/>
              <a:gd name="connsiteX14" fmla="*/ 11246505 w 12192000"/>
              <a:gd name="connsiteY14" fmla="*/ 3086783 h 3442855"/>
              <a:gd name="connsiteX15" fmla="*/ 11221805 w 12192000"/>
              <a:gd name="connsiteY15" fmla="*/ 3063540 h 3442855"/>
              <a:gd name="connsiteX16" fmla="*/ 11135382 w 12192000"/>
              <a:gd name="connsiteY16" fmla="*/ 3062095 h 3442855"/>
              <a:gd name="connsiteX17" fmla="*/ 11056771 w 12192000"/>
              <a:gd name="connsiteY17" fmla="*/ 3020684 h 3442855"/>
              <a:gd name="connsiteX18" fmla="*/ 10800887 w 12192000"/>
              <a:gd name="connsiteY18" fmla="*/ 2963080 h 3442855"/>
              <a:gd name="connsiteX19" fmla="*/ 10701230 w 12192000"/>
              <a:gd name="connsiteY19" fmla="*/ 2935785 h 3442855"/>
              <a:gd name="connsiteX20" fmla="*/ 10529686 w 12192000"/>
              <a:gd name="connsiteY20" fmla="*/ 2918071 h 3442855"/>
              <a:gd name="connsiteX21" fmla="*/ 10337584 w 12192000"/>
              <a:gd name="connsiteY21" fmla="*/ 2926238 h 3442855"/>
              <a:gd name="connsiteX22" fmla="*/ 10179941 w 12192000"/>
              <a:gd name="connsiteY22" fmla="*/ 2930174 h 3442855"/>
              <a:gd name="connsiteX23" fmla="*/ 10129038 w 12192000"/>
              <a:gd name="connsiteY23" fmla="*/ 2929992 h 3442855"/>
              <a:gd name="connsiteX24" fmla="*/ 10044809 w 12192000"/>
              <a:gd name="connsiteY24" fmla="*/ 2932587 h 3442855"/>
              <a:gd name="connsiteX25" fmla="*/ 9923926 w 12192000"/>
              <a:gd name="connsiteY25" fmla="*/ 2936679 h 3442855"/>
              <a:gd name="connsiteX26" fmla="*/ 9825938 w 12192000"/>
              <a:gd name="connsiteY26" fmla="*/ 2915287 h 3442855"/>
              <a:gd name="connsiteX27" fmla="*/ 9761662 w 12192000"/>
              <a:gd name="connsiteY27" fmla="*/ 2916695 h 3442855"/>
              <a:gd name="connsiteX28" fmla="*/ 9688436 w 12192000"/>
              <a:gd name="connsiteY28" fmla="*/ 2894364 h 3442855"/>
              <a:gd name="connsiteX29" fmla="*/ 9626359 w 12192000"/>
              <a:gd name="connsiteY29" fmla="*/ 2876388 h 3442855"/>
              <a:gd name="connsiteX30" fmla="*/ 9536686 w 12192000"/>
              <a:gd name="connsiteY30" fmla="*/ 2845662 h 3442855"/>
              <a:gd name="connsiteX31" fmla="*/ 9500517 w 12192000"/>
              <a:gd name="connsiteY31" fmla="*/ 2847197 h 3442855"/>
              <a:gd name="connsiteX32" fmla="*/ 9432874 w 12192000"/>
              <a:gd name="connsiteY32" fmla="*/ 2826106 h 3442855"/>
              <a:gd name="connsiteX33" fmla="*/ 9340481 w 12192000"/>
              <a:gd name="connsiteY33" fmla="*/ 2831628 h 3442855"/>
              <a:gd name="connsiteX34" fmla="*/ 9191002 w 12192000"/>
              <a:gd name="connsiteY34" fmla="*/ 2776544 h 3442855"/>
              <a:gd name="connsiteX35" fmla="*/ 9181756 w 12192000"/>
              <a:gd name="connsiteY35" fmla="*/ 2773801 h 3442855"/>
              <a:gd name="connsiteX36" fmla="*/ 8912415 w 12192000"/>
              <a:gd name="connsiteY36" fmla="*/ 2765023 h 3442855"/>
              <a:gd name="connsiteX37" fmla="*/ 7709716 w 12192000"/>
              <a:gd name="connsiteY37" fmla="*/ 2795956 h 3442855"/>
              <a:gd name="connsiteX38" fmla="*/ 6923164 w 12192000"/>
              <a:gd name="connsiteY38" fmla="*/ 2920980 h 3442855"/>
              <a:gd name="connsiteX39" fmla="*/ 3308915 w 12192000"/>
              <a:gd name="connsiteY39" fmla="*/ 3049912 h 3442855"/>
              <a:gd name="connsiteX40" fmla="*/ 2643050 w 12192000"/>
              <a:gd name="connsiteY40" fmla="*/ 3112559 h 3442855"/>
              <a:gd name="connsiteX41" fmla="*/ 2426006 w 12192000"/>
              <a:gd name="connsiteY41" fmla="*/ 3161942 h 3442855"/>
              <a:gd name="connsiteX42" fmla="*/ 2291811 w 12192000"/>
              <a:gd name="connsiteY42" fmla="*/ 3176941 h 3442855"/>
              <a:gd name="connsiteX43" fmla="*/ 2201685 w 12192000"/>
              <a:gd name="connsiteY43" fmla="*/ 3200625 h 3442855"/>
              <a:gd name="connsiteX44" fmla="*/ 2046141 w 12192000"/>
              <a:gd name="connsiteY44" fmla="*/ 3203263 h 3442855"/>
              <a:gd name="connsiteX45" fmla="*/ 1953987 w 12192000"/>
              <a:gd name="connsiteY45" fmla="*/ 3176250 h 3442855"/>
              <a:gd name="connsiteX46" fmla="*/ 1924440 w 12192000"/>
              <a:gd name="connsiteY46" fmla="*/ 3170393 h 3442855"/>
              <a:gd name="connsiteX47" fmla="*/ 1907653 w 12192000"/>
              <a:gd name="connsiteY47" fmla="*/ 3175484 h 3442855"/>
              <a:gd name="connsiteX48" fmla="*/ 1856828 w 12192000"/>
              <a:gd name="connsiteY48" fmla="*/ 3184705 h 3442855"/>
              <a:gd name="connsiteX49" fmla="*/ 1831611 w 12192000"/>
              <a:gd name="connsiteY49" fmla="*/ 3205201 h 3442855"/>
              <a:gd name="connsiteX50" fmla="*/ 1715859 w 12192000"/>
              <a:gd name="connsiteY50" fmla="*/ 3229661 h 3442855"/>
              <a:gd name="connsiteX51" fmla="*/ 1573012 w 12192000"/>
              <a:gd name="connsiteY51" fmla="*/ 3250275 h 3442855"/>
              <a:gd name="connsiteX52" fmla="*/ 1525936 w 12192000"/>
              <a:gd name="connsiteY52" fmla="*/ 3243056 h 3442855"/>
              <a:gd name="connsiteX53" fmla="*/ 1515932 w 12192000"/>
              <a:gd name="connsiteY53" fmla="*/ 3243699 h 3442855"/>
              <a:gd name="connsiteX54" fmla="*/ 1418247 w 12192000"/>
              <a:gd name="connsiteY54" fmla="*/ 3236042 h 3442855"/>
              <a:gd name="connsiteX55" fmla="*/ 1311781 w 12192000"/>
              <a:gd name="connsiteY55" fmla="*/ 3207733 h 3442855"/>
              <a:gd name="connsiteX56" fmla="*/ 1287526 w 12192000"/>
              <a:gd name="connsiteY56" fmla="*/ 3195564 h 3442855"/>
              <a:gd name="connsiteX57" fmla="*/ 1275912 w 12192000"/>
              <a:gd name="connsiteY57" fmla="*/ 3202348 h 3442855"/>
              <a:gd name="connsiteX58" fmla="*/ 1160923 w 12192000"/>
              <a:gd name="connsiteY58" fmla="*/ 3219676 h 3442855"/>
              <a:gd name="connsiteX59" fmla="*/ 909690 w 12192000"/>
              <a:gd name="connsiteY59" fmla="*/ 3216919 h 3442855"/>
              <a:gd name="connsiteX60" fmla="*/ 764020 w 12192000"/>
              <a:gd name="connsiteY60" fmla="*/ 3235844 h 3442855"/>
              <a:gd name="connsiteX61" fmla="*/ 701915 w 12192000"/>
              <a:gd name="connsiteY61" fmla="*/ 3250223 h 3442855"/>
              <a:gd name="connsiteX62" fmla="*/ 463292 w 12192000"/>
              <a:gd name="connsiteY62" fmla="*/ 3316636 h 3442855"/>
              <a:gd name="connsiteX63" fmla="*/ 369865 w 12192000"/>
              <a:gd name="connsiteY63" fmla="*/ 3339094 h 3442855"/>
              <a:gd name="connsiteX64" fmla="*/ 318911 w 12192000"/>
              <a:gd name="connsiteY64" fmla="*/ 3367912 h 3442855"/>
              <a:gd name="connsiteX65" fmla="*/ 119548 w 12192000"/>
              <a:gd name="connsiteY65" fmla="*/ 3404651 h 3442855"/>
              <a:gd name="connsiteX66" fmla="*/ 0 w 12192000"/>
              <a:gd name="connsiteY66" fmla="*/ 3414000 h 3442855"/>
              <a:gd name="connsiteX67" fmla="*/ 0 w 12192000"/>
              <a:gd name="connsiteY67" fmla="*/ 2 h 3442855"/>
              <a:gd name="connsiteX68" fmla="*/ 3459904 w 12192000"/>
              <a:gd name="connsiteY68" fmla="*/ 1 h 3442855"/>
              <a:gd name="connsiteX69" fmla="*/ 3459907 w 12192000"/>
              <a:gd name="connsiteY69" fmla="*/ 0 h 34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3442855">
                <a:moveTo>
                  <a:pt x="3459907" y="0"/>
                </a:moveTo>
                <a:lnTo>
                  <a:pt x="12192000" y="0"/>
                </a:lnTo>
                <a:lnTo>
                  <a:pt x="12192000" y="3442855"/>
                </a:lnTo>
                <a:lnTo>
                  <a:pt x="12076094" y="3423357"/>
                </a:lnTo>
                <a:cubicBezTo>
                  <a:pt x="12005159" y="3438127"/>
                  <a:pt x="12014346" y="3381657"/>
                  <a:pt x="11974360" y="3396494"/>
                </a:cubicBezTo>
                <a:cubicBezTo>
                  <a:pt x="11904719" y="3371812"/>
                  <a:pt x="11861782" y="3344051"/>
                  <a:pt x="11825709" y="3356473"/>
                </a:cubicBezTo>
                <a:cubicBezTo>
                  <a:pt x="11795915" y="3337312"/>
                  <a:pt x="11776282" y="3287434"/>
                  <a:pt x="11731940" y="3297768"/>
                </a:cubicBezTo>
                <a:cubicBezTo>
                  <a:pt x="11745979" y="3276550"/>
                  <a:pt x="11683245" y="3292173"/>
                  <a:pt x="11676634" y="3269119"/>
                </a:cubicBezTo>
                <a:cubicBezTo>
                  <a:pt x="11673835" y="3250701"/>
                  <a:pt x="11654148" y="3251146"/>
                  <a:pt x="11639416" y="3243537"/>
                </a:cubicBezTo>
                <a:cubicBezTo>
                  <a:pt x="11629359" y="3224298"/>
                  <a:pt x="11554687" y="3202798"/>
                  <a:pt x="11528409" y="3203904"/>
                </a:cubicBezTo>
                <a:cubicBezTo>
                  <a:pt x="11453995" y="3217978"/>
                  <a:pt x="11397027" y="3139530"/>
                  <a:pt x="11337600" y="3148858"/>
                </a:cubicBezTo>
                <a:cubicBezTo>
                  <a:pt x="11294796" y="3133781"/>
                  <a:pt x="11282692" y="3121518"/>
                  <a:pt x="11271588" y="3113441"/>
                </a:cubicBezTo>
                <a:cubicBezTo>
                  <a:pt x="11271384" y="3109093"/>
                  <a:pt x="11271181" y="3104744"/>
                  <a:pt x="11270977" y="3100396"/>
                </a:cubicBezTo>
                <a:lnTo>
                  <a:pt x="11250574" y="3091174"/>
                </a:lnTo>
                <a:lnTo>
                  <a:pt x="11246505" y="3086783"/>
                </a:lnTo>
                <a:cubicBezTo>
                  <a:pt x="11238764" y="3078354"/>
                  <a:pt x="11230851" y="3070308"/>
                  <a:pt x="11221805" y="3063540"/>
                </a:cubicBezTo>
                <a:cubicBezTo>
                  <a:pt x="11194819" y="3110734"/>
                  <a:pt x="11140396" y="3013748"/>
                  <a:pt x="11135382" y="3062095"/>
                </a:cubicBezTo>
                <a:cubicBezTo>
                  <a:pt x="11080975" y="3033115"/>
                  <a:pt x="11090475" y="3086737"/>
                  <a:pt x="11056771" y="3020684"/>
                </a:cubicBezTo>
                <a:cubicBezTo>
                  <a:pt x="10950489" y="2984550"/>
                  <a:pt x="10968513" y="2976705"/>
                  <a:pt x="10800887" y="2963080"/>
                </a:cubicBezTo>
                <a:cubicBezTo>
                  <a:pt x="10782723" y="2947697"/>
                  <a:pt x="10721294" y="2942886"/>
                  <a:pt x="10701230" y="2935785"/>
                </a:cubicBezTo>
                <a:lnTo>
                  <a:pt x="10529686" y="2918071"/>
                </a:lnTo>
                <a:cubicBezTo>
                  <a:pt x="10467898" y="2936564"/>
                  <a:pt x="10391723" y="2920684"/>
                  <a:pt x="10337584" y="2926238"/>
                </a:cubicBezTo>
                <a:cubicBezTo>
                  <a:pt x="10271486" y="2936266"/>
                  <a:pt x="10261085" y="2903356"/>
                  <a:pt x="10179941" y="2930174"/>
                </a:cubicBezTo>
                <a:cubicBezTo>
                  <a:pt x="10171294" y="2901323"/>
                  <a:pt x="10143743" y="2928373"/>
                  <a:pt x="10129038" y="2929992"/>
                </a:cubicBezTo>
                <a:cubicBezTo>
                  <a:pt x="10111049" y="2935411"/>
                  <a:pt x="10080763" y="2928965"/>
                  <a:pt x="10044809" y="2932587"/>
                </a:cubicBezTo>
                <a:cubicBezTo>
                  <a:pt x="9986964" y="2934979"/>
                  <a:pt x="10040427" y="2926217"/>
                  <a:pt x="9923926" y="2936679"/>
                </a:cubicBezTo>
                <a:cubicBezTo>
                  <a:pt x="9890801" y="2937500"/>
                  <a:pt x="9863184" y="2908407"/>
                  <a:pt x="9825938" y="2915287"/>
                </a:cubicBezTo>
                <a:lnTo>
                  <a:pt x="9761662" y="2916695"/>
                </a:lnTo>
                <a:lnTo>
                  <a:pt x="9688436" y="2894364"/>
                </a:lnTo>
                <a:lnTo>
                  <a:pt x="9626359" y="2876388"/>
                </a:lnTo>
                <a:lnTo>
                  <a:pt x="9536686" y="2845662"/>
                </a:lnTo>
                <a:cubicBezTo>
                  <a:pt x="9530621" y="2846717"/>
                  <a:pt x="9510170" y="2854046"/>
                  <a:pt x="9500517" y="2847197"/>
                </a:cubicBezTo>
                <a:lnTo>
                  <a:pt x="9432874" y="2826106"/>
                </a:lnTo>
                <a:cubicBezTo>
                  <a:pt x="9425326" y="2827008"/>
                  <a:pt x="9347481" y="2827961"/>
                  <a:pt x="9340481" y="2831628"/>
                </a:cubicBezTo>
                <a:cubicBezTo>
                  <a:pt x="9293603" y="2778331"/>
                  <a:pt x="9255558" y="2808341"/>
                  <a:pt x="9191002" y="2776544"/>
                </a:cubicBezTo>
                <a:lnTo>
                  <a:pt x="9181756" y="2773801"/>
                </a:lnTo>
                <a:lnTo>
                  <a:pt x="8912415" y="2765023"/>
                </a:lnTo>
                <a:lnTo>
                  <a:pt x="7709716" y="2795956"/>
                </a:lnTo>
                <a:cubicBezTo>
                  <a:pt x="7352819" y="2829880"/>
                  <a:pt x="7380767" y="2943418"/>
                  <a:pt x="6923164" y="2920980"/>
                </a:cubicBezTo>
                <a:cubicBezTo>
                  <a:pt x="5970798" y="2826379"/>
                  <a:pt x="4381146" y="3024064"/>
                  <a:pt x="3308915" y="3049912"/>
                </a:cubicBezTo>
                <a:cubicBezTo>
                  <a:pt x="3098453" y="3075471"/>
                  <a:pt x="2865005" y="3091676"/>
                  <a:pt x="2643050" y="3112559"/>
                </a:cubicBezTo>
                <a:lnTo>
                  <a:pt x="2426006" y="3161942"/>
                </a:lnTo>
                <a:lnTo>
                  <a:pt x="2291811" y="3176941"/>
                </a:lnTo>
                <a:lnTo>
                  <a:pt x="2201685" y="3200625"/>
                </a:lnTo>
                <a:cubicBezTo>
                  <a:pt x="2115718" y="3217427"/>
                  <a:pt x="2132108" y="3186461"/>
                  <a:pt x="2046141" y="3203263"/>
                </a:cubicBezTo>
                <a:cubicBezTo>
                  <a:pt x="2010569" y="3191771"/>
                  <a:pt x="1980262" y="3182883"/>
                  <a:pt x="1953987" y="3176250"/>
                </a:cubicBezTo>
                <a:lnTo>
                  <a:pt x="1924440" y="3170393"/>
                </a:lnTo>
                <a:lnTo>
                  <a:pt x="1907653" y="3175484"/>
                </a:lnTo>
                <a:cubicBezTo>
                  <a:pt x="1878061" y="3178004"/>
                  <a:pt x="1876006" y="3207968"/>
                  <a:pt x="1856828" y="3184705"/>
                </a:cubicBezTo>
                <a:lnTo>
                  <a:pt x="1831611" y="3205201"/>
                </a:lnTo>
                <a:lnTo>
                  <a:pt x="1715859" y="3229661"/>
                </a:lnTo>
                <a:lnTo>
                  <a:pt x="1573012" y="3250275"/>
                </a:lnTo>
                <a:lnTo>
                  <a:pt x="1525936" y="3243056"/>
                </a:lnTo>
                <a:lnTo>
                  <a:pt x="1515932" y="3243699"/>
                </a:lnTo>
                <a:cubicBezTo>
                  <a:pt x="1483797" y="3247820"/>
                  <a:pt x="1486309" y="3252662"/>
                  <a:pt x="1418247" y="3236042"/>
                </a:cubicBezTo>
                <a:cubicBezTo>
                  <a:pt x="1389292" y="3213946"/>
                  <a:pt x="1345427" y="3216968"/>
                  <a:pt x="1311781" y="3207733"/>
                </a:cubicBezTo>
                <a:lnTo>
                  <a:pt x="1287526" y="3195564"/>
                </a:lnTo>
                <a:lnTo>
                  <a:pt x="1275912" y="3202348"/>
                </a:lnTo>
                <a:cubicBezTo>
                  <a:pt x="1219626" y="3232740"/>
                  <a:pt x="1230867" y="3206674"/>
                  <a:pt x="1160923" y="3219676"/>
                </a:cubicBezTo>
                <a:cubicBezTo>
                  <a:pt x="1120939" y="3215839"/>
                  <a:pt x="1029087" y="3185516"/>
                  <a:pt x="909690" y="3216919"/>
                </a:cubicBezTo>
                <a:cubicBezTo>
                  <a:pt x="860463" y="3220671"/>
                  <a:pt x="794970" y="3221233"/>
                  <a:pt x="764020" y="3235844"/>
                </a:cubicBezTo>
                <a:cubicBezTo>
                  <a:pt x="713142" y="3261931"/>
                  <a:pt x="769145" y="3237498"/>
                  <a:pt x="701915" y="3250223"/>
                </a:cubicBezTo>
                <a:cubicBezTo>
                  <a:pt x="644188" y="3215027"/>
                  <a:pt x="531278" y="3284445"/>
                  <a:pt x="463292" y="3316636"/>
                </a:cubicBezTo>
                <a:cubicBezTo>
                  <a:pt x="456096" y="3336479"/>
                  <a:pt x="389128" y="3337531"/>
                  <a:pt x="369865" y="3339094"/>
                </a:cubicBezTo>
                <a:cubicBezTo>
                  <a:pt x="365488" y="3372375"/>
                  <a:pt x="330307" y="3346614"/>
                  <a:pt x="318911" y="3367912"/>
                </a:cubicBezTo>
                <a:cubicBezTo>
                  <a:pt x="256531" y="3381126"/>
                  <a:pt x="186611" y="3396061"/>
                  <a:pt x="119548" y="3404651"/>
                </a:cubicBezTo>
                <a:lnTo>
                  <a:pt x="0" y="3414000"/>
                </a:lnTo>
                <a:lnTo>
                  <a:pt x="0" y="2"/>
                </a:lnTo>
                <a:lnTo>
                  <a:pt x="3459904" y="1"/>
                </a:lnTo>
                <a:cubicBezTo>
                  <a:pt x="3459905" y="1"/>
                  <a:pt x="3459906" y="0"/>
                  <a:pt x="3459907"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F5D195-231D-536A-8A1D-02182CB542CB}"/>
              </a:ext>
            </a:extLst>
          </p:cNvPr>
          <p:cNvSpPr>
            <a:spLocks noGrp="1"/>
          </p:cNvSpPr>
          <p:nvPr>
            <p:ph type="title"/>
          </p:nvPr>
        </p:nvSpPr>
        <p:spPr>
          <a:xfrm>
            <a:off x="1304924" y="627385"/>
            <a:ext cx="9620251" cy="856248"/>
          </a:xfrm>
        </p:spPr>
        <p:txBody>
          <a:bodyPr vert="horz" lIns="91440" tIns="45720" rIns="91440" bIns="45720" rtlCol="0" anchor="ctr">
            <a:normAutofit fontScale="90000"/>
          </a:bodyPr>
          <a:lstStyle/>
          <a:p>
            <a:pPr algn="ctr"/>
            <a:r>
              <a:rPr lang="en-US" sz="3100" kern="1200" dirty="0">
                <a:solidFill>
                  <a:schemeClr val="tx1"/>
                </a:solidFill>
                <a:latin typeface="+mj-lt"/>
                <a:ea typeface="+mj-ea"/>
                <a:cs typeface="+mj-cs"/>
              </a:rPr>
              <a:t>To confirm that </a:t>
            </a:r>
            <a:r>
              <a:rPr lang="en-US" sz="3200" dirty="0"/>
              <a:t>hierarchical</a:t>
            </a:r>
            <a:r>
              <a:rPr lang="en-US" sz="3100" kern="1200" dirty="0">
                <a:solidFill>
                  <a:schemeClr val="tx1"/>
                </a:solidFill>
                <a:latin typeface="+mj-lt"/>
                <a:ea typeface="+mj-ea"/>
                <a:cs typeface="+mj-cs"/>
              </a:rPr>
              <a:t> is better, we do Dunn’s Index test.</a:t>
            </a:r>
          </a:p>
        </p:txBody>
      </p:sp>
      <p:sp>
        <p:nvSpPr>
          <p:cNvPr id="13" name="Freeform: Shape 12">
            <a:extLst>
              <a:ext uri="{FF2B5EF4-FFF2-40B4-BE49-F238E27FC236}">
                <a16:creationId xmlns:a16="http://schemas.microsoft.com/office/drawing/2014/main" id="{608CD17C-4A7C-477D-A659-BA8A89A7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1775" y="1609518"/>
            <a:ext cx="6610350" cy="29423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Content Placeholder 4">
            <a:extLst>
              <a:ext uri="{FF2B5EF4-FFF2-40B4-BE49-F238E27FC236}">
                <a16:creationId xmlns:a16="http://schemas.microsoft.com/office/drawing/2014/main" id="{F2185F02-5224-1895-7306-50C9B3343C78}"/>
              </a:ext>
            </a:extLst>
          </p:cNvPr>
          <p:cNvPicPr>
            <a:picLocks noGrp="1" noChangeAspect="1"/>
          </p:cNvPicPr>
          <p:nvPr>
            <p:ph idx="1"/>
          </p:nvPr>
        </p:nvPicPr>
        <p:blipFill>
          <a:blip r:embed="rId2"/>
          <a:stretch>
            <a:fillRect/>
          </a:stretch>
        </p:blipFill>
        <p:spPr>
          <a:xfrm>
            <a:off x="2932642" y="1839109"/>
            <a:ext cx="6286500" cy="2483167"/>
          </a:xfrm>
          <a:prstGeom prst="rect">
            <a:avLst/>
          </a:prstGeom>
        </p:spPr>
      </p:pic>
      <p:sp>
        <p:nvSpPr>
          <p:cNvPr id="6" name="TextBox 5">
            <a:extLst>
              <a:ext uri="{FF2B5EF4-FFF2-40B4-BE49-F238E27FC236}">
                <a16:creationId xmlns:a16="http://schemas.microsoft.com/office/drawing/2014/main" id="{ED79BEB5-F416-A1E3-7E30-0C765909605E}"/>
              </a:ext>
            </a:extLst>
          </p:cNvPr>
          <p:cNvSpPr txBox="1"/>
          <p:nvPr/>
        </p:nvSpPr>
        <p:spPr>
          <a:xfrm>
            <a:off x="1819275" y="4845083"/>
            <a:ext cx="8572500" cy="1374741"/>
          </a:xfrm>
          <a:prstGeom prst="rect">
            <a:avLst/>
          </a:prstGeom>
        </p:spPr>
        <p:txBody>
          <a:bodyPr vert="horz" lIns="91440" tIns="45720" rIns="91440" bIns="45720" rtlCol="0" anchor="ctr">
            <a:normAutofit/>
          </a:bodyPr>
          <a:lstStyle/>
          <a:p>
            <a:pPr indent="-228600" algn="ctr">
              <a:lnSpc>
                <a:spcPct val="90000"/>
              </a:lnSpc>
              <a:spcAft>
                <a:spcPts val="600"/>
              </a:spcAft>
              <a:buFont typeface="Arial" panose="020B0604020202020204" pitchFamily="34" charset="0"/>
              <a:buChar char="•"/>
            </a:pPr>
            <a:r>
              <a:rPr lang="en-US" sz="2000" dirty="0"/>
              <a:t>We see that the Dunn’s Index for hierarchical is higher than k-means clustering indicating hierarchical gives better Clustering results.</a:t>
            </a:r>
          </a:p>
        </p:txBody>
      </p:sp>
    </p:spTree>
    <p:extLst>
      <p:ext uri="{BB962C8B-B14F-4D97-AF65-F5344CB8AC3E}">
        <p14:creationId xmlns:p14="http://schemas.microsoft.com/office/powerpoint/2010/main" val="2578408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D7E5B3-E4F4-78B8-7492-C0347FA848FA}"/>
              </a:ext>
            </a:extLst>
          </p:cNvPr>
          <p:cNvSpPr>
            <a:spLocks noGrp="1"/>
          </p:cNvSpPr>
          <p:nvPr>
            <p:ph type="title"/>
          </p:nvPr>
        </p:nvSpPr>
        <p:spPr>
          <a:xfrm>
            <a:off x="517889" y="4883544"/>
            <a:ext cx="3876086" cy="1556907"/>
          </a:xfrm>
        </p:spPr>
        <p:txBody>
          <a:bodyPr vert="horz" lIns="91440" tIns="45720" rIns="91440" bIns="45720" rtlCol="0" anchor="ctr">
            <a:normAutofit/>
          </a:bodyPr>
          <a:lstStyle/>
          <a:p>
            <a:r>
              <a:rPr lang="en-US" sz="3200" b="1" kern="1200">
                <a:solidFill>
                  <a:schemeClr val="tx1"/>
                </a:solidFill>
                <a:latin typeface="+mj-lt"/>
                <a:ea typeface="+mj-ea"/>
                <a:cs typeface="+mj-cs"/>
              </a:rPr>
              <a:t>Association rules</a:t>
            </a:r>
            <a:endParaRPr lang="en-US" sz="3200" kern="1200">
              <a:solidFill>
                <a:schemeClr val="tx1"/>
              </a:solidFill>
              <a:latin typeface="+mj-lt"/>
              <a:ea typeface="+mj-ea"/>
              <a:cs typeface="+mj-cs"/>
            </a:endParaRPr>
          </a:p>
        </p:txBody>
      </p:sp>
      <p:sp>
        <p:nvSpPr>
          <p:cNvPr id="20" name="Rectangle 1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D9B63B4-338F-A85B-DE65-C175D958287A}"/>
              </a:ext>
            </a:extLst>
          </p:cNvPr>
          <p:cNvPicPr>
            <a:picLocks noGrp="1" noChangeAspect="1"/>
          </p:cNvPicPr>
          <p:nvPr>
            <p:ph idx="1"/>
          </p:nvPr>
        </p:nvPicPr>
        <p:blipFill rotWithShape="1">
          <a:blip r:embed="rId2"/>
          <a:srcRect t="634"/>
          <a:stretch/>
        </p:blipFill>
        <p:spPr>
          <a:xfrm>
            <a:off x="959205" y="442488"/>
            <a:ext cx="10369645" cy="3735148"/>
          </a:xfrm>
          <a:prstGeom prst="rect">
            <a:avLst/>
          </a:prstGeom>
        </p:spPr>
      </p:pic>
      <p:sp>
        <p:nvSpPr>
          <p:cNvPr id="22" name="Rectangle 1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466C5D3-E012-C2F7-0A73-4A7D29D44C11}"/>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The most frequent items in the dataset are WHITE HANGING HEART T-LIGHT HOLDER, which appears in 1953 transactions, followed by REGENCY CAKESTAND 3 TIER, JUMBO BAG RED RETROSPOT, PARTY BUNTING and LUNCH BAG RED RETROSPOT</a:t>
            </a:r>
          </a:p>
        </p:txBody>
      </p:sp>
    </p:spTree>
    <p:extLst>
      <p:ext uri="{BB962C8B-B14F-4D97-AF65-F5344CB8AC3E}">
        <p14:creationId xmlns:p14="http://schemas.microsoft.com/office/powerpoint/2010/main" val="2312771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A5DA446B-B5AF-D4FB-6041-990E9F5974EC}"/>
              </a:ext>
            </a:extLst>
          </p:cNvPr>
          <p:cNvSpPr>
            <a:spLocks noGrp="1" noChangeArrowheads="1"/>
          </p:cNvSpPr>
          <p:nvPr>
            <p:ph type="title"/>
          </p:nvPr>
        </p:nvSpPr>
        <p:spPr bwMode="auto">
          <a:xfrm>
            <a:off x="517889" y="4883544"/>
            <a:ext cx="3876086" cy="155690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Aft>
                <a:spcPct val="0"/>
              </a:spcAft>
              <a:buClrTx/>
              <a:buSzTx/>
              <a:tabLst/>
            </a:pPr>
            <a:r>
              <a:rPr kumimoji="0" lang="en-US" altLang="en-US" sz="3200" b="0" i="0" u="none" strike="noStrike" kern="1200" cap="none" normalizeH="0" baseline="0">
                <a:ln>
                  <a:noFill/>
                </a:ln>
                <a:solidFill>
                  <a:schemeClr val="tx1"/>
                </a:solidFill>
                <a:effectLst/>
                <a:latin typeface="+mj-lt"/>
                <a:ea typeface="+mj-ea"/>
                <a:cs typeface="+mj-cs"/>
              </a:rPr>
              <a:t>Most 8 Frequently Purchased Items </a:t>
            </a:r>
          </a:p>
        </p:txBody>
      </p:sp>
      <p:sp>
        <p:nvSpPr>
          <p:cNvPr id="14" name="Rectangle 13">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list of items with text&#10;&#10;Description automatically generated">
            <a:extLst>
              <a:ext uri="{FF2B5EF4-FFF2-40B4-BE49-F238E27FC236}">
                <a16:creationId xmlns:a16="http://schemas.microsoft.com/office/drawing/2014/main" id="{1D8910CC-AC5C-21D9-2E67-0934D71979FC}"/>
              </a:ext>
            </a:extLst>
          </p:cNvPr>
          <p:cNvPicPr>
            <a:picLocks noGrp="1" noChangeAspect="1"/>
          </p:cNvPicPr>
          <p:nvPr>
            <p:ph idx="1"/>
          </p:nvPr>
        </p:nvPicPr>
        <p:blipFill>
          <a:blip r:embed="rId2"/>
          <a:stretch>
            <a:fillRect/>
          </a:stretch>
        </p:blipFill>
        <p:spPr>
          <a:xfrm>
            <a:off x="2795115" y="364142"/>
            <a:ext cx="6697824" cy="3867993"/>
          </a:xfrm>
          <a:prstGeom prst="rect">
            <a:avLst/>
          </a:prstGeom>
        </p:spPr>
      </p:pic>
      <p:sp>
        <p:nvSpPr>
          <p:cNvPr id="18" name="Rectangle 17">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C2C7B9-8E09-6424-B3EC-F7C345206513}"/>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According to the plot, the items with the highest sales are ‘WHITE HANGING HEART T-LIGHT HOLDER’ and ‘REGENCY CAKESTAND 3 TIER’. To boost the sales of ‘SET OF 3 CAKE TINS PANTRY DESIGN’, the retailer could place it near the ‘REGENCY CAKESTAND 3 TIER’.</a:t>
            </a:r>
          </a:p>
        </p:txBody>
      </p:sp>
    </p:spTree>
    <p:extLst>
      <p:ext uri="{BB962C8B-B14F-4D97-AF65-F5344CB8AC3E}">
        <p14:creationId xmlns:p14="http://schemas.microsoft.com/office/powerpoint/2010/main" val="994702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AE5FF6-40A2-CA58-32EB-8EB1D449FBEE}"/>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dirty="0" err="1">
                <a:solidFill>
                  <a:schemeClr val="tx1"/>
                </a:solidFill>
                <a:latin typeface="+mj-lt"/>
                <a:ea typeface="+mj-ea"/>
                <a:cs typeface="+mj-cs"/>
              </a:rPr>
              <a:t>Apriori</a:t>
            </a:r>
            <a:r>
              <a:rPr lang="en-US" sz="3200" b="1" kern="1200" dirty="0">
                <a:solidFill>
                  <a:schemeClr val="tx1"/>
                </a:solidFill>
                <a:latin typeface="+mj-lt"/>
                <a:ea typeface="+mj-ea"/>
                <a:cs typeface="+mj-cs"/>
              </a:rPr>
              <a:t> algorithm</a:t>
            </a:r>
            <a:endParaRPr lang="en-US" sz="3200"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A6AB9AB5-0DFC-FD6D-9762-4AAB6C0415D0}"/>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a:lnSpc>
                <a:spcPct val="90000"/>
              </a:lnSpc>
              <a:spcAft>
                <a:spcPts val="600"/>
              </a:spcAft>
            </a:pPr>
            <a:r>
              <a:rPr lang="en-US" dirty="0"/>
              <a:t>According </a:t>
            </a:r>
            <a:r>
              <a:rPr lang="en-US" dirty="0" err="1"/>
              <a:t>Apriori</a:t>
            </a:r>
            <a:r>
              <a:rPr lang="en-US" dirty="0"/>
              <a:t>, if a customer buys BLUE FELT EASTER EGG BASKET, there is a high probability of 86% that they will also buy CREAM FELT EASTER EGG BASKET.</a:t>
            </a:r>
          </a:p>
        </p:txBody>
      </p:sp>
      <p:pic>
        <p:nvPicPr>
          <p:cNvPr id="5" name="Content Placeholder 4">
            <a:extLst>
              <a:ext uri="{FF2B5EF4-FFF2-40B4-BE49-F238E27FC236}">
                <a16:creationId xmlns:a16="http://schemas.microsoft.com/office/drawing/2014/main" id="{3CD97AE2-C9A6-FC27-379D-10F3D78DFA4F}"/>
              </a:ext>
            </a:extLst>
          </p:cNvPr>
          <p:cNvPicPr>
            <a:picLocks noGrp="1" noChangeAspect="1"/>
          </p:cNvPicPr>
          <p:nvPr>
            <p:ph idx="1"/>
          </p:nvPr>
        </p:nvPicPr>
        <p:blipFill>
          <a:blip r:embed="rId2"/>
          <a:stretch>
            <a:fillRect/>
          </a:stretch>
        </p:blipFill>
        <p:spPr>
          <a:xfrm>
            <a:off x="557784" y="2843132"/>
            <a:ext cx="11164824" cy="3265712"/>
          </a:xfrm>
          <a:prstGeom prst="rect">
            <a:avLst/>
          </a:prstGeom>
        </p:spPr>
      </p:pic>
    </p:spTree>
    <p:extLst>
      <p:ext uri="{BB962C8B-B14F-4D97-AF65-F5344CB8AC3E}">
        <p14:creationId xmlns:p14="http://schemas.microsoft.com/office/powerpoint/2010/main" val="85094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1FDCCC3-920F-43F6-DD97-D9B9945202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9" name="Rectangle 8">
              <a:extLst>
                <a:ext uri="{FF2B5EF4-FFF2-40B4-BE49-F238E27FC236}">
                  <a16:creationId xmlns:a16="http://schemas.microsoft.com/office/drawing/2014/main" id="{59990802-8CAD-3410-772E-766C38FBF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9CF0F51-7220-9933-BAEE-8EDE4FE1F4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1669C9-C34A-0613-D0DF-E0B0A749F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055A15-F7E5-A04E-DAAA-5E9830907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74A3AF74-42C3-6C6A-CA00-8BFAB3D93866}"/>
              </a:ext>
            </a:extLst>
          </p:cNvPr>
          <p:cNvSpPr>
            <a:spLocks noGrp="1"/>
          </p:cNvSpPr>
          <p:nvPr>
            <p:ph type="title"/>
          </p:nvPr>
        </p:nvSpPr>
        <p:spPr>
          <a:xfrm>
            <a:off x="2920216" y="942679"/>
            <a:ext cx="6351568" cy="586489"/>
          </a:xfrm>
        </p:spPr>
        <p:txBody>
          <a:bodyPr vert="horz" lIns="91440" tIns="45720" rIns="91440" bIns="45720" rtlCol="0" anchor="b">
            <a:normAutofit/>
          </a:bodyPr>
          <a:lstStyle/>
          <a:p>
            <a:pPr algn="ctr"/>
            <a:r>
              <a:rPr lang="en-US" sz="2800" kern="1200" dirty="0">
                <a:solidFill>
                  <a:srgbClr val="FFFFFF"/>
                </a:solidFill>
                <a:latin typeface="+mj-lt"/>
                <a:ea typeface="+mj-ea"/>
                <a:cs typeface="+mj-cs"/>
              </a:rPr>
              <a:t>Section 1</a:t>
            </a:r>
          </a:p>
        </p:txBody>
      </p:sp>
      <p:sp>
        <p:nvSpPr>
          <p:cNvPr id="3" name="Content Placeholder 2">
            <a:extLst>
              <a:ext uri="{FF2B5EF4-FFF2-40B4-BE49-F238E27FC236}">
                <a16:creationId xmlns:a16="http://schemas.microsoft.com/office/drawing/2014/main" id="{26C13C17-07E6-5E91-A349-54DC2A136706}"/>
              </a:ext>
            </a:extLst>
          </p:cNvPr>
          <p:cNvSpPr>
            <a:spLocks noGrp="1"/>
          </p:cNvSpPr>
          <p:nvPr>
            <p:ph idx="1"/>
          </p:nvPr>
        </p:nvSpPr>
        <p:spPr>
          <a:xfrm>
            <a:off x="2920216" y="2913649"/>
            <a:ext cx="6351568" cy="1059504"/>
          </a:xfrm>
        </p:spPr>
        <p:txBody>
          <a:bodyPr vert="horz" lIns="91440" tIns="45720" rIns="91440" bIns="45720" rtlCol="0">
            <a:normAutofit/>
          </a:bodyPr>
          <a:lstStyle/>
          <a:p>
            <a:pPr marL="0" indent="0" algn="ctr">
              <a:spcBef>
                <a:spcPct val="0"/>
              </a:spcBef>
              <a:buNone/>
            </a:pPr>
            <a:r>
              <a:rPr lang="en-US" sz="5400" dirty="0">
                <a:solidFill>
                  <a:srgbClr val="FFFFFF"/>
                </a:solidFill>
                <a:latin typeface="+mj-lt"/>
                <a:ea typeface="+mj-ea"/>
                <a:cs typeface="+mj-cs"/>
              </a:rPr>
              <a:t>Introduction</a:t>
            </a:r>
          </a:p>
        </p:txBody>
      </p:sp>
    </p:spTree>
    <p:extLst>
      <p:ext uri="{BB962C8B-B14F-4D97-AF65-F5344CB8AC3E}">
        <p14:creationId xmlns:p14="http://schemas.microsoft.com/office/powerpoint/2010/main" val="1863573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D49D6-FFA3-4EAC-DB3A-877052D66C49}"/>
              </a:ext>
            </a:extLst>
          </p:cNvPr>
          <p:cNvSpPr>
            <a:spLocks noGrp="1"/>
          </p:cNvSpPr>
          <p:nvPr>
            <p:ph type="title"/>
          </p:nvPr>
        </p:nvSpPr>
        <p:spPr>
          <a:xfrm>
            <a:off x="630936" y="502920"/>
            <a:ext cx="3419856" cy="1463040"/>
          </a:xfrm>
        </p:spPr>
        <p:txBody>
          <a:bodyPr anchor="ctr">
            <a:normAutofit/>
          </a:bodyPr>
          <a:lstStyle/>
          <a:p>
            <a:r>
              <a:rPr lang="en-US" sz="4800" b="1" kern="1200">
                <a:latin typeface="+mj-lt"/>
                <a:ea typeface="+mj-ea"/>
                <a:cs typeface="+mj-cs"/>
              </a:rPr>
              <a:t>Apriori algorithm</a:t>
            </a:r>
            <a:endParaRPr lang="en-US" sz="48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EF1BB3-B69D-AA21-0A63-28A815CB275E}"/>
              </a:ext>
            </a:extLst>
          </p:cNvPr>
          <p:cNvSpPr>
            <a:spLocks noGrp="1"/>
          </p:cNvSpPr>
          <p:nvPr>
            <p:ph idx="1"/>
          </p:nvPr>
        </p:nvSpPr>
        <p:spPr>
          <a:xfrm>
            <a:off x="4654295" y="502920"/>
            <a:ext cx="6894576" cy="1463040"/>
          </a:xfrm>
        </p:spPr>
        <p:txBody>
          <a:bodyPr anchor="ctr">
            <a:normAutofit/>
          </a:bodyPr>
          <a:lstStyle/>
          <a:p>
            <a:r>
              <a:rPr lang="en-US" sz="2000"/>
              <a:t>According Apriori, if a customer buys PARTY PIZZA DISH BLUE POLKADOT, PARTY PIZZA DISH PINK POLKADOT, PARTY PIZZA DISH RED RETROSPOT, there is a high probability of 91% that they will also buy PARTY PIZZA DISH GREEN POLKADOT.</a:t>
            </a:r>
          </a:p>
          <a:p>
            <a:endParaRPr lang="en-US" sz="2000"/>
          </a:p>
        </p:txBody>
      </p:sp>
      <p:pic>
        <p:nvPicPr>
          <p:cNvPr id="5" name="Picture 4" descr="A screenshot of a computer&#10;&#10;Description automatically generated">
            <a:extLst>
              <a:ext uri="{FF2B5EF4-FFF2-40B4-BE49-F238E27FC236}">
                <a16:creationId xmlns:a16="http://schemas.microsoft.com/office/drawing/2014/main" id="{9C4B57FC-D8FD-7FD2-7AD7-DBE654F163EA}"/>
              </a:ext>
            </a:extLst>
          </p:cNvPr>
          <p:cNvPicPr>
            <a:picLocks noChangeAspect="1"/>
          </p:cNvPicPr>
          <p:nvPr/>
        </p:nvPicPr>
        <p:blipFill>
          <a:blip r:embed="rId2"/>
          <a:stretch>
            <a:fillRect/>
          </a:stretch>
        </p:blipFill>
        <p:spPr>
          <a:xfrm>
            <a:off x="1140715" y="2290936"/>
            <a:ext cx="9898378" cy="3959352"/>
          </a:xfrm>
          <a:prstGeom prst="rect">
            <a:avLst/>
          </a:prstGeom>
        </p:spPr>
      </p:pic>
    </p:spTree>
    <p:extLst>
      <p:ext uri="{BB962C8B-B14F-4D97-AF65-F5344CB8AC3E}">
        <p14:creationId xmlns:p14="http://schemas.microsoft.com/office/powerpoint/2010/main" val="2932645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11C7D-A5DD-7D1E-86C7-05EA48B9E88C}"/>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kern="1200">
                <a:solidFill>
                  <a:schemeClr val="tx1"/>
                </a:solidFill>
                <a:latin typeface="+mj-lt"/>
                <a:ea typeface="+mj-ea"/>
                <a:cs typeface="+mj-cs"/>
              </a:rPr>
              <a:t>Confidence level</a:t>
            </a:r>
          </a:p>
        </p:txBody>
      </p:sp>
      <p:sp>
        <p:nvSpPr>
          <p:cNvPr id="22" name="Rectangle 2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E91AF450-0030-E151-3467-9DCBAC439399}"/>
              </a:ext>
            </a:extLst>
          </p:cNvPr>
          <p:cNvPicPr>
            <a:picLocks noGrp="1" noChangeAspect="1"/>
          </p:cNvPicPr>
          <p:nvPr>
            <p:ph idx="1"/>
          </p:nvPr>
        </p:nvPicPr>
        <p:blipFill>
          <a:blip r:embed="rId2"/>
          <a:stretch>
            <a:fillRect/>
          </a:stretch>
        </p:blipFill>
        <p:spPr>
          <a:xfrm>
            <a:off x="429768" y="2503079"/>
            <a:ext cx="6702552" cy="2949122"/>
          </a:xfrm>
          <a:prstGeom prst="rect">
            <a:avLst/>
          </a:prstGeom>
        </p:spPr>
      </p:pic>
      <p:sp useBgFill="1">
        <p:nvSpPr>
          <p:cNvPr id="24" name="Rectangle 2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7C57661-31C1-6637-45D4-074B16DC8F10}"/>
              </a:ext>
            </a:extLst>
          </p:cNvPr>
          <p:cNvSpPr txBox="1"/>
          <p:nvPr/>
        </p:nvSpPr>
        <p:spPr>
          <a:xfrm>
            <a:off x="7938752" y="2020824"/>
            <a:ext cx="3455097" cy="3959352"/>
          </a:xfrm>
          <a:prstGeom prst="rect">
            <a:avLst/>
          </a:prstGeom>
        </p:spPr>
        <p:txBody>
          <a:bodyPr vert="horz" lIns="91440" tIns="45720" rIns="91440" bIns="45720" rtlCol="0" anchor="ctr">
            <a:normAutofit/>
          </a:bodyPr>
          <a:lstStyle/>
          <a:p>
            <a:pPr>
              <a:lnSpc>
                <a:spcPct val="90000"/>
              </a:lnSpc>
              <a:spcAft>
                <a:spcPts val="600"/>
              </a:spcAft>
            </a:pPr>
            <a:r>
              <a:rPr lang="en-US" sz="1500" dirty="0"/>
              <a:t>When the confidence is 1, it means that whenever the items on the left-hand side (LHS) are purchased, the items on the right-hand side (RHS) are also purchased 100% of the time. According to the </a:t>
            </a:r>
            <a:r>
              <a:rPr lang="en-US" sz="1500" dirty="0" err="1"/>
              <a:t>infomration</a:t>
            </a:r>
            <a:r>
              <a:rPr lang="en-US" sz="1500" dirty="0"/>
              <a:t> provided in the output, we can perform the following </a:t>
            </a:r>
            <a:r>
              <a:rPr lang="en-US" sz="1500" dirty="0" err="1"/>
              <a:t>analyisis</a:t>
            </a:r>
            <a:r>
              <a:rPr lang="en-US" sz="1500" dirty="0"/>
              <a:t>: All customers who purchased ‘CHRISTMAS TREE PAINTED ZINC’ and ‘WOODEN STAR CHRISTMAS SCANDINAVIAN’ also purchased also purchased ‘WOODEN TREE CHRISTMAS SCANDINAVIAN’ The lift value in the rule 1 is significantly high, indicating that the occurrence of the initial three items has a substantial influence on the confidence value.</a:t>
            </a:r>
          </a:p>
        </p:txBody>
      </p:sp>
    </p:spTree>
    <p:extLst>
      <p:ext uri="{BB962C8B-B14F-4D97-AF65-F5344CB8AC3E}">
        <p14:creationId xmlns:p14="http://schemas.microsoft.com/office/powerpoint/2010/main" val="2823472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816004-5E9E-7B84-B8EA-2FE4E2A9689B}"/>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2200" b="1" kern="1200">
                <a:solidFill>
                  <a:schemeClr val="tx1"/>
                </a:solidFill>
                <a:latin typeface="+mj-lt"/>
                <a:ea typeface="+mj-ea"/>
                <a:cs typeface="+mj-cs"/>
              </a:rPr>
              <a:t>What were the other items purchased by customers who bought the green Regency tea plate?</a:t>
            </a:r>
            <a:br>
              <a:rPr lang="en-US" sz="2200" b="1" kern="1200">
                <a:solidFill>
                  <a:schemeClr val="tx1"/>
                </a:solidFill>
                <a:latin typeface="+mj-lt"/>
                <a:ea typeface="+mj-ea"/>
                <a:cs typeface="+mj-cs"/>
              </a:rPr>
            </a:br>
            <a:endParaRPr lang="en-US" sz="2200" kern="120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CF5DA54D-F4F2-5755-A475-A2611E3A4010}"/>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82.9% of the time, customers who purchased REGENCY TEA PLATE GREEN also bought REGENCY TEA PLATE ROSES.</a:t>
            </a:r>
          </a:p>
        </p:txBody>
      </p:sp>
      <p:pic>
        <p:nvPicPr>
          <p:cNvPr id="5" name="Content Placeholder 4" descr="A close-up of a person&#10;&#10;Description automatically generated">
            <a:extLst>
              <a:ext uri="{FF2B5EF4-FFF2-40B4-BE49-F238E27FC236}">
                <a16:creationId xmlns:a16="http://schemas.microsoft.com/office/drawing/2014/main" id="{5EFE5933-6DEE-EA3C-093B-E3420D9E693A}"/>
              </a:ext>
            </a:extLst>
          </p:cNvPr>
          <p:cNvPicPr>
            <a:picLocks noGrp="1" noChangeAspect="1"/>
          </p:cNvPicPr>
          <p:nvPr>
            <p:ph idx="1"/>
          </p:nvPr>
        </p:nvPicPr>
        <p:blipFill>
          <a:blip r:embed="rId2"/>
          <a:stretch>
            <a:fillRect/>
          </a:stretch>
        </p:blipFill>
        <p:spPr>
          <a:xfrm>
            <a:off x="557784" y="3401374"/>
            <a:ext cx="11164824" cy="2149227"/>
          </a:xfrm>
          <a:prstGeom prst="rect">
            <a:avLst/>
          </a:prstGeom>
        </p:spPr>
      </p:pic>
    </p:spTree>
    <p:extLst>
      <p:ext uri="{BB962C8B-B14F-4D97-AF65-F5344CB8AC3E}">
        <p14:creationId xmlns:p14="http://schemas.microsoft.com/office/powerpoint/2010/main" val="3573852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39618FE2-5F84-5D9F-0262-B81416AFFA6E}"/>
              </a:ext>
            </a:extLst>
          </p:cNvPr>
          <p:cNvSpPr>
            <a:spLocks noGrp="1" noChangeArrowheads="1"/>
          </p:cNvSpPr>
          <p:nvPr>
            <p:ph type="title"/>
          </p:nvPr>
        </p:nvSpPr>
        <p:spPr bwMode="auto">
          <a:xfrm>
            <a:off x="630936" y="502920"/>
            <a:ext cx="3419856" cy="14630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Aft>
                <a:spcPct val="0"/>
              </a:spcAft>
              <a:buClrTx/>
              <a:buSzTx/>
              <a:tabLst/>
            </a:pPr>
            <a:r>
              <a:rPr lang="en-US" altLang="en-US" sz="4800" kern="1200">
                <a:solidFill>
                  <a:schemeClr val="tx1"/>
                </a:solidFill>
                <a:latin typeface="+mj-lt"/>
                <a:ea typeface="+mj-ea"/>
                <a:cs typeface="+mj-cs"/>
              </a:rPr>
              <a:t>T</a:t>
            </a:r>
            <a:r>
              <a:rPr kumimoji="0" lang="en-US" altLang="en-US" sz="4800" b="0" i="0" u="none" strike="noStrike" kern="1200" cap="none" normalizeH="0" baseline="0">
                <a:ln>
                  <a:noFill/>
                </a:ln>
                <a:solidFill>
                  <a:schemeClr val="tx1"/>
                </a:solidFill>
                <a:effectLst/>
                <a:latin typeface="+mj-lt"/>
                <a:ea typeface="+mj-ea"/>
                <a:cs typeface="+mj-cs"/>
              </a:rPr>
              <a:t>wo-key plot vizualization </a:t>
            </a:r>
          </a:p>
        </p:txBody>
      </p:sp>
      <p:sp>
        <p:nvSpPr>
          <p:cNvPr id="4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314B737-0A0A-17BC-B908-78EDDA01D4F5}"/>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r>
              <a:rPr lang="en-US" sz="2200" dirty="0"/>
              <a:t>The horizontal and vertical axes on the graph indicate support and confidence correspondingly, while the shading in this instance reflects the number of items in the rule.</a:t>
            </a:r>
          </a:p>
        </p:txBody>
      </p:sp>
      <p:pic>
        <p:nvPicPr>
          <p:cNvPr id="6" name="Content Placeholder 5">
            <a:extLst>
              <a:ext uri="{FF2B5EF4-FFF2-40B4-BE49-F238E27FC236}">
                <a16:creationId xmlns:a16="http://schemas.microsoft.com/office/drawing/2014/main" id="{3C0F802D-6A91-49BF-0027-34BE5D171196}"/>
              </a:ext>
            </a:extLst>
          </p:cNvPr>
          <p:cNvPicPr>
            <a:picLocks noChangeAspect="1"/>
          </p:cNvPicPr>
          <p:nvPr/>
        </p:nvPicPr>
        <p:blipFill rotWithShape="1">
          <a:blip r:embed="rId2"/>
          <a:srcRect r="1167" b="-2"/>
          <a:stretch/>
        </p:blipFill>
        <p:spPr>
          <a:xfrm>
            <a:off x="2228266" y="2011680"/>
            <a:ext cx="7735468" cy="4754880"/>
          </a:xfrm>
          <a:prstGeom prst="rect">
            <a:avLst/>
          </a:prstGeom>
        </p:spPr>
      </p:pic>
    </p:spTree>
    <p:extLst>
      <p:ext uri="{BB962C8B-B14F-4D97-AF65-F5344CB8AC3E}">
        <p14:creationId xmlns:p14="http://schemas.microsoft.com/office/powerpoint/2010/main" val="1672469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4B60D6A-DBFE-9E5D-BE3A-23FD950DD2CA}"/>
              </a:ext>
            </a:extLst>
          </p:cNvPr>
          <p:cNvPicPr>
            <a:picLocks noChangeAspect="1"/>
          </p:cNvPicPr>
          <p:nvPr/>
        </p:nvPicPr>
        <p:blipFill>
          <a:blip r:embed="rId2"/>
          <a:stretch>
            <a:fillRect/>
          </a:stretch>
        </p:blipFill>
        <p:spPr>
          <a:xfrm>
            <a:off x="5376528" y="5233987"/>
            <a:ext cx="6478588" cy="942975"/>
          </a:xfrm>
          <a:prstGeom prst="rect">
            <a:avLst/>
          </a:prstGeom>
          <a:ln>
            <a:solidFill>
              <a:schemeClr val="tx1"/>
            </a:solidFill>
          </a:ln>
        </p:spPr>
      </p:pic>
      <p:pic>
        <p:nvPicPr>
          <p:cNvPr id="9" name="Picture 8">
            <a:extLst>
              <a:ext uri="{FF2B5EF4-FFF2-40B4-BE49-F238E27FC236}">
                <a16:creationId xmlns:a16="http://schemas.microsoft.com/office/drawing/2014/main" id="{C30E91C8-402D-404E-B9B9-E2CD5315D8F7}"/>
              </a:ext>
            </a:extLst>
          </p:cNvPr>
          <p:cNvPicPr>
            <a:picLocks noChangeAspect="1"/>
          </p:cNvPicPr>
          <p:nvPr/>
        </p:nvPicPr>
        <p:blipFill>
          <a:blip r:embed="rId3"/>
          <a:stretch>
            <a:fillRect/>
          </a:stretch>
        </p:blipFill>
        <p:spPr>
          <a:xfrm>
            <a:off x="5376528" y="4192587"/>
            <a:ext cx="6478588" cy="820738"/>
          </a:xfrm>
          <a:prstGeom prst="rect">
            <a:avLst/>
          </a:prstGeom>
          <a:ln>
            <a:solidFill>
              <a:schemeClr val="tx1"/>
            </a:solidFill>
          </a:ln>
        </p:spPr>
      </p:pic>
      <p:pic>
        <p:nvPicPr>
          <p:cNvPr id="5" name="Content Placeholder 4">
            <a:extLst>
              <a:ext uri="{FF2B5EF4-FFF2-40B4-BE49-F238E27FC236}">
                <a16:creationId xmlns:a16="http://schemas.microsoft.com/office/drawing/2014/main" id="{DBF1F832-B2BD-4890-3B02-4A795C799310}"/>
              </a:ext>
            </a:extLst>
          </p:cNvPr>
          <p:cNvPicPr>
            <a:picLocks noGrp="1" noChangeAspect="1"/>
          </p:cNvPicPr>
          <p:nvPr>
            <p:ph idx="1"/>
          </p:nvPr>
        </p:nvPicPr>
        <p:blipFill>
          <a:blip r:embed="rId4"/>
          <a:stretch>
            <a:fillRect/>
          </a:stretch>
        </p:blipFill>
        <p:spPr>
          <a:xfrm>
            <a:off x="5376528" y="0"/>
            <a:ext cx="6478588" cy="3971925"/>
          </a:xfrm>
          <a:ln>
            <a:solidFill>
              <a:schemeClr val="tx1"/>
            </a:solidFill>
          </a:ln>
        </p:spPr>
      </p:pic>
      <p:sp>
        <p:nvSpPr>
          <p:cNvPr id="2" name="Title 1">
            <a:extLst>
              <a:ext uri="{FF2B5EF4-FFF2-40B4-BE49-F238E27FC236}">
                <a16:creationId xmlns:a16="http://schemas.microsoft.com/office/drawing/2014/main" id="{BA11D147-6047-B60B-6658-41A7B9C40400}"/>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b="1" kern="1200" dirty="0">
                <a:solidFill>
                  <a:srgbClr val="FFFFFF"/>
                </a:solidFill>
                <a:latin typeface="+mj-lt"/>
                <a:ea typeface="+mj-ea"/>
                <a:cs typeface="+mj-cs"/>
              </a:rPr>
              <a:t>ECLAT algorithm</a:t>
            </a: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1585501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D6DF0-A28C-AE8E-7E86-2B67A27939F3}"/>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Summary of ECLAT Algorithm</a:t>
            </a:r>
          </a:p>
        </p:txBody>
      </p:sp>
      <p:pic>
        <p:nvPicPr>
          <p:cNvPr id="5" name="Content Placeholder 4">
            <a:extLst>
              <a:ext uri="{FF2B5EF4-FFF2-40B4-BE49-F238E27FC236}">
                <a16:creationId xmlns:a16="http://schemas.microsoft.com/office/drawing/2014/main" id="{B5529425-467A-3DE7-B981-745E770F44FB}"/>
              </a:ext>
            </a:extLst>
          </p:cNvPr>
          <p:cNvPicPr>
            <a:picLocks noGrp="1" noChangeAspect="1"/>
          </p:cNvPicPr>
          <p:nvPr>
            <p:ph idx="1"/>
          </p:nvPr>
        </p:nvPicPr>
        <p:blipFill>
          <a:blip r:embed="rId2"/>
          <a:stretch>
            <a:fillRect/>
          </a:stretch>
        </p:blipFill>
        <p:spPr>
          <a:xfrm>
            <a:off x="5153822" y="1335837"/>
            <a:ext cx="6553545" cy="4194267"/>
          </a:xfrm>
          <a:prstGeom prst="rect">
            <a:avLst/>
          </a:prstGeom>
        </p:spPr>
      </p:pic>
    </p:spTree>
    <p:extLst>
      <p:ext uri="{BB962C8B-B14F-4D97-AF65-F5344CB8AC3E}">
        <p14:creationId xmlns:p14="http://schemas.microsoft.com/office/powerpoint/2010/main" val="2642839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2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B7FD1-473A-9C0D-D430-D91079A384A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Top 6 frequent itemsets</a:t>
            </a:r>
          </a:p>
        </p:txBody>
      </p:sp>
      <p:pic>
        <p:nvPicPr>
          <p:cNvPr id="5" name="Content Placeholder 4">
            <a:extLst>
              <a:ext uri="{FF2B5EF4-FFF2-40B4-BE49-F238E27FC236}">
                <a16:creationId xmlns:a16="http://schemas.microsoft.com/office/drawing/2014/main" id="{AE12A5AB-53A2-0B0B-7912-D5F1C1E13599}"/>
              </a:ext>
            </a:extLst>
          </p:cNvPr>
          <p:cNvPicPr>
            <a:picLocks noGrp="1" noChangeAspect="1"/>
          </p:cNvPicPr>
          <p:nvPr>
            <p:ph idx="1"/>
          </p:nvPr>
        </p:nvPicPr>
        <p:blipFill>
          <a:blip r:embed="rId2"/>
          <a:stretch>
            <a:fillRect/>
          </a:stretch>
        </p:blipFill>
        <p:spPr>
          <a:xfrm>
            <a:off x="3551928" y="2000866"/>
            <a:ext cx="8590280" cy="2856268"/>
          </a:xfrm>
          <a:prstGeom prst="rect">
            <a:avLst/>
          </a:prstGeom>
        </p:spPr>
      </p:pic>
    </p:spTree>
    <p:extLst>
      <p:ext uri="{BB962C8B-B14F-4D97-AF65-F5344CB8AC3E}">
        <p14:creationId xmlns:p14="http://schemas.microsoft.com/office/powerpoint/2010/main" val="947053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1FDCCC3-920F-43F6-DD97-D9B9945202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9" name="Rectangle 8">
              <a:extLst>
                <a:ext uri="{FF2B5EF4-FFF2-40B4-BE49-F238E27FC236}">
                  <a16:creationId xmlns:a16="http://schemas.microsoft.com/office/drawing/2014/main" id="{59990802-8CAD-3410-772E-766C38FBF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9CF0F51-7220-9933-BAEE-8EDE4FE1F4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1669C9-C34A-0613-D0DF-E0B0A749F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055A15-F7E5-A04E-DAAA-5E9830907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74A3AF74-42C3-6C6A-CA00-8BFAB3D93866}"/>
              </a:ext>
            </a:extLst>
          </p:cNvPr>
          <p:cNvSpPr>
            <a:spLocks noGrp="1"/>
          </p:cNvSpPr>
          <p:nvPr>
            <p:ph type="title"/>
          </p:nvPr>
        </p:nvSpPr>
        <p:spPr>
          <a:xfrm>
            <a:off x="2920216" y="942679"/>
            <a:ext cx="6351568" cy="586489"/>
          </a:xfrm>
        </p:spPr>
        <p:txBody>
          <a:bodyPr vert="horz" lIns="91440" tIns="45720" rIns="91440" bIns="45720" rtlCol="0" anchor="b">
            <a:normAutofit/>
          </a:bodyPr>
          <a:lstStyle/>
          <a:p>
            <a:pPr algn="ctr"/>
            <a:r>
              <a:rPr lang="en-US" sz="2800" kern="1200" dirty="0">
                <a:solidFill>
                  <a:srgbClr val="FFFFFF"/>
                </a:solidFill>
                <a:latin typeface="+mj-lt"/>
                <a:ea typeface="+mj-ea"/>
                <a:cs typeface="+mj-cs"/>
              </a:rPr>
              <a:t>Section </a:t>
            </a:r>
            <a:r>
              <a:rPr lang="en-US" sz="2800" dirty="0">
                <a:solidFill>
                  <a:srgbClr val="FFFFFF"/>
                </a:solidFill>
              </a:rPr>
              <a:t>6</a:t>
            </a:r>
            <a:endParaRPr lang="en-US" sz="28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26C13C17-07E6-5E91-A349-54DC2A136706}"/>
              </a:ext>
            </a:extLst>
          </p:cNvPr>
          <p:cNvSpPr>
            <a:spLocks noGrp="1"/>
          </p:cNvSpPr>
          <p:nvPr>
            <p:ph idx="1"/>
          </p:nvPr>
        </p:nvSpPr>
        <p:spPr>
          <a:xfrm>
            <a:off x="2920216" y="2913649"/>
            <a:ext cx="6351568" cy="1059504"/>
          </a:xfrm>
        </p:spPr>
        <p:txBody>
          <a:bodyPr vert="horz" lIns="91440" tIns="45720" rIns="91440" bIns="45720" rtlCol="0">
            <a:normAutofit/>
          </a:bodyPr>
          <a:lstStyle/>
          <a:p>
            <a:pPr marL="0" indent="0" algn="ctr">
              <a:spcBef>
                <a:spcPct val="0"/>
              </a:spcBef>
              <a:buNone/>
            </a:pPr>
            <a:r>
              <a:rPr lang="en-US" sz="5400" dirty="0">
                <a:solidFill>
                  <a:srgbClr val="FFFFFF"/>
                </a:solidFill>
                <a:latin typeface="+mj-lt"/>
                <a:ea typeface="+mj-ea"/>
                <a:cs typeface="+mj-cs"/>
              </a:rPr>
              <a:t>Conclusion</a:t>
            </a:r>
          </a:p>
        </p:txBody>
      </p:sp>
    </p:spTree>
    <p:extLst>
      <p:ext uri="{BB962C8B-B14F-4D97-AF65-F5344CB8AC3E}">
        <p14:creationId xmlns:p14="http://schemas.microsoft.com/office/powerpoint/2010/main" val="630737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00BB-B6E7-7FA0-6D70-0431DBFDD21C}"/>
              </a:ext>
            </a:extLst>
          </p:cNvPr>
          <p:cNvSpPr>
            <a:spLocks noGrp="1"/>
          </p:cNvSpPr>
          <p:nvPr>
            <p:ph type="title"/>
          </p:nvPr>
        </p:nvSpPr>
        <p:spPr>
          <a:xfrm>
            <a:off x="876693" y="741391"/>
            <a:ext cx="4355265" cy="1616203"/>
          </a:xfrm>
        </p:spPr>
        <p:txBody>
          <a:bodyPr anchor="b">
            <a:normAutofit/>
          </a:bodyPr>
          <a:lstStyle/>
          <a:p>
            <a:r>
              <a:rPr lang="en-US" sz="3200" b="1"/>
              <a:t>Actionable Insights for E-Commerce Platforms</a:t>
            </a:r>
            <a:endParaRPr lang="en-US" sz="3200"/>
          </a:p>
        </p:txBody>
      </p:sp>
      <p:sp>
        <p:nvSpPr>
          <p:cNvPr id="3" name="Content Placeholder 2">
            <a:extLst>
              <a:ext uri="{FF2B5EF4-FFF2-40B4-BE49-F238E27FC236}">
                <a16:creationId xmlns:a16="http://schemas.microsoft.com/office/drawing/2014/main" id="{5EDF6107-3184-71F3-8A63-CC36756E184E}"/>
              </a:ext>
            </a:extLst>
          </p:cNvPr>
          <p:cNvSpPr>
            <a:spLocks noGrp="1"/>
          </p:cNvSpPr>
          <p:nvPr>
            <p:ph idx="1"/>
          </p:nvPr>
        </p:nvSpPr>
        <p:spPr>
          <a:xfrm>
            <a:off x="876692" y="2533476"/>
            <a:ext cx="4355265" cy="3447832"/>
          </a:xfrm>
        </p:spPr>
        <p:txBody>
          <a:bodyPr anchor="t">
            <a:normAutofit/>
          </a:bodyPr>
          <a:lstStyle/>
          <a:p>
            <a:pPr>
              <a:buFont typeface="Arial" panose="020B0604020202020204" pitchFamily="34" charset="0"/>
              <a:buChar char="•"/>
            </a:pPr>
            <a:r>
              <a:rPr lang="en-US" sz="2000"/>
              <a:t>Understanding customer behavior and product associations</a:t>
            </a:r>
          </a:p>
          <a:p>
            <a:pPr>
              <a:buFont typeface="Arial" panose="020B0604020202020204" pitchFamily="34" charset="0"/>
              <a:buChar char="•"/>
            </a:pPr>
            <a:r>
              <a:rPr lang="en-US" sz="2000"/>
              <a:t>Enhancing the shopping experience and increasing sales</a:t>
            </a:r>
          </a:p>
          <a:p>
            <a:endParaRPr lang="en-US" sz="2000"/>
          </a:p>
        </p:txBody>
      </p:sp>
      <p:pic>
        <p:nvPicPr>
          <p:cNvPr id="14" name="Picture 4" descr="Light bulb on yellow background with sketched light beams and cord">
            <a:extLst>
              <a:ext uri="{FF2B5EF4-FFF2-40B4-BE49-F238E27FC236}">
                <a16:creationId xmlns:a16="http://schemas.microsoft.com/office/drawing/2014/main" id="{3A89B27D-C3A0-6EE4-9B8F-5555D1859876}"/>
              </a:ext>
            </a:extLst>
          </p:cNvPr>
          <p:cNvPicPr>
            <a:picLocks noChangeAspect="1"/>
          </p:cNvPicPr>
          <p:nvPr/>
        </p:nvPicPr>
        <p:blipFill rotWithShape="1">
          <a:blip r:embed="rId2"/>
          <a:srcRect l="44796" r="538"/>
          <a:stretch/>
        </p:blipFill>
        <p:spPr>
          <a:xfrm>
            <a:off x="6096000" y="10"/>
            <a:ext cx="6095999" cy="6857990"/>
          </a:xfrm>
          <a:prstGeom prst="rect">
            <a:avLst/>
          </a:prstGeom>
        </p:spPr>
      </p:pic>
      <p:sp>
        <p:nvSpPr>
          <p:cNvPr id="16"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2480027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38EBC2-0B11-4732-8715-799409C4A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397F96F-5ED8-85CE-24DA-77C39C03CA8F}"/>
              </a:ext>
            </a:extLst>
          </p:cNvPr>
          <p:cNvSpPr>
            <a:spLocks noGrp="1"/>
          </p:cNvSpPr>
          <p:nvPr>
            <p:ph type="title"/>
          </p:nvPr>
        </p:nvSpPr>
        <p:spPr>
          <a:xfrm>
            <a:off x="1578043" y="590062"/>
            <a:ext cx="5309140" cy="2838938"/>
          </a:xfrm>
        </p:spPr>
        <p:txBody>
          <a:bodyPr vert="horz" lIns="91440" tIns="45720" rIns="91440" bIns="45720" rtlCol="0" anchor="b">
            <a:normAutofit/>
          </a:bodyPr>
          <a:lstStyle/>
          <a:p>
            <a:r>
              <a:rPr lang="en-US" sz="5600" b="1" kern="1200">
                <a:solidFill>
                  <a:srgbClr val="FFFFFF"/>
                </a:solidFill>
                <a:latin typeface="+mj-lt"/>
                <a:ea typeface="+mj-ea"/>
                <a:cs typeface="+mj-cs"/>
              </a:rPr>
              <a:t>Thank You</a:t>
            </a:r>
            <a:endParaRPr lang="en-US" sz="5600" kern="1200">
              <a:solidFill>
                <a:srgbClr val="FFFFFF"/>
              </a:solidFill>
              <a:latin typeface="+mj-lt"/>
              <a:ea typeface="+mj-ea"/>
              <a:cs typeface="+mj-cs"/>
            </a:endParaRP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6" name="Graphic 5" descr="Handshake">
            <a:extLst>
              <a:ext uri="{FF2B5EF4-FFF2-40B4-BE49-F238E27FC236}">
                <a16:creationId xmlns:a16="http://schemas.microsoft.com/office/drawing/2014/main" id="{A8526AA2-DD0F-2895-E277-7CC146EBB8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9437" y="2364538"/>
            <a:ext cx="3948572" cy="3948572"/>
          </a:xfrm>
          <a:prstGeom prst="rect">
            <a:avLst/>
          </a:prstGeom>
        </p:spPr>
      </p:pic>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20768" y="229592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9518" y="275600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8003" y="634483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30617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F2F08D-3834-B916-4878-B488C8FA411D}"/>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latin typeface="Times New Roman" panose="02020603050405020304" pitchFamily="18" charset="0"/>
                <a:cs typeface="Times New Roman" panose="02020603050405020304" pitchFamily="18" charset="0"/>
              </a:rPr>
              <a:t>The Significance of Personalized Customer Experience</a:t>
            </a:r>
            <a:endParaRPr lang="en-US" sz="4000">
              <a:solidFill>
                <a:srgbClr val="FFFFFF"/>
              </a:solidFill>
              <a:latin typeface="Times New Roman" panose="02020603050405020304" pitchFamily="18" charset="0"/>
              <a:cs typeface="Times New Roman" panose="02020603050405020304" pitchFamily="18" charset="0"/>
            </a:endParaRPr>
          </a:p>
        </p:txBody>
      </p:sp>
      <p:graphicFrame>
        <p:nvGraphicFramePr>
          <p:cNvPr id="17" name="Content Placeholder 2">
            <a:extLst>
              <a:ext uri="{FF2B5EF4-FFF2-40B4-BE49-F238E27FC236}">
                <a16:creationId xmlns:a16="http://schemas.microsoft.com/office/drawing/2014/main" id="{F8FEEB93-3D90-7EE1-40A1-74F32FC761EE}"/>
              </a:ext>
            </a:extLst>
          </p:cNvPr>
          <p:cNvGraphicFramePr>
            <a:graphicFrameLocks noGrp="1"/>
          </p:cNvGraphicFramePr>
          <p:nvPr>
            <p:ph idx="1"/>
            <p:extLst>
              <p:ext uri="{D42A27DB-BD31-4B8C-83A1-F6EECF244321}">
                <p14:modId xmlns:p14="http://schemas.microsoft.com/office/powerpoint/2010/main" val="52527976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017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88DB59-4DAF-96C9-D68D-EEBFB24C89AC}"/>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rPr>
              <a:t>Project Scope</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08FA189D-AA23-2505-CFBC-181B78B37B3C}"/>
              </a:ext>
            </a:extLst>
          </p:cNvPr>
          <p:cNvGraphicFramePr>
            <a:graphicFrameLocks noGrp="1"/>
          </p:cNvGraphicFramePr>
          <p:nvPr>
            <p:ph idx="1"/>
            <p:extLst>
              <p:ext uri="{D42A27DB-BD31-4B8C-83A1-F6EECF244321}">
                <p14:modId xmlns:p14="http://schemas.microsoft.com/office/powerpoint/2010/main" val="353791141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004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1FDCCC3-920F-43F6-DD97-D9B9945202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9" name="Rectangle 8">
              <a:extLst>
                <a:ext uri="{FF2B5EF4-FFF2-40B4-BE49-F238E27FC236}">
                  <a16:creationId xmlns:a16="http://schemas.microsoft.com/office/drawing/2014/main" id="{59990802-8CAD-3410-772E-766C38FBF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9CF0F51-7220-9933-BAEE-8EDE4FE1F4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1669C9-C34A-0613-D0DF-E0B0A749F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055A15-F7E5-A04E-DAAA-5E9830907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74A3AF74-42C3-6C6A-CA00-8BFAB3D93866}"/>
              </a:ext>
            </a:extLst>
          </p:cNvPr>
          <p:cNvSpPr>
            <a:spLocks noGrp="1"/>
          </p:cNvSpPr>
          <p:nvPr>
            <p:ph type="title"/>
          </p:nvPr>
        </p:nvSpPr>
        <p:spPr>
          <a:xfrm>
            <a:off x="2920216" y="942679"/>
            <a:ext cx="6351568" cy="586489"/>
          </a:xfrm>
        </p:spPr>
        <p:txBody>
          <a:bodyPr vert="horz" lIns="91440" tIns="45720" rIns="91440" bIns="45720" rtlCol="0" anchor="b">
            <a:normAutofit/>
          </a:bodyPr>
          <a:lstStyle/>
          <a:p>
            <a:pPr algn="ctr"/>
            <a:r>
              <a:rPr lang="en-US" sz="2800" kern="1200" dirty="0">
                <a:solidFill>
                  <a:srgbClr val="FFFFFF"/>
                </a:solidFill>
                <a:latin typeface="+mj-lt"/>
                <a:ea typeface="+mj-ea"/>
                <a:cs typeface="+mj-cs"/>
              </a:rPr>
              <a:t>Section </a:t>
            </a:r>
            <a:r>
              <a:rPr lang="en-US" sz="2800" dirty="0">
                <a:solidFill>
                  <a:srgbClr val="FFFFFF"/>
                </a:solidFill>
              </a:rPr>
              <a:t>2</a:t>
            </a:r>
            <a:endParaRPr lang="en-US" sz="28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26C13C17-07E6-5E91-A349-54DC2A136706}"/>
              </a:ext>
            </a:extLst>
          </p:cNvPr>
          <p:cNvSpPr>
            <a:spLocks noGrp="1"/>
          </p:cNvSpPr>
          <p:nvPr>
            <p:ph idx="1"/>
          </p:nvPr>
        </p:nvSpPr>
        <p:spPr>
          <a:xfrm>
            <a:off x="2920216" y="2913649"/>
            <a:ext cx="6351568" cy="1059504"/>
          </a:xfrm>
        </p:spPr>
        <p:txBody>
          <a:bodyPr vert="horz" lIns="91440" tIns="45720" rIns="91440" bIns="45720" rtlCol="0">
            <a:normAutofit/>
          </a:bodyPr>
          <a:lstStyle/>
          <a:p>
            <a:pPr marL="0" indent="0" algn="ctr">
              <a:spcBef>
                <a:spcPct val="0"/>
              </a:spcBef>
              <a:buNone/>
            </a:pPr>
            <a:r>
              <a:rPr lang="en-US" sz="5400" dirty="0">
                <a:solidFill>
                  <a:srgbClr val="FFFFFF"/>
                </a:solidFill>
                <a:latin typeface="+mj-lt"/>
                <a:ea typeface="+mj-ea"/>
                <a:cs typeface="+mj-cs"/>
              </a:rPr>
              <a:t>Project Approach</a:t>
            </a:r>
          </a:p>
        </p:txBody>
      </p:sp>
    </p:spTree>
    <p:extLst>
      <p:ext uri="{BB962C8B-B14F-4D97-AF65-F5344CB8AC3E}">
        <p14:creationId xmlns:p14="http://schemas.microsoft.com/office/powerpoint/2010/main" val="55451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408913-B323-422F-B521-2957A5B7F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92" y="0"/>
            <a:ext cx="7299977"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83750866-6933-CC55-9627-D39FEE464563}"/>
              </a:ext>
            </a:extLst>
          </p:cNvPr>
          <p:cNvSpPr>
            <a:spLocks noGrp="1"/>
          </p:cNvSpPr>
          <p:nvPr>
            <p:ph type="title"/>
          </p:nvPr>
        </p:nvSpPr>
        <p:spPr>
          <a:xfrm>
            <a:off x="838199" y="1065749"/>
            <a:ext cx="4953001" cy="4726502"/>
          </a:xfrm>
        </p:spPr>
        <p:txBody>
          <a:bodyPr>
            <a:normAutofit/>
          </a:bodyPr>
          <a:lstStyle/>
          <a:p>
            <a:r>
              <a:rPr lang="en-US" b="1"/>
              <a:t>Customer Segmentation Techniques</a:t>
            </a:r>
            <a:endParaRPr lang="en-US"/>
          </a:p>
        </p:txBody>
      </p:sp>
      <p:sp>
        <p:nvSpPr>
          <p:cNvPr id="3" name="Content Placeholder 2">
            <a:extLst>
              <a:ext uri="{FF2B5EF4-FFF2-40B4-BE49-F238E27FC236}">
                <a16:creationId xmlns:a16="http://schemas.microsoft.com/office/drawing/2014/main" id="{FE548D45-71F6-0CBC-329F-AEC2CE828F03}"/>
              </a:ext>
            </a:extLst>
          </p:cNvPr>
          <p:cNvSpPr>
            <a:spLocks noGrp="1"/>
          </p:cNvSpPr>
          <p:nvPr>
            <p:ph idx="1"/>
          </p:nvPr>
        </p:nvSpPr>
        <p:spPr>
          <a:xfrm>
            <a:off x="7538022" y="713313"/>
            <a:ext cx="3815778" cy="5431376"/>
          </a:xfrm>
        </p:spPr>
        <p:txBody>
          <a:bodyPr anchor="ctr">
            <a:normAutofit/>
          </a:bodyPr>
          <a:lstStyle/>
          <a:p>
            <a:pPr>
              <a:buFont typeface="Arial" panose="020B0604020202020204" pitchFamily="34" charset="0"/>
              <a:buChar char="•"/>
            </a:pPr>
            <a:r>
              <a:rPr lang="en-US" sz="2000"/>
              <a:t>K-Means and Hierarchical Clustering for customer segmentation</a:t>
            </a:r>
          </a:p>
          <a:p>
            <a:pPr>
              <a:buFont typeface="Arial" panose="020B0604020202020204" pitchFamily="34" charset="0"/>
              <a:buChar char="•"/>
            </a:pPr>
            <a:r>
              <a:rPr lang="en-US" sz="2000"/>
              <a:t>Factors considered: purchase frequency, transaction value, and product categories</a:t>
            </a:r>
          </a:p>
          <a:p>
            <a:endParaRPr lang="en-US" sz="2000"/>
          </a:p>
        </p:txBody>
      </p:sp>
    </p:spTree>
    <p:extLst>
      <p:ext uri="{BB962C8B-B14F-4D97-AF65-F5344CB8AC3E}">
        <p14:creationId xmlns:p14="http://schemas.microsoft.com/office/powerpoint/2010/main" val="188392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lose up of a blue surface&#10;&#10;Description automatically generated">
            <a:extLst>
              <a:ext uri="{FF2B5EF4-FFF2-40B4-BE49-F238E27FC236}">
                <a16:creationId xmlns:a16="http://schemas.microsoft.com/office/drawing/2014/main" id="{DE98D4F6-66C5-2784-C8AE-22207D13F986}"/>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966F4E91-E5AC-C0B1-6F9E-186D716DD107}"/>
              </a:ext>
            </a:extLst>
          </p:cNvPr>
          <p:cNvSpPr>
            <a:spLocks noGrp="1"/>
          </p:cNvSpPr>
          <p:nvPr>
            <p:ph type="title"/>
          </p:nvPr>
        </p:nvSpPr>
        <p:spPr>
          <a:xfrm>
            <a:off x="838200" y="365125"/>
            <a:ext cx="10515600" cy="1325563"/>
          </a:xfrm>
        </p:spPr>
        <p:txBody>
          <a:bodyPr>
            <a:normAutofit/>
          </a:bodyPr>
          <a:lstStyle/>
          <a:p>
            <a:r>
              <a:rPr lang="en-US" b="1">
                <a:solidFill>
                  <a:srgbClr val="FFFFFF"/>
                </a:solidFill>
              </a:rPr>
              <a:t>Association Rule Mining</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233D6656-7DB1-E4C7-768B-BE8FFD1CA09D}"/>
              </a:ext>
            </a:extLst>
          </p:cNvPr>
          <p:cNvGraphicFramePr>
            <a:graphicFrameLocks noGrp="1"/>
          </p:cNvGraphicFramePr>
          <p:nvPr>
            <p:ph idx="1"/>
            <p:extLst>
              <p:ext uri="{D42A27DB-BD31-4B8C-83A1-F6EECF244321}">
                <p14:modId xmlns:p14="http://schemas.microsoft.com/office/powerpoint/2010/main" val="40875819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25625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1FDCCC3-920F-43F6-DD97-D9B9945202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9" name="Rectangle 8">
              <a:extLst>
                <a:ext uri="{FF2B5EF4-FFF2-40B4-BE49-F238E27FC236}">
                  <a16:creationId xmlns:a16="http://schemas.microsoft.com/office/drawing/2014/main" id="{59990802-8CAD-3410-772E-766C38FBF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9CF0F51-7220-9933-BAEE-8EDE4FE1F4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1669C9-C34A-0613-D0DF-E0B0A749F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055A15-F7E5-A04E-DAAA-5E9830907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74A3AF74-42C3-6C6A-CA00-8BFAB3D93866}"/>
              </a:ext>
            </a:extLst>
          </p:cNvPr>
          <p:cNvSpPr>
            <a:spLocks noGrp="1"/>
          </p:cNvSpPr>
          <p:nvPr>
            <p:ph type="title"/>
          </p:nvPr>
        </p:nvSpPr>
        <p:spPr>
          <a:xfrm>
            <a:off x="2920216" y="942679"/>
            <a:ext cx="6351568" cy="586489"/>
          </a:xfrm>
        </p:spPr>
        <p:txBody>
          <a:bodyPr vert="horz" lIns="91440" tIns="45720" rIns="91440" bIns="45720" rtlCol="0" anchor="b">
            <a:normAutofit/>
          </a:bodyPr>
          <a:lstStyle/>
          <a:p>
            <a:pPr algn="ctr"/>
            <a:r>
              <a:rPr lang="en-US" sz="2800" kern="1200" dirty="0">
                <a:solidFill>
                  <a:srgbClr val="FFFFFF"/>
                </a:solidFill>
                <a:latin typeface="+mj-lt"/>
                <a:ea typeface="+mj-ea"/>
                <a:cs typeface="+mj-cs"/>
              </a:rPr>
              <a:t>Section </a:t>
            </a:r>
            <a:r>
              <a:rPr lang="en-US" sz="2800" dirty="0">
                <a:solidFill>
                  <a:srgbClr val="FFFFFF"/>
                </a:solidFill>
              </a:rPr>
              <a:t>3</a:t>
            </a:r>
            <a:endParaRPr lang="en-US" sz="28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26C13C17-07E6-5E91-A349-54DC2A136706}"/>
              </a:ext>
            </a:extLst>
          </p:cNvPr>
          <p:cNvSpPr>
            <a:spLocks noGrp="1"/>
          </p:cNvSpPr>
          <p:nvPr>
            <p:ph idx="1"/>
          </p:nvPr>
        </p:nvSpPr>
        <p:spPr>
          <a:xfrm>
            <a:off x="2920216" y="2913649"/>
            <a:ext cx="6351568" cy="1059504"/>
          </a:xfrm>
        </p:spPr>
        <p:txBody>
          <a:bodyPr vert="horz" lIns="91440" tIns="45720" rIns="91440" bIns="45720" rtlCol="0">
            <a:normAutofit/>
          </a:bodyPr>
          <a:lstStyle/>
          <a:p>
            <a:pPr marL="0" indent="0" algn="ctr">
              <a:spcBef>
                <a:spcPct val="0"/>
              </a:spcBef>
              <a:buNone/>
            </a:pPr>
            <a:r>
              <a:rPr lang="en-US" sz="5400" dirty="0">
                <a:solidFill>
                  <a:srgbClr val="FFFFFF"/>
                </a:solidFill>
                <a:latin typeface="+mj-lt"/>
                <a:ea typeface="+mj-ea"/>
                <a:cs typeface="+mj-cs"/>
              </a:rPr>
              <a:t>Data Source</a:t>
            </a:r>
          </a:p>
        </p:txBody>
      </p:sp>
    </p:spTree>
    <p:extLst>
      <p:ext uri="{BB962C8B-B14F-4D97-AF65-F5344CB8AC3E}">
        <p14:creationId xmlns:p14="http://schemas.microsoft.com/office/powerpoint/2010/main" val="941188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1317</Words>
  <Application>Microsoft Office PowerPoint</Application>
  <PresentationFormat>Widescreen</PresentationFormat>
  <Paragraphs>103</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Enhancing E-Commerce Excellence  - Customer Segmentation and Intelligent  Product Recommendation</vt:lpstr>
      <vt:lpstr>PowerPoint Presentation</vt:lpstr>
      <vt:lpstr>Section 1</vt:lpstr>
      <vt:lpstr>The Significance of Personalized Customer Experience</vt:lpstr>
      <vt:lpstr>Project Scope</vt:lpstr>
      <vt:lpstr>Section 2</vt:lpstr>
      <vt:lpstr>Customer Segmentation Techniques</vt:lpstr>
      <vt:lpstr>Association Rule Mining</vt:lpstr>
      <vt:lpstr>Section 3</vt:lpstr>
      <vt:lpstr>Utilized Dataset</vt:lpstr>
      <vt:lpstr>Dataset Link</vt:lpstr>
      <vt:lpstr>Section 4</vt:lpstr>
      <vt:lpstr>Segmentation</vt:lpstr>
      <vt:lpstr>Data Cleaning and Preprocessing</vt:lpstr>
      <vt:lpstr>Determining Optimal Cluster </vt:lpstr>
      <vt:lpstr>Association Rule Mining Process</vt:lpstr>
      <vt:lpstr>Section 5</vt:lpstr>
      <vt:lpstr>Calculating Recency, Frequency and Monetary</vt:lpstr>
      <vt:lpstr>Transactions By Year Analysis</vt:lpstr>
      <vt:lpstr>Transactions By hour of the Day Analysis</vt:lpstr>
      <vt:lpstr>Elbow Method</vt:lpstr>
      <vt:lpstr>Average Silhoute Method</vt:lpstr>
      <vt:lpstr>PowerPoint Presentation</vt:lpstr>
      <vt:lpstr>Agglomerative coefficients for different hierarchical clustering methods</vt:lpstr>
      <vt:lpstr>dendrograms - Complete and Ward’s.</vt:lpstr>
      <vt:lpstr>To confirm that hierarchical is better, we do Dunn’s Index test.</vt:lpstr>
      <vt:lpstr>Association rules</vt:lpstr>
      <vt:lpstr>Most 8 Frequently Purchased Items </vt:lpstr>
      <vt:lpstr>Apriori algorithm</vt:lpstr>
      <vt:lpstr>Apriori algorithm</vt:lpstr>
      <vt:lpstr>Confidence level</vt:lpstr>
      <vt:lpstr>What were the other items purchased by customers who bought the green Regency tea plate? </vt:lpstr>
      <vt:lpstr>Two-key plot vizualization </vt:lpstr>
      <vt:lpstr>ECLAT algorithm</vt:lpstr>
      <vt:lpstr>Summary of ECLAT Algorithm</vt:lpstr>
      <vt:lpstr>Top 6 frequent itemsets</vt:lpstr>
      <vt:lpstr>Section 6</vt:lpstr>
      <vt:lpstr>Actionable Insights for E-Commerce Platforms</vt:lpstr>
      <vt:lpstr>Thank You</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E-Commerce Excellence  - Customer Segmentation and Intelligent  Product Recommendation</dc:title>
  <dc:creator>Bahalul Khan Pathan</dc:creator>
  <cp:lastModifiedBy>Bahalul Khan Pathan</cp:lastModifiedBy>
  <cp:revision>9</cp:revision>
  <dcterms:created xsi:type="dcterms:W3CDTF">2023-12-11T15:44:08Z</dcterms:created>
  <dcterms:modified xsi:type="dcterms:W3CDTF">2023-12-11T20:27:31Z</dcterms:modified>
</cp:coreProperties>
</file>