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170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F4751"/>
    <a:srgbClr val="347891"/>
    <a:srgbClr val="DD1A3F"/>
    <a:srgbClr val="70AD47"/>
    <a:srgbClr val="4EB7CD"/>
    <a:srgbClr val="EFC782"/>
    <a:srgbClr val="FFFF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6" autoAdjust="0"/>
    <p:restoredTop sz="95214" autoAdjust="0"/>
  </p:normalViewPr>
  <p:slideViewPr>
    <p:cSldViewPr snapToGrid="0">
      <p:cViewPr varScale="1">
        <p:scale>
          <a:sx n="72" d="100"/>
          <a:sy n="72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E89EF4-5849-478F-A451-E5040F0919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D4D26-5C31-40CC-8444-20521356B5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6C71-591E-4291-8F8A-3D86416F5ED2}" type="datetimeFigureOut">
              <a:rPr lang="fr-FR" smtClean="0"/>
              <a:t>26/06/2022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F569C-6B79-44C3-9B08-30DE52814F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D2C2A-A2E1-401B-A951-BF13FD4330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44500-01DB-4577-BF0A-9F250E85D6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6343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A6937-C40A-42AA-916B-05050D359ACD}" type="datetimeFigureOut">
              <a:rPr lang="en-HK" smtClean="0"/>
              <a:t>26/6/2022</a:t>
            </a:fld>
            <a:endParaRPr lang="en-H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369C1-4316-42F0-8413-EE6AD3FBDDCD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935926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369C1-4316-42F0-8413-EE6AD3FBDDCD}" type="slidenum">
              <a:rPr lang="en-HK" smtClean="0"/>
              <a:t>1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1507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7BF4-A3AA-4448-B944-5A6F271E4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41451-41C8-4D50-A615-AEB060CAB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F827A-F66A-4892-8796-9C46A3BB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D058-6FDB-4BC1-95ED-FC754EA608BA}" type="datetime1">
              <a:rPr lang="en-HK" smtClean="0"/>
              <a:t>26/6/2022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6153A-61AB-4D91-958C-BE8405BB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08B6-C3B7-47F1-9FE9-99B86246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61008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90F3-E731-4B7A-B9A0-9B0FA320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C3E69-C98C-4A1C-B914-0E6A8B0F9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A8646-A109-4C43-B088-3383E9D9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ED27-1F42-46A6-840E-A0F90C2C3B1B}" type="datetime1">
              <a:rPr lang="en-HK" smtClean="0"/>
              <a:t>26/6/2022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78830-3F40-4F52-A4AD-42F063A9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B97F-7424-4A6E-A490-F7BAB7E0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85559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93DDE-247F-49E8-8C36-4E4509B42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16249-41A1-4F83-B2A2-EB2E6D308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B0694-496F-4473-B647-839F287D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8FCD-96E1-4F10-A224-DBB8FE5F9A94}" type="datetime1">
              <a:rPr lang="en-HK" smtClean="0"/>
              <a:t>26/6/2022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0DB00-1B06-40AF-A55C-7CC8286E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93829-3A30-44B0-867A-6958CA2A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0948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BDCF-2D62-41DB-8D0A-90E4346B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2" y="191231"/>
            <a:ext cx="11688195" cy="410730"/>
          </a:xfrm>
        </p:spPr>
        <p:txBody>
          <a:bodyPr>
            <a:noAutofit/>
          </a:bodyPr>
          <a:lstStyle>
            <a:lvl1pPr>
              <a:defRPr sz="2800">
                <a:solidFill>
                  <a:srgbClr val="EF475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10DA-49EE-443D-9647-20D7F51A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92" y="698157"/>
            <a:ext cx="11688195" cy="4351338"/>
          </a:xfrm>
        </p:spPr>
        <p:txBody>
          <a:bodyPr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 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26ED601A-AF70-4D96-B5F1-881BE0B43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8652" y="6427470"/>
            <a:ext cx="414062" cy="365125"/>
          </a:xfrm>
          <a:prstGeom prst="rect">
            <a:avLst/>
          </a:prstGeom>
        </p:spPr>
        <p:txBody>
          <a:bodyPr/>
          <a:lstStyle/>
          <a:p>
            <a:fld id="{041C6976-BE5D-4658-9F25-132912CB2553}" type="slidenum">
              <a:rPr lang="en-HK" sz="1400" b="0" smtClean="0"/>
              <a:t>‹#›</a:t>
            </a:fld>
            <a:endParaRPr lang="en-HK" sz="1400" b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7FA74D-78D6-4D49-BFE1-F028B9922D4A}"/>
              </a:ext>
            </a:extLst>
          </p:cNvPr>
          <p:cNvGrpSpPr/>
          <p:nvPr userDrawn="1"/>
        </p:nvGrpSpPr>
        <p:grpSpPr>
          <a:xfrm flipH="1" flipV="1">
            <a:off x="-3254" y="4886496"/>
            <a:ext cx="1742601" cy="1981551"/>
            <a:chOff x="9226740" y="83731"/>
            <a:chExt cx="2888322" cy="3284376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A1A989F7-CF59-4CBC-8976-E5AC0BD98DEE}"/>
                </a:ext>
              </a:extLst>
            </p:cNvPr>
            <p:cNvSpPr/>
            <p:nvPr/>
          </p:nvSpPr>
          <p:spPr>
            <a:xfrm rot="10800000">
              <a:off x="9226740" y="83731"/>
              <a:ext cx="2879790" cy="3284375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980101-E46C-4B46-8604-4A16B586D9EF}"/>
                </a:ext>
              </a:extLst>
            </p:cNvPr>
            <p:cNvSpPr/>
            <p:nvPr/>
          </p:nvSpPr>
          <p:spPr>
            <a:xfrm>
              <a:off x="9705985" y="919598"/>
              <a:ext cx="2409077" cy="2448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81DF99-FB28-4325-B69F-B0B03F017A3D}"/>
              </a:ext>
            </a:extLst>
          </p:cNvPr>
          <p:cNvCxnSpPr/>
          <p:nvPr userDrawn="1"/>
        </p:nvCxnSpPr>
        <p:spPr>
          <a:xfrm>
            <a:off x="0" y="6357897"/>
            <a:ext cx="121920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53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D32F-9779-4187-9856-02FB7551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CEC39-BB56-41B1-8D9E-FDF422373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904D-C431-4039-A2AB-9E42F92F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6C22-E391-4991-977D-BFBE3F31EAB8}" type="datetime1">
              <a:rPr lang="en-HK" smtClean="0"/>
              <a:t>26/6/2022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07E24-0A15-4377-9545-890282C2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70BE2-C306-4FA1-9E79-86C84BEB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75257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AAD7-9F81-473D-90E8-54A687B9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5A25E-C80C-4D58-BC8A-41B5D4E26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4EC06-166A-4003-AFA5-70D36A56F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F7C28-1E9D-4543-A019-1D2A980A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F23F-9F7B-4BDA-B0F4-2D605702BBD7}" type="datetime1">
              <a:rPr lang="en-HK" smtClean="0"/>
              <a:t>26/6/2022</a:t>
            </a:fld>
            <a:endParaRPr lang="en-H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3A6D6-D52A-4C85-8714-DF155156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1ACE5-E291-40CD-8001-F0010BB2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62683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9063-96A2-4291-B6D6-08E1665F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A94FD-D19E-4BCB-B3BD-663BEE885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B38A0-F3D7-4E06-A5B4-725786D1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B7D95-52BF-4C4C-8317-A3582389D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E0A79-85B3-4451-8691-E381E354D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33907-235B-4CBF-AD44-C89E51EC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828D-910B-46BF-86A4-1261FE5F1BBC}" type="datetime1">
              <a:rPr lang="en-HK" smtClean="0"/>
              <a:t>26/6/2022</a:t>
            </a:fld>
            <a:endParaRPr lang="en-H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23E01-7A61-49F5-A4BF-D86941D6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86B2C-6A73-4B25-991D-11ECD7A3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48835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A58C-FDDB-469E-9873-04B00AF3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2772B-57BA-49D1-8ACB-07635297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3704-21F8-4115-802B-9199C7E87636}" type="datetime1">
              <a:rPr lang="en-HK" smtClean="0"/>
              <a:t>26/6/2022</a:t>
            </a:fld>
            <a:endParaRPr lang="en-H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9325D-EADA-486C-8CC4-E37F1C97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80843-3FBE-4798-B996-86E49765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8685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D0B41-64EA-47B3-A749-A3D59426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456C-C05C-45F4-BF23-30C46CE2AE83}" type="datetime1">
              <a:rPr lang="en-HK" smtClean="0"/>
              <a:t>26/6/2022</a:t>
            </a:fld>
            <a:endParaRPr lang="en-H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8185B-82BC-441A-8EDC-7AF0F684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9E0F8-D3AD-427F-9F85-3E101E93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53812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30EB-C004-49DB-8ED2-DD9F7ED3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57612-8097-4C91-869F-415043C49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D6A8F-BC3B-417F-B06A-750781B93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31617-0ECC-471E-A210-EC2139D7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1D79-26CE-40D3-B7BF-CF18F4314D80}" type="datetime1">
              <a:rPr lang="en-HK" smtClean="0"/>
              <a:t>26/6/2022</a:t>
            </a:fld>
            <a:endParaRPr lang="en-H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40969-760D-4105-AB20-B89E8839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8A5F8-5276-4D37-B27B-4079E57F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12576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E4BE-5555-4C06-9845-0EBA0E0E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20512-B4DD-4DC9-AA2E-C5AFA19A0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562E7-85BF-439A-8CE0-6FEC226D0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29100-778E-42C6-8C62-7084FE87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45AF-7C89-419A-8A82-1C992237AA77}" type="datetime1">
              <a:rPr lang="en-HK" smtClean="0"/>
              <a:t>26/6/2022</a:t>
            </a:fld>
            <a:endParaRPr lang="en-H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8DFA5-0144-4AE3-95C6-55FEEF26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D57C8-537A-44E2-BCD1-FCBC704F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68478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C5CB0-DD34-4270-97A6-F09FA637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2EE9D-1B61-4075-BE8D-A8389FD9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47192-9BDD-476F-B75F-9A1806C4D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0F0B-3692-4097-8E52-8E120B108B04}" type="datetime1">
              <a:rPr lang="en-HK" smtClean="0"/>
              <a:t>26/6/2022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9A73-D7FB-4EF3-97F2-9780D2874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06CA5-6995-4760-B473-792E84443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2221E-05DD-4B1B-A8F3-3C8922C95192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64422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14">
            <a:extLst>
              <a:ext uri="{FF2B5EF4-FFF2-40B4-BE49-F238E27FC236}">
                <a16:creationId xmlns:a16="http://schemas.microsoft.com/office/drawing/2014/main" id="{DBF1ED07-FC11-4B33-B6CA-1B87CEBC8124}"/>
              </a:ext>
            </a:extLst>
          </p:cNvPr>
          <p:cNvSpPr txBox="1"/>
          <p:nvPr/>
        </p:nvSpPr>
        <p:spPr>
          <a:xfrm>
            <a:off x="172692" y="231028"/>
            <a:ext cx="449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sz="2800" dirty="0">
                <a:solidFill>
                  <a:srgbClr val="EF4751"/>
                </a:solidFill>
                <a:latin typeface="Geogrotesque Rg" panose="02000000000000000000" pitchFamily="50" charset="0"/>
                <a:ea typeface="+mj-ea"/>
                <a:cs typeface="+mj-cs"/>
              </a:rPr>
              <a:t>Founding Partners’ Profiles</a:t>
            </a:r>
          </a:p>
        </p:txBody>
      </p:sp>
      <p:grpSp>
        <p:nvGrpSpPr>
          <p:cNvPr id="23" name="Groupe 40">
            <a:extLst>
              <a:ext uri="{FF2B5EF4-FFF2-40B4-BE49-F238E27FC236}">
                <a16:creationId xmlns:a16="http://schemas.microsoft.com/office/drawing/2014/main" id="{BAC3FB92-A43C-4387-B088-38C0629154CC}"/>
              </a:ext>
            </a:extLst>
          </p:cNvPr>
          <p:cNvGrpSpPr/>
          <p:nvPr/>
        </p:nvGrpSpPr>
        <p:grpSpPr>
          <a:xfrm>
            <a:off x="700613" y="990481"/>
            <a:ext cx="10865421" cy="4877038"/>
            <a:chOff x="700613" y="867820"/>
            <a:chExt cx="10865421" cy="4877038"/>
          </a:xfrm>
        </p:grpSpPr>
        <p:sp>
          <p:nvSpPr>
            <p:cNvPr id="24" name="Rectangle 50">
              <a:extLst>
                <a:ext uri="{FF2B5EF4-FFF2-40B4-BE49-F238E27FC236}">
                  <a16:creationId xmlns:a16="http://schemas.microsoft.com/office/drawing/2014/main" id="{D634F73D-30F7-4A04-9170-D41A66298596}"/>
                </a:ext>
              </a:extLst>
            </p:cNvPr>
            <p:cNvSpPr/>
            <p:nvPr/>
          </p:nvSpPr>
          <p:spPr>
            <a:xfrm>
              <a:off x="3539203" y="1061091"/>
              <a:ext cx="2152360" cy="4683767"/>
            </a:xfrm>
            <a:prstGeom prst="rect">
              <a:avLst/>
            </a:prstGeom>
            <a:noFill/>
            <a:ln w="3172" cap="flat">
              <a:solidFill>
                <a:srgbClr val="BFBFB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57">
              <a:extLst>
                <a:ext uri="{FF2B5EF4-FFF2-40B4-BE49-F238E27FC236}">
                  <a16:creationId xmlns:a16="http://schemas.microsoft.com/office/drawing/2014/main" id="{C7B34499-D4A7-43DB-B4EB-0433D4B7600B}"/>
                </a:ext>
              </a:extLst>
            </p:cNvPr>
            <p:cNvSpPr/>
            <p:nvPr/>
          </p:nvSpPr>
          <p:spPr>
            <a:xfrm>
              <a:off x="5799170" y="1038218"/>
              <a:ext cx="5766864" cy="4706640"/>
            </a:xfrm>
            <a:prstGeom prst="rect">
              <a:avLst/>
            </a:prstGeom>
            <a:noFill/>
            <a:ln w="3172" cap="flat">
              <a:solidFill>
                <a:srgbClr val="BFBFB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3">
              <a:extLst>
                <a:ext uri="{FF2B5EF4-FFF2-40B4-BE49-F238E27FC236}">
                  <a16:creationId xmlns:a16="http://schemas.microsoft.com/office/drawing/2014/main" id="{798A44AD-33D4-4247-B0DD-87EB1DFF6599}"/>
                </a:ext>
              </a:extLst>
            </p:cNvPr>
            <p:cNvSpPr txBox="1"/>
            <p:nvPr/>
          </p:nvSpPr>
          <p:spPr>
            <a:xfrm>
              <a:off x="4105180" y="867820"/>
              <a:ext cx="981050" cy="262798"/>
            </a:xfrm>
            <a:prstGeom prst="rect">
              <a:avLst/>
            </a:prstGeom>
            <a:solidFill>
              <a:srgbClr val="FFFFFF"/>
            </a:solidFill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GB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/>
                  <a:ea typeface="+mn-ea"/>
                  <a:cs typeface="Arial" pitchFamily="34"/>
                </a:rPr>
                <a:t>PROFILE</a:t>
              </a:r>
            </a:p>
          </p:txBody>
        </p:sp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id="{01C51005-499F-458E-B3D8-CEE482C69804}"/>
                </a:ext>
              </a:extLst>
            </p:cNvPr>
            <p:cNvSpPr txBox="1"/>
            <p:nvPr/>
          </p:nvSpPr>
          <p:spPr>
            <a:xfrm>
              <a:off x="8098475" y="867820"/>
              <a:ext cx="1513075" cy="262798"/>
            </a:xfrm>
            <a:prstGeom prst="rect">
              <a:avLst/>
            </a:prstGeom>
            <a:solidFill>
              <a:srgbClr val="FFFFFF"/>
            </a:solidFill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GB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/>
                  <a:ea typeface="+mn-ea"/>
                  <a:cs typeface="Arial" pitchFamily="34"/>
                </a:rPr>
                <a:t>EXPERIENCE</a:t>
              </a:r>
            </a:p>
          </p:txBody>
        </p:sp>
        <p:grpSp>
          <p:nvGrpSpPr>
            <p:cNvPr id="30" name="Group 14">
              <a:extLst>
                <a:ext uri="{FF2B5EF4-FFF2-40B4-BE49-F238E27FC236}">
                  <a16:creationId xmlns:a16="http://schemas.microsoft.com/office/drawing/2014/main" id="{2611674D-D70E-4245-B448-78B4CDB71E9D}"/>
                </a:ext>
              </a:extLst>
            </p:cNvPr>
            <p:cNvGrpSpPr/>
            <p:nvPr/>
          </p:nvGrpSpPr>
          <p:grpSpPr>
            <a:xfrm>
              <a:off x="700613" y="1146493"/>
              <a:ext cx="4979127" cy="1268095"/>
              <a:chOff x="700613" y="1146493"/>
              <a:chExt cx="4979127" cy="1268095"/>
            </a:xfrm>
          </p:grpSpPr>
          <p:sp>
            <p:nvSpPr>
              <p:cNvPr id="36" name="TextBox 1">
                <a:extLst>
                  <a:ext uri="{FF2B5EF4-FFF2-40B4-BE49-F238E27FC236}">
                    <a16:creationId xmlns:a16="http://schemas.microsoft.com/office/drawing/2014/main" id="{A4C8C178-CB47-4A4E-B55F-E384A4638DCB}"/>
                  </a:ext>
                </a:extLst>
              </p:cNvPr>
              <p:cNvSpPr txBox="1"/>
              <p:nvPr/>
            </p:nvSpPr>
            <p:spPr>
              <a:xfrm>
                <a:off x="3474482" y="1146493"/>
                <a:ext cx="2205258" cy="1169551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4751"/>
                  </a:buClr>
                  <a:buSzPct val="100000"/>
                  <a:buFont typeface="Wingdings" pitchFamily="2"/>
                  <a:buChar char="§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1400" dirty="0">
                    <a:solidFill>
                      <a:srgbClr val="000000"/>
                    </a:solidFill>
                    <a:cs typeface="Arial" pitchFamily="34"/>
                  </a:rPr>
                  <a:t>1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Arial" pitchFamily="34"/>
                  </a:rPr>
                  <a:t>0 years in Market research and project management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4751"/>
                  </a:buClr>
                  <a:buSzPct val="100000"/>
                  <a:buFont typeface="Wingdings" pitchFamily="2"/>
                  <a:buChar char="§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Arial" pitchFamily="34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4751"/>
                  </a:buClr>
                  <a:buSzPct val="100000"/>
                  <a:buFont typeface="Wingdings" pitchFamily="2"/>
                  <a:buChar char="§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Arial" pitchFamily="34"/>
                  </a:rPr>
                  <a:t>Founding partner </a:t>
                </a:r>
                <a:r>
                  <a:rPr lang="en-GB" sz="1400" dirty="0">
                    <a:solidFill>
                      <a:srgbClr val="000000"/>
                    </a:solidFill>
                    <a:cs typeface="Arial" pitchFamily="34"/>
                  </a:rPr>
                  <a:t>at </a:t>
                </a:r>
                <a:r>
                  <a:rPr lang="en-GB" sz="1400" dirty="0" err="1">
                    <a:solidFill>
                      <a:srgbClr val="000000"/>
                    </a:solidFill>
                    <a:cs typeface="Arial" pitchFamily="34"/>
                  </a:rPr>
                  <a:t>xyz</a:t>
                </a:r>
                <a:r>
                  <a:rPr lang="en-GB" sz="1400" dirty="0">
                    <a:solidFill>
                      <a:srgbClr val="000000"/>
                    </a:solidFill>
                    <a:cs typeface="Arial" pitchFamily="34"/>
                  </a:rPr>
                  <a:t> </a:t>
                </a: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Arial" pitchFamily="34"/>
                </a:endParaRPr>
              </a:p>
            </p:txBody>
          </p:sp>
          <p:sp>
            <p:nvSpPr>
              <p:cNvPr id="37" name="Rectangle 11">
                <a:extLst>
                  <a:ext uri="{FF2B5EF4-FFF2-40B4-BE49-F238E27FC236}">
                    <a16:creationId xmlns:a16="http://schemas.microsoft.com/office/drawing/2014/main" id="{99C65357-9560-451B-94DB-EEC529D4D447}"/>
                  </a:ext>
                </a:extLst>
              </p:cNvPr>
              <p:cNvSpPr/>
              <p:nvPr/>
            </p:nvSpPr>
            <p:spPr>
              <a:xfrm>
                <a:off x="700613" y="1146493"/>
                <a:ext cx="2691636" cy="1268095"/>
              </a:xfrm>
              <a:prstGeom prst="rect">
                <a:avLst/>
              </a:prstGeom>
              <a:solidFill>
                <a:srgbClr val="C0000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0" lang="en-GB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Segoe UI Symbol" pitchFamily="34"/>
                    <a:cs typeface="Arial" pitchFamily="34"/>
                  </a:rPr>
                  <a:t>BAHANI BILLEL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kumimoji="0" lang="en-GB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Segoe UI Symbol" pitchFamily="34"/>
                  <a:cs typeface="Arial" pitchFamily="3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0" lang="en-GB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Segoe UI Symbol" pitchFamily="34"/>
                    <a:cs typeface="Arial" pitchFamily="34"/>
                  </a:rPr>
                  <a:t>CEO Sal </a:t>
                </a:r>
                <a:r>
                  <a:rPr lang="en-GB" sz="1300" b="1" dirty="0">
                    <a:solidFill>
                      <a:srgbClr val="FFFFFF"/>
                    </a:solidFill>
                    <a:ea typeface="Segoe UI Symbol" pitchFamily="34"/>
                    <a:cs typeface="Arial" pitchFamily="34"/>
                  </a:rPr>
                  <a:t>M</a:t>
                </a:r>
                <a:r>
                  <a:rPr kumimoji="0" lang="en-GB" sz="13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Segoe UI Symbol" pitchFamily="34"/>
                    <a:cs typeface="Arial" pitchFamily="34"/>
                  </a:rPr>
                  <a:t>djareb</a:t>
                </a:r>
                <a:endParaRPr kumimoji="0" lang="en-GB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Segoe UI Symbol" pitchFamily="34"/>
                  <a:cs typeface="Arial" pitchFamily="3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kumimoji="0" lang="en-GB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Segoe UI Symbol" pitchFamily="34"/>
                  <a:cs typeface="Arial" pitchFamily="3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kumimoji="0" lang="en-GB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Segoe UI Symbol" pitchFamily="34"/>
                    <a:cs typeface="Arial" pitchFamily="34"/>
                  </a:rPr>
                  <a:t>UNIVERSITE DE BLIDA; INSIM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/>
                  <a:ea typeface="Segoe UI Symbol" pitchFamily="34"/>
                  <a:cs typeface="Arial" pitchFamily="34"/>
                </a:endParaRPr>
              </a:p>
            </p:txBody>
          </p:sp>
        </p:grpSp>
        <p:sp>
          <p:nvSpPr>
            <p:cNvPr id="33" name="TextBox 37">
              <a:extLst>
                <a:ext uri="{FF2B5EF4-FFF2-40B4-BE49-F238E27FC236}">
                  <a16:creationId xmlns:a16="http://schemas.microsoft.com/office/drawing/2014/main" id="{AC798549-17FC-4BED-8DC2-1399CF83627C}"/>
                </a:ext>
              </a:extLst>
            </p:cNvPr>
            <p:cNvSpPr txBox="1"/>
            <p:nvPr/>
          </p:nvSpPr>
          <p:spPr>
            <a:xfrm>
              <a:off x="3474482" y="3620811"/>
              <a:ext cx="2205258" cy="173893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4751"/>
                </a:buClr>
                <a:buSzPct val="100000"/>
                <a:buFont typeface="Wingdings" pitchFamily="2"/>
                <a:buChar char="§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Arial" pitchFamily="34"/>
                </a:rPr>
                <a:t>20 years in Market research and project management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4751"/>
                </a:buClr>
                <a:buSzPct val="100000"/>
                <a:buFont typeface="Wingdings" pitchFamily="2"/>
                <a:buChar char="§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4751"/>
                </a:buClr>
                <a:buSzPct val="100000"/>
                <a:buFont typeface="Wingdings" pitchFamily="2"/>
                <a:buChar char="§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Arial" pitchFamily="34"/>
                </a:rPr>
                <a:t>CEO SmartRocket Africa &amp; Founding partner IMS Research 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Wingdings" pitchFamily="2"/>
                <a:buChar char="§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/>
                <a:ea typeface="+mn-ea"/>
                <a:cs typeface="Arial" pitchFamily="34"/>
              </a:endParaRPr>
            </a:p>
          </p:txBody>
        </p:sp>
      </p:grpSp>
      <p:sp>
        <p:nvSpPr>
          <p:cNvPr id="39" name="object 3">
            <a:extLst>
              <a:ext uri="{FF2B5EF4-FFF2-40B4-BE49-F238E27FC236}">
                <a16:creationId xmlns:a16="http://schemas.microsoft.com/office/drawing/2014/main" id="{79983F63-83EE-4ECD-A675-535CD6B6CFB1}"/>
              </a:ext>
            </a:extLst>
          </p:cNvPr>
          <p:cNvSpPr txBox="1"/>
          <p:nvPr/>
        </p:nvSpPr>
        <p:spPr>
          <a:xfrm>
            <a:off x="5838517" y="1116642"/>
            <a:ext cx="5766864" cy="15837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6832" rIns="0" bIns="0" anchor="t" anchorCtr="0" compatLnSpc="1">
            <a:spAutoFit/>
          </a:bodyPr>
          <a:lstStyle/>
          <a:p>
            <a:pPr marL="298451" marR="0" lvl="0" indent="-28575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  <a:p>
            <a:pPr marL="298451" marR="0" lvl="0" indent="-28575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EF4751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/>
              </a:rPr>
              <a:t>XXXXXXXXXXXS</a:t>
            </a:r>
          </a:p>
          <a:p>
            <a:pPr marL="298451" marR="0" lvl="0" indent="-28575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EF4751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000000"/>
                </a:solidFill>
                <a:cs typeface="Arial" pitchFamily="34"/>
              </a:rPr>
              <a:t>YYYYYYYYYYYYY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 pitchFamily="34"/>
            </a:endParaRPr>
          </a:p>
          <a:p>
            <a:pPr marL="298451" marR="0" lvl="0" indent="-28575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EF4751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/>
              </a:rPr>
              <a:t>Partner and co-founder </a:t>
            </a:r>
            <a:r>
              <a:rPr lang="en-US" sz="1400" dirty="0">
                <a:solidFill>
                  <a:srgbClr val="000000"/>
                </a:solidFill>
                <a:cs typeface="Arial" pitchFamily="34"/>
              </a:rPr>
              <a:t>at Global Marble …..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 pitchFamily="34"/>
            </a:endParaRPr>
          </a:p>
          <a:p>
            <a:pPr marL="12701" marR="0" lvl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EF4751"/>
              </a:buClr>
              <a:buSzTx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/>
              </a:rPr>
              <a:t>	- Market Research: (Quant, Qual, Panels), Data Analysis, </a:t>
            </a:r>
          </a:p>
          <a:p>
            <a:pPr marL="12701" marR="0" lvl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EF4751"/>
              </a:buClr>
              <a:buSzTx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/>
              </a:rPr>
              <a:t>	- Brands Performance, Consumer insights.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56C653-A603-4D00-A0FF-3CE7F72F4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1C6976-BE5D-4658-9F25-132912CB2553}" type="slidenum">
              <a:rPr lang="en-HK" sz="1400" b="0" smtClean="0"/>
              <a:t>1</a:t>
            </a:fld>
            <a:endParaRPr lang="en-HK" sz="1400" b="0" dirty="0"/>
          </a:p>
        </p:txBody>
      </p:sp>
      <p:pic>
        <p:nvPicPr>
          <p:cNvPr id="19" name="Picture 2" descr="sal mdjareb logo">
            <a:extLst>
              <a:ext uri="{FF2B5EF4-FFF2-40B4-BE49-F238E27FC236}">
                <a16:creationId xmlns:a16="http://schemas.microsoft.com/office/drawing/2014/main" id="{F2DEABE4-7F3E-014E-BC03-F42F45803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173" y="6427470"/>
            <a:ext cx="1108035" cy="4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210B7DBD-59BE-01CA-EFB2-19C4B575E8F2}"/>
              </a:ext>
            </a:extLst>
          </p:cNvPr>
          <p:cNvSpPr/>
          <p:nvPr/>
        </p:nvSpPr>
        <p:spPr>
          <a:xfrm>
            <a:off x="729043" y="3836967"/>
            <a:ext cx="2691636" cy="1268095"/>
          </a:xfrm>
          <a:prstGeom prst="rect">
            <a:avLst/>
          </a:prstGeom>
          <a:solidFill>
            <a:srgbClr val="C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Segoe UI Symbol" pitchFamily="34"/>
                <a:cs typeface="Arial" pitchFamily="34"/>
              </a:rPr>
              <a:t>BOUBAKER HAMMOU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Segoe UI Symbol" pitchFamily="34"/>
              <a:cs typeface="Arial" pitchFamily="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Segoe UI Symbol" pitchFamily="34"/>
                <a:cs typeface="Arial" pitchFamily="34"/>
              </a:rPr>
              <a:t>C00 Sal </a:t>
            </a:r>
            <a:r>
              <a:rPr kumimoji="0" lang="en-GB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Segoe UI Symbol" pitchFamily="34"/>
                <a:cs typeface="Arial" pitchFamily="34"/>
              </a:rPr>
              <a:t>Mdjareb</a:t>
            </a:r>
            <a:endParaRPr kumimoji="0" lang="en-GB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Segoe UI Symbol" pitchFamily="34"/>
              <a:cs typeface="Arial" pitchFamily="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Segoe UI Symbol" pitchFamily="34"/>
              <a:cs typeface="Arial" pitchFamily="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Segoe UI Symbol" pitchFamily="34"/>
                <a:cs typeface="Arial" pitchFamily="34"/>
              </a:rPr>
              <a:t>UDM; Montreal, Canada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/>
              <a:ea typeface="Segoe UI Symbol" pitchFamily="34"/>
              <a:cs typeface="Arial" pitchFamily="34"/>
            </a:endParaRP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11A87FDC-8F01-E08B-585D-DCA06DAF1145}"/>
              </a:ext>
            </a:extLst>
          </p:cNvPr>
          <p:cNvSpPr txBox="1"/>
          <p:nvPr/>
        </p:nvSpPr>
        <p:spPr>
          <a:xfrm>
            <a:off x="5838517" y="3605613"/>
            <a:ext cx="5766864" cy="22685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6832" rIns="0" bIns="0" anchor="t" anchorCtr="0" compatLnSpc="1">
            <a:spAutoFit/>
          </a:bodyPr>
          <a:lstStyle/>
          <a:p>
            <a:pPr marL="298451" marR="0" lvl="0" indent="-28575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  <a:p>
            <a:pPr marL="298451" marR="0" lvl="0" indent="-28575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EF4751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000000"/>
                </a:solidFill>
                <a:cs typeface="Arial" pitchFamily="34"/>
              </a:rPr>
              <a:t>Director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/>
              </a:rPr>
              <a:t> at the Nielsen Company overseeing retail measurement Services across North Africa</a:t>
            </a:r>
          </a:p>
          <a:p>
            <a:pPr marL="298451" marR="0" lvl="0" indent="-28575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EF4751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/>
              </a:rPr>
              <a:t>Director at Global Health TV  – covering global health issues in Africa-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/>
              </a:rPr>
              <a:t>WebsEdge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/>
              </a:rPr>
              <a:t> TV- UK </a:t>
            </a:r>
          </a:p>
          <a:p>
            <a:pPr marL="298451" marR="0" lvl="0" indent="-28575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EF4751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/>
              </a:rPr>
              <a:t>Partner and co-founder </a:t>
            </a:r>
            <a:r>
              <a:rPr lang="en-US" sz="1400" dirty="0">
                <a:solidFill>
                  <a:srgbClr val="000000"/>
                </a:solidFill>
                <a:cs typeface="Arial" pitchFamily="34"/>
              </a:rPr>
              <a:t>at IMS Research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/>
              </a:rPr>
              <a:t> </a:t>
            </a:r>
          </a:p>
          <a:p>
            <a:pPr marL="12701" marR="0" lvl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EF4751"/>
              </a:buClr>
              <a:buSzTx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/>
              </a:rPr>
              <a:t>	- Market Research: (Quant, Qual, Panels), Data Analysis, </a:t>
            </a:r>
          </a:p>
          <a:p>
            <a:pPr marL="12701" marR="0" lvl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EF4751"/>
              </a:buClr>
              <a:buSzTx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/>
              </a:rPr>
              <a:t>	- Brands Performance, Consumer insights. </a:t>
            </a:r>
          </a:p>
          <a:p>
            <a:pPr marL="298451" marR="0" lvl="0" indent="-28575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EF4751"/>
              </a:buClr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000000"/>
                </a:solidFill>
                <a:cs typeface="Arial" pitchFamily="34"/>
              </a:rPr>
              <a:t>CEO SmartRocket Africa (Intelligence retail Audit)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pic>
        <p:nvPicPr>
          <p:cNvPr id="21" name="b65dbba3-8f41-456c-8794-cacda36ee180" descr="Image">
            <a:extLst>
              <a:ext uri="{FF2B5EF4-FFF2-40B4-BE49-F238E27FC236}">
                <a16:creationId xmlns:a16="http://schemas.microsoft.com/office/drawing/2014/main" id="{D8151E81-328B-4D53-3B8D-E1884F00D0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13">
            <a:off x="2595158" y="3838854"/>
            <a:ext cx="838321" cy="83455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78071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94D9F78AF46740AD8B3C5B48AA69C8" ma:contentTypeVersion="2" ma:contentTypeDescription="Create a new document." ma:contentTypeScope="" ma:versionID="d07c326d449b26427f2818a3acb0f620">
  <xsd:schema xmlns:xsd="http://www.w3.org/2001/XMLSchema" xmlns:xs="http://www.w3.org/2001/XMLSchema" xmlns:p="http://schemas.microsoft.com/office/2006/metadata/properties" xmlns:ns2="60c4caed-b593-490f-9728-ea84be1aba40" targetNamespace="http://schemas.microsoft.com/office/2006/metadata/properties" ma:root="true" ma:fieldsID="f60827077f5900ae48c303c79e191b4a" ns2:_="">
    <xsd:import namespace="60c4caed-b593-490f-9728-ea84be1ab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c4caed-b593-490f-9728-ea84be1ab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B0881E-1957-47E0-B69F-B596B4E665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c4caed-b593-490f-9728-ea84be1ab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32A085-6CBD-4AFE-8F65-F16F79DE23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FF260C-E5D1-474A-86FC-544E975830D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28468</TotalTime>
  <Words>152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Geogrotesque Rg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Boubaker Hammou</dc:creator>
  <cp:lastModifiedBy>Hammou Boubaker</cp:lastModifiedBy>
  <cp:revision>216</cp:revision>
  <dcterms:created xsi:type="dcterms:W3CDTF">2019-10-09T08:46:00Z</dcterms:created>
  <dcterms:modified xsi:type="dcterms:W3CDTF">2022-06-26T12:21:55Z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0x010100AE94D9F78AF46740AD8B3C5B48AA69C8</vt:lpwstr>
  </property>
</Properties>
</file>