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1517" r:id="rId6"/>
    <p:sldId id="1700" r:id="rId7"/>
    <p:sldId id="1706" r:id="rId8"/>
    <p:sldId id="1721" r:id="rId9"/>
    <p:sldId id="1692" r:id="rId10"/>
    <p:sldId id="1694" r:id="rId11"/>
    <p:sldId id="1693" r:id="rId12"/>
    <p:sldId id="1636" r:id="rId13"/>
    <p:sldId id="1649" r:id="rId14"/>
    <p:sldId id="1681" r:id="rId15"/>
    <p:sldId id="1695" r:id="rId16"/>
    <p:sldId id="1722" r:id="rId17"/>
    <p:sldId id="1705" r:id="rId18"/>
    <p:sldId id="1691" r:id="rId19"/>
    <p:sldId id="1720" r:id="rId20"/>
    <p:sldId id="1724" r:id="rId21"/>
    <p:sldId id="1697" r:id="rId22"/>
    <p:sldId id="1713" r:id="rId23"/>
    <p:sldId id="1723" r:id="rId24"/>
    <p:sldId id="1650" r:id="rId25"/>
    <p:sldId id="1676" r:id="rId26"/>
    <p:sldId id="15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F4751"/>
    <a:srgbClr val="347891"/>
    <a:srgbClr val="DD1A3F"/>
    <a:srgbClr val="70AD47"/>
    <a:srgbClr val="4EB7CD"/>
    <a:srgbClr val="EFC782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5214" autoAdjust="0"/>
  </p:normalViewPr>
  <p:slideViewPr>
    <p:cSldViewPr snapToGrid="0">
      <p:cViewPr>
        <p:scale>
          <a:sx n="100" d="100"/>
          <a:sy n="100" d="100"/>
        </p:scale>
        <p:origin x="72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>
                <a:solidFill>
                  <a:srgbClr val="C00000"/>
                </a:solidFill>
              </a:rPr>
              <a:t>Cash</a:t>
            </a:r>
            <a:r>
              <a:rPr lang="en-US" sz="1400" baseline="0" dirty="0">
                <a:solidFill>
                  <a:srgbClr val="C00000"/>
                </a:solidFill>
              </a:rPr>
              <a:t> flows to Transform Fund</a:t>
            </a:r>
            <a:endParaRPr lang="en-US" sz="1400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4185991042363277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31841967071697"/>
          <c:y val="5.0486126084828914E-2"/>
          <c:w val="0.79567698740470483"/>
          <c:h val="0.90777399821528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'IsDB Sponsor IRR (2)'!$E$24</c:f>
              <c:strCache>
                <c:ptCount val="1"/>
                <c:pt idx="0">
                  <c:v>Cash flows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cat>
            <c:numRef>
              <c:f>'IsDB Sponsor IRR (2)'!$I$41:$M$41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'IsDB Sponsor IRR (2)'!$I$24:$M$24</c:f>
              <c:numCache>
                <c:formatCode>_(* #,##0_);_(* \(#,##0\);_(* "-"??_);_(@_)</c:formatCode>
                <c:ptCount val="5"/>
                <c:pt idx="0" formatCode="_-* #,##0\ _€_-;\-* #,##0\ _€_-;_-* &quot;-&quot;??\ _€_-;_-@_-">
                  <c:v>-450000</c:v>
                </c:pt>
                <c:pt idx="1">
                  <c:v>-500000</c:v>
                </c:pt>
                <c:pt idx="2" formatCode="_-* #,##0\ _€_-;\-* #,##0\ _€_-;_-* &quot;-&quot;??\ _€_-;_-@_-">
                  <c:v>0</c:v>
                </c:pt>
                <c:pt idx="3" formatCode="_-* #,##0\ _€_-;\-* #,##0\ _€_-;_-* &quot;-&quot;??\ _€_-;_-@_-">
                  <c:v>0</c:v>
                </c:pt>
                <c:pt idx="4" formatCode="_-* #,##0\ _€_-;\-* #,##0\ _€_-;_-* &quot;-&quot;??\ _€_-;_-@_-">
                  <c:v>2251116.6552225626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2-4876-BD76-572E6038DAAF}"/>
            </c:ext>
          </c:extLst>
        </c:ser>
        <c:ser>
          <c:idx val="1"/>
          <c:order val="1"/>
          <c:tx>
            <c:strRef>
              <c:f>'IsDB Sponsor IRR (2)'!$E$25</c:f>
              <c:strCache>
                <c:ptCount val="1"/>
                <c:pt idx="0">
                  <c:v>Cumulated cash flows </c:v>
                </c:pt>
              </c:strCache>
            </c:strRef>
          </c:tx>
          <c:spPr>
            <a:solidFill>
              <a:srgbClr val="C5C5FF"/>
            </a:solidFill>
          </c:spPr>
          <c:invertIfNegative val="0"/>
          <c:cat>
            <c:numRef>
              <c:f>'IsDB Sponsor IRR (2)'!$I$41:$M$41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'IsDB Sponsor IRR (2)'!$I$25:$M$25</c:f>
              <c:numCache>
                <c:formatCode>_-* #,##0\ _€_-;\-* #,##0\ _€_-;_-* "-"??\ _€_-;_-@_-</c:formatCode>
                <c:ptCount val="5"/>
                <c:pt idx="0">
                  <c:v>-450000</c:v>
                </c:pt>
                <c:pt idx="1">
                  <c:v>-950000</c:v>
                </c:pt>
                <c:pt idx="2">
                  <c:v>-950000</c:v>
                </c:pt>
                <c:pt idx="3">
                  <c:v>-950000</c:v>
                </c:pt>
                <c:pt idx="4">
                  <c:v>1301116.6552225626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2-4876-BD76-572E6038D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34976"/>
        <c:axId val="56340864"/>
      </c:barChart>
      <c:catAx>
        <c:axId val="5633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6340864"/>
        <c:crosses val="autoZero"/>
        <c:auto val="1"/>
        <c:lblAlgn val="ctr"/>
        <c:lblOffset val="100"/>
        <c:noMultiLvlLbl val="0"/>
      </c:catAx>
      <c:valAx>
        <c:axId val="56340864"/>
        <c:scaling>
          <c:orientation val="minMax"/>
        </c:scaling>
        <c:delete val="0"/>
        <c:axPos val="l"/>
        <c:numFmt formatCode="_-* #,##0\ _€_-;\-* #,##0\ _€_-;_-* &quot;-&quot;??\ _€_-;_-@_-" sourceLinked="1"/>
        <c:majorTickMark val="out"/>
        <c:minorTickMark val="none"/>
        <c:tickLblPos val="nextTo"/>
        <c:crossAx val="56334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4564487636263"/>
          <c:y val="0.80144596779581023"/>
          <c:w val="0.20508964506992441"/>
          <c:h val="0.1247308125347261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89EF4-5849-478F-A451-E5040F09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4D26-5C31-40CC-8444-20521356B5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6C71-591E-4291-8F8A-3D86416F5ED2}" type="datetimeFigureOut">
              <a:rPr lang="fr-FR" smtClean="0"/>
              <a:t>25/06/2022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F569C-6B79-44C3-9B08-30DE52814F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2C2A-A2E1-401B-A951-BF13FD433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4500-01DB-4577-BF0A-9F250E85D6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34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6937-C40A-42AA-916B-05050D359ACD}" type="datetimeFigureOut">
              <a:rPr lang="en-HK" smtClean="0"/>
              <a:t>25/6/2022</a:t>
            </a:fld>
            <a:endParaRPr lang="en-H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69C1-4316-42F0-8413-EE6AD3FBDD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3592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3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519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5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6337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13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1507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14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61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15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6485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16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9041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17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8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18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7BF4-A3AA-4448-B944-5A6F271E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1451-41C8-4D50-A615-AEB060CA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827A-F66A-4892-8796-9C46A3BB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058-6FDB-4BC1-95ED-FC754EA608BA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53A-61AB-4D91-958C-BE8405B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08B6-C3B7-47F1-9FE9-99B86246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100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90F3-E731-4B7A-B9A0-9B0FA32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3E69-C98C-4A1C-B914-0E6A8B0F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8646-A109-4C43-B088-3383E9D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ED27-1F42-46A6-840E-A0F90C2C3B1B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8830-3F40-4F52-A4AD-42F063A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B97F-7424-4A6E-A490-F7BAB7E0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555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93DDE-247F-49E8-8C36-4E4509B42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6249-41A1-4F83-B2A2-EB2E6D30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0694-496F-4473-B647-839F287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FCD-96E1-4F10-A224-DBB8FE5F9A94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DB00-1B06-40AF-A55C-7CC8286E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3829-3A30-44B0-867A-6958CA2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0948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BAE8-794C-4BA7-ACDF-DB6D01C8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BF8C8-9B5A-4343-880E-AC2482774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CBE5D5A-5EBA-4259-920F-1B87A28B9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27470"/>
            <a:ext cx="414062" cy="365125"/>
          </a:xfrm>
          <a:prstGeom prst="rect">
            <a:avLst/>
          </a:prstGeom>
        </p:spPr>
        <p:txBody>
          <a:bodyPr/>
          <a:lstStyle/>
          <a:p>
            <a:fld id="{041C6976-BE5D-4658-9F25-132912CB2553}" type="slidenum">
              <a:rPr lang="en-HK" sz="1400" b="0" smtClean="0"/>
              <a:t>‹#›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369758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0C9B-0D1F-445B-AA82-71C07A2D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4" y="113287"/>
            <a:ext cx="11991108" cy="613930"/>
          </a:xfrm>
        </p:spPr>
        <p:txBody>
          <a:bodyPr anchor="t">
            <a:normAutofit/>
          </a:bodyPr>
          <a:lstStyle>
            <a:lvl1pPr marL="0" algn="l" defTabSz="342900" rtl="0" eaLnBrk="1" latinLnBrk="0" hangingPunct="1">
              <a:defRPr lang="en-HK" sz="2800" kern="0">
                <a:solidFill>
                  <a:srgbClr val="EF4751"/>
                </a:solidFill>
                <a:latin typeface="+mn-lt"/>
                <a:ea typeface="Microsoft JhengHei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20D-77B5-4623-8CAB-1ECA069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91" y="737839"/>
            <a:ext cx="11957531" cy="1561453"/>
          </a:xfrm>
        </p:spPr>
        <p:txBody>
          <a:bodyPr wrap="square">
            <a:spAutoFit/>
          </a:bodyPr>
          <a:lstStyle>
            <a:lvl1pPr>
              <a:def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ea typeface="Yu Gothic" panose="020B0400000000000000" pitchFamily="34" charset="-128"/>
              </a:defRPr>
            </a:lvl2pPr>
            <a:lvl3pPr>
              <a:def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lang="en-HK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0" lvl="0"/>
            <a:r>
              <a:rPr lang="en-US" dirty="0"/>
              <a:t>Click to edit Master text styles</a:t>
            </a:r>
          </a:p>
          <a:p>
            <a:pPr marL="396875" lvl="1" indent="-285750">
              <a:spcAft>
                <a:spcPts val="600"/>
              </a:spcAft>
              <a:buSzPct val="125000"/>
            </a:pPr>
            <a:r>
              <a:rPr lang="en-US" dirty="0"/>
              <a:t>Second level</a:t>
            </a:r>
          </a:p>
          <a:p>
            <a:pPr marL="914400" lvl="2"/>
            <a:r>
              <a:rPr lang="en-US" dirty="0"/>
              <a:t>Third level</a:t>
            </a:r>
          </a:p>
          <a:p>
            <a:pPr marL="1371600" lvl="3"/>
            <a:r>
              <a:rPr lang="en-US" dirty="0"/>
              <a:t>Fourth level</a:t>
            </a:r>
          </a:p>
          <a:p>
            <a:pPr marL="1828800"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52A614D-F3A9-4DAD-B15C-BAAB0514A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27470"/>
            <a:ext cx="414062" cy="365125"/>
          </a:xfrm>
          <a:prstGeom prst="rect">
            <a:avLst/>
          </a:prstGeom>
        </p:spPr>
        <p:txBody>
          <a:bodyPr/>
          <a:lstStyle/>
          <a:p>
            <a:fld id="{041C6976-BE5D-4658-9F25-132912CB2553}" type="slidenum">
              <a:rPr lang="en-HK" sz="1400" b="0" smtClean="0"/>
              <a:t>‹#›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149798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9B4D-67B2-42E2-B20E-B6B9D5D6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5BEC-6A94-4948-A607-2998AE7C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818D-1BD4-4EFC-B376-55FEDE04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5A49-6072-4952-B58D-E653B6E26B39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2A3D-CDB8-41F1-B9FB-9A618705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7095-8A39-445A-90DA-2A0F1E3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8406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C232-09C7-4A14-94D1-882B4216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BC4-1209-4445-98E7-FF41C912B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9513-4543-4662-9240-A3B69086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9B23-6709-47AB-B9EE-CA7B9E33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AFB2-9C25-40A4-9D6F-222D34E41E1D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29A66-1933-4D48-BFC0-187C1A7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1214C-2E83-42FA-B7B0-7BF177F6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8201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8B9-BD65-46B3-AB13-3049EDB2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E04F-CDBC-4A28-A3BE-A0246FEF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8C8E-9BC8-4974-BC4D-C48ACBB3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C3308-6716-4519-BA3D-84A728900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E5265-F371-4DE9-A373-99CB3A2E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514F2-E207-4A9E-BE31-9B8CA1DB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983B-C35D-4745-9F41-21114B4B98B5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0EB78-84C2-4A42-B91A-C576CAD5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9894D-6B8B-4F56-AE95-DFE694C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2047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4336-390B-43ED-A3B1-C1197D5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8580A-9CFE-49F6-A4EE-FBECAF9A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5923-5C9B-426D-975C-A707ED007B19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83F1E-2559-41AF-9D65-601CB47A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180AC-8E53-43CE-8DF2-276AD0B5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61867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98966-ED09-423D-9875-D3ABF28D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75F-AB87-4AA7-A05A-9C0881548E56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F17A7-DBB5-47BA-A485-B5E863C5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4E1FF-2BF6-460F-AB48-898889C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61798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B0D3-98C1-41B0-A5AD-80DE2028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66B9-9886-4141-890A-EFED44E0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FA3AE-2F09-422B-B14B-1BF7F99A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810B-F425-45A7-938A-18E58B6C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E11-9DFA-4EE0-A86B-2C4EDEEA0C04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6515-6887-40C6-B607-976546C2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A819-8332-47F6-9D9B-8BB7C352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6055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BDCF-2D62-41DB-8D0A-90E4346B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2" y="191231"/>
            <a:ext cx="11688195" cy="410730"/>
          </a:xfrm>
        </p:spPr>
        <p:txBody>
          <a:bodyPr>
            <a:noAutofit/>
          </a:bodyPr>
          <a:lstStyle>
            <a:lvl1pPr>
              <a:defRPr sz="2800">
                <a:solidFill>
                  <a:srgbClr val="EF475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0DA-49EE-443D-9647-20D7F51A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2" y="698157"/>
            <a:ext cx="11688195" cy="4351338"/>
          </a:xfrm>
        </p:spPr>
        <p:txBody>
          <a:bodyPr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6ED601A-AF70-4D96-B5F1-881BE0B4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27470"/>
            <a:ext cx="414062" cy="365125"/>
          </a:xfrm>
          <a:prstGeom prst="rect">
            <a:avLst/>
          </a:prstGeom>
        </p:spPr>
        <p:txBody>
          <a:bodyPr/>
          <a:lstStyle/>
          <a:p>
            <a:fld id="{041C6976-BE5D-4658-9F25-132912CB2553}" type="slidenum">
              <a:rPr lang="en-HK" sz="1400" b="0" smtClean="0"/>
              <a:t>‹#›</a:t>
            </a:fld>
            <a:endParaRPr lang="en-HK" sz="1400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7FA74D-78D6-4D49-BFE1-F028B9922D4A}"/>
              </a:ext>
            </a:extLst>
          </p:cNvPr>
          <p:cNvGrpSpPr/>
          <p:nvPr userDrawn="1"/>
        </p:nvGrpSpPr>
        <p:grpSpPr>
          <a:xfrm flipH="1" flipV="1">
            <a:off x="-3254" y="4886496"/>
            <a:ext cx="1742601" cy="1981551"/>
            <a:chOff x="9226740" y="83731"/>
            <a:chExt cx="2888322" cy="3284376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A1A989F7-CF59-4CBC-8976-E5AC0BD98DEE}"/>
                </a:ext>
              </a:extLst>
            </p:cNvPr>
            <p:cNvSpPr/>
            <p:nvPr/>
          </p:nvSpPr>
          <p:spPr>
            <a:xfrm rot="10800000">
              <a:off x="9226740" y="83731"/>
              <a:ext cx="2879790" cy="3284375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80101-E46C-4B46-8604-4A16B586D9EF}"/>
                </a:ext>
              </a:extLst>
            </p:cNvPr>
            <p:cNvSpPr/>
            <p:nvPr/>
          </p:nvSpPr>
          <p:spPr>
            <a:xfrm>
              <a:off x="9705985" y="919598"/>
              <a:ext cx="2409077" cy="2448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1DF99-FB28-4325-B69F-B0B03F017A3D}"/>
              </a:ext>
            </a:extLst>
          </p:cNvPr>
          <p:cNvCxnSpPr/>
          <p:nvPr userDrawn="1"/>
        </p:nvCxnSpPr>
        <p:spPr>
          <a:xfrm>
            <a:off x="0" y="6357897"/>
            <a:ext cx="12192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36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0B87-7D82-4F22-BD8A-02323F0A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69441-AEB6-41A3-B976-86B7C7D06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5B6C-83DF-4198-A273-A64E28A0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810A3-2803-4DAA-8F38-F57F029F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A7C9-F362-46BE-8F3E-4BD4F5FC174A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6272-2F8C-4745-A9E9-C008E95D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2520-8158-426F-8C95-801C70BC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66450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EA41-7E99-4D11-94A8-855A57F5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61B6-9864-4D61-B4EC-A0CDB062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1E83-08E1-472A-84B9-511F6F43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1775-F208-4797-A7DA-4B148C0172E6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4DAD-ADAA-44C2-8CD7-B3591E3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1DF1-DEAD-4F73-9E27-8234D27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53586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AEC-3E6E-4C7E-9109-01C031F4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0E06D-23B6-4B6B-A844-2381B1CA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B205-5977-47D6-9CBF-F9E0C07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7C5-3703-4708-8B1F-C815032BBFBE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E28E-21DE-437C-81E9-B6DC51EF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E9FC-936B-4B35-B0BC-38CE8EC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647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32F-9779-4187-9856-02FB7551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EC39-BB56-41B1-8D9E-FDF42237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904D-C431-4039-A2AB-9E42F92F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6C22-E391-4991-977D-BFBE3F31EAB8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7E24-0A15-4377-9545-890282C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0BE2-C306-4FA1-9E79-86C84BE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52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AD7-9F81-473D-90E8-54A687B9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A25E-C80C-4D58-BC8A-41B5D4E2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EC06-166A-4003-AFA5-70D36A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F7C28-1E9D-4543-A019-1D2A980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23F-9F7B-4BDA-B0F4-2D605702BBD7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A6D6-D52A-4C85-8714-DF155156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ACE5-E291-40CD-8001-F0010BB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268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9063-96A2-4291-B6D6-08E1665F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94FD-D19E-4BCB-B3BD-663BEE88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38A0-F3D7-4E06-A5B4-725786D1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7D95-52BF-4C4C-8317-A3582389D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E0A79-85B3-4451-8691-E381E354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3907-235B-4CBF-AD44-C89E51E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828D-910B-46BF-86A4-1261FE5F1BBC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23E01-7A61-49F5-A4BF-D86941D6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6B2C-6A73-4B25-991D-11ECD7A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883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A58C-FDDB-469E-9873-04B00AF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2772B-57BA-49D1-8ACB-0763529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3704-21F8-4115-802B-9199C7E87636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325D-EADA-486C-8CC4-E37F1C97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0843-3FBE-4798-B996-86E4976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8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0B41-64EA-47B3-A749-A3D59426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456C-C05C-45F4-BF23-30C46CE2AE83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8185B-82BC-441A-8EDC-7AF0F684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E0F8-D3AD-427F-9F85-3E101E93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381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0EB-C004-49DB-8ED2-DD9F7ED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612-8097-4C91-869F-415043C4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6A8F-BC3B-417F-B06A-750781B9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1617-0ECC-471E-A210-EC2139D7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1D79-26CE-40D3-B7BF-CF18F4314D80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0969-760D-4105-AB20-B89E883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A5F8-5276-4D37-B27B-4079E57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57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E4BE-5555-4C06-9845-0EBA0E0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20512-B4DD-4DC9-AA2E-C5AFA19A0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62E7-85BF-439A-8CE0-6FEC226D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29100-778E-42C6-8C62-7084FE87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45AF-7C89-419A-8A82-1C992237AA77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DFA5-0144-4AE3-95C6-55FEEF26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7C8-537A-44E2-BCD1-FCBC704F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847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5CB0-DD34-4270-97A6-F09FA637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EE9D-1B61-4075-BE8D-A8389FD9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7192-9BDD-476F-B75F-9A1806C4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0F0B-3692-4097-8E52-8E120B108B04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A73-D7FB-4EF3-97F2-9780D287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6CA5-6995-4760-B473-792E84443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442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037B9-CF8A-4AD6-8DEE-F0C278D4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B90B-F9F9-4BAC-B90E-38D747AA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CAAB-1A79-4E1F-908E-F9324B68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CD4D-E3A4-480E-A467-78FFE8182221}" type="datetime1">
              <a:rPr lang="en-HK" smtClean="0"/>
              <a:t>25/6/2022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8088-42C1-4C9C-B138-5ABE42B2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F479-DFC4-4374-9BA8-1A6F5FB21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3B54-5B68-4C34-ADA0-4D0778B429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845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EB0F8-EDE7-420E-8C78-09B0BEAC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1413" y="6401108"/>
            <a:ext cx="4114800" cy="365125"/>
          </a:xfrm>
        </p:spPr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6EDEC5-F3BA-486A-B7B2-FF45105D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1</a:t>
            </a:fld>
            <a:endParaRPr lang="en-HK" dirty="0"/>
          </a:p>
        </p:txBody>
      </p:sp>
      <p:pic>
        <p:nvPicPr>
          <p:cNvPr id="1026" name="Picture 2" descr="sal mdjareb logo">
            <a:extLst>
              <a:ext uri="{FF2B5EF4-FFF2-40B4-BE49-F238E27FC236}">
                <a16:creationId xmlns:a16="http://schemas.microsoft.com/office/drawing/2014/main" id="{7CF02FB5-8DBE-AD20-DE72-516EB70A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" y="375225"/>
            <a:ext cx="3511744" cy="14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8108002-2DD9-4A64-9801-82C7C315B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1"/>
          <a:stretch/>
        </p:blipFill>
        <p:spPr>
          <a:xfrm>
            <a:off x="6442176" y="5587416"/>
            <a:ext cx="5749824" cy="1261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F647D-DCC3-B7B5-1456-37A1BE7C2557}"/>
              </a:ext>
            </a:extLst>
          </p:cNvPr>
          <p:cNvSpPr txBox="1"/>
          <p:nvPr/>
        </p:nvSpPr>
        <p:spPr>
          <a:xfrm>
            <a:off x="346176" y="2932856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313131"/>
                </a:solidFill>
                <a:effectLst/>
              </a:rPr>
              <a:t>Grow with </a:t>
            </a:r>
            <a:r>
              <a:rPr lang="en-US" sz="3200" b="1" i="1" dirty="0">
                <a:solidFill>
                  <a:srgbClr val="FF0000"/>
                </a:solidFill>
              </a:rPr>
              <a:t>Sal </a:t>
            </a:r>
            <a:r>
              <a:rPr lang="en-US" sz="3200" b="1" i="1" dirty="0" err="1">
                <a:solidFill>
                  <a:srgbClr val="FF0000"/>
                </a:solidFill>
              </a:rPr>
              <a:t>M’djareb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313131"/>
                </a:solidFill>
              </a:rPr>
              <a:t>reviews</a:t>
            </a:r>
            <a:r>
              <a:rPr lang="en-US" sz="3200" b="1" i="0" dirty="0">
                <a:solidFill>
                  <a:srgbClr val="313131"/>
                </a:solidFill>
                <a:effectLst/>
              </a:rPr>
              <a:t>.</a:t>
            </a:r>
          </a:p>
          <a:p>
            <a:pPr algn="ctr"/>
            <a:r>
              <a:rPr lang="en-US" sz="3200" b="1" i="0" dirty="0">
                <a:solidFill>
                  <a:srgbClr val="313131"/>
                </a:solidFill>
                <a:effectLst/>
              </a:rPr>
              <a:t> </a:t>
            </a:r>
          </a:p>
          <a:p>
            <a:pPr algn="ctr"/>
            <a:r>
              <a:rPr lang="en-US" sz="3200" b="1" i="0" dirty="0">
                <a:solidFill>
                  <a:srgbClr val="313131"/>
                </a:solidFill>
                <a:effectLst/>
              </a:rPr>
              <a:t>Manage Reviews Seamlessly Anytime. </a:t>
            </a:r>
            <a:r>
              <a:rPr lang="en-US" sz="3200" b="1" i="0" dirty="0" err="1">
                <a:solidFill>
                  <a:srgbClr val="313131"/>
                </a:solidFill>
                <a:effectLst/>
              </a:rPr>
              <a:t>Anyday</a:t>
            </a:r>
            <a:r>
              <a:rPr lang="en-US" sz="3200" b="1" i="0" dirty="0">
                <a:solidFill>
                  <a:srgbClr val="313131"/>
                </a:solidFill>
                <a:effectLst/>
              </a:rPr>
              <a:t>.</a:t>
            </a:r>
          </a:p>
        </p:txBody>
      </p:sp>
      <p:pic>
        <p:nvPicPr>
          <p:cNvPr id="5" name="Picture 2" descr="Online Review Management Platform — 5starRocket">
            <a:extLst>
              <a:ext uri="{FF2B5EF4-FFF2-40B4-BE49-F238E27FC236}">
                <a16:creationId xmlns:a16="http://schemas.microsoft.com/office/drawing/2014/main" id="{562916C1-4921-087A-552D-F580D718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27" y="278296"/>
            <a:ext cx="5749824" cy="53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E3FB-5F30-4A46-A71C-153B082E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Geogrotesque Rg" panose="02000000000000000000" pitchFamily="50" charset="0"/>
              </a:rPr>
              <a:t>Key deliverables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DF6F3-4FB2-439C-A3F1-56867FA4638E}"/>
              </a:ext>
            </a:extLst>
          </p:cNvPr>
          <p:cNvGrpSpPr/>
          <p:nvPr/>
        </p:nvGrpSpPr>
        <p:grpSpPr>
          <a:xfrm>
            <a:off x="468311" y="1459528"/>
            <a:ext cx="3590345" cy="3746500"/>
            <a:chOff x="870413" y="2134231"/>
            <a:chExt cx="3590345" cy="37465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7122FE-C568-47F6-B01C-A7520A1C2524}"/>
                </a:ext>
              </a:extLst>
            </p:cNvPr>
            <p:cNvSpPr txBox="1"/>
            <p:nvPr/>
          </p:nvSpPr>
          <p:spPr>
            <a:xfrm>
              <a:off x="870413" y="2134231"/>
              <a:ext cx="3590345" cy="3746500"/>
            </a:xfrm>
            <a:prstGeom prst="roundRect">
              <a:avLst>
                <a:gd name="adj" fmla="val 2732"/>
              </a:avLst>
            </a:prstGeom>
            <a:solidFill>
              <a:srgbClr val="F0F0F3"/>
            </a:solidFill>
          </p:spPr>
          <p:txBody>
            <a:bodyPr wrap="square" lIns="182880" tIns="182880" rIns="182880" bIns="18288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1200"/>
                </a:spcAft>
                <a:buSzPct val="125000"/>
              </a:pPr>
              <a:endParaRPr lang="en-US" sz="2200" dirty="0">
                <a:ea typeface="Yu Gothic" panose="020B0400000000000000" pitchFamily="34" charset="-128"/>
              </a:endParaRPr>
            </a:p>
          </p:txBody>
        </p:sp>
        <p:sp>
          <p:nvSpPr>
            <p:cNvPr id="7" name="TextBox 6">
              <a:hlinkClick r:id="" action="ppaction://noaction"/>
              <a:extLst>
                <a:ext uri="{FF2B5EF4-FFF2-40B4-BE49-F238E27FC236}">
                  <a16:creationId xmlns:a16="http://schemas.microsoft.com/office/drawing/2014/main" id="{7D7714E2-EFE9-47D7-B64A-B88134B741E1}"/>
                </a:ext>
              </a:extLst>
            </p:cNvPr>
            <p:cNvSpPr txBox="1"/>
            <p:nvPr/>
          </p:nvSpPr>
          <p:spPr>
            <a:xfrm>
              <a:off x="960309" y="2258145"/>
              <a:ext cx="33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TW" sz="2200" dirty="0">
                  <a:solidFill>
                    <a:srgbClr val="EF4751"/>
                  </a:solidFill>
                  <a:ea typeface="Yu Gothic" panose="020B0400000000000000" pitchFamily="34" charset="-128"/>
                  <a:cs typeface="Magallanes Bold"/>
                </a:rPr>
                <a:t>1. Real-time interactive client portal</a:t>
              </a:r>
              <a:endParaRPr lang="en-US" sz="2200" dirty="0">
                <a:solidFill>
                  <a:srgbClr val="EF4751"/>
                </a:solidFill>
                <a:ea typeface="Yu Gothic" panose="020B0400000000000000" pitchFamily="34" charset="-128"/>
                <a:cs typeface="Magallanes Bold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BEDE2-A09B-4A6E-BBBA-E33F07FBDC8E}"/>
              </a:ext>
            </a:extLst>
          </p:cNvPr>
          <p:cNvGrpSpPr/>
          <p:nvPr/>
        </p:nvGrpSpPr>
        <p:grpSpPr>
          <a:xfrm>
            <a:off x="4173951" y="1459528"/>
            <a:ext cx="3590345" cy="3746500"/>
            <a:chOff x="4576053" y="2134231"/>
            <a:chExt cx="3590345" cy="37465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D5423E-4189-40B7-A3BE-72D230E1E958}"/>
                </a:ext>
              </a:extLst>
            </p:cNvPr>
            <p:cNvSpPr txBox="1"/>
            <p:nvPr/>
          </p:nvSpPr>
          <p:spPr>
            <a:xfrm>
              <a:off x="4576053" y="2134231"/>
              <a:ext cx="3590345" cy="3746500"/>
            </a:xfrm>
            <a:prstGeom prst="roundRect">
              <a:avLst>
                <a:gd name="adj" fmla="val 2732"/>
              </a:avLst>
            </a:prstGeom>
            <a:solidFill>
              <a:srgbClr val="F0F0F3"/>
            </a:solidFill>
          </p:spPr>
          <p:txBody>
            <a:bodyPr wrap="square" lIns="182880" tIns="182880" rIns="182880" bIns="18288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1200"/>
                </a:spcAft>
                <a:buSzPct val="125000"/>
              </a:pPr>
              <a:endParaRPr lang="en-US" sz="2200" dirty="0">
                <a:ea typeface="Yu Gothic" panose="020B0400000000000000" pitchFamily="34" charset="-128"/>
              </a:endParaRPr>
            </a:p>
          </p:txBody>
        </p:sp>
        <p:sp>
          <p:nvSpPr>
            <p:cNvPr id="10" name="TextBox 9">
              <a:hlinkClick r:id="" action="ppaction://noaction"/>
              <a:extLst>
                <a:ext uri="{FF2B5EF4-FFF2-40B4-BE49-F238E27FC236}">
                  <a16:creationId xmlns:a16="http://schemas.microsoft.com/office/drawing/2014/main" id="{7FBC4AA6-5EB3-4106-A6E3-69342BD3DB46}"/>
                </a:ext>
              </a:extLst>
            </p:cNvPr>
            <p:cNvSpPr txBox="1"/>
            <p:nvPr/>
          </p:nvSpPr>
          <p:spPr>
            <a:xfrm>
              <a:off x="4665949" y="2258145"/>
              <a:ext cx="33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TW" sz="2200" dirty="0">
                  <a:solidFill>
                    <a:srgbClr val="EF4751"/>
                  </a:solidFill>
                  <a:ea typeface="Yu Gothic" panose="020B0400000000000000" pitchFamily="34" charset="-128"/>
                </a:rPr>
                <a:t>2. Location &amp; aggregate data</a:t>
              </a:r>
              <a:endParaRPr lang="en-US" sz="2200" dirty="0">
                <a:solidFill>
                  <a:srgbClr val="EF4751"/>
                </a:solidFill>
                <a:ea typeface="Yu Gothic" panose="020B0400000000000000" pitchFamily="34" charset="-128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C4999C-37BE-46A1-96C9-6445E1381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4227"/>
            <a:stretch/>
          </p:blipFill>
          <p:spPr>
            <a:xfrm>
              <a:off x="4745511" y="3530786"/>
              <a:ext cx="2887401" cy="1411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7B1C52-CFE4-4E84-BC45-B3BCFEB9C74A}"/>
              </a:ext>
            </a:extLst>
          </p:cNvPr>
          <p:cNvGrpSpPr/>
          <p:nvPr/>
        </p:nvGrpSpPr>
        <p:grpSpPr>
          <a:xfrm>
            <a:off x="7886773" y="1459528"/>
            <a:ext cx="3673703" cy="3746500"/>
            <a:chOff x="8288875" y="2134231"/>
            <a:chExt cx="3673703" cy="3746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82FC7B-5CAC-4429-A3A5-EB95B86462F2}"/>
                </a:ext>
              </a:extLst>
            </p:cNvPr>
            <p:cNvSpPr txBox="1"/>
            <p:nvPr/>
          </p:nvSpPr>
          <p:spPr>
            <a:xfrm>
              <a:off x="8288875" y="2134231"/>
              <a:ext cx="3590345" cy="3746500"/>
            </a:xfrm>
            <a:prstGeom prst="roundRect">
              <a:avLst>
                <a:gd name="adj" fmla="val 2732"/>
              </a:avLst>
            </a:prstGeom>
            <a:solidFill>
              <a:srgbClr val="F0F0F3"/>
            </a:solidFill>
          </p:spPr>
          <p:txBody>
            <a:bodyPr wrap="square" lIns="182880" tIns="182880" rIns="182880" bIns="18288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1200"/>
                </a:spcAft>
                <a:buSzPct val="125000"/>
              </a:pPr>
              <a:endParaRPr lang="en-US" sz="2200" dirty="0">
                <a:ea typeface="Yu Gothic" panose="020B0400000000000000" pitchFamily="34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2CD037-E4CB-437B-86A2-03BA5FB38EFC}"/>
                </a:ext>
              </a:extLst>
            </p:cNvPr>
            <p:cNvSpPr txBox="1"/>
            <p:nvPr/>
          </p:nvSpPr>
          <p:spPr>
            <a:xfrm>
              <a:off x="8378771" y="2258145"/>
              <a:ext cx="33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TW" sz="2200" dirty="0">
                  <a:solidFill>
                    <a:srgbClr val="EF4751"/>
                  </a:solidFill>
                  <a:ea typeface="Yu Gothic" panose="020B0400000000000000" pitchFamily="34" charset="-128"/>
                </a:rPr>
                <a:t>3.Customized research reports</a:t>
              </a:r>
              <a:endParaRPr lang="en-US" sz="2200" dirty="0">
                <a:solidFill>
                  <a:srgbClr val="EF4751"/>
                </a:solidFill>
                <a:ea typeface="Yu Gothic" panose="020B0400000000000000" pitchFamily="34" charset="-128"/>
              </a:endParaRPr>
            </a:p>
          </p:txBody>
        </p:sp>
        <p:pic>
          <p:nvPicPr>
            <p:cNvPr id="15" name="Picture 14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8E622A7E-0D55-446B-B887-76A87EEF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5700" y="2833430"/>
              <a:ext cx="3596878" cy="2708849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99BD882-874F-4F6D-BEE4-C86ADBF3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42" y="3536648"/>
            <a:ext cx="1383560" cy="11367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3A56FD9-D0CE-4AE1-8220-74B1DEFE8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" y="2187122"/>
            <a:ext cx="2992567" cy="26520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76CE-4E43-464D-8CFC-968535726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10</a:t>
            </a:fld>
            <a:endParaRPr lang="en-HK" sz="1400" b="0" dirty="0"/>
          </a:p>
        </p:txBody>
      </p:sp>
      <p:pic>
        <p:nvPicPr>
          <p:cNvPr id="18" name="Picture 2" descr="sal mdjareb logo">
            <a:extLst>
              <a:ext uri="{FF2B5EF4-FFF2-40B4-BE49-F238E27FC236}">
                <a16:creationId xmlns:a16="http://schemas.microsoft.com/office/drawing/2014/main" id="{D39B41D5-0074-5E91-F8FA-4AC1F89F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26E-ADEF-4C3B-92F8-686B430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Geogrotesque Rg" panose="02000000000000000000" pitchFamily="50" charset="0"/>
              </a:rPr>
              <a:t>Sector experience</a:t>
            </a:r>
          </a:p>
        </p:txBody>
      </p:sp>
      <p:pic>
        <p:nvPicPr>
          <p:cNvPr id="4" name="Picture 2" descr="Image result for color chocolates icon">
            <a:extLst>
              <a:ext uri="{FF2B5EF4-FFF2-40B4-BE49-F238E27FC236}">
                <a16:creationId xmlns:a16="http://schemas.microsoft.com/office/drawing/2014/main" id="{FE156522-CE96-428B-8BD0-2D816D07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20" y="1765843"/>
            <a:ext cx="1096308" cy="10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469998-27EF-4D7F-BB44-5BF73840C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21" y="2931920"/>
            <a:ext cx="994758" cy="994758"/>
          </a:xfrm>
          <a:prstGeom prst="rect">
            <a:avLst/>
          </a:prstGeom>
        </p:spPr>
      </p:pic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24E3EF4E-6456-4EE2-917A-11992B39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88" y="815724"/>
            <a:ext cx="950119" cy="95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9A1435EA-792A-4722-8AAB-FA6A3B838F85}"/>
              </a:ext>
            </a:extLst>
          </p:cNvPr>
          <p:cNvSpPr/>
          <p:nvPr/>
        </p:nvSpPr>
        <p:spPr>
          <a:xfrm>
            <a:off x="589725" y="2931920"/>
            <a:ext cx="2536203" cy="2130411"/>
          </a:xfrm>
          <a:prstGeom prst="hexagon">
            <a:avLst/>
          </a:prstGeom>
          <a:solidFill>
            <a:srgbClr val="347891"/>
          </a:solidFill>
          <a:ln w="38100"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Beverages </a:t>
            </a:r>
            <a:endParaRPr lang="en-US" b="1" dirty="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52D0143-782C-42A1-94C7-01D761095611}"/>
              </a:ext>
            </a:extLst>
          </p:cNvPr>
          <p:cNvSpPr/>
          <p:nvPr/>
        </p:nvSpPr>
        <p:spPr>
          <a:xfrm>
            <a:off x="2667999" y="3997125"/>
            <a:ext cx="2536203" cy="2130411"/>
          </a:xfrm>
          <a:prstGeom prst="hexagon">
            <a:avLst/>
          </a:prstGeom>
          <a:solidFill>
            <a:srgbClr val="347891"/>
          </a:solidFill>
          <a:ln w="38100"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IMF &amp; Early Life Nutrition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F072FA7-88B6-4E56-950D-8BD5D10C69B7}"/>
              </a:ext>
            </a:extLst>
          </p:cNvPr>
          <p:cNvSpPr/>
          <p:nvPr/>
        </p:nvSpPr>
        <p:spPr>
          <a:xfrm>
            <a:off x="4746273" y="2931920"/>
            <a:ext cx="2536203" cy="2130411"/>
          </a:xfrm>
          <a:prstGeom prst="hexagon">
            <a:avLst/>
          </a:prstGeom>
          <a:solidFill>
            <a:srgbClr val="347891"/>
          </a:solidFill>
          <a:ln w="38100"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Chocolate, Snacks &amp; Confectionary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7E6691C-075D-41BD-87D0-54552AD7F551}"/>
              </a:ext>
            </a:extLst>
          </p:cNvPr>
          <p:cNvSpPr/>
          <p:nvPr/>
        </p:nvSpPr>
        <p:spPr>
          <a:xfrm>
            <a:off x="6824547" y="1866715"/>
            <a:ext cx="2536203" cy="2130411"/>
          </a:xfrm>
          <a:prstGeom prst="hexagon">
            <a:avLst/>
          </a:prstGeom>
          <a:solidFill>
            <a:srgbClr val="347891"/>
          </a:solidFill>
          <a:ln w="38100"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Household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96D241D-9F18-4A80-9EE5-ABB6D4712799}"/>
              </a:ext>
            </a:extLst>
          </p:cNvPr>
          <p:cNvSpPr/>
          <p:nvPr/>
        </p:nvSpPr>
        <p:spPr>
          <a:xfrm>
            <a:off x="8902821" y="2931920"/>
            <a:ext cx="2536203" cy="2130411"/>
          </a:xfrm>
          <a:prstGeom prst="hexagon">
            <a:avLst/>
          </a:prstGeom>
          <a:solidFill>
            <a:srgbClr val="347891"/>
          </a:solidFill>
          <a:ln w="38100"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Personal Care &amp; Beauty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384E7-FE73-4C88-A2E2-DAA1F696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488" y="1801031"/>
            <a:ext cx="974867" cy="1025931"/>
          </a:xfrm>
          <a:prstGeom prst="rect">
            <a:avLst/>
          </a:prstGeom>
        </p:spPr>
      </p:pic>
      <p:pic>
        <p:nvPicPr>
          <p:cNvPr id="1026" name="Picture 2" descr="What Are The Best Sodas In The World">
            <a:extLst>
              <a:ext uri="{FF2B5EF4-FFF2-40B4-BE49-F238E27FC236}">
                <a16:creationId xmlns:a16="http://schemas.microsoft.com/office/drawing/2014/main" id="{8E94DF97-05AA-428C-91E7-4BC5DFFB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52" y="2132608"/>
            <a:ext cx="1096308" cy="7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AACCDC-5E82-4CAB-8264-B6B138C7D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11</a:t>
            </a:fld>
            <a:endParaRPr lang="en-HK" sz="1400" b="0" dirty="0"/>
          </a:p>
        </p:txBody>
      </p:sp>
      <p:pic>
        <p:nvPicPr>
          <p:cNvPr id="14" name="Picture 2" descr="sal mdjareb logo">
            <a:extLst>
              <a:ext uri="{FF2B5EF4-FFF2-40B4-BE49-F238E27FC236}">
                <a16:creationId xmlns:a16="http://schemas.microsoft.com/office/drawing/2014/main" id="{78622636-15FC-2738-4523-DC909381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3BCF4F6-93AB-4D46-B9A0-2C133C0AC405}"/>
              </a:ext>
            </a:extLst>
          </p:cNvPr>
          <p:cNvSpPr txBox="1"/>
          <p:nvPr/>
        </p:nvSpPr>
        <p:spPr>
          <a:xfrm>
            <a:off x="167207" y="117753"/>
            <a:ext cx="592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EEA850-A0E8-4A91-9792-CBCF6DA85AA7}"/>
              </a:ext>
            </a:extLst>
          </p:cNvPr>
          <p:cNvCxnSpPr>
            <a:cxnSpLocks/>
          </p:cNvCxnSpPr>
          <p:nvPr/>
        </p:nvCxnSpPr>
        <p:spPr>
          <a:xfrm>
            <a:off x="3624053" y="1262743"/>
            <a:ext cx="0" cy="4480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18AA7-F5FD-4CC0-A2D8-035D6BD05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43235"/>
              </p:ext>
            </p:extLst>
          </p:nvPr>
        </p:nvGraphicFramePr>
        <p:xfrm>
          <a:off x="3951380" y="1675333"/>
          <a:ext cx="6584095" cy="385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3">
                <a:tc>
                  <a:txBody>
                    <a:bodyPr/>
                    <a:lstStyle/>
                    <a:p>
                      <a:r>
                        <a:rPr lang="en-GB" sz="20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Executive Summary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Technology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SAL MDJAREB Algeria: Investment Case and Business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Operating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Appendix</a:t>
                      </a:r>
                    </a:p>
                    <a:p>
                      <a:pPr marL="285750" indent="-285750" algn="l" defTabSz="685800" rtl="0" eaLnBrk="1" latinLnBrk="0" hangingPunct="1">
                        <a:buFont typeface="+mj-lt"/>
                        <a:buAutoNum type="romanUcPeriod"/>
                      </a:pPr>
                      <a:endParaRPr lang="en-GB" sz="1200" b="0" kern="1200" baseline="0" noProof="0" dirty="0">
                        <a:solidFill>
                          <a:srgbClr val="0033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05E3-8D87-4EC2-A6F1-AE4F197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1C848-9D16-4EE9-A6F3-39B0D961E2C9}"/>
              </a:ext>
            </a:extLst>
          </p:cNvPr>
          <p:cNvSpPr/>
          <p:nvPr/>
        </p:nvSpPr>
        <p:spPr>
          <a:xfrm>
            <a:off x="4038599" y="3768735"/>
            <a:ext cx="6496875" cy="360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82C38-D51D-4448-8617-3C830E05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12</a:t>
            </a:fld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F1CC9-43E1-A541-7D02-91CBF558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6" y="2930640"/>
            <a:ext cx="5428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172692" y="231028"/>
            <a:ext cx="449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Founding Partners’ Profiles</a:t>
            </a:r>
          </a:p>
        </p:txBody>
      </p:sp>
      <p:grpSp>
        <p:nvGrpSpPr>
          <p:cNvPr id="23" name="Groupe 40">
            <a:extLst>
              <a:ext uri="{FF2B5EF4-FFF2-40B4-BE49-F238E27FC236}">
                <a16:creationId xmlns:a16="http://schemas.microsoft.com/office/drawing/2014/main" id="{BAC3FB92-A43C-4387-B088-38C0629154CC}"/>
              </a:ext>
            </a:extLst>
          </p:cNvPr>
          <p:cNvGrpSpPr/>
          <p:nvPr/>
        </p:nvGrpSpPr>
        <p:grpSpPr>
          <a:xfrm>
            <a:off x="700613" y="990481"/>
            <a:ext cx="10865421" cy="4877038"/>
            <a:chOff x="700613" y="867820"/>
            <a:chExt cx="10865421" cy="4877038"/>
          </a:xfrm>
        </p:grpSpPr>
        <p:sp>
          <p:nvSpPr>
            <p:cNvPr id="24" name="Rectangle 50">
              <a:extLst>
                <a:ext uri="{FF2B5EF4-FFF2-40B4-BE49-F238E27FC236}">
                  <a16:creationId xmlns:a16="http://schemas.microsoft.com/office/drawing/2014/main" id="{D634F73D-30F7-4A04-9170-D41A66298596}"/>
                </a:ext>
              </a:extLst>
            </p:cNvPr>
            <p:cNvSpPr/>
            <p:nvPr/>
          </p:nvSpPr>
          <p:spPr>
            <a:xfrm>
              <a:off x="3539203" y="1061091"/>
              <a:ext cx="2152360" cy="4683767"/>
            </a:xfrm>
            <a:prstGeom prst="rect">
              <a:avLst/>
            </a:prstGeom>
            <a:noFill/>
            <a:ln w="3172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C7B34499-D4A7-43DB-B4EB-0433D4B7600B}"/>
                </a:ext>
              </a:extLst>
            </p:cNvPr>
            <p:cNvSpPr/>
            <p:nvPr/>
          </p:nvSpPr>
          <p:spPr>
            <a:xfrm>
              <a:off x="5799170" y="1038218"/>
              <a:ext cx="5766864" cy="4706640"/>
            </a:xfrm>
            <a:prstGeom prst="rect">
              <a:avLst/>
            </a:prstGeom>
            <a:noFill/>
            <a:ln w="3172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98A44AD-33D4-4247-B0DD-87EB1DFF6599}"/>
                </a:ext>
              </a:extLst>
            </p:cNvPr>
            <p:cNvSpPr txBox="1"/>
            <p:nvPr/>
          </p:nvSpPr>
          <p:spPr>
            <a:xfrm>
              <a:off x="4105180" y="867820"/>
              <a:ext cx="981050" cy="262798"/>
            </a:xfrm>
            <a:prstGeom prst="rect">
              <a:avLst/>
            </a:prstGeom>
            <a:solidFill>
              <a:srgbClr val="FFFFFF"/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/>
                  <a:ea typeface="+mn-ea"/>
                  <a:cs typeface="Arial" pitchFamily="34"/>
                </a:rPr>
                <a:t>PROFILE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01C51005-499F-458E-B3D8-CEE482C69804}"/>
                </a:ext>
              </a:extLst>
            </p:cNvPr>
            <p:cNvSpPr txBox="1"/>
            <p:nvPr/>
          </p:nvSpPr>
          <p:spPr>
            <a:xfrm>
              <a:off x="8098475" y="867820"/>
              <a:ext cx="1513075" cy="262798"/>
            </a:xfrm>
            <a:prstGeom prst="rect">
              <a:avLst/>
            </a:prstGeom>
            <a:solidFill>
              <a:srgbClr val="FFFFFF"/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/>
                  <a:ea typeface="+mn-ea"/>
                  <a:cs typeface="Arial" pitchFamily="34"/>
                </a:rPr>
                <a:t>EXPERIENCE</a:t>
              </a:r>
            </a:p>
          </p:txBody>
        </p:sp>
        <p:grpSp>
          <p:nvGrpSpPr>
            <p:cNvPr id="30" name="Group 14">
              <a:extLst>
                <a:ext uri="{FF2B5EF4-FFF2-40B4-BE49-F238E27FC236}">
                  <a16:creationId xmlns:a16="http://schemas.microsoft.com/office/drawing/2014/main" id="{2611674D-D70E-4245-B448-78B4CDB71E9D}"/>
                </a:ext>
              </a:extLst>
            </p:cNvPr>
            <p:cNvGrpSpPr/>
            <p:nvPr/>
          </p:nvGrpSpPr>
          <p:grpSpPr>
            <a:xfrm>
              <a:off x="700613" y="1146493"/>
              <a:ext cx="4979127" cy="1268095"/>
              <a:chOff x="700613" y="1146493"/>
              <a:chExt cx="4979127" cy="1268095"/>
            </a:xfrm>
          </p:grpSpPr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A4C8C178-CB47-4A4E-B55F-E384A4638DCB}"/>
                  </a:ext>
                </a:extLst>
              </p:cNvPr>
              <p:cNvSpPr txBox="1"/>
              <p:nvPr/>
            </p:nvSpPr>
            <p:spPr>
              <a:xfrm>
                <a:off x="3474482" y="1146493"/>
                <a:ext cx="2205258" cy="11695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0 </a:t>
                </a:r>
                <a:r>
                  <a:rPr kumimoji="0" lang="en-GB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Years 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in Market research and project management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Founding partner </a:t>
                </a: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at </a:t>
                </a:r>
                <a:r>
                  <a:rPr lang="en-GB" sz="1400" dirty="0" err="1">
                    <a:solidFill>
                      <a:srgbClr val="000000"/>
                    </a:solidFill>
                    <a:cs typeface="Arial" pitchFamily="34"/>
                  </a:rPr>
                  <a:t>xyz</a:t>
                </a: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 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endParaRPr>
              </a:p>
            </p:txBody>
          </p:sp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99C65357-9560-451B-94DB-EEC529D4D447}"/>
                  </a:ext>
                </a:extLst>
              </p:cNvPr>
              <p:cNvSpPr/>
              <p:nvPr/>
            </p:nvSpPr>
            <p:spPr>
              <a:xfrm>
                <a:off x="700613" y="1146493"/>
                <a:ext cx="2691636" cy="1268095"/>
              </a:xfrm>
              <a:prstGeom prst="rect">
                <a:avLst/>
              </a:prstGeom>
              <a:solidFill>
                <a:srgbClr val="C0000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BAHANI BILLEL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CEO Sal </a:t>
                </a:r>
                <a:r>
                  <a:rPr kumimoji="0" lang="en-GB" sz="13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mdjareb</a:t>
                </a:r>
                <a:endPara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UNIVERSITE DE BLIDA; INSIM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/>
                  <a:ea typeface="Segoe UI Symbol" pitchFamily="34"/>
                  <a:cs typeface="Arial" pitchFamily="34"/>
                </a:endParaRPr>
              </a:p>
            </p:txBody>
          </p:sp>
        </p:grpSp>
        <p:grpSp>
          <p:nvGrpSpPr>
            <p:cNvPr id="31" name="Group 22">
              <a:extLst>
                <a:ext uri="{FF2B5EF4-FFF2-40B4-BE49-F238E27FC236}">
                  <a16:creationId xmlns:a16="http://schemas.microsoft.com/office/drawing/2014/main" id="{98349191-AF55-4686-A2FB-0745D0B9F01B}"/>
                </a:ext>
              </a:extLst>
            </p:cNvPr>
            <p:cNvGrpSpPr/>
            <p:nvPr/>
          </p:nvGrpSpPr>
          <p:grpSpPr>
            <a:xfrm>
              <a:off x="700613" y="3620811"/>
              <a:ext cx="4979127" cy="1419561"/>
              <a:chOff x="700613" y="3620811"/>
              <a:chExt cx="4979127" cy="1419561"/>
            </a:xfrm>
          </p:grpSpPr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AC798549-17FC-4BED-8DC2-1399CF83627C}"/>
                  </a:ext>
                </a:extLst>
              </p:cNvPr>
              <p:cNvSpPr txBox="1"/>
              <p:nvPr/>
            </p:nvSpPr>
            <p:spPr>
              <a:xfrm>
                <a:off x="3474482" y="3620811"/>
                <a:ext cx="2205258" cy="10926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171450" indent="-171450">
                  <a:buClr>
                    <a:srgbClr val="EF4751"/>
                  </a:buClr>
                  <a:buSzPct val="100000"/>
                  <a:buFont typeface="Wingdings" pitchFamily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5 years in Market research</a:t>
                </a:r>
              </a:p>
              <a:p>
                <a:pPr marL="171450" indent="-171450">
                  <a:buClr>
                    <a:srgbClr val="EF4751"/>
                  </a:buClr>
                  <a:buSzPct val="100000"/>
                  <a:buFont typeface="Wingdings" pitchFamily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400" dirty="0">
                  <a:solidFill>
                    <a:srgbClr val="000000"/>
                  </a:solidFill>
                  <a:cs typeface="Arial" pitchFamily="34"/>
                </a:endParaRPr>
              </a:p>
              <a:p>
                <a:pPr marL="171450" indent="-171450">
                  <a:buClr>
                    <a:srgbClr val="EF4751"/>
                  </a:buClr>
                  <a:buSzPct val="100000"/>
                  <a:buFont typeface="Wingdings" pitchFamily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Founding partner at….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/>
                  <a:ea typeface="+mn-ea"/>
                  <a:cs typeface="Arial" pitchFamily="34"/>
                </a:endParaRPr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3A4D9729-1AC9-484B-8FAA-D8BB39ED0E70}"/>
                  </a:ext>
                </a:extLst>
              </p:cNvPr>
              <p:cNvSpPr/>
              <p:nvPr/>
            </p:nvSpPr>
            <p:spPr>
              <a:xfrm>
                <a:off x="700613" y="3732322"/>
                <a:ext cx="2691636" cy="1308050"/>
              </a:xfrm>
              <a:prstGeom prst="rect">
                <a:avLst/>
              </a:prstGeom>
              <a:solidFill>
                <a:srgbClr val="C0000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300" b="1" dirty="0">
                    <a:solidFill>
                      <a:srgbClr val="FFFFFF"/>
                    </a:solidFill>
                    <a:ea typeface="Segoe UI Symbol" pitchFamily="34"/>
                    <a:cs typeface="Arial" pitchFamily="34"/>
                  </a:rPr>
                  <a:t>AZOUZ MOHAMED</a:t>
                </a:r>
                <a:endParaRPr kumimoji="0" lang="en-GB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300" b="1" dirty="0">
                    <a:solidFill>
                      <a:srgbClr val="FFFFFF"/>
                    </a:solidFill>
                    <a:ea typeface="Segoe UI Symbol" pitchFamily="34"/>
                    <a:cs typeface="Arial" pitchFamily="34"/>
                  </a:rPr>
                  <a:t>COO SAL MDJAREB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300" dirty="0">
                  <a:solidFill>
                    <a:srgbClr val="FFFFFF"/>
                  </a:solidFill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300" b="1" kern="0" dirty="0" err="1">
                    <a:solidFill>
                      <a:srgbClr val="FFFFFF"/>
                    </a:solidFill>
                    <a:ea typeface="Segoe UI Symbol" pitchFamily="34"/>
                    <a:cs typeface="Arial" pitchFamily="34"/>
                  </a:rPr>
                  <a:t>Insim</a:t>
                </a:r>
                <a:r>
                  <a:rPr lang="en-GB" sz="1300" b="1" kern="0" dirty="0">
                    <a:solidFill>
                      <a:srgbClr val="FFFFFF"/>
                    </a:solidFill>
                    <a:ea typeface="Segoe UI Symbol" pitchFamily="34"/>
                    <a:cs typeface="Arial" pitchFamily="34"/>
                  </a:rPr>
                  <a:t> Algiers, Algeria</a:t>
                </a:r>
              </a:p>
            </p:txBody>
          </p:sp>
        </p:grpSp>
      </p:grpSp>
      <p:sp>
        <p:nvSpPr>
          <p:cNvPr id="39" name="object 3">
            <a:extLst>
              <a:ext uri="{FF2B5EF4-FFF2-40B4-BE49-F238E27FC236}">
                <a16:creationId xmlns:a16="http://schemas.microsoft.com/office/drawing/2014/main" id="{79983F63-83EE-4ECD-A675-535CD6B6CFB1}"/>
              </a:ext>
            </a:extLst>
          </p:cNvPr>
          <p:cNvSpPr txBox="1"/>
          <p:nvPr/>
        </p:nvSpPr>
        <p:spPr>
          <a:xfrm>
            <a:off x="5838517" y="1116642"/>
            <a:ext cx="5766864" cy="1583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6832" rIns="0" bIns="0" anchor="t" anchorCtr="0" compatLnSpc="1">
            <a:spAutoFit/>
          </a:bodyPr>
          <a:lstStyle/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XXXXXXXXXXXS</a:t>
            </a: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YYYYYYYYYYYYY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/>
            </a:endParaRP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Partner and co-founder </a:t>
            </a: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at Global Marble …..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/>
            </a:endParaRP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Market Research: (Quant, Qual, Panels), Data Analysis, </a:t>
            </a: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Brands Performance, Consumer insights.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4326344-58E0-4E86-8A19-EF5B5C405ABF}"/>
              </a:ext>
            </a:extLst>
          </p:cNvPr>
          <p:cNvSpPr txBox="1"/>
          <p:nvPr/>
        </p:nvSpPr>
        <p:spPr>
          <a:xfrm>
            <a:off x="5838517" y="3552173"/>
            <a:ext cx="5766864" cy="18376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6832" rIns="0" bIns="0" anchor="t" anchorCtr="0" compatLnSpc="1">
            <a:spAutoFit/>
          </a:bodyPr>
          <a:lstStyle/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298451" indent="-285750">
              <a:spcBef>
                <a:spcPts val="290"/>
              </a:spcBef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Research Executive ………………….</a:t>
            </a:r>
          </a:p>
          <a:p>
            <a:pPr marL="298451" indent="-285750">
              <a:spcBef>
                <a:spcPts val="290"/>
              </a:spcBef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 Managing Director ……….</a:t>
            </a:r>
          </a:p>
          <a:p>
            <a:pPr marL="298451" indent="-285750">
              <a:spcBef>
                <a:spcPts val="290"/>
              </a:spcBef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 Partner and co-Founder at ………….</a:t>
            </a:r>
          </a:p>
          <a:p>
            <a:pPr marL="12701">
              <a:spcBef>
                <a:spcPts val="290"/>
              </a:spcBef>
              <a:buClr>
                <a:srgbClr val="EF475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	- Strategic Management</a:t>
            </a:r>
          </a:p>
          <a:p>
            <a:pPr marL="12701">
              <a:spcBef>
                <a:spcPts val="290"/>
              </a:spcBef>
              <a:buClr>
                <a:srgbClr val="EF475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	- Markey Research</a:t>
            </a:r>
          </a:p>
          <a:p>
            <a:pPr marL="12701">
              <a:spcBef>
                <a:spcPts val="290"/>
              </a:spcBef>
              <a:buClr>
                <a:srgbClr val="EF475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cs typeface="Arial" pitchFamily="34"/>
              </a:rPr>
              <a:t>	- Consumer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6C653-A603-4D00-A0FF-3CE7F72F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13</a:t>
            </a:fld>
            <a:endParaRPr lang="en-HK" sz="1400" b="0" dirty="0"/>
          </a:p>
        </p:txBody>
      </p:sp>
      <p:pic>
        <p:nvPicPr>
          <p:cNvPr id="19" name="Picture 2" descr="sal mdjareb logo">
            <a:extLst>
              <a:ext uri="{FF2B5EF4-FFF2-40B4-BE49-F238E27FC236}">
                <a16:creationId xmlns:a16="http://schemas.microsoft.com/office/drawing/2014/main" id="{F2DEABE4-7F3E-014E-BC03-F42F4580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172692" y="231028"/>
            <a:ext cx="449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Target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A23B6-7563-4E84-91B2-C791AEADE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14</a:t>
            </a:fld>
            <a:endParaRPr lang="en-HK" sz="1400" b="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ADDCFB6-7821-2878-9D72-2CC7C21B1AF9}"/>
              </a:ext>
            </a:extLst>
          </p:cNvPr>
          <p:cNvSpPr txBox="1"/>
          <p:nvPr/>
        </p:nvSpPr>
        <p:spPr>
          <a:xfrm>
            <a:off x="4055166" y="231028"/>
            <a:ext cx="3467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Launch</a:t>
            </a:r>
          </a:p>
          <a:p>
            <a:pPr marL="285750" indent="-285750">
              <a:buClr>
                <a:srgbClr val="EF4751"/>
              </a:buClr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Over 2,000 reviews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habeen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submitted since launch</a:t>
            </a:r>
          </a:p>
          <a:p>
            <a:pPr marL="285750" indent="-285750">
              <a:buClr>
                <a:srgbClr val="EF4751"/>
              </a:buClr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Partnership </a:t>
            </a:r>
          </a:p>
          <a:p>
            <a:pPr marL="285750" indent="-285750">
              <a:buClr>
                <a:srgbClr val="EF4751"/>
              </a:buClr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Growing relationships with local FMCG champions with regional aspirations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D01B7EA-C3BE-0486-89DA-5C6B594EF4A7}"/>
              </a:ext>
            </a:extLst>
          </p:cNvPr>
          <p:cNvSpPr/>
          <p:nvPr/>
        </p:nvSpPr>
        <p:spPr>
          <a:xfrm>
            <a:off x="9890268" y="382323"/>
            <a:ext cx="1858384" cy="80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en-US" altLang="zh-TW" sz="1600" b="1" dirty="0">
                <a:solidFill>
                  <a:srgbClr val="C00000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Q3/2022</a:t>
            </a:r>
            <a:r>
              <a:rPr lang="en-US" altLang="zh-TW" sz="1400" b="1" dirty="0">
                <a:solidFill>
                  <a:srgbClr val="C00000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400" b="1" dirty="0">
                <a:solidFill>
                  <a:srgbClr val="C00000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1400" dirty="0">
                <a:ea typeface="Microsoft JhengHei" panose="020B0604030504040204" pitchFamily="34" charset="-120"/>
                <a:cs typeface="Arial" panose="020B0604020202020204" pitchFamily="34" charset="0"/>
              </a:rPr>
              <a:t>Sal </a:t>
            </a:r>
            <a:r>
              <a:rPr lang="en-US" altLang="zh-TW" sz="1400" dirty="0" err="1">
                <a:ea typeface="Microsoft JhengHei" panose="020B0604030504040204" pitchFamily="34" charset="-120"/>
                <a:cs typeface="Arial" panose="020B0604020202020204" pitchFamily="34" charset="0"/>
              </a:rPr>
              <a:t>Mdjareb</a:t>
            </a:r>
            <a:r>
              <a:rPr lang="en-US" altLang="zh-TW" sz="1400" dirty="0">
                <a:ea typeface="Microsoft JhengHei" panose="020B0604030504040204" pitchFamily="34" charset="-120"/>
                <a:cs typeface="Arial" panose="020B0604020202020204" pitchFamily="34" charset="0"/>
              </a:rPr>
              <a:t> launched in </a:t>
            </a:r>
            <a:r>
              <a:rPr lang="en-US" altLang="zh-TW" sz="1400" b="1" dirty="0">
                <a:solidFill>
                  <a:srgbClr val="C00000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Algeria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E4800C3-94C3-7DB2-7BDF-D0A5E9F39162}"/>
              </a:ext>
            </a:extLst>
          </p:cNvPr>
          <p:cNvCxnSpPr>
            <a:cxnSpLocks/>
          </p:cNvCxnSpPr>
          <p:nvPr/>
        </p:nvCxnSpPr>
        <p:spPr>
          <a:xfrm>
            <a:off x="9872812" y="1317205"/>
            <a:ext cx="20796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Picture 2" descr="sal mdjareb logo">
            <a:extLst>
              <a:ext uri="{FF2B5EF4-FFF2-40B4-BE49-F238E27FC236}">
                <a16:creationId xmlns:a16="http://schemas.microsoft.com/office/drawing/2014/main" id="{4397E27D-60ED-7B2F-6C1A-C23270C1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205814" y="234972"/>
            <a:ext cx="651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Economic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38AA2-A974-490F-8B76-4EADCC59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48" y="722180"/>
            <a:ext cx="5635922" cy="1009802"/>
          </a:xfrm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>
            <a:noAutofit/>
          </a:bodyPr>
          <a:lstStyle/>
          <a:p>
            <a:r>
              <a:rPr lang="en-US" sz="1200" dirty="0">
                <a:latin typeface="+mn-lt"/>
              </a:rPr>
              <a:t>Sal </a:t>
            </a:r>
            <a:r>
              <a:rPr lang="en-US" sz="1200" dirty="0" err="1">
                <a:latin typeface="+mn-lt"/>
              </a:rPr>
              <a:t>Mdjareb</a:t>
            </a:r>
            <a:r>
              <a:rPr lang="en-US" sz="1200" dirty="0">
                <a:latin typeface="+mn-lt"/>
              </a:rPr>
              <a:t> offers to clients a diverse portfolio of  Consumer information including:    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Information on rating Brands, services and other sectors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Market research studies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Brand performance and optimization</a:t>
            </a:r>
          </a:p>
          <a:p>
            <a:endParaRPr lang="en-HK" sz="1200" dirty="0">
              <a:latin typeface="+mn-lt"/>
            </a:endParaRPr>
          </a:p>
          <a:p>
            <a:endParaRPr lang="en-HK" sz="1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40672-9CE2-4EF0-AEC3-AE863946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15</a:t>
            </a:fld>
            <a:endParaRPr lang="en-HK" sz="1400" b="0" dirty="0"/>
          </a:p>
        </p:txBody>
      </p:sp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809B72FA-69C3-4252-81B6-C702010C6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87029"/>
              </p:ext>
            </p:extLst>
          </p:nvPr>
        </p:nvGraphicFramePr>
        <p:xfrm>
          <a:off x="270795" y="1805780"/>
          <a:ext cx="11296195" cy="446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29">
                  <a:extLst>
                    <a:ext uri="{9D8B030D-6E8A-4147-A177-3AD203B41FA5}">
                      <a16:colId xmlns:a16="http://schemas.microsoft.com/office/drawing/2014/main" val="3989834274"/>
                    </a:ext>
                  </a:extLst>
                </a:gridCol>
                <a:gridCol w="3624147">
                  <a:extLst>
                    <a:ext uri="{9D8B030D-6E8A-4147-A177-3AD203B41FA5}">
                      <a16:colId xmlns:a16="http://schemas.microsoft.com/office/drawing/2014/main" val="1575298899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693585075"/>
                    </a:ext>
                  </a:extLst>
                </a:gridCol>
                <a:gridCol w="3579541">
                  <a:extLst>
                    <a:ext uri="{9D8B030D-6E8A-4147-A177-3AD203B41FA5}">
                      <a16:colId xmlns:a16="http://schemas.microsoft.com/office/drawing/2014/main" val="1684258423"/>
                    </a:ext>
                  </a:extLst>
                </a:gridCol>
                <a:gridCol w="1029088">
                  <a:extLst>
                    <a:ext uri="{9D8B030D-6E8A-4147-A177-3AD203B41FA5}">
                      <a16:colId xmlns:a16="http://schemas.microsoft.com/office/drawing/2014/main" val="84477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Revenue Stream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Description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Invoicing model</a:t>
                      </a:r>
                      <a:endParaRPr lang="fr-FR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Clients acquisition strategy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Gross Margin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810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Panel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Fixed sample of POS to track multi-category of products targeting several clients with basic data: Location, On-Shelf Availability; Out of Stock and Facing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Subscription-based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Attractive service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Syndicated (Multi-clients)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Showcase the full power of the SmartRocket technology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Low margin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noProof="0" dirty="0"/>
                        <a:t>14%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6337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Tracker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Sample of POS used to track specific data per waves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 with several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Leverage on the panel to offer tracking of specific and strategic data over the time </a:t>
                      </a: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medium range margins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5575"/>
                  </a:ext>
                </a:extLst>
              </a:tr>
              <a:tr h="455311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Ad-hoc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Sample of POS used to gather data in one off  approach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Leverage on the panel to add services </a:t>
                      </a:r>
                      <a:r>
                        <a:rPr lang="en-US" sz="110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la carte </a:t>
                      </a: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 margins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77078"/>
                  </a:ext>
                </a:extLst>
              </a:tr>
              <a:tr h="427868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Mystery shopping Tracker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Evaluation process to measure the quality experience and collect specific information on products and services per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 with several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Differentiating factor of the SmartRocket Portal capturing and reporting observations in real time without any loss,</a:t>
                      </a:r>
                    </a:p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 margins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93508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Mystery shopping Ad-hoc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Evaluation process to measure the quality experience and collect specific information on products and services in one - 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Idem above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661591"/>
                  </a:ext>
                </a:extLst>
              </a:tr>
              <a:tr h="702259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Market Research Studies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Any set of techniques used to gather information and better understand a company’s target market (survey, Focus group, client’s satisfaction, Interviews, planogram compliance, </a:t>
                      </a:r>
                      <a:r>
                        <a:rPr lang="en-US" sz="1100" dirty="0" err="1">
                          <a:effectLst/>
                        </a:rPr>
                        <a:t>etc</a:t>
                      </a:r>
                      <a:r>
                        <a:rPr lang="en-US" sz="1100" dirty="0">
                          <a:effectLst/>
                        </a:rPr>
                        <a:t>,)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Differentiating factor of the SmartRocket Portal enabling data export within minutes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0779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Online Retail Audit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Extracting brand’s data  from commercial web sites and  online stores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Subscription-based service or 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 mover advantage in the target market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645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ED50D-D104-4D65-A849-9C1F77A78DE4}"/>
              </a:ext>
            </a:extLst>
          </p:cNvPr>
          <p:cNvSpPr txBox="1">
            <a:spLocks/>
          </p:cNvSpPr>
          <p:nvPr/>
        </p:nvSpPr>
        <p:spPr>
          <a:xfrm>
            <a:off x="6161498" y="722180"/>
            <a:ext cx="5405491" cy="1009802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Information captures from any locations are targeting several industries: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FMCG sector (Fast Moving Consumer Goods)</a:t>
            </a:r>
          </a:p>
          <a:p>
            <a:pPr lvl="1">
              <a:buClr>
                <a:srgbClr val="00335F"/>
              </a:buClr>
            </a:pPr>
            <a:r>
              <a:rPr lang="en-US" sz="1200" dirty="0">
                <a:cs typeface="Arial" panose="020B0604020202020204" pitchFamily="34" charset="0"/>
              </a:rPr>
              <a:t>Automotive industry</a:t>
            </a:r>
          </a:p>
          <a:p>
            <a:pPr lvl="1">
              <a:buClr>
                <a:srgbClr val="00335F"/>
              </a:buClr>
            </a:pPr>
            <a:r>
              <a:rPr lang="en-US" sz="1200" dirty="0">
                <a:cs typeface="Arial" panose="020B0604020202020204" pitchFamily="34" charset="0"/>
              </a:rPr>
              <a:t>Pharmaceutical and para-pharmaceutical</a:t>
            </a:r>
            <a:endParaRPr lang="en-US" sz="1200" dirty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40FF-AB4A-4AD8-B052-7A8CA8ED1CB7}"/>
              </a:ext>
            </a:extLst>
          </p:cNvPr>
          <p:cNvSpPr txBox="1"/>
          <p:nvPr/>
        </p:nvSpPr>
        <p:spPr>
          <a:xfrm>
            <a:off x="5767053" y="903643"/>
            <a:ext cx="3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+</a:t>
            </a:r>
          </a:p>
        </p:txBody>
      </p:sp>
      <p:pic>
        <p:nvPicPr>
          <p:cNvPr id="8" name="Picture 2" descr="sal mdjareb logo">
            <a:extLst>
              <a:ext uri="{FF2B5EF4-FFF2-40B4-BE49-F238E27FC236}">
                <a16:creationId xmlns:a16="http://schemas.microsoft.com/office/drawing/2014/main" id="{56913AC5-A980-6167-686C-EC5BA5DF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205814" y="234972"/>
            <a:ext cx="651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Economic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38AA2-A974-490F-8B76-4EADCC59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48" y="722180"/>
            <a:ext cx="5635922" cy="1009802"/>
          </a:xfrm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>
            <a:noAutofit/>
          </a:bodyPr>
          <a:lstStyle/>
          <a:p>
            <a:r>
              <a:rPr lang="en-US" sz="1200" dirty="0">
                <a:latin typeface="+mn-lt"/>
              </a:rPr>
              <a:t>Sal </a:t>
            </a:r>
            <a:r>
              <a:rPr lang="en-US" sz="1200" dirty="0" err="1">
                <a:latin typeface="+mn-lt"/>
              </a:rPr>
              <a:t>Mdjareb</a:t>
            </a:r>
            <a:r>
              <a:rPr lang="en-US" sz="1200" dirty="0">
                <a:latin typeface="+mn-lt"/>
              </a:rPr>
              <a:t> offers to clients a diverse portfolio of  Consumer information including:    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Information on rating Brands, services and other sectors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Market research studies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Brand performance and optimization</a:t>
            </a:r>
          </a:p>
          <a:p>
            <a:endParaRPr lang="en-HK" sz="1200" dirty="0">
              <a:latin typeface="+mn-lt"/>
            </a:endParaRPr>
          </a:p>
          <a:p>
            <a:endParaRPr lang="en-HK" sz="1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40672-9CE2-4EF0-AEC3-AE863946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16</a:t>
            </a:fld>
            <a:endParaRPr lang="en-HK" sz="1400" b="0" dirty="0"/>
          </a:p>
        </p:txBody>
      </p:sp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809B72FA-69C3-4252-81B6-C702010C6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795" y="1805780"/>
          <a:ext cx="11296195" cy="446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29">
                  <a:extLst>
                    <a:ext uri="{9D8B030D-6E8A-4147-A177-3AD203B41FA5}">
                      <a16:colId xmlns:a16="http://schemas.microsoft.com/office/drawing/2014/main" val="3989834274"/>
                    </a:ext>
                  </a:extLst>
                </a:gridCol>
                <a:gridCol w="3624147">
                  <a:extLst>
                    <a:ext uri="{9D8B030D-6E8A-4147-A177-3AD203B41FA5}">
                      <a16:colId xmlns:a16="http://schemas.microsoft.com/office/drawing/2014/main" val="1575298899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693585075"/>
                    </a:ext>
                  </a:extLst>
                </a:gridCol>
                <a:gridCol w="3579541">
                  <a:extLst>
                    <a:ext uri="{9D8B030D-6E8A-4147-A177-3AD203B41FA5}">
                      <a16:colId xmlns:a16="http://schemas.microsoft.com/office/drawing/2014/main" val="1684258423"/>
                    </a:ext>
                  </a:extLst>
                </a:gridCol>
                <a:gridCol w="1029088">
                  <a:extLst>
                    <a:ext uri="{9D8B030D-6E8A-4147-A177-3AD203B41FA5}">
                      <a16:colId xmlns:a16="http://schemas.microsoft.com/office/drawing/2014/main" val="84477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Revenue Stream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Description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Invoicing model</a:t>
                      </a:r>
                      <a:endParaRPr lang="fr-FR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Clients acquisition strategy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Gross Margin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810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Panel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Fixed sample of POS to track multi-category of products targeting several clients with basic data: Location, On-Shelf Availability; Out of Stock and Facing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Subscription-based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Attractive service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Syndicated (Multi-clients)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Showcase the full power of the SmartRocket technology</a:t>
                      </a:r>
                    </a:p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/>
                        <a:t> Low margin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noProof="0" dirty="0"/>
                        <a:t>14%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6337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Tracker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Sample of POS used to track specific data per waves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 with several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Leverage on the panel to offer tracking of specific and strategic data over the time </a:t>
                      </a: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medium range margins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5575"/>
                  </a:ext>
                </a:extLst>
              </a:tr>
              <a:tr h="455311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Retail Audit Ad-hoc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Sample of POS used to gather data in one off  approach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Leverage on the panel to add services </a:t>
                      </a:r>
                      <a:r>
                        <a:rPr lang="en-US" sz="110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la carte </a:t>
                      </a: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 margins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77078"/>
                  </a:ext>
                </a:extLst>
              </a:tr>
              <a:tr h="427868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Mystery shopping Tracker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Evaluation process to measure the quality experience and collect specific information on products and services per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 with several waves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Differentiating factor of the SmartRocket Portal capturing and reporting observations in real time without any loss,</a:t>
                      </a:r>
                    </a:p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 margins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93508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Mystery shopping Ad-hoc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Evaluation process to measure the quality experience and collect specific information on products and services in one - 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Idem above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661591"/>
                  </a:ext>
                </a:extLst>
              </a:tr>
              <a:tr h="702259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Market Research Studies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Any set of techniques used to gather information and better understand a company’s target market (survey, Focus group, client’s satisfaction, Interviews, planogram compliance, </a:t>
                      </a:r>
                      <a:r>
                        <a:rPr lang="en-US" sz="1100" dirty="0" err="1">
                          <a:effectLst/>
                        </a:rPr>
                        <a:t>etc</a:t>
                      </a:r>
                      <a:r>
                        <a:rPr lang="en-US" sz="1100" dirty="0">
                          <a:effectLst/>
                        </a:rPr>
                        <a:t>,)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Commercial contract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Differentiating factor of the SmartRocket Portal enabling data export within minutes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0779"/>
                  </a:ext>
                </a:extLst>
              </a:tr>
              <a:tr h="546202"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Online Retail Audit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Extracting brand’s data  from commercial web sites and  online stores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Subscription-based service or commercial contract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 mover advantage in the target market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645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ED50D-D104-4D65-A849-9C1F77A78DE4}"/>
              </a:ext>
            </a:extLst>
          </p:cNvPr>
          <p:cNvSpPr txBox="1">
            <a:spLocks/>
          </p:cNvSpPr>
          <p:nvPr/>
        </p:nvSpPr>
        <p:spPr>
          <a:xfrm>
            <a:off x="6161498" y="722180"/>
            <a:ext cx="5405491" cy="1009802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Information captures from any locations are targeting several industries: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FMCG sector (Fast Moving Consumer Goods)</a:t>
            </a:r>
          </a:p>
          <a:p>
            <a:pPr lvl="1">
              <a:buClr>
                <a:srgbClr val="00335F"/>
              </a:buClr>
            </a:pPr>
            <a:r>
              <a:rPr lang="en-US" sz="1200" dirty="0">
                <a:cs typeface="Arial" panose="020B0604020202020204" pitchFamily="34" charset="0"/>
              </a:rPr>
              <a:t>Automotive industry</a:t>
            </a:r>
          </a:p>
          <a:p>
            <a:pPr lvl="1">
              <a:buClr>
                <a:srgbClr val="00335F"/>
              </a:buClr>
            </a:pPr>
            <a:r>
              <a:rPr lang="en-US" sz="1200" dirty="0">
                <a:cs typeface="Arial" panose="020B0604020202020204" pitchFamily="34" charset="0"/>
              </a:rPr>
              <a:t>Pharmaceutical and para-pharmaceutical</a:t>
            </a:r>
            <a:endParaRPr lang="en-US" sz="1200" dirty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40FF-AB4A-4AD8-B052-7A8CA8ED1CB7}"/>
              </a:ext>
            </a:extLst>
          </p:cNvPr>
          <p:cNvSpPr txBox="1"/>
          <p:nvPr/>
        </p:nvSpPr>
        <p:spPr>
          <a:xfrm>
            <a:off x="5767053" y="903643"/>
            <a:ext cx="3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+</a:t>
            </a:r>
          </a:p>
        </p:txBody>
      </p:sp>
      <p:pic>
        <p:nvPicPr>
          <p:cNvPr id="8" name="Picture 2" descr="sal mdjareb logo">
            <a:extLst>
              <a:ext uri="{FF2B5EF4-FFF2-40B4-BE49-F238E27FC236}">
                <a16:creationId xmlns:a16="http://schemas.microsoft.com/office/drawing/2014/main" id="{56913AC5-A980-6167-686C-EC5BA5DF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205814" y="234972"/>
            <a:ext cx="651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Competition</a:t>
            </a:r>
          </a:p>
        </p:txBody>
      </p:sp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id="{C1FB7BB1-ED50-4B75-8F86-880EC4012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2698"/>
              </p:ext>
            </p:extLst>
          </p:nvPr>
        </p:nvGraphicFramePr>
        <p:xfrm>
          <a:off x="2231178" y="1381109"/>
          <a:ext cx="6899570" cy="4403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978">
                  <a:extLst>
                    <a:ext uri="{9D8B030D-6E8A-4147-A177-3AD203B41FA5}">
                      <a16:colId xmlns:a16="http://schemas.microsoft.com/office/drawing/2014/main" val="3893130028"/>
                    </a:ext>
                  </a:extLst>
                </a:gridCol>
                <a:gridCol w="207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41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Players</a:t>
                      </a:r>
                      <a:endParaRPr kumimoji="0" sz="15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 body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Reviews</a:t>
                      </a:r>
                      <a:r>
                        <a:rPr kumimoji="0" lang="fr-FR" sz="15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 &amp; online panel</a:t>
                      </a:r>
                      <a:endParaRPr kumimoji="0" sz="15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 body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Real time information</a:t>
                      </a:r>
                      <a:endParaRPr kumimoji="0" sz="15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 body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Market</a:t>
                      </a:r>
                      <a:r>
                        <a:rPr kumimoji="0" lang="fr-FR" sz="15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 body"/>
                          <a:ea typeface="+mn-ea"/>
                          <a:cs typeface="+mn-cs"/>
                        </a:rPr>
                        <a:t>Research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500" dirty="0">
                        <a:solidFill>
                          <a:schemeClr val="bg1"/>
                        </a:solidFill>
                        <a:latin typeface="Calibri body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 </a:t>
                      </a:r>
                      <a:r>
                        <a:rPr kumimoji="0" lang="fr-FR" sz="15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madjareb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SmartRocket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 Zoom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IMMAR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Ipsos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MMR</a:t>
                      </a: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588"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Nielsen</a:t>
                      </a:r>
                    </a:p>
                    <a:p>
                      <a:pPr marL="8509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kumimoji="0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9891"/>
                  </a:ext>
                </a:extLst>
              </a:tr>
            </a:tbl>
          </a:graphicData>
        </a:graphic>
      </p:graphicFrame>
      <p:sp>
        <p:nvSpPr>
          <p:cNvPr id="49" name="object 4">
            <a:extLst>
              <a:ext uri="{FF2B5EF4-FFF2-40B4-BE49-F238E27FC236}">
                <a16:creationId xmlns:a16="http://schemas.microsoft.com/office/drawing/2014/main" id="{C62D92D3-C4A3-44C6-9A15-56C2F2F80584}"/>
              </a:ext>
            </a:extLst>
          </p:cNvPr>
          <p:cNvSpPr/>
          <p:nvPr/>
        </p:nvSpPr>
        <p:spPr>
          <a:xfrm>
            <a:off x="7720784" y="2083319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8E269DB1-6090-4D35-9B00-50454B0370C5}"/>
              </a:ext>
            </a:extLst>
          </p:cNvPr>
          <p:cNvSpPr/>
          <p:nvPr/>
        </p:nvSpPr>
        <p:spPr>
          <a:xfrm>
            <a:off x="7720116" y="3179783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DDE1EC6C-4CDE-4710-8424-BBE1908D4F1D}"/>
              </a:ext>
            </a:extLst>
          </p:cNvPr>
          <p:cNvSpPr/>
          <p:nvPr/>
        </p:nvSpPr>
        <p:spPr>
          <a:xfrm>
            <a:off x="7720116" y="3786623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">
            <a:extLst>
              <a:ext uri="{FF2B5EF4-FFF2-40B4-BE49-F238E27FC236}">
                <a16:creationId xmlns:a16="http://schemas.microsoft.com/office/drawing/2014/main" id="{A0B2F433-0B3F-456C-8082-54D2976C60C7}"/>
              </a:ext>
            </a:extLst>
          </p:cNvPr>
          <p:cNvSpPr/>
          <p:nvPr/>
        </p:nvSpPr>
        <p:spPr>
          <a:xfrm>
            <a:off x="7720116" y="4803335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D60572C3-3C12-4ABB-BB02-5DA66FF2EC1F}"/>
              </a:ext>
            </a:extLst>
          </p:cNvPr>
          <p:cNvSpPr/>
          <p:nvPr/>
        </p:nvSpPr>
        <p:spPr>
          <a:xfrm>
            <a:off x="7720116" y="4276247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F7CEFFC4-51AC-4DF6-901F-CDE70FBC2304}"/>
              </a:ext>
            </a:extLst>
          </p:cNvPr>
          <p:cNvSpPr/>
          <p:nvPr/>
        </p:nvSpPr>
        <p:spPr>
          <a:xfrm>
            <a:off x="6114230" y="2616918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38AA2-A974-490F-8B76-4EADCC59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74" y="526759"/>
            <a:ext cx="11743912" cy="864572"/>
          </a:xfrm>
        </p:spPr>
        <p:txBody>
          <a:bodyPr>
            <a:normAutofit/>
          </a:bodyPr>
          <a:lstStyle/>
          <a:p>
            <a:endParaRPr lang="en-HK" sz="1800" dirty="0"/>
          </a:p>
          <a:p>
            <a:r>
              <a:rPr lang="en-HK" sz="1800" dirty="0"/>
              <a:t>Sal </a:t>
            </a:r>
            <a:r>
              <a:rPr lang="en-HK" sz="1800" dirty="0" err="1"/>
              <a:t>Mdjareb</a:t>
            </a:r>
            <a:r>
              <a:rPr lang="en-HK" sz="1800" dirty="0"/>
              <a:t> is the sole player offering Brands and services reviews through its disruptive digital application in the target market </a:t>
            </a:r>
          </a:p>
          <a:p>
            <a:endParaRPr lang="en-HK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40672-9CE2-4EF0-AEC3-AE863946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17</a:t>
            </a:fld>
            <a:endParaRPr lang="en-HK" sz="1400" b="0" dirty="0"/>
          </a:p>
        </p:txBody>
      </p:sp>
      <p:pic>
        <p:nvPicPr>
          <p:cNvPr id="20" name="Picture 2" descr="sal mdjareb logo">
            <a:extLst>
              <a:ext uri="{FF2B5EF4-FFF2-40B4-BE49-F238E27FC236}">
                <a16:creationId xmlns:a16="http://schemas.microsoft.com/office/drawing/2014/main" id="{85B5EB54-FC41-34FA-C0C6-3C0A62A5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038E221D-BF18-0692-289C-423AE7DA854C}"/>
              </a:ext>
            </a:extLst>
          </p:cNvPr>
          <p:cNvSpPr/>
          <p:nvPr/>
        </p:nvSpPr>
        <p:spPr>
          <a:xfrm>
            <a:off x="4501960" y="2090253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FF9883E-E68A-CC26-E925-698E869BDBC8}"/>
              </a:ext>
            </a:extLst>
          </p:cNvPr>
          <p:cNvSpPr/>
          <p:nvPr/>
        </p:nvSpPr>
        <p:spPr>
          <a:xfrm>
            <a:off x="7720784" y="2646783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A992C19-B82F-0871-BAF5-1B209D2DD33C}"/>
              </a:ext>
            </a:extLst>
          </p:cNvPr>
          <p:cNvSpPr/>
          <p:nvPr/>
        </p:nvSpPr>
        <p:spPr>
          <a:xfrm>
            <a:off x="7720116" y="5330423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1E7EE4-E0D4-4550-F836-2ED16FBC82EF}"/>
              </a:ext>
            </a:extLst>
          </p:cNvPr>
          <p:cNvSpPr/>
          <p:nvPr/>
        </p:nvSpPr>
        <p:spPr>
          <a:xfrm>
            <a:off x="6134429" y="5314529"/>
            <a:ext cx="324274" cy="32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BDC6-2020-478E-A957-E87EEFB16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31520"/>
            <a:ext cx="41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1C6976-BE5D-4658-9F25-132912CB2553}" type="slidenum">
              <a:rPr lang="en-HK" sz="1400" smtClean="0"/>
              <a:pPr/>
              <a:t>18</a:t>
            </a:fld>
            <a:endParaRPr lang="en-HK" sz="1400" b="0" dirty="0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274963" y="231028"/>
            <a:ext cx="66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Return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79D69B-1E2E-4943-8E15-307AB98F3F7B}"/>
              </a:ext>
            </a:extLst>
          </p:cNvPr>
          <p:cNvSpPr/>
          <p:nvPr/>
        </p:nvSpPr>
        <p:spPr>
          <a:xfrm>
            <a:off x="210482" y="773153"/>
            <a:ext cx="4660392" cy="52753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cs typeface="Arial" panose="020B0604020202020204" pitchFamily="34" charset="0"/>
              </a:rPr>
              <a:t>The Sal </a:t>
            </a:r>
            <a:r>
              <a:rPr lang="en-US" sz="1500" dirty="0" err="1">
                <a:solidFill>
                  <a:schemeClr val="tx1"/>
                </a:solidFill>
                <a:cs typeface="Arial" panose="020B0604020202020204" pitchFamily="34" charset="0"/>
              </a:rPr>
              <a:t>Mdjareb</a:t>
            </a:r>
            <a:r>
              <a:rPr lang="en-US" sz="1500" dirty="0">
                <a:solidFill>
                  <a:schemeClr val="tx1"/>
                </a:solidFill>
                <a:cs typeface="Arial" panose="020B0604020202020204" pitchFamily="34" charset="0"/>
              </a:rPr>
              <a:t> deal is showing very attractive returns with conservative assumptions in terms of growth and exit valuation on top of strong impact in terms of post COVID 19</a:t>
            </a: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endParaRPr lang="en-US" sz="15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Equity investment Ticket Transform Fund: US$ 0,95m for an equity ownership of 30%</a:t>
            </a:r>
          </a:p>
          <a:p>
            <a:pPr marL="0" lvl="1" algn="just" defTabSz="488950">
              <a:spcBef>
                <a:spcPts val="300"/>
              </a:spcBef>
              <a:buClr>
                <a:srgbClr val="EF4751"/>
              </a:buClr>
              <a:defRPr/>
            </a:pPr>
            <a:endParaRPr lang="en-GB" sz="15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The founders have skin in the game and are fully aligned by investing US$ 50k as equity contribution (already spent) and mobilizing significant time and salary cuts to deliver the business plan</a:t>
            </a: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endParaRPr lang="en-GB" sz="15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Exit Valuation: 2x revenues 2024</a:t>
            </a: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endParaRPr lang="en-GB" sz="15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Financial Return Transform Fund</a:t>
            </a:r>
          </a:p>
          <a:p>
            <a:pPr marL="628650" lvl="2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IRR : 28%</a:t>
            </a:r>
          </a:p>
          <a:p>
            <a:pPr marL="628650" lvl="2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 err="1">
                <a:solidFill>
                  <a:schemeClr val="tx1"/>
                </a:solidFill>
                <a:cs typeface="Arial" panose="020B0604020202020204" pitchFamily="34" charset="0"/>
              </a:rPr>
              <a:t>MoC</a:t>
            </a: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: 2,4x</a:t>
            </a:r>
          </a:p>
          <a:p>
            <a:pPr marL="628650" lvl="2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Capital Gain: US$ 1,3m </a:t>
            </a: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endParaRPr lang="en-GB" sz="15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1" indent="-171450" algn="just" defTabSz="488950">
              <a:spcBef>
                <a:spcPts val="300"/>
              </a:spcBef>
              <a:buClr>
                <a:srgbClr val="EF4751"/>
              </a:buClr>
              <a:buFont typeface="Wingdings" panose="05000000000000000000" pitchFamily="2" charset="2"/>
              <a:buChar char="§"/>
              <a:defRPr/>
            </a:pPr>
            <a:r>
              <a:rPr lang="en-GB" sz="1500" dirty="0">
                <a:solidFill>
                  <a:schemeClr val="tx1"/>
                </a:solidFill>
                <a:cs typeface="Arial" panose="020B0604020202020204" pitchFamily="34" charset="0"/>
              </a:rPr>
              <a:t>Significant measurable development impact achieved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B52F48F-90E3-48E1-99BB-77F7CBF72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97924"/>
              </p:ext>
            </p:extLst>
          </p:nvPr>
        </p:nvGraphicFramePr>
        <p:xfrm>
          <a:off x="5526998" y="1409369"/>
          <a:ext cx="5859538" cy="325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7D5D59-0D3B-4A34-9B56-F390F3928907}"/>
              </a:ext>
            </a:extLst>
          </p:cNvPr>
          <p:cNvSpPr txBox="1"/>
          <p:nvPr/>
        </p:nvSpPr>
        <p:spPr>
          <a:xfrm>
            <a:off x="6001355" y="1308629"/>
            <a:ext cx="49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US$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050DA9-3ABC-4D48-8CCD-23E349FDC74F}"/>
              </a:ext>
            </a:extLst>
          </p:cNvPr>
          <p:cNvSpPr txBox="1"/>
          <p:nvPr/>
        </p:nvSpPr>
        <p:spPr>
          <a:xfrm>
            <a:off x="5942740" y="4520333"/>
            <a:ext cx="49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US$</a:t>
            </a:r>
          </a:p>
        </p:txBody>
      </p:sp>
      <p:pic>
        <p:nvPicPr>
          <p:cNvPr id="8" name="Picture 2" descr="sal mdjareb logo">
            <a:extLst>
              <a:ext uri="{FF2B5EF4-FFF2-40B4-BE49-F238E27FC236}">
                <a16:creationId xmlns:a16="http://schemas.microsoft.com/office/drawing/2014/main" id="{B4522CAD-9644-A8F6-3362-E85634D0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3BCF4F6-93AB-4D46-B9A0-2C133C0AC405}"/>
              </a:ext>
            </a:extLst>
          </p:cNvPr>
          <p:cNvSpPr txBox="1"/>
          <p:nvPr/>
        </p:nvSpPr>
        <p:spPr>
          <a:xfrm>
            <a:off x="167207" y="117753"/>
            <a:ext cx="592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EEA850-A0E8-4A91-9792-CBCF6DA85AA7}"/>
              </a:ext>
            </a:extLst>
          </p:cNvPr>
          <p:cNvCxnSpPr>
            <a:cxnSpLocks/>
          </p:cNvCxnSpPr>
          <p:nvPr/>
        </p:nvCxnSpPr>
        <p:spPr>
          <a:xfrm>
            <a:off x="3624053" y="1262743"/>
            <a:ext cx="0" cy="4480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18AA7-F5FD-4CC0-A2D8-035D6BD05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86801"/>
              </p:ext>
            </p:extLst>
          </p:nvPr>
        </p:nvGraphicFramePr>
        <p:xfrm>
          <a:off x="3951380" y="1675333"/>
          <a:ext cx="6584095" cy="385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3">
                <a:tc>
                  <a:txBody>
                    <a:bodyPr/>
                    <a:lstStyle/>
                    <a:p>
                      <a:r>
                        <a:rPr lang="en-GB" sz="20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Executive Summary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Technology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Algeria: Investment Case and Business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1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Operating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Appendix</a:t>
                      </a:r>
                    </a:p>
                    <a:p>
                      <a:pPr marL="285750" indent="-285750" algn="l" defTabSz="685800" rtl="0" eaLnBrk="1" latinLnBrk="0" hangingPunct="1">
                        <a:buFont typeface="+mj-lt"/>
                        <a:buAutoNum type="romanUcPeriod"/>
                      </a:pPr>
                      <a:endParaRPr lang="en-GB" sz="1200" b="0" kern="1200" baseline="0" noProof="0" dirty="0">
                        <a:solidFill>
                          <a:srgbClr val="0033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05E3-8D87-4EC2-A6F1-AE4F197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1C848-9D16-4EE9-A6F3-39B0D961E2C9}"/>
              </a:ext>
            </a:extLst>
          </p:cNvPr>
          <p:cNvSpPr/>
          <p:nvPr/>
        </p:nvSpPr>
        <p:spPr>
          <a:xfrm>
            <a:off x="3951380" y="4365083"/>
            <a:ext cx="6496875" cy="360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82C38-D51D-4448-8617-3C830E05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19</a:t>
            </a:fld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F1CC9-43E1-A541-7D02-91CBF558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6" y="2930640"/>
            <a:ext cx="5428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3BCF4F6-93AB-4D46-B9A0-2C133C0AC405}"/>
              </a:ext>
            </a:extLst>
          </p:cNvPr>
          <p:cNvSpPr txBox="1"/>
          <p:nvPr/>
        </p:nvSpPr>
        <p:spPr>
          <a:xfrm>
            <a:off x="167207" y="117753"/>
            <a:ext cx="592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EEA850-A0E8-4A91-9792-CBCF6DA85AA7}"/>
              </a:ext>
            </a:extLst>
          </p:cNvPr>
          <p:cNvCxnSpPr>
            <a:cxnSpLocks/>
          </p:cNvCxnSpPr>
          <p:nvPr/>
        </p:nvCxnSpPr>
        <p:spPr>
          <a:xfrm>
            <a:off x="3624053" y="1262743"/>
            <a:ext cx="0" cy="4480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18AA7-F5FD-4CC0-A2D8-035D6BD05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24019"/>
              </p:ext>
            </p:extLst>
          </p:nvPr>
        </p:nvGraphicFramePr>
        <p:xfrm>
          <a:off x="3951380" y="1675333"/>
          <a:ext cx="6584095" cy="385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3">
                <a:tc>
                  <a:txBody>
                    <a:bodyPr/>
                    <a:lstStyle/>
                    <a:p>
                      <a:r>
                        <a:rPr lang="en-GB" sz="20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1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Executive Summary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Technology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Algeria: Investment Case and Business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Operating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Appendix</a:t>
                      </a:r>
                    </a:p>
                    <a:p>
                      <a:pPr marL="285750" indent="-285750" algn="l" defTabSz="685800" rtl="0" eaLnBrk="1" latinLnBrk="0" hangingPunct="1">
                        <a:buFont typeface="+mj-lt"/>
                        <a:buAutoNum type="romanUcPeriod"/>
                      </a:pPr>
                      <a:endParaRPr lang="en-GB" sz="1200" b="0" kern="1200" baseline="0" noProof="0" dirty="0">
                        <a:solidFill>
                          <a:srgbClr val="0033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05E3-8D87-4EC2-A6F1-AE4F197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1C848-9D16-4EE9-A6F3-39B0D961E2C9}"/>
              </a:ext>
            </a:extLst>
          </p:cNvPr>
          <p:cNvSpPr/>
          <p:nvPr/>
        </p:nvSpPr>
        <p:spPr>
          <a:xfrm>
            <a:off x="4000274" y="2570640"/>
            <a:ext cx="6259286" cy="360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82C38-D51D-4448-8617-3C830E05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2</a:t>
            </a:fld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F1CC9-43E1-A541-7D02-91CBF558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6" y="2930640"/>
            <a:ext cx="5428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C6FBC4F-788E-46A2-ADA2-EF2A033CC57C}"/>
              </a:ext>
            </a:extLst>
          </p:cNvPr>
          <p:cNvSpPr txBox="1"/>
          <p:nvPr/>
        </p:nvSpPr>
        <p:spPr>
          <a:xfrm>
            <a:off x="6226744" y="793122"/>
            <a:ext cx="5456215" cy="4986241"/>
          </a:xfrm>
          <a:prstGeom prst="roundRect">
            <a:avLst>
              <a:gd name="adj" fmla="val 2732"/>
            </a:avLst>
          </a:prstGeom>
          <a:noFill/>
          <a:ln w="28575">
            <a:solidFill>
              <a:srgbClr val="347891"/>
            </a:solidFill>
          </a:ln>
        </p:spPr>
        <p:txBody>
          <a:bodyPr wrap="square" lIns="182880" tIns="182880" rIns="182880" bIns="182880" rtlCol="0">
            <a:noAutofit/>
          </a:bodyPr>
          <a:lstStyle>
            <a:defPPr>
              <a:defRPr lang="en-US"/>
            </a:defPPr>
            <a:lvl1pPr marR="0" lvl="0" indent="0" fontAlgn="auto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9458C-422F-4064-B37D-E64D65DEB970}"/>
              </a:ext>
            </a:extLst>
          </p:cNvPr>
          <p:cNvSpPr txBox="1"/>
          <p:nvPr/>
        </p:nvSpPr>
        <p:spPr>
          <a:xfrm>
            <a:off x="548596" y="793122"/>
            <a:ext cx="5456215" cy="4986241"/>
          </a:xfrm>
          <a:prstGeom prst="roundRect">
            <a:avLst>
              <a:gd name="adj" fmla="val 2732"/>
            </a:avLst>
          </a:prstGeom>
          <a:noFill/>
          <a:ln w="28575">
            <a:solidFill>
              <a:srgbClr val="347891"/>
            </a:solidFill>
          </a:ln>
        </p:spPr>
        <p:txBody>
          <a:bodyPr wrap="square" lIns="182880" tIns="182880" rIns="182880" bIns="18288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Tx/>
              <a:buNone/>
              <a:tabLst/>
              <a:defRPr/>
            </a:pPr>
            <a:endParaRPr kumimoji="0" lang="en-HK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3671E-771A-432D-A2B6-B295BDCC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1" y="100741"/>
            <a:ext cx="11991108" cy="613930"/>
          </a:xfrm>
        </p:spPr>
        <p:txBody>
          <a:bodyPr>
            <a:normAutofit/>
          </a:bodyPr>
          <a:lstStyle/>
          <a:p>
            <a:pPr defTabSz="342900"/>
            <a:r>
              <a:rPr lang="en-HK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Calibri" panose="020F0502020204030204" pitchFamily="34" charset="0"/>
              </a:rPr>
              <a:t>Drivers of brand and business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5322D-8D58-4953-8E8B-9DA4F0BE1096}"/>
              </a:ext>
            </a:extLst>
          </p:cNvPr>
          <p:cNvSpPr txBox="1"/>
          <p:nvPr/>
        </p:nvSpPr>
        <p:spPr>
          <a:xfrm>
            <a:off x="1563332" y="6471532"/>
            <a:ext cx="337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200" b="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*Byron Sharp &amp; Jenni Romaniuk: How Brands Grow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789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CC7BE-164E-4AEC-9ACF-EE60E6C07738}"/>
              </a:ext>
            </a:extLst>
          </p:cNvPr>
          <p:cNvSpPr txBox="1"/>
          <p:nvPr/>
        </p:nvSpPr>
        <p:spPr>
          <a:xfrm>
            <a:off x="790656" y="825832"/>
            <a:ext cx="4929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4400" b="1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Mental Availability</a:t>
            </a:r>
          </a:p>
          <a:p>
            <a:pPr lvl="0" algn="ctr">
              <a:defRPr/>
            </a:pPr>
            <a:r>
              <a:rPr lang="en-HK" sz="2000" b="1" dirty="0">
                <a:solidFill>
                  <a:srgbClr val="347891"/>
                </a:solidFill>
                <a:latin typeface="Calibri" panose="020F0502020204030204" pitchFamily="34" charset="0"/>
              </a:rPr>
              <a:t>(Create a Compelling Expectation)</a:t>
            </a:r>
            <a:endParaRPr kumimoji="0" lang="en-HK" sz="2000" b="1" i="0" u="none" strike="noStrike" kern="1200" cap="none" spc="0" normalizeH="0" baseline="0" noProof="0" dirty="0">
              <a:ln>
                <a:noFill/>
              </a:ln>
              <a:solidFill>
                <a:srgbClr val="34789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E9586-667B-4AAD-8621-C0F3BA4A3D2D}"/>
              </a:ext>
            </a:extLst>
          </p:cNvPr>
          <p:cNvSpPr txBox="1"/>
          <p:nvPr/>
        </p:nvSpPr>
        <p:spPr>
          <a:xfrm>
            <a:off x="6502342" y="825832"/>
            <a:ext cx="5195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4400" b="1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Physical Availability</a:t>
            </a:r>
          </a:p>
          <a:p>
            <a:pPr algn="ctr">
              <a:defRPr/>
            </a:pPr>
            <a:r>
              <a:rPr lang="en-HK" sz="2000" b="1" dirty="0">
                <a:solidFill>
                  <a:srgbClr val="347891"/>
                </a:solidFill>
                <a:latin typeface="Calibri" panose="020F0502020204030204" pitchFamily="34" charset="0"/>
              </a:rPr>
              <a:t>(Match where &amp; how consumers buy)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0D398-B65E-4717-8CE5-DB302D21B2E6}"/>
              </a:ext>
            </a:extLst>
          </p:cNvPr>
          <p:cNvSpPr txBox="1"/>
          <p:nvPr/>
        </p:nvSpPr>
        <p:spPr>
          <a:xfrm>
            <a:off x="790657" y="3963271"/>
            <a:ext cx="5204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HK" sz="200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Salience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HK" sz="200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Consistent, memorable messaging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HK" sz="200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Cultivate distinctive brand assets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2000" dirty="0">
                <a:solidFill>
                  <a:srgbClr val="347891"/>
                </a:solidFill>
                <a:latin typeface="Calibri" panose="020F0502020204030204" pitchFamily="34" charset="0"/>
              </a:rPr>
              <a:t>Build</a:t>
            </a:r>
            <a:r>
              <a:rPr kumimoji="0" lang="en-HK" sz="200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category relevance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B4E50-4AE3-45D8-857E-788185DBC02D}"/>
              </a:ext>
            </a:extLst>
          </p:cNvPr>
          <p:cNvSpPr txBox="1"/>
          <p:nvPr/>
        </p:nvSpPr>
        <p:spPr>
          <a:xfrm>
            <a:off x="6502342" y="3963271"/>
            <a:ext cx="5374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2000" dirty="0">
                <a:solidFill>
                  <a:srgbClr val="C00000"/>
                </a:solidFill>
                <a:latin typeface="Calibri" panose="020F0502020204030204" pitchFamily="34" charset="0"/>
              </a:rPr>
              <a:t>PRESENCE - are you where you should be?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2000" dirty="0">
                <a:solidFill>
                  <a:srgbClr val="C00000"/>
                </a:solidFill>
                <a:latin typeface="Calibri" panose="020F0502020204030204" pitchFamily="34" charset="0"/>
              </a:rPr>
              <a:t>PROMINENCE – are you easy to find &amp; buy?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2000" dirty="0">
                <a:solidFill>
                  <a:srgbClr val="C00000"/>
                </a:solidFill>
                <a:latin typeface="Calibri" panose="020F0502020204030204" pitchFamily="34" charset="0"/>
              </a:rPr>
              <a:t>RELEVANCE – are you relevant at the POS?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HK" sz="2000" i="0" u="none" strike="noStrike" kern="1200" cap="none" spc="0" normalizeH="0" baseline="0" noProof="0" dirty="0">
                <a:ln>
                  <a:noFill/>
                </a:ln>
                <a:solidFill>
                  <a:srgbClr val="3478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94972BF2-BEC7-47D6-BC02-60F04775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40" y="2311708"/>
            <a:ext cx="1183814" cy="12518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B539BA-D354-4F33-9735-8C50B952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32" y="2325415"/>
            <a:ext cx="1326396" cy="1248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7D140-947B-4DE6-8C5E-8294F65A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20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9823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671E-771A-432D-A2B6-B295BDCC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9" y="109619"/>
            <a:ext cx="11991108" cy="613930"/>
          </a:xfrm>
        </p:spPr>
        <p:txBody>
          <a:bodyPr>
            <a:normAutofit/>
          </a:bodyPr>
          <a:lstStyle/>
          <a:p>
            <a:pPr defTabSz="342900"/>
            <a:r>
              <a:rPr lang="en-HK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Calibri" panose="020F0502020204030204" pitchFamily="34" charset="0"/>
              </a:rPr>
              <a:t>Service areas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B4E50-4AE3-45D8-857E-788185DBC02D}"/>
              </a:ext>
            </a:extLst>
          </p:cNvPr>
          <p:cNvSpPr txBox="1"/>
          <p:nvPr/>
        </p:nvSpPr>
        <p:spPr>
          <a:xfrm>
            <a:off x="1956681" y="789509"/>
            <a:ext cx="63132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1700" b="1" dirty="0">
                <a:solidFill>
                  <a:srgbClr val="C00000"/>
                </a:solidFill>
                <a:latin typeface="Calibri" panose="020F0502020204030204" pitchFamily="34" charset="0"/>
              </a:rPr>
              <a:t>PRESENCE - are you where you should be?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Build/ update/ clean target channel universes (all channels)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Investigate emerging/ unmeasured channels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Store attractiveness &amp; categorisation measures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Brand &amp; SKU listing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HK" sz="17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1700" b="1" dirty="0">
                <a:solidFill>
                  <a:srgbClr val="C00000"/>
                </a:solidFill>
                <a:latin typeface="Calibri" panose="020F0502020204030204" pitchFamily="34" charset="0"/>
              </a:rPr>
              <a:t>PROMINENCE – are you easy to find &amp; buy?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Category SKU list building &amp; planogram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Check quality of in store execution/ sales fundamentals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Check Parallel Imports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Category, brand &amp; product in store performance &amp; share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Category &amp; brand POS materials usage &amp; share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HK" sz="1700" b="1" dirty="0">
              <a:solidFill>
                <a:srgbClr val="34789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1700" b="1" dirty="0">
                <a:solidFill>
                  <a:srgbClr val="C00000"/>
                </a:solidFill>
                <a:latin typeface="Calibri" panose="020F0502020204030204" pitchFamily="34" charset="0"/>
              </a:rPr>
              <a:t>RELEVANCE – do you create &amp; leverage relevance at POS?</a:t>
            </a:r>
            <a:endParaRPr lang="en-HK" sz="1700" b="1" dirty="0">
              <a:solidFill>
                <a:srgbClr val="34789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Shopper experience (in store advocacy &amp; purchase experience)</a:t>
            </a:r>
            <a:endParaRPr lang="en-HK" sz="17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HK" sz="17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HK" sz="1700" b="1" dirty="0">
                <a:solidFill>
                  <a:srgbClr val="C00000"/>
                </a:solidFill>
                <a:latin typeface="Calibri" panose="020F0502020204030204" pitchFamily="34" charset="0"/>
              </a:rPr>
              <a:t>FOUNDATIONAL &amp; STRATEGIC SUPPORT</a:t>
            </a:r>
            <a:endParaRPr lang="en-HK" sz="1700" b="1" dirty="0">
              <a:solidFill>
                <a:srgbClr val="34789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HK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Category purchase structure by channel, channel selection drivers &amp; channel volumes</a:t>
            </a:r>
            <a:endParaRPr lang="en-HK" sz="17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A49B21-8555-4067-BC49-E5B60DCD3190}"/>
              </a:ext>
            </a:extLst>
          </p:cNvPr>
          <p:cNvCxnSpPr>
            <a:cxnSpLocks/>
          </p:cNvCxnSpPr>
          <p:nvPr/>
        </p:nvCxnSpPr>
        <p:spPr>
          <a:xfrm>
            <a:off x="1810652" y="883685"/>
            <a:ext cx="0" cy="52614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9ABAE8B-26B6-4866-A4F6-2763F2956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3" y="867036"/>
            <a:ext cx="911402" cy="85795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34E272-767D-4136-93A6-EAA1C84073AF}"/>
              </a:ext>
            </a:extLst>
          </p:cNvPr>
          <p:cNvSpPr/>
          <p:nvPr/>
        </p:nvSpPr>
        <p:spPr>
          <a:xfrm>
            <a:off x="10348587" y="4594343"/>
            <a:ext cx="1616396" cy="1549343"/>
          </a:xfrm>
          <a:prstGeom prst="roundRect">
            <a:avLst>
              <a:gd name="adj" fmla="val 834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BDD64BB-A253-4892-946E-0893D0D508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14" y="5242149"/>
            <a:ext cx="772996" cy="862188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260F42C-1B53-44B1-BC18-3F62325038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46" y="5220277"/>
            <a:ext cx="914910" cy="825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79DDB3-7227-4933-A15A-D406E5009B3E}"/>
              </a:ext>
            </a:extLst>
          </p:cNvPr>
          <p:cNvSpPr txBox="1"/>
          <p:nvPr/>
        </p:nvSpPr>
        <p:spPr>
          <a:xfrm>
            <a:off x="8642009" y="4588277"/>
            <a:ext cx="14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Compliance</a:t>
            </a:r>
          </a:p>
          <a:p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Checking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2048C-36E4-4B6E-86E8-5CCD2A1270A3}"/>
              </a:ext>
            </a:extLst>
          </p:cNvPr>
          <p:cNvSpPr txBox="1"/>
          <p:nvPr/>
        </p:nvSpPr>
        <p:spPr>
          <a:xfrm>
            <a:off x="10348587" y="4573946"/>
            <a:ext cx="161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Consumer Experience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58C417-7DC5-47F5-A744-F419D17FDC69}"/>
              </a:ext>
            </a:extLst>
          </p:cNvPr>
          <p:cNvSpPr/>
          <p:nvPr/>
        </p:nvSpPr>
        <p:spPr>
          <a:xfrm>
            <a:off x="8618923" y="4595818"/>
            <a:ext cx="1616396" cy="1549343"/>
          </a:xfrm>
          <a:prstGeom prst="roundRect">
            <a:avLst>
              <a:gd name="adj" fmla="val 834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11577-35CF-4784-AE9A-5E0CDC03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21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3942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3BCF4F6-93AB-4D46-B9A0-2C133C0AC405}"/>
              </a:ext>
            </a:extLst>
          </p:cNvPr>
          <p:cNvSpPr txBox="1"/>
          <p:nvPr/>
        </p:nvSpPr>
        <p:spPr>
          <a:xfrm>
            <a:off x="6430649" y="2613392"/>
            <a:ext cx="602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EF4751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contact.dz@salmdjareb.com </a:t>
            </a:r>
          </a:p>
          <a:p>
            <a:pPr lvl="0">
              <a:defRPr/>
            </a:pPr>
            <a:r>
              <a:rPr lang="en-US" sz="2000" kern="0" dirty="0">
                <a:solidFill>
                  <a:srgbClr val="EF4751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www.salmdjareb.com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38695-34DE-4CC2-93EC-4EEA4384D7EF}"/>
              </a:ext>
            </a:extLst>
          </p:cNvPr>
          <p:cNvSpPr txBox="1"/>
          <p:nvPr/>
        </p:nvSpPr>
        <p:spPr>
          <a:xfrm>
            <a:off x="642470" y="380433"/>
            <a:ext cx="370559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3429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Calibri" panose="020F0502020204030204" pitchFamily="34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EEA850-A0E8-4A91-9792-CBCF6DA85AA7}"/>
              </a:ext>
            </a:extLst>
          </p:cNvPr>
          <p:cNvCxnSpPr>
            <a:cxnSpLocks/>
          </p:cNvCxnSpPr>
          <p:nvPr/>
        </p:nvCxnSpPr>
        <p:spPr>
          <a:xfrm>
            <a:off x="6099623" y="1262743"/>
            <a:ext cx="0" cy="4480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B1721-403A-4BE5-947A-A31FBD8B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65804-64B6-4C96-B8EF-A1823FF6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3B54-5B68-4C34-ADA0-4D0778B429CD}" type="slidenum">
              <a:rPr lang="en-HK" smtClean="0"/>
              <a:t>22</a:t>
            </a:fld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A147C-A12A-F2C2-CC2D-B88F3583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25" y="3084178"/>
            <a:ext cx="5428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172692" y="231028"/>
            <a:ext cx="449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Executive Summary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2A4FB5-7561-4AC0-BA1A-271D4CAD7140}"/>
              </a:ext>
            </a:extLst>
          </p:cNvPr>
          <p:cNvGrpSpPr/>
          <p:nvPr/>
        </p:nvGrpSpPr>
        <p:grpSpPr>
          <a:xfrm>
            <a:off x="285744" y="1057273"/>
            <a:ext cx="10972800" cy="1101089"/>
            <a:chOff x="457200" y="785805"/>
            <a:chExt cx="10972800" cy="11010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17941C-CAAA-436F-99EA-C1FE8851FC55}"/>
                </a:ext>
              </a:extLst>
            </p:cNvPr>
            <p:cNvSpPr/>
            <p:nvPr/>
          </p:nvSpPr>
          <p:spPr>
            <a:xfrm>
              <a:off x="457200" y="785805"/>
              <a:ext cx="1981199" cy="1101089"/>
            </a:xfrm>
            <a:prstGeom prst="rect">
              <a:avLst/>
            </a:prstGeom>
            <a:solidFill>
              <a:srgbClr val="DD1A3F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/>
              <a:r>
                <a:rPr lang="en-GB" sz="1600" dirty="0">
                  <a:solidFill>
                    <a:schemeClr val="bg1"/>
                  </a:solidFill>
                  <a:ea typeface="Arial" charset="0"/>
                  <a:cs typeface="Arial" panose="020B0604020202020204" pitchFamily="34" charset="0"/>
                </a:rPr>
                <a:t>Challenge addressed</a:t>
              </a:r>
              <a:endParaRPr lang="en-US" sz="1600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33DEC0-1797-455F-850A-017EE40BA94C}"/>
                </a:ext>
              </a:extLst>
            </p:cNvPr>
            <p:cNvSpPr/>
            <p:nvPr/>
          </p:nvSpPr>
          <p:spPr>
            <a:xfrm>
              <a:off x="2514599" y="785805"/>
              <a:ext cx="8915401" cy="110108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Build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an independent reference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that foster trust and inspire collaboration between consumers and brands.</a:t>
              </a:r>
              <a:endParaRPr lang="en-GB" sz="1500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Build a community of trusted reviews that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generates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genuine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feedback for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brand.</a:t>
              </a:r>
              <a:endParaRPr lang="en-GB" sz="15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Improve consumer shopping experience </a:t>
              </a:r>
              <a:endParaRPr lang="en-GB" sz="1500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</a:pPr>
              <a:endParaRPr lang="en-GB" sz="15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F88C7F-A747-4E57-B2F0-EE0964C14BFF}"/>
              </a:ext>
            </a:extLst>
          </p:cNvPr>
          <p:cNvGrpSpPr/>
          <p:nvPr/>
        </p:nvGrpSpPr>
        <p:grpSpPr>
          <a:xfrm>
            <a:off x="285744" y="2181113"/>
            <a:ext cx="10896600" cy="962136"/>
            <a:chOff x="457200" y="672672"/>
            <a:chExt cx="10896600" cy="12142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EF45E2-8245-4DD7-B9AD-88AE75E52FAC}"/>
                </a:ext>
              </a:extLst>
            </p:cNvPr>
            <p:cNvSpPr/>
            <p:nvPr/>
          </p:nvSpPr>
          <p:spPr>
            <a:xfrm>
              <a:off x="457200" y="785805"/>
              <a:ext cx="1981199" cy="1101089"/>
            </a:xfrm>
            <a:prstGeom prst="rect">
              <a:avLst/>
            </a:prstGeom>
            <a:solidFill>
              <a:srgbClr val="DD1A3F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/>
              <a:r>
                <a:rPr lang="en-GB" sz="1600" dirty="0">
                  <a:solidFill>
                    <a:schemeClr val="bg1"/>
                  </a:solidFill>
                  <a:ea typeface="Arial" charset="0"/>
                  <a:cs typeface="Arial" panose="020B0604020202020204" pitchFamily="34" charset="0"/>
                </a:rPr>
                <a:t>Innovative solution proposed</a:t>
              </a:r>
              <a:endParaRPr lang="en-US" sz="1600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057E6E-5482-400A-A616-34BB06C2AE71}"/>
                </a:ext>
              </a:extLst>
            </p:cNvPr>
            <p:cNvSpPr/>
            <p:nvPr/>
          </p:nvSpPr>
          <p:spPr>
            <a:xfrm>
              <a:off x="2438399" y="672672"/>
              <a:ext cx="8915401" cy="110108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</a:pPr>
              <a:r>
                <a:rPr lang="en-US" sz="1500" b="1" dirty="0" smtClean="0">
                  <a:solidFill>
                    <a:schemeClr val="tx1"/>
                  </a:solidFill>
                  <a:latin typeface="Forte" panose="03060902040502070203" pitchFamily="66" charset="0"/>
                  <a:cs typeface="Arial" panose="020B0604020202020204" pitchFamily="34" charset="0"/>
                </a:rPr>
                <a:t>SAL MDJAREB </a:t>
              </a:r>
              <a:r>
                <a:rPr lang="en-US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is an online platform   for hosting  consumers reviews and recommendation that generates genuine feedback for brands’ growth.</a:t>
              </a:r>
              <a:endParaRPr lang="en-US" sz="15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133E20-5F2A-481C-AEB2-7CBC9342FE18}"/>
              </a:ext>
            </a:extLst>
          </p:cNvPr>
          <p:cNvGrpSpPr/>
          <p:nvPr/>
        </p:nvGrpSpPr>
        <p:grpSpPr>
          <a:xfrm>
            <a:off x="285744" y="3232895"/>
            <a:ext cx="10972800" cy="1430553"/>
            <a:chOff x="457200" y="785805"/>
            <a:chExt cx="10972800" cy="11121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5081E5-8B4E-419F-BD2E-2367382F8FD9}"/>
                </a:ext>
              </a:extLst>
            </p:cNvPr>
            <p:cNvSpPr/>
            <p:nvPr/>
          </p:nvSpPr>
          <p:spPr>
            <a:xfrm>
              <a:off x="457200" y="785805"/>
              <a:ext cx="1981199" cy="1101089"/>
            </a:xfrm>
            <a:prstGeom prst="rect">
              <a:avLst/>
            </a:prstGeom>
            <a:solidFill>
              <a:srgbClr val="DD1A3F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/>
              <a:r>
                <a:rPr lang="en-GB" sz="1600" dirty="0">
                  <a:solidFill>
                    <a:schemeClr val="bg1"/>
                  </a:solidFill>
                  <a:ea typeface="Arial" charset="0"/>
                  <a:cs typeface="Arial" panose="020B0604020202020204" pitchFamily="34" charset="0"/>
                </a:rPr>
                <a:t>Medium &amp; Long-term impact </a:t>
              </a:r>
              <a:endParaRPr lang="en-US" sz="1600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2A76A4-8ED7-434D-84D8-7B642FAF5AF3}"/>
                </a:ext>
              </a:extLst>
            </p:cNvPr>
            <p:cNvSpPr/>
            <p:nvPr/>
          </p:nvSpPr>
          <p:spPr>
            <a:xfrm>
              <a:off x="2514599" y="796913"/>
              <a:ext cx="8915401" cy="110108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HK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Genuine reviews enhance brands credibility and drive improvements and growth.</a:t>
              </a:r>
              <a:endParaRPr lang="en-HK" sz="1500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Job creation …………………</a:t>
              </a: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HK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Advanced </a:t>
              </a:r>
              <a:r>
                <a:rPr lang="en-HK" sz="1500" dirty="0">
                  <a:solidFill>
                    <a:schemeClr val="tx1"/>
                  </a:solidFill>
                  <a:cs typeface="Arial" panose="020B0604020202020204" pitchFamily="34" charset="0"/>
                </a:rPr>
                <a:t>digitalisation of activities through innovation for the ultimate benefit of end-users/consumers,</a:t>
              </a: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HK" sz="1500" dirty="0">
                  <a:solidFill>
                    <a:schemeClr val="tx1"/>
                  </a:solidFill>
                  <a:cs typeface="Arial" panose="020B0604020202020204" pitchFamily="34" charset="0"/>
                </a:rPr>
                <a:t>Skills improvements through on-the-job training.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E78969-BC83-4058-BBE3-C67564937130}"/>
              </a:ext>
            </a:extLst>
          </p:cNvPr>
          <p:cNvGrpSpPr/>
          <p:nvPr/>
        </p:nvGrpSpPr>
        <p:grpSpPr>
          <a:xfrm>
            <a:off x="285744" y="4734888"/>
            <a:ext cx="10972800" cy="1416265"/>
            <a:chOff x="457200" y="785805"/>
            <a:chExt cx="10972800" cy="110108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46FD3C-E935-4E41-916C-3BF0BCD8AEA5}"/>
                </a:ext>
              </a:extLst>
            </p:cNvPr>
            <p:cNvSpPr/>
            <p:nvPr/>
          </p:nvSpPr>
          <p:spPr>
            <a:xfrm>
              <a:off x="457200" y="785805"/>
              <a:ext cx="1981199" cy="1101089"/>
            </a:xfrm>
            <a:prstGeom prst="rect">
              <a:avLst/>
            </a:prstGeom>
            <a:solidFill>
              <a:srgbClr val="DD1A3F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/>
              <a:r>
                <a:rPr lang="en-GB" sz="1600" dirty="0">
                  <a:solidFill>
                    <a:schemeClr val="bg1"/>
                  </a:solidFill>
                  <a:ea typeface="Arial" charset="0"/>
                  <a:cs typeface="Arial" panose="020B0604020202020204" pitchFamily="34" charset="0"/>
                </a:rPr>
                <a:t>Value proposition</a:t>
              </a:r>
              <a:endParaRPr lang="en-US" sz="1600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02D55E-B207-43B7-9677-6985B8B5BEA1}"/>
                </a:ext>
              </a:extLst>
            </p:cNvPr>
            <p:cNvSpPr/>
            <p:nvPr/>
          </p:nvSpPr>
          <p:spPr>
            <a:xfrm>
              <a:off x="2514599" y="785805"/>
              <a:ext cx="8915401" cy="110108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For Brands : improved reputations and revenue, increased traffic, exposer and visibility. </a:t>
              </a:r>
              <a:endParaRPr lang="en-US" sz="1500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For Consumers: easy to decide, Browse Local brands, saved time and money.</a:t>
              </a:r>
              <a:endParaRPr lang="en-GB" sz="1500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For Market: competitive offering , </a:t>
              </a:r>
              <a:endParaRPr lang="en-GB" sz="15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marL="171450" lvl="1" indent="-171450" algn="just" defTabSz="488950">
                <a:spcBef>
                  <a:spcPts val="300"/>
                </a:spcBef>
                <a:buClr>
                  <a:srgbClr val="EF475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500" dirty="0">
                  <a:solidFill>
                    <a:schemeClr val="tx1"/>
                  </a:solidFill>
                  <a:cs typeface="Arial" panose="020B0604020202020204" pitchFamily="34" charset="0"/>
                </a:rPr>
                <a:t>EBITDA positive projected in 2026</a:t>
              </a:r>
              <a:r>
                <a:rPr lang="en-GB" sz="15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,</a:t>
              </a:r>
              <a:endParaRPr lang="en-GB" sz="15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980C7-F948-4B9A-AD85-ACDAC707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3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32281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3BCF4F6-93AB-4D46-B9A0-2C133C0AC405}"/>
              </a:ext>
            </a:extLst>
          </p:cNvPr>
          <p:cNvSpPr txBox="1"/>
          <p:nvPr/>
        </p:nvSpPr>
        <p:spPr>
          <a:xfrm>
            <a:off x="167207" y="117753"/>
            <a:ext cx="592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EEA850-A0E8-4A91-9792-CBCF6DA85AA7}"/>
              </a:ext>
            </a:extLst>
          </p:cNvPr>
          <p:cNvCxnSpPr>
            <a:cxnSpLocks/>
          </p:cNvCxnSpPr>
          <p:nvPr/>
        </p:nvCxnSpPr>
        <p:spPr>
          <a:xfrm>
            <a:off x="3624053" y="1262743"/>
            <a:ext cx="0" cy="4480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18AA7-F5FD-4CC0-A2D8-035D6BD05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91739"/>
              </p:ext>
            </p:extLst>
          </p:nvPr>
        </p:nvGraphicFramePr>
        <p:xfrm>
          <a:off x="3951380" y="1675333"/>
          <a:ext cx="6584095" cy="385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3">
                <a:tc>
                  <a:txBody>
                    <a:bodyPr/>
                    <a:lstStyle/>
                    <a:p>
                      <a:r>
                        <a:rPr lang="en-GB" sz="20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Executive Summary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b="1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Technology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Algeria: Investment Case and Business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SAL MDJAREB Operating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endParaRPr lang="en-GB" sz="2000" kern="0" noProof="0" dirty="0">
                        <a:solidFill>
                          <a:srgbClr val="EF4751"/>
                        </a:solidFill>
                        <a:latin typeface="+mn-lt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UcPeriod"/>
                        <a:tabLst/>
                        <a:defRPr/>
                      </a:pPr>
                      <a:r>
                        <a:rPr lang="en-GB" sz="2000" kern="0" noProof="0" dirty="0">
                          <a:solidFill>
                            <a:srgbClr val="EF4751"/>
                          </a:solidFill>
                          <a:latin typeface="+mn-lt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Appendix</a:t>
                      </a:r>
                    </a:p>
                    <a:p>
                      <a:pPr marL="285750" indent="-285750" algn="l" defTabSz="685800" rtl="0" eaLnBrk="1" latinLnBrk="0" hangingPunct="1">
                        <a:buFont typeface="+mj-lt"/>
                        <a:buAutoNum type="romanUcPeriod"/>
                      </a:pPr>
                      <a:endParaRPr lang="en-GB" sz="1200" b="0" kern="1200" baseline="0" noProof="0" dirty="0">
                        <a:solidFill>
                          <a:srgbClr val="0033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05E3-8D87-4EC2-A6F1-AE4F197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1C848-9D16-4EE9-A6F3-39B0D961E2C9}"/>
              </a:ext>
            </a:extLst>
          </p:cNvPr>
          <p:cNvSpPr/>
          <p:nvPr/>
        </p:nvSpPr>
        <p:spPr>
          <a:xfrm>
            <a:off x="4038600" y="3143226"/>
            <a:ext cx="6259286" cy="360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82C38-D51D-4448-8617-3C830E05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4</a:t>
            </a:fld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F1CC9-43E1-A541-7D02-91CBF558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6" y="2930640"/>
            <a:ext cx="5428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uton Rouge Web Brillant Avec Panneau D'information Arrondi Icône ...">
            <a:extLst>
              <a:ext uri="{FF2B5EF4-FFF2-40B4-BE49-F238E27FC236}">
                <a16:creationId xmlns:a16="http://schemas.microsoft.com/office/drawing/2014/main" id="{CB677E45-A2BD-4878-8A5C-82DE4884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19" y="4142131"/>
            <a:ext cx="1014848" cy="12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28A1A-E8BA-459F-9A38-9CFF4DD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181023"/>
            <a:ext cx="10515600" cy="410730"/>
          </a:xfrm>
        </p:spPr>
        <p:txBody>
          <a:bodyPr>
            <a:noAutofit/>
          </a:bodyPr>
          <a:lstStyle/>
          <a:p>
            <a:r>
              <a:rPr lang="en-HK" dirty="0">
                <a:latin typeface="Geogrotesque Rg" panose="02000000000000000000" pitchFamily="50" charset="0"/>
              </a:rPr>
              <a:t>Sal </a:t>
            </a:r>
            <a:r>
              <a:rPr lang="en-HK" dirty="0" err="1">
                <a:latin typeface="Geogrotesque Rg" panose="02000000000000000000" pitchFamily="50" charset="0"/>
              </a:rPr>
              <a:t>Mdjareb</a:t>
            </a:r>
            <a:endParaRPr lang="en-HK" dirty="0">
              <a:latin typeface="Geogrotesque Rg" panose="02000000000000000000" pitchFamily="50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E7012A-E09E-4696-AAAD-03C8686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8" y="646873"/>
            <a:ext cx="10515600" cy="864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HK" sz="2000" dirty="0"/>
          </a:p>
          <a:p>
            <a:pPr marL="0" indent="0">
              <a:buNone/>
            </a:pPr>
            <a:r>
              <a:rPr lang="en-HK" sz="2000" dirty="0"/>
              <a:t>improve shopper experience, drive brand and service performance.</a:t>
            </a:r>
          </a:p>
          <a:p>
            <a:pPr marL="0" indent="0">
              <a:buNone/>
            </a:pPr>
            <a:endParaRPr lang="en-HK" sz="2000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722126A-7256-4F2C-8203-C74679787722}"/>
              </a:ext>
            </a:extLst>
          </p:cNvPr>
          <p:cNvGrpSpPr/>
          <p:nvPr/>
        </p:nvGrpSpPr>
        <p:grpSpPr>
          <a:xfrm>
            <a:off x="527023" y="1600899"/>
            <a:ext cx="8466848" cy="3630465"/>
            <a:chOff x="527023" y="1600899"/>
            <a:chExt cx="8466848" cy="3630465"/>
          </a:xfrm>
        </p:grpSpPr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5B4A2159-BB77-4D52-91E3-C50872D6900D}"/>
                </a:ext>
              </a:extLst>
            </p:cNvPr>
            <p:cNvSpPr txBox="1"/>
            <p:nvPr/>
          </p:nvSpPr>
          <p:spPr>
            <a:xfrm>
              <a:off x="2084439" y="1600899"/>
              <a:ext cx="403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Shopper and consumer reviews platform </a:t>
              </a:r>
            </a:p>
          </p:txBody>
        </p:sp>
        <p:cxnSp>
          <p:nvCxnSpPr>
            <p:cNvPr id="26" name="Connector: Elbow 13">
              <a:extLst>
                <a:ext uri="{FF2B5EF4-FFF2-40B4-BE49-F238E27FC236}">
                  <a16:creationId xmlns:a16="http://schemas.microsoft.com/office/drawing/2014/main" id="{E8B7746F-8A09-4930-9056-B9159AE3077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rot="10800000" flipH="1" flipV="1">
              <a:off x="773044" y="1810698"/>
              <a:ext cx="7144543" cy="983243"/>
            </a:xfrm>
            <a:prstGeom prst="bentConnector4">
              <a:avLst>
                <a:gd name="adj1" fmla="val -3200"/>
                <a:gd name="adj2" fmla="val 68065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7DF98E-CE7F-4258-9FBC-39E6224B5AEA}"/>
                </a:ext>
              </a:extLst>
            </p:cNvPr>
            <p:cNvSpPr/>
            <p:nvPr/>
          </p:nvSpPr>
          <p:spPr>
            <a:xfrm>
              <a:off x="1668744" y="2800584"/>
              <a:ext cx="4158725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1200"/>
                </a:spcAft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Microsoft JhengHei" panose="020B0604030504040204" pitchFamily="34" charset="-120"/>
                  <a:cs typeface="Arial" panose="020B0604020202020204" pitchFamily="34" charset="0"/>
                </a:rPr>
                <a:t>Online Reviews</a:t>
              </a:r>
            </a:p>
          </p:txBody>
        </p:sp>
        <p:sp>
          <p:nvSpPr>
            <p:cNvPr id="28" name="Rectangle: Rounded Corners 19">
              <a:extLst>
                <a:ext uri="{FF2B5EF4-FFF2-40B4-BE49-F238E27FC236}">
                  <a16:creationId xmlns:a16="http://schemas.microsoft.com/office/drawing/2014/main" id="{5A75F536-C7D8-402F-AB84-FE9AF0CBB489}"/>
                </a:ext>
              </a:extLst>
            </p:cNvPr>
            <p:cNvSpPr/>
            <p:nvPr/>
          </p:nvSpPr>
          <p:spPr>
            <a:xfrm>
              <a:off x="4801966" y="3265440"/>
              <a:ext cx="2051006" cy="1965924"/>
            </a:xfrm>
            <a:prstGeom prst="roundRect">
              <a:avLst>
                <a:gd name="adj" fmla="val 834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pic>
          <p:nvPicPr>
            <p:cNvPr id="29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1369C8AF-86D6-403A-91F6-3AD8BBAC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249" y="4023110"/>
              <a:ext cx="980836" cy="1094010"/>
            </a:xfrm>
            <a:prstGeom prst="rect">
              <a:avLst/>
            </a:prstGeom>
          </p:spPr>
        </p:pic>
        <p:pic>
          <p:nvPicPr>
            <p:cNvPr id="30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726E12EC-215C-41E7-95D4-157F62F5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359" y="4023102"/>
              <a:ext cx="1212932" cy="1094018"/>
            </a:xfrm>
            <a:prstGeom prst="rect">
              <a:avLst/>
            </a:prstGeom>
          </p:spPr>
        </p:pic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CC3FBCC4-7914-432F-B632-001D5D725053}"/>
                </a:ext>
              </a:extLst>
            </p:cNvPr>
            <p:cNvSpPr txBox="1"/>
            <p:nvPr/>
          </p:nvSpPr>
          <p:spPr>
            <a:xfrm>
              <a:off x="3047438" y="3252584"/>
              <a:ext cx="1566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Compliance</a:t>
              </a:r>
            </a:p>
            <a:p>
              <a:r>
                <a:rPr lang="en-HK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Tracking</a:t>
              </a: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A7B54396-4401-40EC-8C04-A81EF70C5229}"/>
                </a:ext>
              </a:extLst>
            </p:cNvPr>
            <p:cNvSpPr txBox="1"/>
            <p:nvPr/>
          </p:nvSpPr>
          <p:spPr>
            <a:xfrm>
              <a:off x="4794408" y="3228438"/>
              <a:ext cx="1968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Brand Recommendation</a:t>
              </a:r>
            </a:p>
          </p:txBody>
        </p:sp>
        <p:sp>
          <p:nvSpPr>
            <p:cNvPr id="33" name="Rectangle: Rounded Corners 24">
              <a:extLst>
                <a:ext uri="{FF2B5EF4-FFF2-40B4-BE49-F238E27FC236}">
                  <a16:creationId xmlns:a16="http://schemas.microsoft.com/office/drawing/2014/main" id="{4A0C9026-F2C5-4616-8D39-AA5455E5A299}"/>
                </a:ext>
              </a:extLst>
            </p:cNvPr>
            <p:cNvSpPr/>
            <p:nvPr/>
          </p:nvSpPr>
          <p:spPr>
            <a:xfrm>
              <a:off x="2671319" y="3252584"/>
              <a:ext cx="2051006" cy="1965924"/>
            </a:xfrm>
            <a:prstGeom prst="roundRect">
              <a:avLst>
                <a:gd name="adj" fmla="val 834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395E14ED-C667-4E12-95A8-EBD330676DED}"/>
                </a:ext>
              </a:extLst>
            </p:cNvPr>
            <p:cNvSpPr txBox="1"/>
            <p:nvPr/>
          </p:nvSpPr>
          <p:spPr>
            <a:xfrm>
              <a:off x="786097" y="3323126"/>
              <a:ext cx="1746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Channel Understanding</a:t>
              </a:r>
            </a:p>
          </p:txBody>
        </p:sp>
        <p:sp>
          <p:nvSpPr>
            <p:cNvPr id="35" name="Rectangle: Rounded Corners 27">
              <a:extLst>
                <a:ext uri="{FF2B5EF4-FFF2-40B4-BE49-F238E27FC236}">
                  <a16:creationId xmlns:a16="http://schemas.microsoft.com/office/drawing/2014/main" id="{AFA5A851-148B-47B8-9599-D980FC9465E5}"/>
                </a:ext>
              </a:extLst>
            </p:cNvPr>
            <p:cNvSpPr/>
            <p:nvPr/>
          </p:nvSpPr>
          <p:spPr>
            <a:xfrm>
              <a:off x="527023" y="3245043"/>
              <a:ext cx="2051006" cy="1965924"/>
            </a:xfrm>
            <a:prstGeom prst="roundRect">
              <a:avLst>
                <a:gd name="adj" fmla="val 834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pic>
          <p:nvPicPr>
            <p:cNvPr id="36" name="Picture 29" descr="A close up of a sign&#10;&#10;Description automatically generated">
              <a:extLst>
                <a:ext uri="{FF2B5EF4-FFF2-40B4-BE49-F238E27FC236}">
                  <a16:creationId xmlns:a16="http://schemas.microsoft.com/office/drawing/2014/main" id="{15BF2AD2-132B-4F19-BBF3-9E679FB2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33" y="4027957"/>
              <a:ext cx="1016806" cy="108916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BC5AE9-A724-4E32-96F0-C6798EC544CB}"/>
                </a:ext>
              </a:extLst>
            </p:cNvPr>
            <p:cNvSpPr/>
            <p:nvPr/>
          </p:nvSpPr>
          <p:spPr>
            <a:xfrm>
              <a:off x="6942865" y="3233208"/>
              <a:ext cx="1969628" cy="968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1200"/>
                </a:spcAft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Microsoft JhengHei" panose="020B0604030504040204" pitchFamily="34" charset="-120"/>
                  <a:cs typeface="Arial" panose="020B0604020202020204" pitchFamily="34" charset="0"/>
                </a:rPr>
                <a:t>Brand, Consumer, Shopper, Channel understanding</a:t>
              </a:r>
            </a:p>
          </p:txBody>
        </p:sp>
        <p:sp>
          <p:nvSpPr>
            <p:cNvPr id="41" name="Rectangle: Rounded Corners 32">
              <a:extLst>
                <a:ext uri="{FF2B5EF4-FFF2-40B4-BE49-F238E27FC236}">
                  <a16:creationId xmlns:a16="http://schemas.microsoft.com/office/drawing/2014/main" id="{FFEDD9C2-5D38-4098-A6EE-CB3BE9BC02FB}"/>
                </a:ext>
              </a:extLst>
            </p:cNvPr>
            <p:cNvSpPr/>
            <p:nvPr/>
          </p:nvSpPr>
          <p:spPr>
            <a:xfrm>
              <a:off x="6942865" y="3265440"/>
              <a:ext cx="2051006" cy="1965924"/>
            </a:xfrm>
            <a:prstGeom prst="roundRect">
              <a:avLst>
                <a:gd name="adj" fmla="val 834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5662100D-1EEF-4F5D-84AE-4FFCCE6116B5}"/>
                </a:ext>
              </a:extLst>
            </p:cNvPr>
            <p:cNvSpPr txBox="1"/>
            <p:nvPr/>
          </p:nvSpPr>
          <p:spPr>
            <a:xfrm>
              <a:off x="7001552" y="2793942"/>
              <a:ext cx="1832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Market Research</a:t>
              </a:r>
            </a:p>
          </p:txBody>
        </p:sp>
        <p:pic>
          <p:nvPicPr>
            <p:cNvPr id="43" name="Picture 35">
              <a:extLst>
                <a:ext uri="{FF2B5EF4-FFF2-40B4-BE49-F238E27FC236}">
                  <a16:creationId xmlns:a16="http://schemas.microsoft.com/office/drawing/2014/main" id="{1E86F30E-0B32-4F64-B007-822023B6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45" y="4846851"/>
              <a:ext cx="287105" cy="270268"/>
            </a:xfrm>
            <a:prstGeom prst="rect">
              <a:avLst/>
            </a:prstGeom>
          </p:spPr>
        </p:pic>
        <p:pic>
          <p:nvPicPr>
            <p:cNvPr id="44" name="Picture 36">
              <a:extLst>
                <a:ext uri="{FF2B5EF4-FFF2-40B4-BE49-F238E27FC236}">
                  <a16:creationId xmlns:a16="http://schemas.microsoft.com/office/drawing/2014/main" id="{4F235A33-1AA4-4A6A-BC7F-FF50B7E9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851" y="4846851"/>
              <a:ext cx="287105" cy="270268"/>
            </a:xfrm>
            <a:prstGeom prst="rect">
              <a:avLst/>
            </a:prstGeom>
          </p:spPr>
        </p:pic>
        <p:pic>
          <p:nvPicPr>
            <p:cNvPr id="45" name="Picture 37">
              <a:extLst>
                <a:ext uri="{FF2B5EF4-FFF2-40B4-BE49-F238E27FC236}">
                  <a16:creationId xmlns:a16="http://schemas.microsoft.com/office/drawing/2014/main" id="{2BAE8F8E-90A8-465B-9F28-DE2948C59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54" y="4846851"/>
              <a:ext cx="287105" cy="270268"/>
            </a:xfrm>
            <a:prstGeom prst="rect">
              <a:avLst/>
            </a:prstGeom>
          </p:spPr>
        </p:pic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0036F32-B9EC-46AD-9E42-125876F63D99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H="1" flipV="1">
            <a:off x="773045" y="1810698"/>
            <a:ext cx="2975062" cy="989885"/>
          </a:xfrm>
          <a:prstGeom prst="bentConnector4">
            <a:avLst>
              <a:gd name="adj1" fmla="val -7684"/>
              <a:gd name="adj2" fmla="val 67943"/>
            </a:avLst>
          </a:prstGeom>
          <a:ln>
            <a:solidFill>
              <a:srgbClr val="DD1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30D50-F89B-4279-9D28-B372516F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5</a:t>
            </a:fld>
            <a:endParaRPr lang="en-HK" sz="1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F224-080E-541B-8044-B536B526B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00" y="1605889"/>
            <a:ext cx="1086481" cy="404762"/>
          </a:xfrm>
          <a:prstGeom prst="rect">
            <a:avLst/>
          </a:prstGeom>
        </p:spPr>
      </p:pic>
      <p:pic>
        <p:nvPicPr>
          <p:cNvPr id="47" name="Picture 2" descr="sal mdjareb logo">
            <a:extLst>
              <a:ext uri="{FF2B5EF4-FFF2-40B4-BE49-F238E27FC236}">
                <a16:creationId xmlns:a16="http://schemas.microsoft.com/office/drawing/2014/main" id="{006AC4C4-27B5-92B3-0ABB-23050D7F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37CC15C-FA61-4FE2-A490-30F7C6C55420}"/>
              </a:ext>
            </a:extLst>
          </p:cNvPr>
          <p:cNvSpPr txBox="1"/>
          <p:nvPr/>
        </p:nvSpPr>
        <p:spPr>
          <a:xfrm>
            <a:off x="257299" y="157490"/>
            <a:ext cx="119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zh-TW" sz="2800" kern="0" dirty="0">
                <a:solidFill>
                  <a:srgbClr val="EF4751"/>
                </a:solidFill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SARL MDJAREB………..</a:t>
            </a:r>
            <a:endParaRPr lang="en-US" sz="2800" kern="0" dirty="0">
              <a:solidFill>
                <a:srgbClr val="EF4751"/>
              </a:solidFill>
              <a:latin typeface="Geogrotesque Rg" panose="02000000000000000000" pitchFamily="50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2B57-1A4A-493B-895A-019BDA2B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6</a:t>
            </a:fld>
            <a:endParaRPr lang="en-HK" sz="1400" b="0" dirty="0"/>
          </a:p>
        </p:txBody>
      </p:sp>
      <p:pic>
        <p:nvPicPr>
          <p:cNvPr id="36" name="Picture 2" descr="sal mdjareb logo">
            <a:extLst>
              <a:ext uri="{FF2B5EF4-FFF2-40B4-BE49-F238E27FC236}">
                <a16:creationId xmlns:a16="http://schemas.microsoft.com/office/drawing/2014/main" id="{5D87D3B6-82AC-FCD9-A966-59615F73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80" y="1208480"/>
            <a:ext cx="4094652" cy="39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2A0D-B427-4924-BFC9-3B088E92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dirty="0">
                <a:latin typeface="Geogrotesque Rg" panose="02000000000000000000" pitchFamily="50" charset="0"/>
              </a:rPr>
              <a:t>Data is captured via ……….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AC19B9-447B-482C-A21F-26DFDF726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7</a:t>
            </a:fld>
            <a:endParaRPr lang="en-HK" sz="1400" b="0" dirty="0"/>
          </a:p>
        </p:txBody>
      </p:sp>
      <p:pic>
        <p:nvPicPr>
          <p:cNvPr id="114" name="Picture 2" descr="sal mdjareb logo">
            <a:extLst>
              <a:ext uri="{FF2B5EF4-FFF2-40B4-BE49-F238E27FC236}">
                <a16:creationId xmlns:a16="http://schemas.microsoft.com/office/drawing/2014/main" id="{B79D85BB-F8F1-C2B9-E8BA-895BC7C9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EA4A-078A-4AEB-8C10-F5E87065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209280"/>
            <a:ext cx="10515600" cy="410730"/>
          </a:xfrm>
        </p:spPr>
        <p:txBody>
          <a:bodyPr>
            <a:noAutofit/>
          </a:bodyPr>
          <a:lstStyle/>
          <a:p>
            <a:r>
              <a:rPr lang="en-HK" dirty="0">
                <a:latin typeface="Geogrotesque Rg" panose="02000000000000000000" pitchFamily="50" charset="0"/>
              </a:rPr>
              <a:t>Purpose built information capture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99F9-C335-441F-97B3-C465F3314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8</a:t>
            </a:fld>
            <a:endParaRPr lang="en-HK" sz="1400" b="0" dirty="0"/>
          </a:p>
        </p:txBody>
      </p:sp>
    </p:spTree>
    <p:extLst>
      <p:ext uri="{BB962C8B-B14F-4D97-AF65-F5344CB8AC3E}">
        <p14:creationId xmlns:p14="http://schemas.microsoft.com/office/powerpoint/2010/main" val="2936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A06D-F6D4-49E7-A703-442D615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80" y="94971"/>
            <a:ext cx="11688195" cy="922767"/>
          </a:xfrm>
        </p:spPr>
        <p:txBody>
          <a:bodyPr/>
          <a:lstStyle/>
          <a:p>
            <a:r>
              <a:rPr lang="en-US" altLang="zh-TW" kern="0" dirty="0">
                <a:latin typeface="Geogrotesque Rg" panose="02000000000000000000" pitchFamily="50" charset="0"/>
                <a:ea typeface="Microsoft JhengHei" panose="020B0604030504040204" pitchFamily="34" charset="-120"/>
                <a:cs typeface="Arial" panose="020B0604020202020204" pitchFamily="34" charset="0"/>
              </a:rPr>
              <a:t>Sophisticated quality controls capture and 100% validation…</a:t>
            </a:r>
            <a:endParaRPr lang="en-HK" dirty="0">
              <a:latin typeface="Geogrotesque Rg" panose="02000000000000000000" pitchFamily="50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8E3457D-A914-4C6A-806D-042980B7A6F6}"/>
              </a:ext>
            </a:extLst>
          </p:cNvPr>
          <p:cNvSpPr/>
          <p:nvPr/>
        </p:nvSpPr>
        <p:spPr>
          <a:xfrm>
            <a:off x="2169102" y="2835217"/>
            <a:ext cx="2286000" cy="19202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rgbClr val="23416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GGGG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A1AACED-2E11-4581-9F7A-D5D4D90AFFF5}"/>
              </a:ext>
            </a:extLst>
          </p:cNvPr>
          <p:cNvSpPr/>
          <p:nvPr/>
        </p:nvSpPr>
        <p:spPr>
          <a:xfrm>
            <a:off x="4026368" y="3811062"/>
            <a:ext cx="2286000" cy="1920240"/>
          </a:xfrm>
          <a:prstGeom prst="hexagon">
            <a:avLst/>
          </a:prstGeom>
          <a:solidFill>
            <a:srgbClr val="DD1A3F"/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HHHH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5240963-E4BA-4C68-B7C1-24D791E45D8F}"/>
              </a:ext>
            </a:extLst>
          </p:cNvPr>
          <p:cNvSpPr/>
          <p:nvPr/>
        </p:nvSpPr>
        <p:spPr>
          <a:xfrm>
            <a:off x="324536" y="1828206"/>
            <a:ext cx="2286000" cy="19202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EF4751"/>
                </a:solidFill>
                <a:ea typeface="Microsoft JhengHei" panose="020B0604030504040204" pitchFamily="34" charset="-120"/>
              </a:rPr>
              <a:t>HHH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E87F8E2-9470-4F13-827A-19C16F93FFFD}"/>
              </a:ext>
            </a:extLst>
          </p:cNvPr>
          <p:cNvSpPr/>
          <p:nvPr/>
        </p:nvSpPr>
        <p:spPr>
          <a:xfrm>
            <a:off x="5893176" y="2838684"/>
            <a:ext cx="2286000" cy="19202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rgbClr val="234163"/>
                </a:solidFill>
                <a:ea typeface="Microsoft JhengHei" panose="020B0604030504040204" pitchFamily="34" charset="-120"/>
              </a:rPr>
              <a:t>JJJJJ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00F5476-A1BB-4FD4-86D7-C27A99F090BE}"/>
              </a:ext>
            </a:extLst>
          </p:cNvPr>
          <p:cNvSpPr/>
          <p:nvPr/>
        </p:nvSpPr>
        <p:spPr>
          <a:xfrm>
            <a:off x="7749555" y="1846678"/>
            <a:ext cx="2286000" cy="19202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EF4751"/>
                </a:solidFill>
                <a:ea typeface="Microsoft JhengHei" panose="020B0604030504040204" pitchFamily="34" charset="-120"/>
              </a:rPr>
              <a:t>OOOOO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092793C-B389-4401-8E1D-FBCDFE5BAFB5}"/>
              </a:ext>
            </a:extLst>
          </p:cNvPr>
          <p:cNvSpPr/>
          <p:nvPr/>
        </p:nvSpPr>
        <p:spPr>
          <a:xfrm>
            <a:off x="7758791" y="3823762"/>
            <a:ext cx="2286000" cy="1920240"/>
          </a:xfrm>
          <a:prstGeom prst="hexagon">
            <a:avLst/>
          </a:prstGeom>
          <a:solidFill>
            <a:srgbClr val="DD1A3F"/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Microsoft JhengHei" panose="020B0604030504040204" pitchFamily="34" charset="-120"/>
              </a:rPr>
              <a:t>LLLLL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6AB749-4925-40F0-BB60-585EDEA9C2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23" y="1417919"/>
            <a:ext cx="1979832" cy="1920240"/>
          </a:xfrm>
          <a:prstGeom prst="rect">
            <a:avLst/>
          </a:prstGeom>
          <a:ln>
            <a:noFill/>
          </a:ln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4A697566-A301-4314-BB90-1DE43EDDB6E1}"/>
              </a:ext>
            </a:extLst>
          </p:cNvPr>
          <p:cNvSpPr/>
          <p:nvPr/>
        </p:nvSpPr>
        <p:spPr>
          <a:xfrm>
            <a:off x="9599775" y="853997"/>
            <a:ext cx="2286000" cy="1920240"/>
          </a:xfrm>
          <a:prstGeom prst="hexagon">
            <a:avLst/>
          </a:prstGeom>
          <a:solidFill>
            <a:srgbClr val="DD1A3F"/>
          </a:solidFill>
          <a:ln>
            <a:noFill/>
          </a:ln>
        </p:spPr>
        <p:txBody>
          <a:bodyPr wrap="square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MMMM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77C2B5-D209-467E-AF63-93D0C48A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9</a:t>
            </a:fld>
            <a:endParaRPr lang="en-HK" sz="1400" b="0" dirty="0"/>
          </a:p>
        </p:txBody>
      </p:sp>
      <p:pic>
        <p:nvPicPr>
          <p:cNvPr id="13" name="Picture 2" descr="sal mdjareb logo">
            <a:extLst>
              <a:ext uri="{FF2B5EF4-FFF2-40B4-BE49-F238E27FC236}">
                <a16:creationId xmlns:a16="http://schemas.microsoft.com/office/drawing/2014/main" id="{7662EE0D-B462-1A6F-F2B0-0E171C25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94D9F78AF46740AD8B3C5B48AA69C8" ma:contentTypeVersion="2" ma:contentTypeDescription="Create a new document." ma:contentTypeScope="" ma:versionID="d07c326d449b26427f2818a3acb0f620">
  <xsd:schema xmlns:xsd="http://www.w3.org/2001/XMLSchema" xmlns:xs="http://www.w3.org/2001/XMLSchema" xmlns:p="http://schemas.microsoft.com/office/2006/metadata/properties" xmlns:ns2="60c4caed-b593-490f-9728-ea84be1aba40" targetNamespace="http://schemas.microsoft.com/office/2006/metadata/properties" ma:root="true" ma:fieldsID="f60827077f5900ae48c303c79e191b4a" ns2:_="">
    <xsd:import namespace="60c4caed-b593-490f-9728-ea84be1ab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4caed-b593-490f-9728-ea84be1ab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B0881E-1957-47E0-B69F-B596B4E6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c4caed-b593-490f-9728-ea84be1ab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F260C-E5D1-474A-86FC-544E975830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32A085-6CBD-4AFE-8F65-F16F79DE23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28907</TotalTime>
  <Words>1540</Words>
  <Application>Microsoft Office PowerPoint</Application>
  <PresentationFormat>Widescreen</PresentationFormat>
  <Paragraphs>353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Microsoft JhengHei</vt:lpstr>
      <vt:lpstr>Yu Gothic</vt:lpstr>
      <vt:lpstr>Arial</vt:lpstr>
      <vt:lpstr>Calibri</vt:lpstr>
      <vt:lpstr>Calibri body</vt:lpstr>
      <vt:lpstr>Calibri Light</vt:lpstr>
      <vt:lpstr>Forte</vt:lpstr>
      <vt:lpstr>Geogrotesque Rg</vt:lpstr>
      <vt:lpstr>Magallanes Bold</vt:lpstr>
      <vt:lpstr>Segoe UI 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Sal Mdjareb</vt:lpstr>
      <vt:lpstr>PowerPoint Presentation</vt:lpstr>
      <vt:lpstr>Data is captured via ……….</vt:lpstr>
      <vt:lpstr>Purpose built information capture system</vt:lpstr>
      <vt:lpstr>Sophisticated quality controls capture and 100% validation…</vt:lpstr>
      <vt:lpstr>Key deliverables</vt:lpstr>
      <vt:lpstr>Sector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Drivers of brand and business growth</vt:lpstr>
      <vt:lpstr>Service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 Hammou</dc:creator>
  <cp:lastModifiedBy>Bahani Billel</cp:lastModifiedBy>
  <cp:revision>233</cp:revision>
  <dcterms:created xsi:type="dcterms:W3CDTF">2019-10-09T08:46:00Z</dcterms:created>
  <dcterms:modified xsi:type="dcterms:W3CDTF">2022-06-25T14:09:00Z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0x010100AE94D9F78AF46740AD8B3C5B48AA69C8</vt:lpwstr>
  </property>
</Properties>
</file>