
<file path=[Content_Types].xml><?xml version="1.0" encoding="utf-8"?>
<Types xmlns="http://schemas.openxmlformats.org/package/2006/content-types">
  <Default Extension="png" ContentType="image/png"/>
  <Default Extension="tmp"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xml" ContentType="application/inkml+xml"/>
  <Override PartName="/ppt/comments/comment1.xml" ContentType="application/vnd.openxmlformats-officedocument.presentationml.comments+xml"/>
  <Override PartName="/ppt/notesSlides/notesSlide20.xml" ContentType="application/vnd.openxmlformats-officedocument.presentationml.notesSlide+xml"/>
  <Override PartName="/ppt/ink/ink2.xml" ContentType="application/inkml+xml"/>
  <Override PartName="/ppt/notesSlides/notesSlide21.xml" ContentType="application/vnd.openxmlformats-officedocument.presentationml.notesSlide+xml"/>
  <Override PartName="/ppt/ink/ink3.xml" ContentType="application/inkml+xml"/>
  <Override PartName="/ppt/comments/comment2.xml" ContentType="application/vnd.openxmlformats-officedocument.presentationml.comments+xml"/>
  <Override PartName="/ppt/notesSlides/notesSlide22.xml" ContentType="application/vnd.openxmlformats-officedocument.presentationml.notesSlide+xml"/>
  <Override PartName="/ppt/ink/ink4.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Oswald" panose="020B0604020202020204" charset="0"/>
      <p:regular r:id="rId48"/>
      <p:bold r:id="rId49"/>
    </p:embeddedFont>
    <p:embeddedFont>
      <p:font typeface="Source Code Pro" panose="020B0604020202020204" charset="0"/>
      <p:regular r:id="rId50"/>
      <p:bold r:id="rId51"/>
      <p:italic r:id="rId52"/>
      <p:boldItalic r:id="rId53"/>
    </p:embeddedFont>
    <p:embeddedFont>
      <p:font typeface="Roboto"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illel Bahani"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272212-C331-4184-A6C9-8E2F5570708F}">
  <a:tblStyle styleId="{AD272212-C331-4184-A6C9-8E2F557070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6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12-02T09:19:01.095" idx="1">
    <p:pos x="196" y="925"/>
    <p:text>https://sifted.eu/articles/trustpilot-reviews-online-business/#:~:text=a%20broader%20breakdown%20in%20trust%20in%20society%20and%20online%20institutions%2C%20and%20the%20desperate%20need%20for%20companies%20to%20win%20that%20consumer%20trust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1-12-08T20:26:52.054" idx="2">
    <p:pos x="196" y="925"/>
    <p:text>Study paper :''"Do Online Reviews Improve Product Quality "</p:text>
  </p:cm>
</p:cmLst>
</file>

<file path=ppt/ink/ink1.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8.5" units="1/cm"/>
          <inkml:channelProperty channel="Y" name="resolution" value="8.53333" units="1/cm"/>
          <inkml:channelProperty channel="T" name="resolution" value="1" units="1/dev"/>
        </inkml:channelProperties>
      </inkml:inkSource>
      <inkml:timestamp xml:id="ts0" timeString="2022-06-25T19:02:35.570"/>
    </inkml:context>
    <inkml:brush xml:id="br0">
      <inkml:brushProperty name="width" value="0.05292" units="cm"/>
      <inkml:brushProperty name="height" value="0.05292" units="cm"/>
      <inkml:brushProperty name="color" value="#FF0000"/>
    </inkml:brush>
  </inkml:definitions>
  <inkml:trace contextRef="#ctx0" brushRef="#br0">9207 5491 0,'57'0'15,"36"0"-15,0 0 16,38 0-16,37 0 16,19 19-16,-38-19 15,-55 0 1,-38 0-16,-19 0 0,-18 0 47,-19 19-47,-19-19 15,0 18 1</inkml:trace>
  <inkml:trace contextRef="#ctx0" brushRef="#br0" timeOffset="3015.343">10795 5566 0,'19'0'0,"-19"-19"16,18 19-16,-18-18 15,19-1-15,0 0 16,-19-18-16,0-19 16,0 37-16,18 0 15,-18-18-15,0-19 16,0 19 0,0-1-16,0 1 15,0 0-15,0 18 16,0-18-16,0 18 31,0 0 0,19 1-15,-19-1 0,0 0-1,19 19 1,-19-18 31,-38 18 46,1 0-77,-19 0 0,-19 0-16,-18 0 15,-38 0-15,0 0 16,-18 0-16,0 0 16,-19 0-16,18-19 15,-55 19-15,55-19 16,1 19-16,-1-18 15,20 18-15,-20-19 16,1 0-16,-38 1 16,38 18-16,-1-19 15,20 0-15,36 19 16,-18-18-16,-19-1 16,19 0-16,0 0 15,0 1-15,37-1 16,1 0-16,-20 19 15,38-18-15,0-1 16,0 0-16,0 1 16,19 18-16,0 0 15,-1 0-15,20 0 16,-1 0-16,0 0 16,1 0 15,-1 0-16,19 18 1,-19-18 0,19 19 15,-19-19-31,19 19 16,-18 18-1,18-18-15,0-1 16,-19 20-16,19-19 15,0-1-15,0 20 16,0-1-16,0-18 16,0 18-16,0 0 15,0 1-15,0-1 16,0 19-16,0-19 16,19-18-16,-19 18 15,0 1-15,0-1 16,0 0-16,18 1 15,-18-20-15,0 20 16,0-1-16,0-18 16,0 0-16,0-1 15,19-18-15,-19 19 16,0 0 15,19-19-15,0 0-1,-19 18-15,18-18 16,20 0-16,18 0 16,0 0-16,37 19 15,19-19-15,56 19 16,0-1-16,75 1 16,37-19-16,0 19 15,-18-19-15,-19 0 16,-19 0-16,0 18 15,-37-18-15,-38 0 16,-74 0-16,-19 0 16,-38 0 343,20 0-343,18 0-16,0 0 15,0-18-15,0 18 16,0-19-16,19 0 16,-38 1-16,0 18 15,-18 0 1</inkml:trace>
  <inkml:trace contextRef="#ctx0" brushRef="#br0" timeOffset="4654.5081">12849 5473 0,'-18'0'31,"-20"0"-31,1 0 15,-19 18-15,0 1 16,-37 0-16,37-19 16,0 18-16,-1-18 15,1 0-15,19 0 16,18 19-16,1-19 16,36 0 62,20 0-63,-1 0-15,0 0 16,1 0 0,-94 0 30,-19 19-30,0-19-16,19 18 16,-18 1-16,18-19 15,18 19-15,57-19 63,18 0-63,19 0 15,-74 0 48,-1 0-47,0 0 46,1 0-31</inkml:trace>
  <inkml:trace contextRef="#ctx0" brushRef="#br0" timeOffset="7862.8252">15782 6276 0,'18'0'31,"-18"18"-15,0 1 0,-18-19-1,18 19-15,-19-19 16,0 18-16,1 1 16,-20-19-16,20 19 15,-1-1-15,-37 1 16,18 0-16,1-1 15,-19-18-15,0 38 16,-37-20-16,18 1 16,0-19-16,-18 19 15,0-19-15,-1 0 16,-37 0-16,19 0 16,0 0-16,-18 0 15,-20 0-15,-55 18 16,37 1-1,-19 0-15,0 18 16,0-18-16,1 18 16,17-18-16,1 0 15,0-1-15,56-18 16,-19 0-16,1 19 16,-20-19-16,-18 0 15,19 0-15,18 0 16,0 0-16,19 0 15,-18 0-15,-20 0 16,1 0-16,18 0 16,0 0-16,19 0 15,-19 0-15,19 0 16,-37-19-16,37 1 16,19-1-16,-1-18 15,-18-1-15,19 1 16,-38-1-16,0 20 15,19-1-15,38 0 16,17 1-16,1 18 16,0 0-16,19 0 15,-38-19-15,38 0 16,0 1-16,18 18 16,-18 0-1,37-19-15,-19 19 16,0-19-1,19 1-15,-18 18 16,-1-19-16,19 0 16,-19 1-1,1-20-15,-20 20 16,38-20-16,-37 1 16,37 18-16,-19 1 15,1 18-15,18-19 16,0-18-16,0 18 15,18 0 1,1 1 0,0-1-16,18 0 15,56 19-15,57-19 16,18 1-16,56-20 16,56 38-16,19 0 15,112-18-15,112 18 16,-75 0-16,-37 0 15,18-19-15,-36 19 16,-20 0 0,38 0-16,-112 0 15,-19-37-15,-93 37 16,-1 0-16,-73 0 16,-39 0-16,-18 0 15</inkml:trace>
  <inkml:trace contextRef="#ctx0" brushRef="#br0" timeOffset="8942.7298">7713 6743 0,'-74'-19'0,"-38"0"15,18 1-15,-37-1 16,1-19-16,-38 1 16,18 18-16,-37 1 15,-18-1-15,18 0 16,1 19-16,-20 0 15,38 0-15,-37 0 16,55 0-16,19 19 16,38 0-16,0 18 15,18-18-15,19 18 16,37-18-16,1-19 16,-1 19 30</inkml:trace>
  <inkml:trace contextRef="#ctx0" brushRef="#br0" timeOffset="9422.9759">8871 7303 0,'56'0'0,"19"-19"16,37 19-16,0 0 15,0 0-15,-18 0 16,-20 0-16,38 0 16,-37 0-16,-19 0 15,0 0-15,0 0 16</inkml:trace>
</inkml:ink>
</file>

<file path=ppt/ink/ink2.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8.5" units="1/cm"/>
          <inkml:channelProperty channel="Y" name="resolution" value="8.53333" units="1/cm"/>
          <inkml:channelProperty channel="T" name="resolution" value="1" units="1/dev"/>
        </inkml:channelProperties>
      </inkml:inkSource>
      <inkml:timestamp xml:id="ts0" timeString="2022-06-25T18:55:33.738"/>
    </inkml:context>
    <inkml:brush xml:id="br0">
      <inkml:brushProperty name="width" value="0.05292" units="cm"/>
      <inkml:brushProperty name="height" value="0.05292" units="cm"/>
      <inkml:brushProperty name="color" value="#FF0000"/>
    </inkml:brush>
  </inkml:definitions>
  <inkml:trace contextRef="#ctx0" brushRef="#br0">2204 4408 0,'18'-19'31,"1"19"-31,0 0 16,0-18-16,18 18 15,19-19-15,56 19 16,19-19-16,-19 19 16,37 0-16,57-18 15,-1 18-15,19-19 16,-37 19-16,0 0 16,-19 0-16,37-19 15,-18 19-15,74 0 16,-18 0-16,0 0 15,37 0-15,19 0 16,19-18-16,-20 18 16,113 0-16,-37 0 15,-75 0-15,18 0 16,-55 0 0,18 0-16,19 0 0,-1 0 15,20 0 1,-1 0-16,1 0 15,-1 18-15,94-18 16,-56 0-16,-93 0 16,18 0-16,-38 0 15,1 0-15,93 0 16,-18 0-16,37 0 16,0 0-16,18 0 15,-18 0-15,56 0 16,-112 0-16,-56 0 15,-19 0-15,-19 0 16,-37 0-16,19-18 16,-19-1-16,-19 0 15,38 1-15,-19-1 16,19 19-16,-19-19 16,38 19-16,-57 0 15,0-19-15,-18 19 16,-19 0-16,19 0 15,18 0-15,1 0 16,-1 0 0,1 19-16,-1-19 15,0 0-15,20 0 16,-57 0-16,18 0 16,-36 0-16,18 0 15,-19 0-15,38 0 16,-19-19-16,-19 1 15,19-1-15,0 0 16,-18-18-16,18 37 16,0-37-16,-37-1 15,18 1-15,-37 18 16,0 1-16,19-1 16,18 0-16,-18-18 15,-19 18 1,0 1-16,37-1 0,-18 0 15,37 1-15,-19 18 16,20 0-16,-20 0 16,38 0-16,-1-19 15,20 19-15,-19 0 16,-19 0-16,18-19 16,-18 19-16,-18 0 15,36 0-15,-36 0 16,18 0-1,-37 0-15,-1 0 16,1 0-16,-19 0 16,0 19-16,-19-19 15,19 0-15,-18 19 16,18-1-16,0 1 16,0 0-16,0-1 15,19 20-15,-38-20 16,19 20-16,0-20 15,0 20-15,-19-20 16,19 20-16,-18-20 16,18 20-16,-19-20 15,1 20-15,-20-20 16,20 1-16,-20 0 16,20 0-16,-20-1 15,1-18-15,0 38 16,-1-20-16,20 20 15,-20-20-15,20 20 16,-1-1-16,-18-18 16,18 18-16,-18 0 15,18-18-15,0 18 16,-18 1 0,19-20-16,-20 38 15,20-37-15,-20 18 16,20 1-16,-20 18 15,1-19-15,0 19 16,-1 0-16,20-18 16,-38 18-16,18-38 15,1 1-15,0 18 16,-19-18-16,0 0 16,18 18-16,-18-18 15,19 18-15,-19 0 16,0 1-16,0 36 15,0-17-15,0-1 16,0 0-16,0 0 16,0 0-16,0 0 15,0-19-15,0 0 16,-19 1-16,1-20 16,18 20-16,0-1 15,-19-18-15,0 18 16,19-18-16,-18 18 15,-1 1-15,0-20 16,1 1-16,-1 18 16,19-18-16,-19 0 15,19-1 1,-18 1-16,-1-19 16,0 19-16,1-19 15,-1 18-15,0 1 16,1 0-16,-1-1 15,0-18-15,0 19 16,1-19-16,-1 19 16,-18-1-16,18-18 15,0 19-15,-18 0 16,18-19-16,1 0 16,-1 0-16,0 18 15,1-18-15,18 19 16,-19-19-16,0 0 15,1 19-15,-1-19 16,19 18 172,-19-18-48,19 19-93,-18-19-31,18 19-16,-19-19 15,19 18 1,-19-18 0,19 19 15,-18-19-16,-1 19 1,19-1 0,-19-18-16,1 0 15,18 19 1,-19-19-16,-18 19 16,18 0-1,0-19-15,-18 18 16,18 1-16,-18-19 15,18 19-15,0-1 16,-18-18-16,18 19 16,1-19-16,-1 19 15,0-19-15,1 0 16,-1 18-16,0-18 16,1 0-16,-1 19 15,0-19-15,1 19 16,-1-19-16,-18 18 15,18 1-15,0-19 16,-18 19-16,0-1 16,-1 1-1,20-19-15,-38 19 16,37-1-16,-19-18 16,1 19-16,-19 0 15,19-1-15,-1-18 16,1 19-16,0 0 15,-19-1-15,-19 1 16,19 0-16,0-1 16,0 1-16,0 0 15,0-1-15,-38 1 16,20 0-16,-1-1 16,-37-18-16,0 19 15,19 0-15,-38 0 16,19-1-16,18 1 15,-18 0-15,38-1 16,-38-18-16,18 19 16,-18 0-16,37-1 15,1-18-15,-1 0 16,-18 19-16,18-19 16,0 0-16,0 0 15,38 0-15,-19 0 16,0 0-16,19 0 15,-19 0 1,0 0-16,0 0 16,-19 0-16,19 0 15,-19 0-15,0 0 16,1 0-16,-1 0 16,-18 0-16,-1 0 15,20 0-15,-20 0 16,1 0-16,-38 0 15,19 0-15,-19 0 16,19 0-16,-37 0 16,-38 0-16,38 0 15,37 0-15,-38 0 16,1 0-16,-1 0 16,1 0-16,-38 0 15,38 0-15,-1 0 16,20 0-1,-20 0-15,1 0 0,-19 0 16,18 0-16,1 0 16,-1 0-1,1 0-15,0 0 16,-19 0-16,-38 0 16,1 0-16,18 0 0,0 0 15,19 0 1,19 0-16,-19 0 15,-19 0-15,75 0 16,-75 0-16,19 0 16,-38 0-16,38 0 15,0 0-15,-19 0 16,1 0-16,-1 0 16,19 0-16,-38 19 15,38-19-15,0 0 16,19 0-16,-1 0 15,-36 0-15,-1 0 16,-19 0-16,1 0 16,18 0-16,0 18 15,19-18-15,0 0 16,-56 0-16,19 0 16,18 0-16,-18 0 15,-1 0-15,38 0 16,0 0-16,19 0 15,18 0 1,0 0-16,-18 0 0,-1 0 16,1 0-1,-19 0-15,18 0 16,20 0-16,-1 0 16,19 0-16,0 0 15,-19 0-15,19 0 16,-19 0-16,0 0 15,38 0-15,-19 0 16,19 0-16,-1 0 16,-18 0-16,19 0 15,-19 0-15,18 0 16,-18 0-16,19 0 16,0 0-16,-1 0 15,19 0-15,19 0 16,0 0-16,0 0 15,19 0-15,0 0 16,-1 0-16,1 0 16,0 0-16,-1 0 15,-18 0-15,0 0 16,0 0-16,0 0 16,0 0-16,0 0 15,0 0 1,0 0-16,0 0 15,-19 0-15,19-18 16,0 18-16,0-19 16,0 19-16,0 0 15,-37 0-15,18 0 16,19 0-16,0 0 16,0 0-16,0 0 15,0 0-15,-19 0 16,19 0-16,19 0 15,-19 0-15,0-19 16,18 19-16,-18 0 16,0-18-16,19 18 15,0 0-15,-19-19 16,0 19-16,0-19 16,18 19-16,-18 0 15,19-18-15,-19-1 16,37 19-16,0-19 15,-18 1-15,18 18 16,1-19-16,-20 0 16,20 0-16,-38-18 15,37 18-15,-18-18 16,-1 0-16,-18 18 16,0-37-1,-37-19-15,37 19 0,-38 0 16,20-18-1,18 36-15,0-18 16,18 19-16,1-1 16,0-18-16,-1 19 15,20 0-15,-1-1 16,0-18-16,19 19 16,0-19-16,0 0 15,0 19-15,0-19 16,0 18-16,0 1 15,0-19-15,19 0 16,-19 0-16,0 0 16,0 0-16,0 18 15,19-18-15,-19 0 16,18 0-16,1 0 16,-19 19-16,19 0 15,-19-1-15,18 1 16,-18 18-16,0 0 15,19-18-15,0 18 32,-19 1-32,0-1 15,18 19-15,-18-19 16,19 19 0,-19-18 15,19 18-31,-19-19 15,0 0-15,0 1 32,18-1-17,-18 0 1,0 1 0,0-1-16,0 0 15,0 1 1,0-1-1,0 0 1,0 1 0,0-1-1,19 19-15,-19-37 16,0 18 0,19-18-16,-19-1 15,18 20 1,-18-1-16,0-18 15,0 18 1,0-19 0,19 38-16,-19-18 15,0-1 1,19 0-16,-19 1 16,0-1 15,0 0 16,0 1-32,0-1-15,0 0 32,0 1 30,18 18-31,-18-19-15,0 0 15,0 1 16,0-1 16,19 19-48,-19-19 16,19 19-31,-19-18 16,18 18 0,1 0 15,-19-19 0,19 19 16,-19-19-31,18 19-1</inkml:trace>
  <inkml:trace contextRef="#ctx0" brushRef="#br0" timeOffset="40128.4568">9824 9040 0,'0'18'141,"0"20"-126,0-1-15,0-18 16,0 18-16,18 1 15,-18-20 1,0 20-16,0-20 0,0 20 16,0-20-1,0 1 63,0 0-46</inkml:trace>
  <inkml:trace contextRef="#ctx0" brushRef="#br0" timeOffset="43616.4519">20059 9096 0,'-57'0'0,"1"0"15,19 0-15,-19 0 16,19 0-16,-1 0 16,1 0-16,0 0 15</inkml:trace>
  <inkml:trace contextRef="#ctx0" brushRef="#br0" timeOffset="44423.5273">12308 9600 0,'-19'0'15,"0"-19"17,19-18-17,-18-19-15,-1 0 16,-18-37-16,18 18 16,-18-56-16,-1 0 15,38 19-15,-18 0 16,-1 38-16,19 18 15,0-19-15,0 19 16,0 0-16,0 18 16,0 20-16,0-1 15</inkml:trace>
  <inkml:trace contextRef="#ctx0" brushRef="#br0" timeOffset="44855.4351">10888 9096 0</inkml:trace>
</inkml:ink>
</file>

<file path=ppt/ink/ink3.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8.5" units="1/cm"/>
          <inkml:channelProperty channel="Y" name="resolution" value="8.53333" units="1/cm"/>
          <inkml:channelProperty channel="T" name="resolution" value="1" units="1/dev"/>
        </inkml:channelProperties>
      </inkml:inkSource>
      <inkml:timestamp xml:id="ts0" timeString="2022-06-25T18:56:32.138"/>
    </inkml:context>
    <inkml:brush xml:id="br0">
      <inkml:brushProperty name="width" value="0.05292" units="cm"/>
      <inkml:brushProperty name="height" value="0.05292" units="cm"/>
      <inkml:brushProperty name="color" value="#FF0000"/>
    </inkml:brush>
  </inkml:definitions>
  <inkml:trace contextRef="#ctx0" brushRef="#br0">8535 9002 0,'19'0'109,"-1"0"-93,1 0 0,0 0-16,18 0 15,-18 0-15,0 0 16,-1 0-16,38 0 15,-18 0-15,-1 0 16,-18 0-16,-1 0 16,20 0-16,-1 19 15,0-19 1,-18 0-16,18 0 16,19 0-16,-18 0 15,18 0-15,0 0 16,0 0-16,0 0 15,0 0-15,19 0 16,-19 0-16,18 0 16,-18 0-16,0 0 15,0 19-15,0-19 16,1 0-16,-20 0 16,0 0-16,-18 0 15,18 0-15,-18 0 16,0 0-1,-1 0-15,1 0 16,0 0 0,-1 0-16,20 0 15,-1 0-15,19 0 16,-19 0-16,19 0 16,0 0-16,0 0 15,1 0-15,-1-19 16,0 19-16,18 0 15,-18 0 1,19-19-16,-19 19 16,19 0-16,-1 0 15,-18 0-15,19 0 16,-19 0-16,0 0 16,0 0-16,0 0 15,19-18-15,0 18 16,-1 0-16,38 0 15,-18 0-15,37 0 16,-38 0-16,38 0 16,-19-19-16,37 19 15,-18-19 1,-19 19-16,19 0 0,-1-18 16,1 18-16,19 0 15,-38 0-15,18 0 16,1 0-16,-37 0 15,18 0-15,0 0 16,0 0-16,-38 0 16,1 0-16,0 0 15,-19 0-15,0-19 16,19 19-16,18 0 16,-37 0-1,0 0-15,0 0 16,0 0-16,0 0 15,0 0-15</inkml:trace>
  <inkml:trace contextRef="#ctx0" brushRef="#br0" timeOffset="1903.7763">18322 8367 0,'18'0'235,"-18"-18"-220,19-1 1,-19 0 15,0 1 94,19 18-125,-19-19 16,18 19-1,-18-19 313,19 1-187,-19-1-125,19 19-1</inkml:trace>
  <inkml:trace contextRef="#ctx0" brushRef="#br0" timeOffset="8248.1481">9413 9862 0,'19'18'0,"-19"1"16,18-19-16,-18 19 16,19-1-16,-19 1 15,0 18-15,0-18 16,0 0-1,0-1-15,0 1 16,0 0 0,-19-1-16,1 1 15,-1 0-15,0-1 16,-18 1-16,18 0 16,-18-1-16,0 1 15,-1-19-15,1 37 16,-19-18-16,-19 0 15,0-1-15,1 20 16,-38-20-16,-19 1 16,0 0-16,0-1 15,-18 1-15,0 0 16,-1-19-16,1 0 16,-1 0-1,1 0-15,-57 0 0,38 19 16,0-19-1,0 18-15,56-18 16,-19 19-16,57-19 16,-38 19-16,37-19 15,19 0-15,-19 0 16,1 0-16,17 0 16,1 0-16,-18 0 15,-1 0-15,-37 0 16,37 0-16,-18 0 15,-19 0-15,0 0 16,-19 0-16,0 0 16,1-19-16,-1 19 15,37-19-15,-18 19 16,19-18-16,-38-1 16,1 0-16,-1 0 15,37 19-15,-18 0 16,38 0-16,-1 0 15,0 0-15,1 0 16,18 0 0,-1 0-16,1 0 15,19 0-15,-19 0 16,19 0-16,-1 0 16,20 0-16,-1 0 15,-18 0-15,18 0 16,0 0-1,1 0-15,-1 0 16,-18 0-16,-1 0 16,20 0-1,-20-18 1,20 18 0,-20 0-16,20-19 15,-1 19-15,-19-19 16,20 19-16,-1 0 15,-18 0-15,-1 0 16,20 0-16,-20-18 16,1-1-16,18 19 15,1 0-15,-20 0 16,1-19-16,18 19 16,1 0-1,-1-18 1,0 18-16,1 0 15,-20 0-15,20 0 16,-1-19-16,-18 19 16,18-19-16,0 19 15,1-18 1,-1-1-16,-19 0 16,20 1-1,-20-20-15,20 38 16,-1-18-16,-18-1 15,18 0-15,0 1 16,1 18-16,-1-19 16,19 0-1,0 1-15,0-1 16,0 0 0,0 1-1,0-1 1,19 19-16,-1-19 15,1 1-15,37-20 16,0 38-16,0-18 16,19-1-16,37 0 15,19 0-15,-19 1 16,0-1-16,-19 19 16,19 0-1,-18 0-15,36 0 16,-18-19-16,-37 19 15,18 0-15,-18 0 16,37 0-16,-18 0 16,18 0-16,0 0 15,18-18-15,1 18 16,0-19-16,-19 19 16,0 0-16,-19 0 15,1-19-15,-19 19 16,-1 0-16,1 0 15,0 0-15,-1 0 16,1 0-16,37 0 16,-18 0-16,36 0 15,1 0-15,18 0 16,1 0-16,18 0 16,-19 0-16,19 0 15,38 0-15,-19 0 16,-38 0-16,-37 0 15,19 0-15,-19 19 16,0-19-16,0 0 16,-19 0-1,-18 0-15,0 0 16,18 0-16,-18 0 16,-19 0-16,0 0 15,0 19-15,-19-19 16,1 0-16,18 0 15,-19 0-15,0 18 16,1-18-16,18 0 16,0 0-16,-19 0 15,1 0-15,-1 0 16,0 0-16,1 19 16,-1-19-16,-18 0 15,-1 0-15,1 0 16,18 0-16,-18 0 15,0 0-15,-1 0 16,20 0 0,-20 19-1,1-19 48,0 0-32,-1 0-15,1 0-1,-19 18 1,19-18 0,-1 0-1,1 0-15,0 0 31,-19 19-31,18-19 16,1 0 0,0 0-16,-1 0 15,1 0 1,0 19 0,0-19-1,-1 0 1</inkml:trace>
  <inkml:trace contextRef="#ctx0" brushRef="#br0" timeOffset="9056.4943">9786 10160 0,'56'0'78,"-18"-18"-78,18-1 16,0 19-16,19 0 15,55 0-15,-36 0 16,18-19-16,-38 19 16,1 0-1,0 0-15,-19 0 16,-19 0-16,-18 0 15,0 0-15</inkml:trace>
  <inkml:trace contextRef="#ctx0" brushRef="#br0" timeOffset="9832.5114">11112 9974 0,'0'0'0,"38"0"15,-1 0-15,-18 0 16,18 0-16,-18 0 15,0 0-15,-19 18 16,18-18-16,1 0 31,-19 19-15,19-19-16,-19 19 16,18-19-16,-18 18 15,19 1-15,0-19 16,-1 19-16,1-19 15,0 18-15,-1 1 16,-18 0-16,19-1 16,-19 1 15,0 0-15,0-1 15,0 1-16,-19 0 1,1-1 0,-1 1-1,0-19 1</inkml:trace>
</inkml:ink>
</file>

<file path=ppt/ink/ink4.xml><?xml version="1.0" encoding="utf-8"?>
<inkml:ink xmlns:inkml="http://www.w3.org/2003/InkML">
  <inkml:definitions>
    <inkml:context xml:id="ctx0">
      <inkml:inkSource xml:id="inkSrc0">
        <inkml:traceFormat>
          <inkml:channel name="X" type="integer" max="1360" units="cm"/>
          <inkml:channel name="Y" type="integer" max="768" units="cm"/>
          <inkml:channel name="T" type="integer" max="2.14748E9" units="dev"/>
        </inkml:traceFormat>
        <inkml:channelProperties>
          <inkml:channelProperty channel="X" name="resolution" value="8.5" units="1/cm"/>
          <inkml:channelProperty channel="Y" name="resolution" value="8.53333" units="1/cm"/>
          <inkml:channelProperty channel="T" name="resolution" value="1" units="1/dev"/>
        </inkml:channelProperties>
      </inkml:inkSource>
      <inkml:timestamp xml:id="ts0" timeString="2022-06-25T19:00:26.081"/>
    </inkml:context>
    <inkml:brush xml:id="br0">
      <inkml:brushProperty name="width" value="0.05292" units="cm"/>
      <inkml:brushProperty name="height" value="0.05292" units="cm"/>
      <inkml:brushProperty name="color" value="#FF0000"/>
    </inkml:brush>
  </inkml:definitions>
  <inkml:trace contextRef="#ctx0" brushRef="#br0">10982 5267 0,'-38'0'0,"-18"0"15,19 0-15,-19-19 16,0 19-16,0 0 16,0-18-16,0 18 15,19-19-15,-1 19 16,-18 0-16,0-19 15,0 19-15,0-18 16,0 18 0,0-19-16,0 19 0,0 0 15,-37-19 1,18 1-16,-19-1 16,-18 19-16,0-19 15,19 19-15,-19-18 16,19 18-16,-20-19 15,1 19-15,-37-19 16,18 19-16,19 0 16,19 0-16,-1 0 15,-18 0-15,19 0 16,-19 0-16,37 0 16,1 0-16,17 0 15,20 0-15,0 0 16,-19 19-16,0-19 15,0 19-15,18-1 16,1-18-16,0 19 16,-1-19-16,-18 19 15,38-1-15,-1-18 16,-18 19-16,18 0 16,0-1-16,1 1 15,-1-19-15,19 19 16,-19-1-1,19 1 1,-19 0 0,19-1-1,0 1-15,0 0 16,0 18-16,0-18 16,0-1-16,0 1 15,0 0-15,0 0 16,0-1-16,19 1 15,19 18-15,-20-18 16,1 0-16,18-1 16,-18 20-16,18-38 15,-18 37-15,0-37 16,18 37-16,0-18 16,1 0-16,-1-1 15,19 20-15,0-1 16,0-18-16,-19-1 15,19 1-15,1-19 16,-20 19-16,0 18 16,1-37-16,-1 19 15,38-1-15,-38 1 16,0-19-16,1 0 16,18 19-1,0-19-15,0 0 16,0 0-16,0 0 15,0 0-15,0 0 16,0 0-16,0 0 16,0 0-16,0 0 15,0 0-15,0 0 16,0-19-16,19 19 16,-19-19-16,37 19 15,-37-18-15,19 18 16,0-19-16,37 0 15,-19 19-15,19-18 16,-37-20-16,37 20 16,19-20-16,-19 1 15,-19 18-15,19-18 16,0 0-16,-18-1 16,-38 20-16,-19-20 15,0 20-15,1-20 16,-20 38-16,1-37 15,0 0 1,-1 18-16,1 0 16,0 0-16,-19 1 15,37-20 1,-37 20-16,19-1 16,-1 0-16,-18 1 15,0-1-15,19 19 16,-19-19-16</inkml:trace>
  <inkml:trace contextRef="#ctx0" brushRef="#br0" timeOffset="1119.7417">10347 5771 0,'0'19'78,"0"0"-62,37-1-1,0 1-15,1 18 16,-1-18-16,19 18 15,-18-18-15,-20 0 16,20-1-16,-20-18 16,1 19-16,0 0 15,-1-19-15,1 0 16</inkml:trace>
  <inkml:trace contextRef="#ctx0" brushRef="#br0" timeOffset="1649.2901">10982 6014 0,'0'0'0,"0"19"47,-19-19 16,19 19-48,-19-19 1,19 18-1,-18-18 1,-1 0-16,0 19 31,-18 0-15,18-1-16,1-18 16,-38 38-16,18-38 15</inkml:trace>
  <inkml:trace contextRef="#ctx0" brushRef="#br0" timeOffset="9087.7576">23009 7340 0,'19'19'16,"-19"0"-1,0-1-15,0 1 16,0 37-16,0-19 16,0 1-16,0-1 15,0-18-15,0 18 16,0-18-16,-19-1 15,1 1-15,-1 0 16,19-1-16,-37-18 16,18 19-16,-18 18 15,-19-37 1,18 38-16,1-20 16,-19-18-16,0 19 15,-38 18-15,1 1 16,-38-1-16,1 1 15,-38 18-15,-19 0 16,-37 37-16,0-18 16,-38 18-16,38-18 15,0-1-15,-19 1 16,19-19-16,0 19 16,0-19-16,18 0 15,19-19-15,19 19 16,-18-37-16,55 0 15,-19-1-15,20 1 16,-1 0-16,0-1 16,19 1-16,-56 0 15,0-1-15,-19 1 16,19 18-16,-37 1 16,-19-1-16,-19 1 15,0 18-15,-37 0 16,37 18-16,-18-36 15,-20-1 1,-36-18-16,-94-19 16,-93 0-16,-169 0 15,169 0-15,93 0 16,56 0-16,57 0 16,-39 37-16,-17-37 15,55 0-15,-56 0 16,-19 0-16,-74 0 15,-131-19-15,19-18 16,-56 18-16,149 19 16,149 0-16,94 19 15,19 0-15,37-19 16,-57 0-16,1 0 16,0 0-16,19 0 15,37-19-15,18 0 16,38 1-16,0-1 15,37 0-15,19 1 16,-18 18-16,18-19 16,-19-18-16,38 18 15,-1 19-15,1-37 16,-19 18-16,0-18 16,-19-1-1,19 38-15,0-18 16,19-1-16,18 0 15,-18 0-15,-38-18 16,19 18-16,0-18 16,19 0-16,-19 37 15,37-19-15,0 0 16,-37-18-16,0 0 16,-37-38-16,-1 0 15,-18 1-15,19 18 16,0 0-16,18 18 15,0-18-15,-18 0 16,-1 0-16,20 0 16,-20 19-16,57-19 15,0 37-15,18-18 16,-18 18-16,37 0 16,-19-37-16,0 19 15,19 18-15,0 1 16,0-1-16,0 0 94,0 1-94,19-1 31,0 19-31,-1-19 15,38 0 1,-18 19-16,-1 0 16,19-18-16,19 18 15,37 0-15,-38-19 16,-18 19-16,1-19 16,-20 19-16,-18 0 15,18 0 266,-18-18-249,-1 18-32,20-19 15,36 0-15,38 1 16,0 18-16,0-19 16,19 0-16,37 1 15,0-1-15,0-18 16,1 18-16,-20 19 15,-37-19-15,19 19 16,0 0-16,18-18 16,0-1-16,38 19 15,-37-19-15,-1 1 16,-18-1-16,18-18 16,-18-1-1,0 1-15,-1 18 16,20 1-16,-1-1 15,57 0-15,-1 19 16,-18-18-16,18 18 16,1 0-16,18-19 15,37 0-15,1 19 16,-1-19-16,38 19 16,37-18-16,-37 18 15,75-38-15,-57 20 16,1-1-16,18 0 15,-19-18-15,-55 37 16,93-19-16,-57 19 16,-18-18-16,1-1 15,-39 19-15,20-19 16,-1 19-16,38 0 16,-37 0-16,-1 0 15,1 0-15,18 0 16,-19 0-16,38 0 15,19 0-15,-76 0 16,1 0-16,-19 0 16,0 0-1,19 0-15,-19 0 16,-18 0-16,-57 0 16,1 0-16,-20 0 15,-36 0-15,-1 0 16,-18-18-16,-1-1 15,-18 0-15,1 19 16,-39 0-16,1-18 16,0 18-1,-1 0 1,1 0 0,0 0-16,-1 0 15,20 0 1,18 0-16,-19 18 15,0-18-15,19 0 16,0 19-16,0-19 16,19 19-16,37-1 15,19 1-15,0 0 16,-1-1-16,-18 1 16,19 0-16,0-1 15,0-18-15,37 19 16,-19-19-1,19 19-15,-56-19 16,19 0-16,-38 0 16,38 0-16,-19 0 15,-18 0-15,-20 18 16,-18-18-16,0 0 16,-18 0-16,18 0 15,-19 0-15,0 0 16,1 0-16,-1 0 15,-18 0-15,18 0 16,-18 0 15,0 0-15,-1 0-16,1 0 16,0 0-1,-1 0 1,1 0-16,0 0 15,18 0 1,-18 0 0,-1 0-16,20 0 31,-20 0-31,1 0 16,0 0-16,-1 0 15,20 0 1,-20 0-1,20 0-15,-1 0 16,0 0-16,1 0 16,18 0-16,-19 0 15,1 0-15,-20 0 16,20 0-16,-1 0 16,-18 0-16,-1 0 15,1 0-15,0 0 63,-1 0-16,1 0-47,-19 19 15,19-19 1,-1 19 46,1-1-46,-19 1 0,19-19-16,-1 19 15,-18 0 1,19-19-16,-19 18 15,0 1-15,19-19 16</inkml:trace>
  <inkml:trace contextRef="#ctx0" brushRef="#br0" timeOffset="28135.557">13242 8890 0,'-19'0'93,"0"0"-61,-18 0-32,-19 0 15,-19 0-15,0 0 16,1 0-1,18 0-15,0 0 16,0 0-16,0 0 16,0 0-16,37 0 15,-18 0-15</inkml:trace>
  <inkml:trace contextRef="#ctx0" brushRef="#br0" timeOffset="29008.3606">7713 8685 0,'56'-19'78,"56"1"-62,38-1-16,18 19 16,37 0-16,20 0 15,-20 0-15,-18-19 16,-38 19-16,-18-18 15,-56 18-15,-19 0 16,-19-19-16</inkml:trace>
  <inkml:trace contextRef="#ctx0" brushRef="#br0" timeOffset="29687.7562">14885 8535 0,'19'0'16,"-1"0"-1,1 0 17,19 0-17,18 0 1,37 0-16,19 0 16,0 0-16,0 0 15,19 0-15,-56 0 16,-1 0-16,1-18 15,0 18-15</inkml:trace>
  <inkml:trace contextRef="#ctx0" brushRef="#br0" timeOffset="29999.7175">17593 8498 0,'0'0'0,"187"0"0,0 0 16,18 0-16,19-19 15,19 19-15,-19 0 16,-18 0-16,-38 0 16,-19 0-16,-37 0 15,-56 0-15,-18 0 16</inkml:trace>
  <inkml:trace contextRef="#ctx0" brushRef="#br0" timeOffset="30256.6928">20376 8405 0,'0'0'0,"37"0"63</inkml:trace>
  <inkml:trace contextRef="#ctx0" brushRef="#br0" timeOffset="31551.1069">20040 8517 0,'19'0'0,"-19"-19"15,18 19-15,1-19 16,37 19-16,37-18 0,1-1 15,18 0 1,-19 19-16,38-18 16,-19-1-16,-37 0 15,-19 1-15,-19 18 16</inkml:trace>
  <inkml:trace contextRef="#ctx0" brushRef="#br0" timeOffset="31911.5923">21403 9395 0</inkml:trace>
  <inkml:trace contextRef="#ctx0" brushRef="#br0" timeOffset="32208.0949">18957 10291 0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436974600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436974600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45d50931f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45d50931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44643f1e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44643f1e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145d50931f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145d50931f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5fb6e95d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5fb6e95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5fb6e95d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5fb6e95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6129352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6129352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63151363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63151363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8b52f8b4f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18b52f8b4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70b2f27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170b2f27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18b52f8b4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18b52f8b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e9bda779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e9bda779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8b52f8b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8b52f8b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8b52f8b4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8b52f8b4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8b52f8b4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8b52f8b4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8b52f8b4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8b52f8b4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8b52f8b4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18b52f8b4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8b52f8b4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18b52f8b4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63151363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163151363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18b52f8b4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18b52f8b4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17787eaf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17787eaf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165b7ca92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165b7ca92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145d50931f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145d50931f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165b7ca92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165b7ca92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8b52f8b4f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18b52f8b4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165b7ca92b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165b7ca92b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8b52f8b4f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18b52f8b4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7aeb9b2a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7aeb9b2a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8b52f8b4f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18b52f8b4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8b52f866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18b52f866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8b52f8b4f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18b52f8b4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3240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fca05f2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fca05f2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SM is a social network platform that enable users to share their experience and exchange their opinions  about local business product and service quality  through review notation system.this platform tends to stand as barometer of quality that users put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fd87e32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fd87e32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56636fe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56636fe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We want to help businesses collect reviews to engage with their customers, fix problems, and achieve success by improving their services. We also want to help consumers learn about businesses so that they can make informed decisions when buying products and services. These things are only possible with customer feedback.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145d50931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145d50931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43697460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43697460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424242"/>
              </a:buClr>
              <a:buSzPts val="1800"/>
              <a:buFont typeface="Source Code Pro"/>
              <a:buChar char="●"/>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b986ae32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b986ae32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comments" Target="../comments/comment1.xml"/><Relationship Id="rId5" Type="http://schemas.openxmlformats.org/officeDocument/2006/relationships/image" Target="../media/image5.emf"/><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6.emf"/><Relationship Id="rId4" Type="http://schemas.openxmlformats.org/officeDocument/2006/relationships/customXml" Target="../ink/ink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comments" Target="../comments/comment2.xml"/><Relationship Id="rId5" Type="http://schemas.openxmlformats.org/officeDocument/2006/relationships/image" Target="../media/image7.emf"/><Relationship Id="rId4" Type="http://schemas.openxmlformats.org/officeDocument/2006/relationships/customXml" Target="../ink/ink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8.emf"/><Relationship Id="rId4" Type="http://schemas.openxmlformats.org/officeDocument/2006/relationships/customXml" Target="../ink/ink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fr"/>
              <a:t>SAL M’DJAREB</a:t>
            </a:r>
            <a:endParaRPr/>
          </a:p>
        </p:txBody>
      </p:sp>
      <p:sp>
        <p:nvSpPr>
          <p:cNvPr id="63" name="Google Shape;63;p13"/>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The 1st Review network in algeria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BUSINESS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014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MODEL CANVAS</a:t>
            </a:r>
            <a:endParaRPr/>
          </a:p>
        </p:txBody>
      </p:sp>
      <p:grpSp>
        <p:nvGrpSpPr>
          <p:cNvPr id="127" name="Google Shape;127;p23"/>
          <p:cNvGrpSpPr/>
          <p:nvPr/>
        </p:nvGrpSpPr>
        <p:grpSpPr>
          <a:xfrm>
            <a:off x="414450" y="1058700"/>
            <a:ext cx="8400000" cy="4008600"/>
            <a:chOff x="414450" y="1058700"/>
            <a:chExt cx="8400000" cy="4008600"/>
          </a:xfrm>
        </p:grpSpPr>
        <p:sp>
          <p:nvSpPr>
            <p:cNvPr id="128" name="Google Shape;128;p23"/>
            <p:cNvSpPr/>
            <p:nvPr/>
          </p:nvSpPr>
          <p:spPr>
            <a:xfrm>
              <a:off x="414450" y="1058700"/>
              <a:ext cx="1680000" cy="2672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Key Partners</a:t>
              </a:r>
              <a:endParaRPr sz="900" b="1">
                <a:solidFill>
                  <a:srgbClr val="980000"/>
                </a:solidFill>
              </a:endParaRPr>
            </a:p>
            <a:p>
              <a:pPr marL="89999" lvl="0" indent="-57150" algn="l" rtl="0">
                <a:spcBef>
                  <a:spcPts val="0"/>
                </a:spcBef>
                <a:spcAft>
                  <a:spcPts val="0"/>
                </a:spcAft>
                <a:buSzPts val="900"/>
                <a:buChar char="●"/>
              </a:pPr>
              <a:r>
                <a:rPr lang="fr" sz="900"/>
                <a:t>Content Contributors (Active reviewers)</a:t>
              </a:r>
              <a:endParaRPr sz="900"/>
            </a:p>
            <a:p>
              <a:pPr marL="89999" lvl="0" indent="-57150" algn="l" rtl="0">
                <a:spcBef>
                  <a:spcPts val="0"/>
                </a:spcBef>
                <a:spcAft>
                  <a:spcPts val="0"/>
                </a:spcAft>
                <a:buSzPts val="900"/>
                <a:buChar char="●"/>
              </a:pPr>
              <a:r>
                <a:rPr lang="fr" sz="900"/>
                <a:t>Search Engines</a:t>
              </a:r>
              <a:endParaRPr sz="900"/>
            </a:p>
          </p:txBody>
        </p:sp>
        <p:sp>
          <p:nvSpPr>
            <p:cNvPr id="129" name="Google Shape;129;p23"/>
            <p:cNvSpPr/>
            <p:nvPr/>
          </p:nvSpPr>
          <p:spPr>
            <a:xfrm>
              <a:off x="2094450" y="1058700"/>
              <a:ext cx="1680000" cy="1336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Key Activities</a:t>
              </a:r>
              <a:endParaRPr sz="900" b="1">
                <a:solidFill>
                  <a:srgbClr val="980000"/>
                </a:solidFill>
              </a:endParaRPr>
            </a:p>
            <a:p>
              <a:pPr marL="0" lvl="0" indent="0" algn="l" rtl="0">
                <a:spcBef>
                  <a:spcPts val="0"/>
                </a:spcBef>
                <a:spcAft>
                  <a:spcPts val="0"/>
                </a:spcAft>
                <a:buNone/>
              </a:pPr>
              <a:endParaRPr sz="900" b="1"/>
            </a:p>
            <a:p>
              <a:pPr marL="179999" lvl="0" indent="-238125" algn="l" rtl="0">
                <a:spcBef>
                  <a:spcPts val="0"/>
                </a:spcBef>
                <a:spcAft>
                  <a:spcPts val="0"/>
                </a:spcAft>
                <a:buSzPts val="900"/>
                <a:buChar char="●"/>
              </a:pPr>
              <a:r>
                <a:rPr lang="fr" sz="900"/>
                <a:t>Ads and products selling</a:t>
              </a:r>
              <a:endParaRPr sz="900"/>
            </a:p>
            <a:p>
              <a:pPr marL="179999" lvl="0" indent="-238125" algn="l" rtl="0">
                <a:spcBef>
                  <a:spcPts val="0"/>
                </a:spcBef>
                <a:spcAft>
                  <a:spcPts val="0"/>
                </a:spcAft>
                <a:buSzPts val="900"/>
                <a:buChar char="●"/>
              </a:pPr>
              <a:r>
                <a:rPr lang="fr" sz="900"/>
                <a:t>Shared experiences</a:t>
              </a:r>
              <a:endParaRPr sz="900"/>
            </a:p>
            <a:p>
              <a:pPr marL="179999" lvl="0" indent="-238125" algn="l" rtl="0">
                <a:spcBef>
                  <a:spcPts val="0"/>
                </a:spcBef>
                <a:spcAft>
                  <a:spcPts val="0"/>
                </a:spcAft>
                <a:buSzPts val="900"/>
                <a:buChar char="●"/>
              </a:pPr>
              <a:r>
                <a:rPr lang="fr" sz="900"/>
                <a:t>Raise brand Awareness</a:t>
              </a:r>
              <a:endParaRPr sz="900"/>
            </a:p>
            <a:p>
              <a:pPr marL="179999" lvl="0" indent="-238125" algn="l" rtl="0">
                <a:spcBef>
                  <a:spcPts val="0"/>
                </a:spcBef>
                <a:spcAft>
                  <a:spcPts val="0"/>
                </a:spcAft>
                <a:buSzPts val="900"/>
                <a:buChar char="●"/>
              </a:pPr>
              <a:r>
                <a:rPr lang="fr" sz="900"/>
                <a:t>Grow the Platform</a:t>
              </a:r>
              <a:endParaRPr sz="900"/>
            </a:p>
            <a:p>
              <a:pPr marL="179999" lvl="0" indent="-238125" algn="l" rtl="0">
                <a:spcBef>
                  <a:spcPts val="0"/>
                </a:spcBef>
                <a:spcAft>
                  <a:spcPts val="0"/>
                </a:spcAft>
                <a:buSzPts val="900"/>
                <a:buChar char="●"/>
              </a:pPr>
              <a:r>
                <a:rPr lang="fr" sz="900"/>
                <a:t>Customer services support</a:t>
              </a:r>
              <a:endParaRPr sz="900"/>
            </a:p>
            <a:p>
              <a:pPr marL="0" lvl="0" indent="0" algn="l" rtl="0">
                <a:spcBef>
                  <a:spcPts val="0"/>
                </a:spcBef>
                <a:spcAft>
                  <a:spcPts val="0"/>
                </a:spcAft>
                <a:buNone/>
              </a:pPr>
              <a:endParaRPr sz="900"/>
            </a:p>
          </p:txBody>
        </p:sp>
        <p:sp>
          <p:nvSpPr>
            <p:cNvPr id="130" name="Google Shape;130;p23"/>
            <p:cNvSpPr/>
            <p:nvPr/>
          </p:nvSpPr>
          <p:spPr>
            <a:xfrm>
              <a:off x="2094450" y="2394900"/>
              <a:ext cx="1680000" cy="1336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Key Resources</a:t>
              </a:r>
              <a:endParaRPr sz="900" b="1">
                <a:solidFill>
                  <a:srgbClr val="980000"/>
                </a:solidFill>
              </a:endParaRPr>
            </a:p>
            <a:p>
              <a:pPr marL="0" lvl="0" indent="0" algn="l" rtl="0">
                <a:spcBef>
                  <a:spcPts val="0"/>
                </a:spcBef>
                <a:spcAft>
                  <a:spcPts val="0"/>
                </a:spcAft>
                <a:buNone/>
              </a:pPr>
              <a:endParaRPr sz="900" b="1"/>
            </a:p>
            <a:p>
              <a:pPr marL="269999" lvl="0" indent="-285750" algn="l" rtl="0">
                <a:spcBef>
                  <a:spcPts val="0"/>
                </a:spcBef>
                <a:spcAft>
                  <a:spcPts val="0"/>
                </a:spcAft>
                <a:buSzPts val="900"/>
                <a:buChar char="●"/>
              </a:pPr>
              <a:r>
                <a:rPr lang="fr" sz="900"/>
                <a:t>Quality Content</a:t>
              </a:r>
              <a:endParaRPr sz="900"/>
            </a:p>
            <a:p>
              <a:pPr marL="269999" lvl="0" indent="-285750" algn="l" rtl="0">
                <a:spcBef>
                  <a:spcPts val="0"/>
                </a:spcBef>
                <a:spcAft>
                  <a:spcPts val="0"/>
                </a:spcAft>
                <a:buSzPts val="900"/>
                <a:buChar char="●"/>
              </a:pPr>
              <a:r>
                <a:rPr lang="fr" sz="900"/>
                <a:t>Engaged Communities</a:t>
              </a:r>
              <a:endParaRPr sz="900"/>
            </a:p>
            <a:p>
              <a:pPr marL="269999" lvl="0" indent="-285750" algn="l" rtl="0">
                <a:spcBef>
                  <a:spcPts val="0"/>
                </a:spcBef>
                <a:spcAft>
                  <a:spcPts val="0"/>
                </a:spcAft>
                <a:buSzPts val="900"/>
                <a:buChar char="●"/>
              </a:pPr>
              <a:r>
                <a:rPr lang="fr" sz="900"/>
                <a:t>Employees</a:t>
              </a:r>
              <a:endParaRPr sz="900"/>
            </a:p>
            <a:p>
              <a:pPr marL="269999" lvl="0" indent="-285750" algn="l" rtl="0">
                <a:spcBef>
                  <a:spcPts val="0"/>
                </a:spcBef>
                <a:spcAft>
                  <a:spcPts val="0"/>
                </a:spcAft>
                <a:buSzPts val="900"/>
                <a:buChar char="●"/>
              </a:pPr>
              <a:r>
                <a:rPr lang="fr" sz="900"/>
                <a:t>Partnership with independent organisations</a:t>
              </a:r>
              <a:endParaRPr sz="900"/>
            </a:p>
            <a:p>
              <a:pPr marL="457200" lvl="0" indent="0" algn="l" rtl="0">
                <a:spcBef>
                  <a:spcPts val="0"/>
                </a:spcBef>
                <a:spcAft>
                  <a:spcPts val="0"/>
                </a:spcAft>
                <a:buNone/>
              </a:pPr>
              <a:endParaRPr sz="900"/>
            </a:p>
            <a:p>
              <a:pPr marL="0" lvl="0" indent="0" algn="l" rtl="0">
                <a:spcBef>
                  <a:spcPts val="0"/>
                </a:spcBef>
                <a:spcAft>
                  <a:spcPts val="0"/>
                </a:spcAft>
                <a:buNone/>
              </a:pPr>
              <a:endParaRPr sz="900" b="1"/>
            </a:p>
            <a:p>
              <a:pPr marL="0" lvl="0" indent="0" algn="l" rtl="0">
                <a:spcBef>
                  <a:spcPts val="0"/>
                </a:spcBef>
                <a:spcAft>
                  <a:spcPts val="0"/>
                </a:spcAft>
                <a:buNone/>
              </a:pPr>
              <a:endParaRPr sz="900"/>
            </a:p>
          </p:txBody>
        </p:sp>
        <p:sp>
          <p:nvSpPr>
            <p:cNvPr id="131" name="Google Shape;131;p23"/>
            <p:cNvSpPr/>
            <p:nvPr/>
          </p:nvSpPr>
          <p:spPr>
            <a:xfrm>
              <a:off x="414450" y="3731100"/>
              <a:ext cx="4233300" cy="1336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Cost Structure</a:t>
              </a:r>
              <a:endParaRPr sz="900" b="1">
                <a:solidFill>
                  <a:srgbClr val="980000"/>
                </a:solidFill>
              </a:endParaRPr>
            </a:p>
            <a:p>
              <a:pPr marL="0" lvl="0" indent="0" algn="l" rtl="0">
                <a:spcBef>
                  <a:spcPts val="0"/>
                </a:spcBef>
                <a:spcAft>
                  <a:spcPts val="0"/>
                </a:spcAft>
                <a:buNone/>
              </a:pPr>
              <a:endParaRPr sz="900" b="1">
                <a:solidFill>
                  <a:srgbClr val="980000"/>
                </a:solidFill>
              </a:endParaRPr>
            </a:p>
            <a:p>
              <a:pPr marL="179999" lvl="0" indent="-142875" algn="l" rtl="0">
                <a:spcBef>
                  <a:spcPts val="0"/>
                </a:spcBef>
                <a:spcAft>
                  <a:spcPts val="0"/>
                </a:spcAft>
                <a:buSzPts val="900"/>
                <a:buChar char="●"/>
              </a:pPr>
              <a:r>
                <a:rPr lang="fr" sz="900"/>
                <a:t>Marketing 50%</a:t>
              </a:r>
              <a:endParaRPr sz="900"/>
            </a:p>
            <a:p>
              <a:pPr marL="179999" lvl="0" indent="-142875" algn="l" rtl="0">
                <a:spcBef>
                  <a:spcPts val="0"/>
                </a:spcBef>
                <a:spcAft>
                  <a:spcPts val="0"/>
                </a:spcAft>
                <a:buSzPts val="900"/>
                <a:buChar char="●"/>
              </a:pPr>
              <a:r>
                <a:rPr lang="fr" sz="900"/>
                <a:t>Permanent Employees</a:t>
              </a:r>
              <a:endParaRPr sz="900"/>
            </a:p>
            <a:p>
              <a:pPr marL="179999" lvl="0" indent="-142875" algn="l" rtl="0">
                <a:spcBef>
                  <a:spcPts val="0"/>
                </a:spcBef>
                <a:spcAft>
                  <a:spcPts val="0"/>
                </a:spcAft>
                <a:buSzPts val="900"/>
                <a:buChar char="●"/>
              </a:pPr>
              <a:r>
                <a:rPr lang="fr" sz="900"/>
                <a:t>Product Development</a:t>
              </a:r>
              <a:endParaRPr sz="900"/>
            </a:p>
          </p:txBody>
        </p:sp>
        <p:sp>
          <p:nvSpPr>
            <p:cNvPr id="132" name="Google Shape;132;p23"/>
            <p:cNvSpPr/>
            <p:nvPr/>
          </p:nvSpPr>
          <p:spPr>
            <a:xfrm>
              <a:off x="3774450" y="1058700"/>
              <a:ext cx="1680000" cy="2672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Value Proposition</a:t>
              </a:r>
              <a:endParaRPr sz="900" b="1">
                <a:solidFill>
                  <a:srgbClr val="980000"/>
                </a:solidFill>
              </a:endParaRPr>
            </a:p>
            <a:p>
              <a:pPr marL="0" lvl="0" indent="0" algn="l" rtl="0">
                <a:spcBef>
                  <a:spcPts val="0"/>
                </a:spcBef>
                <a:spcAft>
                  <a:spcPts val="0"/>
                </a:spcAft>
                <a:buNone/>
              </a:pPr>
              <a:endParaRPr sz="900" b="1"/>
            </a:p>
            <a:p>
              <a:pPr marL="0" lvl="0" indent="0" algn="l" rtl="0">
                <a:spcBef>
                  <a:spcPts val="0"/>
                </a:spcBef>
                <a:spcAft>
                  <a:spcPts val="0"/>
                </a:spcAft>
                <a:buNone/>
              </a:pPr>
              <a:r>
                <a:rPr lang="fr" sz="900" b="1"/>
                <a:t>For Businesses</a:t>
              </a:r>
              <a:endParaRPr sz="900" b="1"/>
            </a:p>
            <a:p>
              <a:pPr marL="0" lvl="0" indent="0" algn="l" rtl="0">
                <a:spcBef>
                  <a:spcPts val="0"/>
                </a:spcBef>
                <a:spcAft>
                  <a:spcPts val="0"/>
                </a:spcAft>
                <a:buNone/>
              </a:pPr>
              <a:endParaRPr sz="900" b="1"/>
            </a:p>
            <a:p>
              <a:pPr marL="269999" lvl="0" indent="-285750" algn="l" rtl="0">
                <a:spcBef>
                  <a:spcPts val="0"/>
                </a:spcBef>
                <a:spcAft>
                  <a:spcPts val="0"/>
                </a:spcAft>
                <a:buSzPts val="900"/>
                <a:buChar char="●"/>
              </a:pPr>
              <a:r>
                <a:rPr lang="fr" sz="900"/>
                <a:t>Exposer and visibility</a:t>
              </a:r>
              <a:endParaRPr sz="900"/>
            </a:p>
            <a:p>
              <a:pPr marL="269999" lvl="0" indent="-285750" algn="l" rtl="0">
                <a:spcBef>
                  <a:spcPts val="0"/>
                </a:spcBef>
                <a:spcAft>
                  <a:spcPts val="0"/>
                </a:spcAft>
                <a:buSzPts val="900"/>
                <a:buChar char="●"/>
              </a:pPr>
              <a:r>
                <a:rPr lang="fr" sz="900"/>
                <a:t>Increase traffic</a:t>
              </a:r>
              <a:endParaRPr sz="900"/>
            </a:p>
            <a:p>
              <a:pPr marL="269999" lvl="0" indent="-285750" algn="l" rtl="0">
                <a:spcBef>
                  <a:spcPts val="0"/>
                </a:spcBef>
                <a:spcAft>
                  <a:spcPts val="0"/>
                </a:spcAft>
                <a:buSzPts val="900"/>
                <a:buChar char="●"/>
              </a:pPr>
              <a:r>
                <a:rPr lang="fr" sz="900"/>
                <a:t>Genuin Feedback</a:t>
              </a:r>
              <a:endParaRPr sz="900"/>
            </a:p>
            <a:p>
              <a:pPr marL="269999" lvl="0" indent="-285750" algn="l" rtl="0">
                <a:spcBef>
                  <a:spcPts val="0"/>
                </a:spcBef>
                <a:spcAft>
                  <a:spcPts val="0"/>
                </a:spcAft>
                <a:buSzPts val="900"/>
                <a:buChar char="●"/>
              </a:pPr>
              <a:r>
                <a:rPr lang="fr" sz="900"/>
                <a:t>Improved revenues</a:t>
              </a:r>
              <a:endParaRPr sz="900"/>
            </a:p>
            <a:p>
              <a:pPr marL="269999" lvl="0" indent="-285750" algn="l" rtl="0">
                <a:spcBef>
                  <a:spcPts val="0"/>
                </a:spcBef>
                <a:spcAft>
                  <a:spcPts val="0"/>
                </a:spcAft>
                <a:buSzPts val="900"/>
                <a:buChar char="●"/>
              </a:pPr>
              <a:r>
                <a:rPr lang="fr" sz="900"/>
                <a:t>Meet Expectations</a:t>
              </a:r>
              <a:endParaRPr sz="900"/>
            </a:p>
            <a:p>
              <a:pPr marL="0" lvl="0" indent="0" algn="l" rtl="0">
                <a:spcBef>
                  <a:spcPts val="0"/>
                </a:spcBef>
                <a:spcAft>
                  <a:spcPts val="0"/>
                </a:spcAft>
                <a:buNone/>
              </a:pPr>
              <a:endParaRPr sz="900"/>
            </a:p>
            <a:p>
              <a:pPr marL="0" lvl="0" indent="0" algn="l" rtl="0">
                <a:spcBef>
                  <a:spcPts val="0"/>
                </a:spcBef>
                <a:spcAft>
                  <a:spcPts val="0"/>
                </a:spcAft>
                <a:buNone/>
              </a:pPr>
              <a:r>
                <a:rPr lang="fr" sz="900" b="1"/>
                <a:t>For Users</a:t>
              </a:r>
              <a:endParaRPr sz="900" b="1"/>
            </a:p>
            <a:p>
              <a:pPr marL="269999" lvl="0" indent="-285750" algn="l" rtl="0">
                <a:spcBef>
                  <a:spcPts val="0"/>
                </a:spcBef>
                <a:spcAft>
                  <a:spcPts val="0"/>
                </a:spcAft>
                <a:buSzPts val="900"/>
                <a:buChar char="●"/>
              </a:pPr>
              <a:r>
                <a:rPr lang="fr" sz="900"/>
                <a:t>Improved offering</a:t>
              </a:r>
              <a:endParaRPr sz="900"/>
            </a:p>
            <a:p>
              <a:pPr marL="269999" lvl="0" indent="-285750" algn="l" rtl="0">
                <a:spcBef>
                  <a:spcPts val="0"/>
                </a:spcBef>
                <a:spcAft>
                  <a:spcPts val="0"/>
                </a:spcAft>
                <a:buSzPts val="900"/>
                <a:buChar char="●"/>
              </a:pPr>
              <a:r>
                <a:rPr lang="fr" sz="900"/>
                <a:t>Needs meet</a:t>
              </a:r>
              <a:endParaRPr sz="900"/>
            </a:p>
            <a:p>
              <a:pPr marL="269999" lvl="0" indent="-285750" algn="l" rtl="0">
                <a:spcBef>
                  <a:spcPts val="0"/>
                </a:spcBef>
                <a:spcAft>
                  <a:spcPts val="0"/>
                </a:spcAft>
                <a:buSzPts val="900"/>
                <a:buChar char="●"/>
              </a:pPr>
              <a:r>
                <a:rPr lang="fr" sz="900"/>
                <a:t>Browse Local Businesses</a:t>
              </a:r>
              <a:endParaRPr sz="900"/>
            </a:p>
            <a:p>
              <a:pPr marL="269999" lvl="0" indent="-285750" algn="l" rtl="0">
                <a:spcBef>
                  <a:spcPts val="0"/>
                </a:spcBef>
                <a:spcAft>
                  <a:spcPts val="0"/>
                </a:spcAft>
                <a:buSzPts val="900"/>
                <a:buChar char="●"/>
              </a:pPr>
              <a:r>
                <a:rPr lang="fr" sz="900"/>
                <a:t>Saved Money and Time</a:t>
              </a:r>
              <a:endParaRPr sz="900"/>
            </a:p>
            <a:p>
              <a:pPr marL="269999" lvl="0" indent="-285750" algn="l" rtl="0">
                <a:spcBef>
                  <a:spcPts val="0"/>
                </a:spcBef>
                <a:spcAft>
                  <a:spcPts val="0"/>
                </a:spcAft>
                <a:buSzPts val="900"/>
                <a:buChar char="●"/>
              </a:pPr>
              <a:r>
                <a:rPr lang="fr" sz="900"/>
                <a:t>make easy to decide</a:t>
              </a:r>
              <a:endParaRPr sz="900"/>
            </a:p>
            <a:p>
              <a:pPr marL="0" lvl="0" indent="0" algn="l" rtl="0">
                <a:spcBef>
                  <a:spcPts val="0"/>
                </a:spcBef>
                <a:spcAft>
                  <a:spcPts val="0"/>
                </a:spcAft>
                <a:buNone/>
              </a:pPr>
              <a:endParaRPr sz="900"/>
            </a:p>
          </p:txBody>
        </p:sp>
        <p:sp>
          <p:nvSpPr>
            <p:cNvPr id="133" name="Google Shape;133;p23"/>
            <p:cNvSpPr/>
            <p:nvPr/>
          </p:nvSpPr>
          <p:spPr>
            <a:xfrm>
              <a:off x="5454450" y="1058700"/>
              <a:ext cx="1680000" cy="1336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Customer Relationship</a:t>
              </a:r>
              <a:endParaRPr sz="900" b="1">
                <a:solidFill>
                  <a:srgbClr val="980000"/>
                </a:solidFill>
              </a:endParaRPr>
            </a:p>
            <a:p>
              <a:pPr marL="0" lvl="0" indent="0" algn="l" rtl="0">
                <a:spcBef>
                  <a:spcPts val="0"/>
                </a:spcBef>
                <a:spcAft>
                  <a:spcPts val="0"/>
                </a:spcAft>
                <a:buNone/>
              </a:pPr>
              <a:endParaRPr sz="900" b="1"/>
            </a:p>
            <a:p>
              <a:pPr marL="179999" lvl="0" indent="-152400" algn="l" rtl="0">
                <a:spcBef>
                  <a:spcPts val="0"/>
                </a:spcBef>
                <a:spcAft>
                  <a:spcPts val="0"/>
                </a:spcAft>
                <a:buSzPts val="900"/>
                <a:buChar char="●"/>
              </a:pPr>
              <a:r>
                <a:rPr lang="fr" sz="900"/>
                <a:t>Customer Engagement</a:t>
              </a:r>
              <a:endParaRPr sz="900"/>
            </a:p>
            <a:p>
              <a:pPr marL="179999" lvl="0" indent="-152400" algn="l" rtl="0">
                <a:spcBef>
                  <a:spcPts val="0"/>
                </a:spcBef>
                <a:spcAft>
                  <a:spcPts val="0"/>
                </a:spcAft>
                <a:buSzPts val="900"/>
                <a:buChar char="●"/>
              </a:pPr>
              <a:r>
                <a:rPr lang="fr" sz="900"/>
                <a:t>Provide Transparency</a:t>
              </a:r>
              <a:endParaRPr sz="900"/>
            </a:p>
            <a:p>
              <a:pPr marL="179999" lvl="0" indent="-152400" algn="l" rtl="0">
                <a:spcBef>
                  <a:spcPts val="0"/>
                </a:spcBef>
                <a:spcAft>
                  <a:spcPts val="0"/>
                </a:spcAft>
                <a:buSzPts val="900"/>
                <a:buChar char="●"/>
              </a:pPr>
              <a:r>
                <a:rPr lang="fr" sz="900"/>
                <a:t>Proactive Communication</a:t>
              </a:r>
              <a:endParaRPr sz="900"/>
            </a:p>
          </p:txBody>
        </p:sp>
        <p:sp>
          <p:nvSpPr>
            <p:cNvPr id="134" name="Google Shape;134;p23"/>
            <p:cNvSpPr/>
            <p:nvPr/>
          </p:nvSpPr>
          <p:spPr>
            <a:xfrm>
              <a:off x="5454450" y="2394900"/>
              <a:ext cx="1680000" cy="1336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Channels</a:t>
              </a:r>
              <a:endParaRPr sz="900" b="1">
                <a:solidFill>
                  <a:srgbClr val="980000"/>
                </a:solidFill>
              </a:endParaRPr>
            </a:p>
            <a:p>
              <a:pPr marL="269999" lvl="0" indent="-285750" algn="l" rtl="0">
                <a:spcBef>
                  <a:spcPts val="0"/>
                </a:spcBef>
                <a:spcAft>
                  <a:spcPts val="0"/>
                </a:spcAft>
                <a:buSzPts val="900"/>
                <a:buChar char="●"/>
              </a:pPr>
              <a:r>
                <a:rPr lang="fr" sz="900"/>
                <a:t>Social Media</a:t>
              </a:r>
              <a:endParaRPr sz="900"/>
            </a:p>
            <a:p>
              <a:pPr marL="269999" lvl="0" indent="-285750" algn="l" rtl="0">
                <a:spcBef>
                  <a:spcPts val="0"/>
                </a:spcBef>
                <a:spcAft>
                  <a:spcPts val="0"/>
                </a:spcAft>
                <a:buSzPts val="900"/>
                <a:buChar char="●"/>
              </a:pPr>
              <a:r>
                <a:rPr lang="fr" sz="900"/>
                <a:t>App</a:t>
              </a:r>
              <a:endParaRPr sz="900"/>
            </a:p>
            <a:p>
              <a:pPr marL="269999" lvl="0" indent="-285750" algn="l" rtl="0">
                <a:spcBef>
                  <a:spcPts val="0"/>
                </a:spcBef>
                <a:spcAft>
                  <a:spcPts val="0"/>
                </a:spcAft>
                <a:buSzPts val="900"/>
                <a:buChar char="●"/>
              </a:pPr>
              <a:r>
                <a:rPr lang="fr" sz="900"/>
                <a:t>Website</a:t>
              </a:r>
              <a:endParaRPr sz="900"/>
            </a:p>
          </p:txBody>
        </p:sp>
        <p:sp>
          <p:nvSpPr>
            <p:cNvPr id="135" name="Google Shape;135;p23"/>
            <p:cNvSpPr/>
            <p:nvPr/>
          </p:nvSpPr>
          <p:spPr>
            <a:xfrm>
              <a:off x="7134450" y="1058700"/>
              <a:ext cx="1680000" cy="2672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90000"/>
                  </a:solidFill>
                </a:rPr>
                <a:t>Customer Segments</a:t>
              </a:r>
              <a:endParaRPr sz="900" b="1">
                <a:solidFill>
                  <a:srgbClr val="990000"/>
                </a:solidFill>
              </a:endParaRPr>
            </a:p>
            <a:p>
              <a:pPr marL="0" lvl="0" indent="0" algn="l" rtl="0">
                <a:spcBef>
                  <a:spcPts val="0"/>
                </a:spcBef>
                <a:spcAft>
                  <a:spcPts val="0"/>
                </a:spcAft>
                <a:buNone/>
              </a:pPr>
              <a:endParaRPr sz="900" b="1"/>
            </a:p>
            <a:p>
              <a:pPr marL="0" lvl="0" indent="0" algn="l" rtl="0">
                <a:spcBef>
                  <a:spcPts val="0"/>
                </a:spcBef>
                <a:spcAft>
                  <a:spcPts val="0"/>
                </a:spcAft>
                <a:buNone/>
              </a:pPr>
              <a:r>
                <a:rPr lang="fr" sz="900" b="1"/>
                <a:t>Local Businesses</a:t>
              </a:r>
              <a:endParaRPr sz="900" b="1"/>
            </a:p>
            <a:p>
              <a:pPr marL="540000" lvl="1" indent="-142875" algn="l" rtl="0">
                <a:spcBef>
                  <a:spcPts val="0"/>
                </a:spcBef>
                <a:spcAft>
                  <a:spcPts val="0"/>
                </a:spcAft>
                <a:buSzPts val="900"/>
                <a:buChar char="○"/>
              </a:pPr>
              <a:r>
                <a:rPr lang="fr" sz="900"/>
                <a:t>Segmentation by</a:t>
              </a:r>
              <a:endParaRPr sz="900"/>
            </a:p>
            <a:p>
              <a:pPr marL="719999" lvl="1" indent="-238125" algn="l" rtl="0">
                <a:spcBef>
                  <a:spcPts val="0"/>
                </a:spcBef>
                <a:spcAft>
                  <a:spcPts val="0"/>
                </a:spcAft>
                <a:buSzPts val="900"/>
                <a:buChar char="○"/>
              </a:pPr>
              <a:r>
                <a:rPr lang="fr" sz="900"/>
                <a:t>Location </a:t>
              </a:r>
              <a:endParaRPr sz="900"/>
            </a:p>
            <a:p>
              <a:pPr marL="719999" lvl="1" indent="-238125" algn="l" rtl="0">
                <a:spcBef>
                  <a:spcPts val="0"/>
                </a:spcBef>
                <a:spcAft>
                  <a:spcPts val="0"/>
                </a:spcAft>
                <a:buSzPts val="900"/>
                <a:buChar char="○"/>
              </a:pPr>
              <a:r>
                <a:rPr lang="fr" sz="900"/>
                <a:t>Category</a:t>
              </a:r>
              <a:endParaRPr sz="900"/>
            </a:p>
            <a:p>
              <a:pPr marL="719999" lvl="1" indent="-238125" algn="l" rtl="0">
                <a:spcBef>
                  <a:spcPts val="0"/>
                </a:spcBef>
                <a:spcAft>
                  <a:spcPts val="0"/>
                </a:spcAft>
                <a:buSzPts val="900"/>
                <a:buChar char="○"/>
              </a:pPr>
              <a:r>
                <a:rPr lang="fr" sz="900"/>
                <a:t>Price Category</a:t>
              </a:r>
              <a:endParaRPr sz="900"/>
            </a:p>
            <a:p>
              <a:pPr marL="719999" lvl="1" indent="-238125" algn="l" rtl="0">
                <a:spcBef>
                  <a:spcPts val="0"/>
                </a:spcBef>
                <a:spcAft>
                  <a:spcPts val="0"/>
                </a:spcAft>
                <a:buSzPts val="900"/>
                <a:buChar char="○"/>
              </a:pPr>
              <a:r>
                <a:rPr lang="fr" sz="900"/>
                <a:t>Features</a:t>
              </a:r>
              <a:endParaRPr sz="900"/>
            </a:p>
            <a:p>
              <a:pPr marL="0" lvl="0" indent="0" algn="l" rtl="0">
                <a:spcBef>
                  <a:spcPts val="0"/>
                </a:spcBef>
                <a:spcAft>
                  <a:spcPts val="0"/>
                </a:spcAft>
                <a:buNone/>
              </a:pPr>
              <a:endParaRPr sz="900" b="1"/>
            </a:p>
            <a:p>
              <a:pPr marL="457200" lvl="0" indent="0" algn="l" rtl="0">
                <a:spcBef>
                  <a:spcPts val="0"/>
                </a:spcBef>
                <a:spcAft>
                  <a:spcPts val="0"/>
                </a:spcAft>
                <a:buNone/>
              </a:pPr>
              <a:endParaRPr sz="900" b="1"/>
            </a:p>
          </p:txBody>
        </p:sp>
        <p:sp>
          <p:nvSpPr>
            <p:cNvPr id="136" name="Google Shape;136;p23"/>
            <p:cNvSpPr/>
            <p:nvPr/>
          </p:nvSpPr>
          <p:spPr>
            <a:xfrm>
              <a:off x="4618050" y="3731100"/>
              <a:ext cx="4196400" cy="1336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Revenue Streams</a:t>
              </a:r>
              <a:endParaRPr sz="900" b="1">
                <a:solidFill>
                  <a:srgbClr val="980000"/>
                </a:solidFill>
              </a:endParaRPr>
            </a:p>
            <a:p>
              <a:pPr marL="457200" lvl="0" indent="-285750" algn="l" rtl="0">
                <a:spcBef>
                  <a:spcPts val="0"/>
                </a:spcBef>
                <a:spcAft>
                  <a:spcPts val="0"/>
                </a:spcAft>
                <a:buSzPts val="900"/>
                <a:buChar char="●"/>
              </a:pPr>
              <a:r>
                <a:rPr lang="fr" sz="900"/>
                <a:t>Ads</a:t>
              </a:r>
              <a:endParaRPr sz="900"/>
            </a:p>
            <a:p>
              <a:pPr marL="457200" lvl="0" indent="-285750" algn="l" rtl="0">
                <a:spcBef>
                  <a:spcPts val="0"/>
                </a:spcBef>
                <a:spcAft>
                  <a:spcPts val="0"/>
                </a:spcAft>
                <a:buSzPts val="900"/>
                <a:buChar char="●"/>
              </a:pPr>
              <a:r>
                <a:rPr lang="fr" sz="900"/>
                <a:t>Detailed analysis</a:t>
              </a:r>
              <a:endParaRPr sz="900"/>
            </a:p>
            <a:p>
              <a:pPr marL="457200" lvl="0" indent="-285750" algn="l" rtl="0">
                <a:spcBef>
                  <a:spcPts val="0"/>
                </a:spcBef>
                <a:spcAft>
                  <a:spcPts val="0"/>
                </a:spcAft>
                <a:buSzPts val="900"/>
                <a:buChar char="●"/>
              </a:pPr>
              <a:r>
                <a:rPr lang="fr" sz="900"/>
                <a:t>Surveys</a:t>
              </a:r>
              <a:endParaRPr sz="900"/>
            </a:p>
            <a:p>
              <a:pPr marL="457200" lvl="0" indent="-285750" algn="l" rtl="0">
                <a:spcBef>
                  <a:spcPts val="0"/>
                </a:spcBef>
                <a:spcAft>
                  <a:spcPts val="0"/>
                </a:spcAft>
                <a:buSzPts val="900"/>
                <a:buChar char="●"/>
              </a:pPr>
              <a:r>
                <a:rPr lang="fr" sz="900"/>
                <a:t>Premium subscription</a:t>
              </a:r>
              <a:endParaRPr sz="900"/>
            </a:p>
            <a:p>
              <a:pPr marL="457200" lvl="0" indent="-285750" algn="l" rtl="0">
                <a:spcBef>
                  <a:spcPts val="0"/>
                </a:spcBef>
                <a:spcAft>
                  <a:spcPts val="0"/>
                </a:spcAft>
                <a:buSzPts val="900"/>
                <a:buChar char="●"/>
              </a:pPr>
              <a:r>
                <a:rPr lang="fr" sz="900"/>
                <a:t>Brand Integration</a:t>
              </a:r>
              <a:endParaRPr sz="900"/>
            </a:p>
          </p:txBody>
        </p:sp>
      </p:grpSp>
      <p:pic>
        <p:nvPicPr>
          <p:cNvPr id="137" name="Google Shape;137;p23"/>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THE CATEGORY OF OUR BUSINESS</a:t>
            </a:r>
            <a:endParaRPr/>
          </a:p>
        </p:txBody>
      </p:sp>
      <p:sp>
        <p:nvSpPr>
          <p:cNvPr id="143" name="Google Shape;143;p2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Our Business model is meant for all businesses of goods and services who are interested in improving their revenue and exposing their visibility by exploiting the feedback that the consumers provide.</a:t>
            </a:r>
            <a:endParaRPr/>
          </a:p>
          <a:p>
            <a:pPr marL="0" lvl="0" indent="0" algn="l" rtl="0">
              <a:spcBef>
                <a:spcPts val="1200"/>
              </a:spcBef>
              <a:spcAft>
                <a:spcPts val="0"/>
              </a:spcAft>
              <a:buNone/>
            </a:pPr>
            <a:r>
              <a:rPr lang="fr"/>
              <a:t>This is our main catch to generate revenue from businesses by offering multiples services like: advertisements , premium subscription  , brand integration,surveys ,and so on.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44" name="Google Shape;144;p24"/>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PROCESS</a:t>
            </a:r>
            <a:endParaRPr/>
          </a:p>
        </p:txBody>
      </p:sp>
      <p:sp>
        <p:nvSpPr>
          <p:cNvPr id="150" name="Google Shape;150;p2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Business process in SAL MDJAREB can be divided into two processes:</a:t>
            </a:r>
            <a:endParaRPr/>
          </a:p>
          <a:p>
            <a:pPr marL="457200" lvl="0" indent="-342900" algn="l" rtl="0">
              <a:spcBef>
                <a:spcPts val="1200"/>
              </a:spcBef>
              <a:spcAft>
                <a:spcPts val="0"/>
              </a:spcAft>
              <a:buSzPts val="1800"/>
              <a:buAutoNum type="arabicPeriod"/>
            </a:pPr>
            <a:r>
              <a:rPr lang="fr"/>
              <a:t>Consumer’ Review Process;</a:t>
            </a:r>
            <a:endParaRPr/>
          </a:p>
          <a:p>
            <a:pPr marL="457200" lvl="0" indent="-342900" algn="l" rtl="0">
              <a:spcBef>
                <a:spcPts val="0"/>
              </a:spcBef>
              <a:spcAft>
                <a:spcPts val="0"/>
              </a:spcAft>
              <a:buSzPts val="1800"/>
              <a:buAutoNum type="arabicPeriod"/>
            </a:pPr>
            <a:r>
              <a:rPr lang="fr"/>
              <a:t>Reviews Exploitation process;</a:t>
            </a:r>
            <a:endParaRPr/>
          </a:p>
          <a:p>
            <a:pPr marL="457200" lvl="0" indent="-342900" algn="l" rtl="0">
              <a:spcBef>
                <a:spcPts val="0"/>
              </a:spcBef>
              <a:spcAft>
                <a:spcPts val="0"/>
              </a:spcAft>
              <a:buSzPts val="1800"/>
              <a:buAutoNum type="arabicPeriod"/>
            </a:pPr>
            <a:r>
              <a:rPr lang="fr"/>
              <a:t>Consumers’ Reviews consulting ;</a:t>
            </a:r>
            <a:endParaRPr/>
          </a:p>
        </p:txBody>
      </p:sp>
      <p:pic>
        <p:nvPicPr>
          <p:cNvPr id="151" name="Google Shape;151;p25"/>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6"/>
          <p:cNvPicPr preferRelativeResize="0"/>
          <p:nvPr/>
        </p:nvPicPr>
        <p:blipFill>
          <a:blip r:embed="rId3">
            <a:alphaModFix/>
          </a:blip>
          <a:stretch>
            <a:fillRect/>
          </a:stretch>
        </p:blipFill>
        <p:spPr>
          <a:xfrm>
            <a:off x="1405950" y="163750"/>
            <a:ext cx="7649254" cy="3889550"/>
          </a:xfrm>
          <a:prstGeom prst="rect">
            <a:avLst/>
          </a:prstGeom>
          <a:noFill/>
          <a:ln>
            <a:noFill/>
          </a:ln>
        </p:spPr>
      </p:pic>
      <p:sp>
        <p:nvSpPr>
          <p:cNvPr id="157" name="Google Shape;157;p26"/>
          <p:cNvSpPr txBox="1">
            <a:spLocks noGrp="1"/>
          </p:cNvSpPr>
          <p:nvPr>
            <p:ph type="title"/>
          </p:nvPr>
        </p:nvSpPr>
        <p:spPr>
          <a:xfrm>
            <a:off x="311700" y="153425"/>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PROCESS</a:t>
            </a:r>
            <a:endParaRPr/>
          </a:p>
        </p:txBody>
      </p:sp>
      <p:sp>
        <p:nvSpPr>
          <p:cNvPr id="158" name="Google Shape;158;p26"/>
          <p:cNvSpPr txBox="1"/>
          <p:nvPr/>
        </p:nvSpPr>
        <p:spPr>
          <a:xfrm>
            <a:off x="316250" y="751650"/>
            <a:ext cx="4073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a:solidFill>
                  <a:srgbClr val="980000"/>
                </a:solidFill>
                <a:latin typeface="Oswald"/>
                <a:ea typeface="Oswald"/>
                <a:cs typeface="Oswald"/>
                <a:sym typeface="Oswald"/>
              </a:rPr>
              <a:t>1.Consumers review process</a:t>
            </a:r>
            <a:endParaRPr sz="1800">
              <a:solidFill>
                <a:srgbClr val="980000"/>
              </a:solidFill>
              <a:latin typeface="Oswald"/>
              <a:ea typeface="Oswald"/>
              <a:cs typeface="Oswald"/>
              <a:sym typeface="Oswald"/>
            </a:endParaRPr>
          </a:p>
        </p:txBody>
      </p:sp>
      <p:sp>
        <p:nvSpPr>
          <p:cNvPr id="159" name="Google Shape;159;p26"/>
          <p:cNvSpPr txBox="1"/>
          <p:nvPr/>
        </p:nvSpPr>
        <p:spPr>
          <a:xfrm>
            <a:off x="399650" y="4273800"/>
            <a:ext cx="8310900" cy="6927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rgbClr val="111111"/>
                </a:solidFill>
                <a:latin typeface="Source Code Pro"/>
                <a:ea typeface="Source Code Pro"/>
                <a:cs typeface="Source Code Pro"/>
                <a:sym typeface="Source Code Pro"/>
              </a:rPr>
              <a:t>SAL MDJAREB  is free based-platform for all the  consumers who want to access any business profile page  and share their opinion publicly about their offering, however, consumers need to create their profile page to track their profile history and implement a verification system.</a:t>
            </a:r>
            <a:endParaRPr sz="1000">
              <a:solidFill>
                <a:srgbClr val="11111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11700" y="35325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PROCESS</a:t>
            </a:r>
            <a:endParaRPr/>
          </a:p>
        </p:txBody>
      </p:sp>
      <p:sp>
        <p:nvSpPr>
          <p:cNvPr id="165" name="Google Shape;165;p27"/>
          <p:cNvSpPr txBox="1"/>
          <p:nvPr/>
        </p:nvSpPr>
        <p:spPr>
          <a:xfrm>
            <a:off x="380700" y="999050"/>
            <a:ext cx="4073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a:solidFill>
                  <a:srgbClr val="980000"/>
                </a:solidFill>
                <a:latin typeface="Oswald"/>
                <a:ea typeface="Oswald"/>
                <a:cs typeface="Oswald"/>
                <a:sym typeface="Oswald"/>
              </a:rPr>
              <a:t>2.Review Exploitation Process</a:t>
            </a:r>
            <a:endParaRPr sz="1800">
              <a:solidFill>
                <a:srgbClr val="980000"/>
              </a:solidFill>
              <a:latin typeface="Oswald"/>
              <a:ea typeface="Oswald"/>
              <a:cs typeface="Oswald"/>
              <a:sym typeface="Oswald"/>
            </a:endParaRPr>
          </a:p>
        </p:txBody>
      </p:sp>
      <p:pic>
        <p:nvPicPr>
          <p:cNvPr id="166" name="Google Shape;166;p27"/>
          <p:cNvPicPr preferRelativeResize="0"/>
          <p:nvPr/>
        </p:nvPicPr>
        <p:blipFill>
          <a:blip r:embed="rId3">
            <a:alphaModFix/>
          </a:blip>
          <a:stretch>
            <a:fillRect/>
          </a:stretch>
        </p:blipFill>
        <p:spPr>
          <a:xfrm>
            <a:off x="214975" y="1460750"/>
            <a:ext cx="8714048" cy="3467400"/>
          </a:xfrm>
          <a:prstGeom prst="rect">
            <a:avLst/>
          </a:prstGeom>
          <a:noFill/>
          <a:ln>
            <a:noFill/>
          </a:ln>
        </p:spPr>
      </p:pic>
      <p:sp>
        <p:nvSpPr>
          <p:cNvPr id="167" name="Google Shape;167;p27"/>
          <p:cNvSpPr txBox="1"/>
          <p:nvPr/>
        </p:nvSpPr>
        <p:spPr>
          <a:xfrm>
            <a:off x="5723825" y="482250"/>
            <a:ext cx="3205200" cy="24627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latin typeface="Source Code Pro"/>
                <a:ea typeface="Source Code Pro"/>
                <a:cs typeface="Source Code Pro"/>
                <a:sym typeface="Source Code Pro"/>
              </a:rPr>
              <a:t>As for Business, we have two plans, free and paid , in free plan  every business can claim their profile page and learn what consumers’ opinion about their products and services , besides, any business can invite its customers to leave review on its profile page on SAL MDJAREB, they can also reply on their customers.on other hand , paid plan can more sophisticated , we offer unlimited review access for companies , and let them show reviews on their website to win more business</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MODEL</a:t>
            </a:r>
            <a:endParaRPr/>
          </a:p>
        </p:txBody>
      </p:sp>
      <p:sp>
        <p:nvSpPr>
          <p:cNvPr id="173" name="Google Shape;173;p28"/>
          <p:cNvSpPr txBox="1"/>
          <p:nvPr/>
        </p:nvSpPr>
        <p:spPr>
          <a:xfrm>
            <a:off x="311700" y="1313475"/>
            <a:ext cx="4073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a:solidFill>
                  <a:srgbClr val="980000"/>
                </a:solidFill>
                <a:latin typeface="Oswald"/>
                <a:ea typeface="Oswald"/>
                <a:cs typeface="Oswald"/>
                <a:sym typeface="Oswald"/>
              </a:rPr>
              <a:t>3.Consumers’ Review Consulting</a:t>
            </a:r>
            <a:endParaRPr sz="1800">
              <a:solidFill>
                <a:srgbClr val="980000"/>
              </a:solidFill>
              <a:latin typeface="Oswald"/>
              <a:ea typeface="Oswald"/>
              <a:cs typeface="Oswald"/>
              <a:sym typeface="Oswald"/>
            </a:endParaRPr>
          </a:p>
        </p:txBody>
      </p:sp>
      <p:pic>
        <p:nvPicPr>
          <p:cNvPr id="174" name="Google Shape;174;p28"/>
          <p:cNvPicPr preferRelativeResize="0"/>
          <p:nvPr/>
        </p:nvPicPr>
        <p:blipFill>
          <a:blip r:embed="rId3">
            <a:alphaModFix/>
          </a:blip>
          <a:stretch>
            <a:fillRect/>
          </a:stretch>
        </p:blipFill>
        <p:spPr>
          <a:xfrm>
            <a:off x="152400" y="2080150"/>
            <a:ext cx="8839199" cy="2793478"/>
          </a:xfrm>
          <a:prstGeom prst="rect">
            <a:avLst/>
          </a:prstGeom>
          <a:noFill/>
          <a:ln>
            <a:noFill/>
          </a:ln>
        </p:spPr>
      </p:pic>
      <p:sp>
        <p:nvSpPr>
          <p:cNvPr id="175" name="Google Shape;175;p28"/>
          <p:cNvSpPr txBox="1"/>
          <p:nvPr/>
        </p:nvSpPr>
        <p:spPr>
          <a:xfrm>
            <a:off x="5818650" y="104400"/>
            <a:ext cx="3205200" cy="19086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fr" sz="1000">
                <a:latin typeface="Source Code Pro"/>
                <a:ea typeface="Source Code Pro"/>
                <a:cs typeface="Source Code Pro"/>
                <a:sym typeface="Source Code Pro"/>
              </a:rPr>
              <a:t>SAL MDJAREB serves as s trust source of truth for the quality of the local offering.</a:t>
            </a:r>
            <a:endParaRPr sz="1000">
              <a:latin typeface="Source Code Pro"/>
              <a:ea typeface="Source Code Pro"/>
              <a:cs typeface="Source Code Pro"/>
              <a:sym typeface="Source Code Pro"/>
            </a:endParaRPr>
          </a:p>
          <a:p>
            <a:pPr marL="0" lvl="0" indent="0" algn="l" rtl="0">
              <a:lnSpc>
                <a:spcPct val="115000"/>
              </a:lnSpc>
              <a:spcBef>
                <a:spcPts val="1200"/>
              </a:spcBef>
              <a:spcAft>
                <a:spcPts val="1200"/>
              </a:spcAft>
              <a:buNone/>
            </a:pPr>
            <a:r>
              <a:rPr lang="fr" sz="1000">
                <a:latin typeface="Source Code Pro"/>
                <a:ea typeface="Source Code Pro"/>
                <a:cs typeface="Source Code Pro"/>
                <a:sym typeface="Source Code Pro"/>
              </a:rPr>
              <a:t>any consumer ,before the decision phase, can access SAL MDJAREB platform to what people are saying about any specific product and service or even people opinion about a certain business.</a:t>
            </a:r>
            <a:endParaRPr sz="1000">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MARKETING STRATEGY</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CONTEXT ANALYSIS</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CONTEXTE-ANALYSIS </a:t>
            </a:r>
            <a:r>
              <a:rPr lang="fr">
                <a:solidFill>
                  <a:srgbClr val="00FF00"/>
                </a:solidFill>
              </a:rPr>
              <a:t>Opportunities</a:t>
            </a:r>
            <a:endParaRPr>
              <a:solidFill>
                <a:srgbClr val="00FF00"/>
              </a:solidFill>
            </a:endParaRPr>
          </a:p>
        </p:txBody>
      </p:sp>
      <p:sp>
        <p:nvSpPr>
          <p:cNvPr id="191" name="Google Shape;191;p3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fontScale="92500" lnSpcReduction="10000"/>
          </a:bodyPr>
          <a:lstStyle/>
          <a:p>
            <a:pPr marL="457200" lvl="0" indent="-308776" algn="l" rtl="0">
              <a:lnSpc>
                <a:spcPct val="115000"/>
              </a:lnSpc>
              <a:spcBef>
                <a:spcPts val="0"/>
              </a:spcBef>
              <a:spcAft>
                <a:spcPts val="0"/>
              </a:spcAft>
              <a:buSzPct val="100000"/>
              <a:buChar char="●"/>
            </a:pPr>
            <a:r>
              <a:rPr lang="fr" sz="1365" dirty="0"/>
              <a:t>O1:No similar startup existed before  in algeria </a:t>
            </a:r>
            <a:endParaRPr sz="1365" dirty="0"/>
          </a:p>
          <a:p>
            <a:pPr marL="457200" lvl="0" indent="-308776" algn="l" rtl="0">
              <a:lnSpc>
                <a:spcPct val="115000"/>
              </a:lnSpc>
              <a:spcBef>
                <a:spcPts val="0"/>
              </a:spcBef>
              <a:spcAft>
                <a:spcPts val="0"/>
              </a:spcAft>
              <a:buSzPct val="100000"/>
              <a:buChar char="●"/>
            </a:pPr>
            <a:r>
              <a:rPr lang="fr" sz="1365" dirty="0"/>
              <a:t>O2:Attributing “Projet innovant” label by startup ministry for projects have not yet been created.</a:t>
            </a:r>
            <a:endParaRPr sz="1365" dirty="0"/>
          </a:p>
          <a:p>
            <a:pPr marL="457200" lvl="0" indent="-308776" algn="l" rtl="0">
              <a:lnSpc>
                <a:spcPct val="115000"/>
              </a:lnSpc>
              <a:spcBef>
                <a:spcPts val="0"/>
              </a:spcBef>
              <a:spcAft>
                <a:spcPts val="0"/>
              </a:spcAft>
              <a:buSzPct val="100000"/>
              <a:buChar char="●"/>
            </a:pPr>
            <a:r>
              <a:rPr lang="fr" sz="1365" dirty="0"/>
              <a:t>O3:Financial support by Algerian Startup Fund</a:t>
            </a:r>
            <a:endParaRPr sz="1365" dirty="0"/>
          </a:p>
          <a:p>
            <a:pPr marL="457200" lvl="0" indent="-308776" algn="l" rtl="0">
              <a:lnSpc>
                <a:spcPct val="115000"/>
              </a:lnSpc>
              <a:spcBef>
                <a:spcPts val="0"/>
              </a:spcBef>
              <a:spcAft>
                <a:spcPts val="0"/>
              </a:spcAft>
              <a:buSzPct val="100000"/>
              <a:buChar char="●"/>
            </a:pPr>
            <a:r>
              <a:rPr lang="fr" sz="1365" dirty="0"/>
              <a:t>O4:Algeria Venture, a place where a project will be accelerated</a:t>
            </a:r>
            <a:endParaRPr sz="1365" dirty="0"/>
          </a:p>
          <a:p>
            <a:pPr marL="457200" lvl="0" indent="-308776" algn="l" rtl="0">
              <a:lnSpc>
                <a:spcPct val="115000"/>
              </a:lnSpc>
              <a:spcBef>
                <a:spcPts val="0"/>
              </a:spcBef>
              <a:spcAft>
                <a:spcPts val="0"/>
              </a:spcAft>
              <a:buSzPct val="100000"/>
              <a:buChar char="●"/>
            </a:pPr>
            <a:r>
              <a:rPr lang="fr" sz="1365" dirty="0"/>
              <a:t>O5:a broader breakdown in trust in society and online institutions, and the desperate need for companies to win that consumer trust </a:t>
            </a:r>
            <a:endParaRPr sz="1365" dirty="0"/>
          </a:p>
          <a:p>
            <a:pPr marL="457200" lvl="0" indent="-308776" algn="l" rtl="0">
              <a:lnSpc>
                <a:spcPct val="115000"/>
              </a:lnSpc>
              <a:spcBef>
                <a:spcPts val="0"/>
              </a:spcBef>
              <a:spcAft>
                <a:spcPts val="0"/>
              </a:spcAft>
              <a:buSzPct val="100000"/>
              <a:buChar char="●"/>
            </a:pPr>
            <a:r>
              <a:rPr lang="fr" sz="1365" dirty="0"/>
              <a:t>O6:Raisen feeling of untrust and dissatisfaction from the quality of the products and services offered by local business</a:t>
            </a:r>
            <a:endParaRPr sz="1365" dirty="0"/>
          </a:p>
          <a:p>
            <a:pPr marL="457200" lvl="0" indent="-308776" algn="l" rtl="0">
              <a:lnSpc>
                <a:spcPct val="115000"/>
              </a:lnSpc>
              <a:spcBef>
                <a:spcPts val="0"/>
              </a:spcBef>
              <a:spcAft>
                <a:spcPts val="0"/>
              </a:spcAft>
              <a:buSzPct val="100000"/>
              <a:buChar char="●"/>
            </a:pPr>
            <a:r>
              <a:rPr lang="fr" sz="1365" dirty="0"/>
              <a:t>O7:researchers have investigated the economic impact of online reviews,finding that online reviews influence consumer choices and impact companies’ bottom lines in a variety of industries (Clemons et al. 2006, Chevalier and Mayzlin 2006, Ye et al. 2009,Zhu and Zhang 2010). </a:t>
            </a:r>
            <a:endParaRPr sz="1365" dirty="0"/>
          </a:p>
          <a:p>
            <a:pPr marL="457200" lvl="0" indent="-308776" algn="l" rtl="0">
              <a:lnSpc>
                <a:spcPct val="115000"/>
              </a:lnSpc>
              <a:spcBef>
                <a:spcPts val="0"/>
              </a:spcBef>
              <a:spcAft>
                <a:spcPts val="0"/>
              </a:spcAft>
              <a:buSzPct val="100000"/>
              <a:buChar char="●"/>
            </a:pPr>
            <a:r>
              <a:rPr lang="fr" sz="1365" dirty="0"/>
              <a:t>O8:The Algerian Market full OF skillful professional content creators</a:t>
            </a:r>
            <a:endParaRPr sz="1365" dirty="0"/>
          </a:p>
          <a:p>
            <a:pPr marL="457200" lvl="0" indent="0" algn="l" rtl="0">
              <a:lnSpc>
                <a:spcPct val="115000"/>
              </a:lnSpc>
              <a:spcBef>
                <a:spcPts val="1200"/>
              </a:spcBef>
              <a:spcAft>
                <a:spcPts val="1200"/>
              </a:spcAft>
              <a:buNone/>
            </a:pPr>
            <a:endParaRPr sz="1365" dirty="0"/>
          </a:p>
        </p:txBody>
      </p:sp>
      <p:pic>
        <p:nvPicPr>
          <p:cNvPr id="192" name="Google Shape;192;p31"/>
          <p:cNvPicPr preferRelativeResize="0"/>
          <p:nvPr/>
        </p:nvPicPr>
        <p:blipFill>
          <a:blip r:embed="rId3">
            <a:alphaModFix/>
          </a:blip>
          <a:stretch>
            <a:fillRect/>
          </a:stretch>
        </p:blipFill>
        <p:spPr>
          <a:xfrm>
            <a:off x="7284800" y="337175"/>
            <a:ext cx="1547500" cy="65615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1748160" y="1654200"/>
              <a:ext cx="3940200" cy="975240"/>
            </p14:xfrm>
          </p:contentPart>
        </mc:Choice>
        <mc:Fallback>
          <p:pic>
            <p:nvPicPr>
              <p:cNvPr id="2" name="Ink 1"/>
              <p:cNvPicPr/>
              <p:nvPr/>
            </p:nvPicPr>
            <p:blipFill>
              <a:blip r:embed="rId5"/>
              <a:stretch>
                <a:fillRect/>
              </a:stretch>
            </p:blipFill>
            <p:spPr>
              <a:xfrm>
                <a:off x="1738800" y="1644840"/>
                <a:ext cx="3958920" cy="993960"/>
              </a:xfrm>
              <a:prstGeom prst="rect">
                <a:avLst/>
              </a:prstGeom>
            </p:spPr>
          </p:pic>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dirty="0"/>
              <a:t>TABLE OF CONTENT</a:t>
            </a:r>
            <a:endParaRPr dirty="0"/>
          </a:p>
        </p:txBody>
      </p:sp>
      <p:sp>
        <p:nvSpPr>
          <p:cNvPr id="69" name="Google Shape;69;p1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291465" algn="l" rtl="0">
              <a:lnSpc>
                <a:spcPct val="150000"/>
              </a:lnSpc>
              <a:spcBef>
                <a:spcPts val="0"/>
              </a:spcBef>
              <a:spcAft>
                <a:spcPts val="0"/>
              </a:spcAft>
              <a:buSzPct val="100000"/>
              <a:buFont typeface="Roboto"/>
              <a:buAutoNum type="arabicPeriod"/>
            </a:pPr>
            <a:r>
              <a:rPr lang="fr" sz="1050" dirty="0">
                <a:latin typeface="Roboto"/>
                <a:ea typeface="Roboto"/>
                <a:cs typeface="Roboto"/>
                <a:sym typeface="Roboto"/>
              </a:rPr>
              <a:t>STARTUP INFORMATION</a:t>
            </a:r>
            <a:endParaRPr sz="105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Business Description</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Vision</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Mission</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Strategic Objectifs</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Benefits</a:t>
            </a:r>
            <a:endParaRPr sz="800" dirty="0">
              <a:latin typeface="Roboto"/>
              <a:ea typeface="Roboto"/>
              <a:cs typeface="Roboto"/>
              <a:sym typeface="Roboto"/>
            </a:endParaRPr>
          </a:p>
          <a:p>
            <a:pPr marL="457200" lvl="0" indent="-291465" algn="l" rtl="0">
              <a:lnSpc>
                <a:spcPct val="150000"/>
              </a:lnSpc>
              <a:spcBef>
                <a:spcPts val="0"/>
              </a:spcBef>
              <a:spcAft>
                <a:spcPts val="0"/>
              </a:spcAft>
              <a:buSzPct val="100000"/>
              <a:buFont typeface="Roboto"/>
              <a:buAutoNum type="arabicPeriod"/>
            </a:pPr>
            <a:r>
              <a:rPr lang="fr" sz="1050" dirty="0">
                <a:latin typeface="Roboto"/>
                <a:ea typeface="Roboto"/>
                <a:cs typeface="Roboto"/>
                <a:sym typeface="Roboto"/>
              </a:rPr>
              <a:t>BUSINESS MODEL</a:t>
            </a:r>
            <a:endParaRPr sz="105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Business Model Canvas</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Category of business</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Business process illustration</a:t>
            </a:r>
            <a:endParaRPr sz="800" dirty="0">
              <a:latin typeface="Roboto"/>
              <a:ea typeface="Roboto"/>
              <a:cs typeface="Roboto"/>
              <a:sym typeface="Roboto"/>
            </a:endParaRPr>
          </a:p>
          <a:p>
            <a:pPr marL="457200" lvl="0" indent="-291465" algn="l" rtl="0">
              <a:lnSpc>
                <a:spcPct val="150000"/>
              </a:lnSpc>
              <a:spcBef>
                <a:spcPts val="0"/>
              </a:spcBef>
              <a:spcAft>
                <a:spcPts val="0"/>
              </a:spcAft>
              <a:buSzPct val="100000"/>
              <a:buFont typeface="Roboto"/>
              <a:buAutoNum type="arabicPeriod"/>
            </a:pPr>
            <a:r>
              <a:rPr lang="fr" sz="1050" dirty="0">
                <a:latin typeface="Roboto"/>
                <a:ea typeface="Roboto"/>
                <a:cs typeface="Roboto"/>
                <a:sym typeface="Roboto"/>
              </a:rPr>
              <a:t>MARKETING STRATEGY</a:t>
            </a:r>
            <a:endParaRPr sz="105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Market Analysis</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Our services</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Marketing and promotional strategy</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Pricing Strategy</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Sales Strategy</a:t>
            </a:r>
            <a:endParaRPr sz="800" dirty="0">
              <a:latin typeface="Roboto"/>
              <a:ea typeface="Roboto"/>
              <a:cs typeface="Roboto"/>
              <a:sym typeface="Roboto"/>
            </a:endParaRPr>
          </a:p>
          <a:p>
            <a:pPr marL="0" lvl="0" indent="0" algn="l" rtl="0">
              <a:lnSpc>
                <a:spcPct val="150000"/>
              </a:lnSpc>
              <a:spcBef>
                <a:spcPts val="1200"/>
              </a:spcBef>
              <a:spcAft>
                <a:spcPts val="1200"/>
              </a:spcAft>
              <a:buNone/>
            </a:pPr>
            <a:endParaRPr sz="1050" dirty="0">
              <a:latin typeface="Roboto"/>
              <a:ea typeface="Roboto"/>
              <a:cs typeface="Roboto"/>
              <a:sym typeface="Roboto"/>
            </a:endParaRPr>
          </a:p>
        </p:txBody>
      </p:sp>
      <p:sp>
        <p:nvSpPr>
          <p:cNvPr id="4" name="Rectangle 3"/>
          <p:cNvSpPr/>
          <p:nvPr/>
        </p:nvSpPr>
        <p:spPr>
          <a:xfrm>
            <a:off x="5027108" y="1727617"/>
            <a:ext cx="3300904"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r>
              <a:rPr lang="en-US" sz="1800" b="1" dirty="0"/>
              <a:t>https://sal-mdjareb.web.app/</a:t>
            </a:r>
          </a:p>
        </p:txBody>
      </p:sp>
      <p:sp>
        <p:nvSpPr>
          <p:cNvPr id="5" name="TextBox 4"/>
          <p:cNvSpPr txBox="1"/>
          <p:nvPr/>
        </p:nvSpPr>
        <p:spPr>
          <a:xfrm>
            <a:off x="5612524" y="1106000"/>
            <a:ext cx="1890097" cy="523220"/>
          </a:xfrm>
          <a:prstGeom prst="rect">
            <a:avLst/>
          </a:prstGeom>
          <a:noFill/>
        </p:spPr>
        <p:txBody>
          <a:bodyPr wrap="square" rtlCol="0">
            <a:spAutoFit/>
          </a:bodyPr>
          <a:lstStyle/>
          <a:p>
            <a:pPr algn="ctr"/>
            <a:r>
              <a:rPr lang="en-US" dirty="0" smtClean="0"/>
              <a:t>Go to</a:t>
            </a:r>
          </a:p>
          <a:p>
            <a:pPr algn="ctr"/>
            <a:r>
              <a:rPr lang="en-US" dirty="0" smtClean="0"/>
              <a:t> Prototype website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CONTEXTE-ANALYSIS </a:t>
            </a:r>
            <a:r>
              <a:rPr lang="fr">
                <a:solidFill>
                  <a:srgbClr val="FF0000"/>
                </a:solidFill>
              </a:rPr>
              <a:t>Threats</a:t>
            </a:r>
            <a:endParaRPr>
              <a:solidFill>
                <a:srgbClr val="FF0000"/>
              </a:solidFill>
            </a:endParaRPr>
          </a:p>
        </p:txBody>
      </p:sp>
      <p:sp>
        <p:nvSpPr>
          <p:cNvPr id="198" name="Google Shape;198;p3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17182" algn="l" rtl="0">
              <a:lnSpc>
                <a:spcPct val="130000"/>
              </a:lnSpc>
              <a:spcBef>
                <a:spcPts val="0"/>
              </a:spcBef>
              <a:spcAft>
                <a:spcPts val="0"/>
              </a:spcAft>
              <a:buSzPts val="1395"/>
              <a:buChar char="●"/>
            </a:pPr>
            <a:r>
              <a:rPr lang="fr" sz="1395"/>
              <a:t>T1:Using brand’s name and logo publically to be a subject of criticism  is not allowed in algeria (solution: study the risk that firms may reject your proposition,show them the benefits ,and don’t talk about rating comparison between their counterparts,the risk  here is rejection)</a:t>
            </a:r>
            <a:endParaRPr sz="1395"/>
          </a:p>
          <a:p>
            <a:pPr marL="457200" lvl="0" indent="-317182" algn="l" rtl="0">
              <a:lnSpc>
                <a:spcPct val="130000"/>
              </a:lnSpc>
              <a:spcBef>
                <a:spcPts val="0"/>
              </a:spcBef>
              <a:spcAft>
                <a:spcPts val="0"/>
              </a:spcAft>
              <a:buSzPts val="1395"/>
              <a:buChar char="●"/>
            </a:pPr>
            <a:r>
              <a:rPr lang="fr" sz="1395"/>
              <a:t>T2:Small business feels hostage by yelp because its blatant downplay filtering new customer review (solution: build a team of independent developers chosen by….)</a:t>
            </a:r>
            <a:endParaRPr sz="1395"/>
          </a:p>
          <a:p>
            <a:pPr marL="457200" lvl="0" indent="-317182" algn="l" rtl="0">
              <a:lnSpc>
                <a:spcPct val="130000"/>
              </a:lnSpc>
              <a:spcBef>
                <a:spcPts val="0"/>
              </a:spcBef>
              <a:spcAft>
                <a:spcPts val="0"/>
              </a:spcAft>
              <a:buSzPts val="1395"/>
              <a:buChar char="●"/>
            </a:pPr>
            <a:r>
              <a:rPr lang="fr" sz="1395"/>
              <a:t>T3:Weak Consumers Engagement (cultural and educational barriers)</a:t>
            </a:r>
            <a:endParaRPr sz="1395"/>
          </a:p>
          <a:p>
            <a:pPr marL="457200" lvl="0" indent="-317182" algn="l" rtl="0">
              <a:lnSpc>
                <a:spcPct val="130000"/>
              </a:lnSpc>
              <a:spcBef>
                <a:spcPts val="0"/>
              </a:spcBef>
              <a:spcAft>
                <a:spcPts val="0"/>
              </a:spcAft>
              <a:buSzPts val="1395"/>
              <a:buChar char="●"/>
            </a:pPr>
            <a:r>
              <a:rPr lang="fr" sz="1395"/>
              <a:t>T4:Weak companies’ engagement (do local companies really care about customers reviews?!)</a:t>
            </a:r>
            <a:endParaRPr sz="1395"/>
          </a:p>
        </p:txBody>
      </p:sp>
      <p:pic>
        <p:nvPicPr>
          <p:cNvPr id="199" name="Google Shape;199;p32"/>
          <p:cNvPicPr preferRelativeResize="0"/>
          <p:nvPr/>
        </p:nvPicPr>
        <p:blipFill>
          <a:blip r:embed="rId3">
            <a:alphaModFix/>
          </a:blip>
          <a:stretch>
            <a:fillRect/>
          </a:stretch>
        </p:blipFill>
        <p:spPr>
          <a:xfrm>
            <a:off x="7284800" y="337175"/>
            <a:ext cx="1547500" cy="65615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618480" y="1331280"/>
              <a:ext cx="8317440" cy="2125080"/>
            </p14:xfrm>
          </p:contentPart>
        </mc:Choice>
        <mc:Fallback>
          <p:pic>
            <p:nvPicPr>
              <p:cNvPr id="2" name="Ink 1"/>
              <p:cNvPicPr/>
              <p:nvPr/>
            </p:nvPicPr>
            <p:blipFill>
              <a:blip r:embed="rId5"/>
              <a:stretch>
                <a:fillRect/>
              </a:stretch>
            </p:blipFill>
            <p:spPr>
              <a:xfrm>
                <a:off x="609120" y="1321920"/>
                <a:ext cx="8336160" cy="2143800"/>
              </a:xfrm>
              <a:prstGeom prst="rect">
                <a:avLst/>
              </a:prstGeom>
            </p:spPr>
          </p:pic>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CONTEXTE-ANALYSIS </a:t>
            </a:r>
            <a:r>
              <a:rPr lang="fr">
                <a:solidFill>
                  <a:srgbClr val="FF0000"/>
                </a:solidFill>
              </a:rPr>
              <a:t>Threats</a:t>
            </a:r>
            <a:endParaRPr>
              <a:solidFill>
                <a:srgbClr val="FF0000"/>
              </a:solidFill>
            </a:endParaRPr>
          </a:p>
        </p:txBody>
      </p:sp>
      <p:sp>
        <p:nvSpPr>
          <p:cNvPr id="205" name="Google Shape;205;p33"/>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fr" sz="1400"/>
              <a:t>T5:social influence and reviewer self-selection may lead to systematic biases and temporal dynamics in review valence</a:t>
            </a:r>
            <a:endParaRPr sz="1400"/>
          </a:p>
          <a:p>
            <a:pPr marL="457200" lvl="0" indent="-317500" algn="l" rtl="0">
              <a:lnSpc>
                <a:spcPct val="150000"/>
              </a:lnSpc>
              <a:spcBef>
                <a:spcPts val="0"/>
              </a:spcBef>
              <a:spcAft>
                <a:spcPts val="0"/>
              </a:spcAft>
              <a:buSzPts val="1400"/>
              <a:buChar char="●"/>
            </a:pPr>
            <a:r>
              <a:rPr lang="fr" sz="1400"/>
              <a:t>T6:The popularity of online review platforms can provide businesses with extra incentives to engage in </a:t>
            </a:r>
            <a:r>
              <a:rPr lang="fr" sz="1400" b="1"/>
              <a:t>review manipulation </a:t>
            </a:r>
            <a:endParaRPr sz="1400" b="1"/>
          </a:p>
          <a:p>
            <a:pPr marL="457200" lvl="0" indent="-317500" algn="l" rtl="0">
              <a:lnSpc>
                <a:spcPct val="150000"/>
              </a:lnSpc>
              <a:spcBef>
                <a:spcPts val="0"/>
              </a:spcBef>
              <a:spcAft>
                <a:spcPts val="0"/>
              </a:spcAft>
              <a:buSzPts val="1400"/>
              <a:buChar char="●"/>
            </a:pPr>
            <a:r>
              <a:rPr lang="fr" sz="1400"/>
              <a:t>T7:Low Website/App Traffic risks to fail the project</a:t>
            </a:r>
            <a:endParaRPr sz="1400"/>
          </a:p>
          <a:p>
            <a:pPr marL="457200" lvl="0" indent="-317500" algn="l" rtl="0">
              <a:lnSpc>
                <a:spcPct val="150000"/>
              </a:lnSpc>
              <a:spcBef>
                <a:spcPts val="0"/>
              </a:spcBef>
              <a:spcAft>
                <a:spcPts val="0"/>
              </a:spcAft>
              <a:buSzPts val="1400"/>
              <a:buChar char="●"/>
            </a:pPr>
            <a:r>
              <a:rPr lang="fr" sz="1400"/>
              <a:t>T8:A decline in platform’s trustworthiness (MC:Quality inspector)</a:t>
            </a:r>
            <a:endParaRPr sz="1400"/>
          </a:p>
          <a:p>
            <a:pPr marL="457200" lvl="0" indent="-317500" algn="l" rtl="0">
              <a:lnSpc>
                <a:spcPct val="150000"/>
              </a:lnSpc>
              <a:spcBef>
                <a:spcPts val="0"/>
              </a:spcBef>
              <a:spcAft>
                <a:spcPts val="0"/>
              </a:spcAft>
              <a:buSzPts val="1400"/>
              <a:buChar char="●"/>
            </a:pPr>
            <a:r>
              <a:rPr lang="fr" sz="1400"/>
              <a:t>T9:Low Internet Speed</a:t>
            </a:r>
            <a:endParaRPr sz="1400"/>
          </a:p>
          <a:p>
            <a:pPr marL="457200" lvl="0" indent="-317500" algn="l" rtl="0">
              <a:lnSpc>
                <a:spcPct val="150000"/>
              </a:lnSpc>
              <a:spcBef>
                <a:spcPts val="0"/>
              </a:spcBef>
              <a:spcAft>
                <a:spcPts val="0"/>
              </a:spcAft>
              <a:buSzPts val="1400"/>
              <a:buChar char="●"/>
            </a:pPr>
            <a:r>
              <a:rPr lang="fr" sz="1400"/>
              <a:t>T10:Businesses would be afraid to the idea of being reviewed side to side to other stronger businesses. </a:t>
            </a:r>
            <a:endParaRPr sz="1400"/>
          </a:p>
          <a:p>
            <a:pPr marL="457200" lvl="0" indent="0" algn="l" rtl="0">
              <a:lnSpc>
                <a:spcPct val="150000"/>
              </a:lnSpc>
              <a:spcBef>
                <a:spcPts val="1200"/>
              </a:spcBef>
              <a:spcAft>
                <a:spcPts val="1200"/>
              </a:spcAft>
              <a:buNone/>
            </a:pPr>
            <a:endParaRPr sz="1400"/>
          </a:p>
        </p:txBody>
      </p:sp>
      <p:pic>
        <p:nvPicPr>
          <p:cNvPr id="206" name="Google Shape;206;p33"/>
          <p:cNvPicPr preferRelativeResize="0"/>
          <p:nvPr/>
        </p:nvPicPr>
        <p:blipFill>
          <a:blip r:embed="rId3">
            <a:alphaModFix/>
          </a:blip>
          <a:stretch>
            <a:fillRect/>
          </a:stretch>
        </p:blipFill>
        <p:spPr>
          <a:xfrm>
            <a:off x="7284800" y="337175"/>
            <a:ext cx="1547500" cy="65615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726120" y="2958480"/>
              <a:ext cx="5910480" cy="840960"/>
            </p14:xfrm>
          </p:contentPart>
        </mc:Choice>
        <mc:Fallback>
          <p:pic>
            <p:nvPicPr>
              <p:cNvPr id="2" name="Ink 1"/>
              <p:cNvPicPr/>
              <p:nvPr/>
            </p:nvPicPr>
            <p:blipFill>
              <a:blip r:embed="rId5"/>
              <a:stretch>
                <a:fillRect/>
              </a:stretch>
            </p:blipFill>
            <p:spPr>
              <a:xfrm>
                <a:off x="716760" y="2949120"/>
                <a:ext cx="5929200" cy="859680"/>
              </a:xfrm>
              <a:prstGeom prst="rect">
                <a:avLst/>
              </a:prstGeom>
            </p:spPr>
          </p:pic>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CONTEXTE-ANALYSIS </a:t>
            </a:r>
            <a:r>
              <a:rPr lang="fr">
                <a:solidFill>
                  <a:srgbClr val="FF0000"/>
                </a:solidFill>
              </a:rPr>
              <a:t>Threats</a:t>
            </a:r>
            <a:endParaRPr>
              <a:solidFill>
                <a:srgbClr val="FF0000"/>
              </a:solidFill>
            </a:endParaRPr>
          </a:p>
        </p:txBody>
      </p:sp>
      <p:sp>
        <p:nvSpPr>
          <p:cNvPr id="212" name="Google Shape;212;p34"/>
          <p:cNvSpPr txBox="1">
            <a:spLocks noGrp="1"/>
          </p:cNvSpPr>
          <p:nvPr>
            <p:ph type="body" idx="1"/>
          </p:nvPr>
        </p:nvSpPr>
        <p:spPr>
          <a:xfrm>
            <a:off x="311700" y="1476225"/>
            <a:ext cx="8520600" cy="309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fr"/>
              <a:t>T11:Fake reviews </a:t>
            </a:r>
            <a:endParaRPr/>
          </a:p>
          <a:p>
            <a:pPr marL="914400" lvl="1" indent="-317500" algn="l" rtl="0">
              <a:spcBef>
                <a:spcPts val="0"/>
              </a:spcBef>
              <a:spcAft>
                <a:spcPts val="0"/>
              </a:spcAft>
              <a:buSzPts val="1400"/>
              <a:buChar char="○"/>
            </a:pPr>
            <a:r>
              <a:rPr lang="fr"/>
              <a:t>MC: implement Algorithms that sends feedbacks to consumers to validate or deny the fake review </a:t>
            </a:r>
            <a:endParaRPr/>
          </a:p>
          <a:p>
            <a:pPr marL="457200" lvl="0" indent="-342900" algn="l" rtl="0">
              <a:spcBef>
                <a:spcPts val="0"/>
              </a:spcBef>
              <a:spcAft>
                <a:spcPts val="0"/>
              </a:spcAft>
              <a:buSzPts val="1800"/>
              <a:buChar char="●"/>
            </a:pPr>
            <a:r>
              <a:rPr lang="fr"/>
              <a:t>T12: Neutrality, are we neutral? </a:t>
            </a:r>
            <a:endParaRPr/>
          </a:p>
          <a:p>
            <a:pPr marL="914400" lvl="1" indent="-317500" algn="l" rtl="0">
              <a:spcBef>
                <a:spcPts val="0"/>
              </a:spcBef>
              <a:spcAft>
                <a:spcPts val="0"/>
              </a:spcAft>
              <a:buSzPts val="1400"/>
              <a:buChar char="○"/>
            </a:pPr>
            <a:r>
              <a:rPr lang="fr"/>
              <a:t>MC:development team should be neutral,independant, and unknown </a:t>
            </a:r>
            <a:endParaRPr/>
          </a:p>
        </p:txBody>
      </p:sp>
      <p:pic>
        <p:nvPicPr>
          <p:cNvPr id="213" name="Google Shape;213;p34"/>
          <p:cNvPicPr preferRelativeResize="0"/>
          <p:nvPr/>
        </p:nvPicPr>
        <p:blipFill>
          <a:blip r:embed="rId3">
            <a:alphaModFix/>
          </a:blip>
          <a:stretch>
            <a:fillRect/>
          </a:stretch>
        </p:blipFill>
        <p:spPr>
          <a:xfrm>
            <a:off x="7284800" y="337175"/>
            <a:ext cx="1547500" cy="65615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1055520" y="1808640"/>
              <a:ext cx="7234920" cy="1896480"/>
            </p14:xfrm>
          </p:contentPart>
        </mc:Choice>
        <mc:Fallback>
          <p:pic>
            <p:nvPicPr>
              <p:cNvPr id="2" name="Ink 1"/>
              <p:cNvPicPr/>
              <p:nvPr/>
            </p:nvPicPr>
            <p:blipFill>
              <a:blip r:embed="rId5"/>
              <a:stretch>
                <a:fillRect/>
              </a:stretch>
            </p:blipFill>
            <p:spPr>
              <a:xfrm>
                <a:off x="1046160" y="1799280"/>
                <a:ext cx="7253640" cy="1915200"/>
              </a:xfrm>
              <a:prstGeom prst="rect">
                <a:avLst/>
              </a:prstGeom>
            </p:spPr>
          </p:pic>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CONTEXTE-ANALYSIS </a:t>
            </a:r>
            <a:r>
              <a:rPr lang="fr">
                <a:solidFill>
                  <a:srgbClr val="2C40D0"/>
                </a:solidFill>
              </a:rPr>
              <a:t>Strengths</a:t>
            </a:r>
            <a:endParaRPr>
              <a:solidFill>
                <a:srgbClr val="2C40D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CONTEXTE-ANALYSIS </a:t>
            </a:r>
            <a:r>
              <a:rPr lang="fr">
                <a:solidFill>
                  <a:srgbClr val="F1C232"/>
                </a:solidFill>
              </a:rPr>
              <a:t>Weaknesses</a:t>
            </a:r>
            <a:endParaRPr>
              <a:solidFill>
                <a:srgbClr val="F1C232"/>
              </a:solidFill>
            </a:endParaRPr>
          </a:p>
        </p:txBody>
      </p:sp>
      <p:sp>
        <p:nvSpPr>
          <p:cNvPr id="224" name="Google Shape;224;p3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fr" dirty="0"/>
              <a:t>W1:financial support</a:t>
            </a:r>
            <a:endParaRPr dirty="0"/>
          </a:p>
          <a:p>
            <a:pPr marL="457200" lvl="0" indent="-342900" algn="l" rtl="0">
              <a:spcBef>
                <a:spcPts val="0"/>
              </a:spcBef>
              <a:spcAft>
                <a:spcPts val="0"/>
              </a:spcAft>
              <a:buSzPts val="1800"/>
              <a:buChar char="●"/>
            </a:pPr>
            <a:r>
              <a:rPr lang="fr" dirty="0" smtClean="0"/>
              <a:t>W2:no Workspace</a:t>
            </a:r>
            <a:endParaRPr dirty="0"/>
          </a:p>
          <a:p>
            <a:pPr marL="114300" lvl="0" indent="0" algn="l" rtl="0">
              <a:spcBef>
                <a:spcPts val="0"/>
              </a:spcBef>
              <a:spcAft>
                <a:spcPts val="0"/>
              </a:spcAft>
              <a:buSzPts val="1800"/>
              <a:buNone/>
            </a:pPr>
            <a:endParaRPr dirty="0"/>
          </a:p>
        </p:txBody>
      </p:sp>
      <p:pic>
        <p:nvPicPr>
          <p:cNvPr id="225" name="Google Shape;225;p36"/>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WHAT WE OFFER?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dirty="0"/>
              <a:t>OUR </a:t>
            </a:r>
            <a:r>
              <a:rPr lang="fr" dirty="0" smtClean="0"/>
              <a:t>PRODUCTS</a:t>
            </a:r>
            <a:endParaRPr dirty="0"/>
          </a:p>
        </p:txBody>
      </p:sp>
      <p:sp>
        <p:nvSpPr>
          <p:cNvPr id="236" name="Google Shape;236;p3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fr"/>
              <a:t>The revenue model of SAL MDJAREB  is very simple. SAL MDJAREB does not charge any consumer for browsing. The browsing is made free of cost.however,  The revenue streamflow can be generated from the businesses through the following services, namely:</a:t>
            </a:r>
            <a:endParaRPr/>
          </a:p>
          <a:p>
            <a:pPr marL="457200" lvl="0" indent="-317182" algn="l" rtl="0">
              <a:spcBef>
                <a:spcPts val="1200"/>
              </a:spcBef>
              <a:spcAft>
                <a:spcPts val="0"/>
              </a:spcAft>
              <a:buSzPct val="100000"/>
              <a:buAutoNum type="arabicPeriod"/>
            </a:pPr>
            <a:r>
              <a:rPr lang="fr"/>
              <a:t>Premium subscription </a:t>
            </a:r>
            <a:endParaRPr/>
          </a:p>
          <a:p>
            <a:pPr marL="457200" lvl="0" indent="-317182" algn="l" rtl="0">
              <a:spcBef>
                <a:spcPts val="0"/>
              </a:spcBef>
              <a:spcAft>
                <a:spcPts val="0"/>
              </a:spcAft>
              <a:buSzPct val="100000"/>
              <a:buAutoNum type="arabicPeriod"/>
            </a:pPr>
            <a:r>
              <a:rPr lang="fr"/>
              <a:t>Advertisements</a:t>
            </a:r>
            <a:endParaRPr/>
          </a:p>
          <a:p>
            <a:pPr marL="457200" lvl="0" indent="-317182" algn="l" rtl="0">
              <a:spcBef>
                <a:spcPts val="0"/>
              </a:spcBef>
              <a:spcAft>
                <a:spcPts val="0"/>
              </a:spcAft>
              <a:buSzPct val="100000"/>
              <a:buAutoNum type="arabicPeriod"/>
            </a:pPr>
            <a:r>
              <a:rPr lang="fr"/>
              <a:t>Detailed Analysis</a:t>
            </a:r>
            <a:endParaRPr/>
          </a:p>
          <a:p>
            <a:pPr marL="457200" lvl="0" indent="-317182" algn="l" rtl="0">
              <a:spcBef>
                <a:spcPts val="0"/>
              </a:spcBef>
              <a:spcAft>
                <a:spcPts val="0"/>
              </a:spcAft>
              <a:buSzPct val="100000"/>
              <a:buAutoNum type="arabicPeriod"/>
            </a:pPr>
            <a:r>
              <a:rPr lang="fr"/>
              <a:t>Brand integration </a:t>
            </a:r>
            <a:endParaRPr/>
          </a:p>
          <a:p>
            <a:pPr marL="457200" lvl="0" indent="-317182" algn="l" rtl="0">
              <a:spcBef>
                <a:spcPts val="0"/>
              </a:spcBef>
              <a:spcAft>
                <a:spcPts val="0"/>
              </a:spcAft>
              <a:buSzPct val="100000"/>
              <a:buAutoNum type="arabicPeriod"/>
            </a:pPr>
            <a:r>
              <a:rPr lang="fr"/>
              <a:t>Custom surveys </a:t>
            </a:r>
            <a:endParaRPr/>
          </a:p>
          <a:p>
            <a:pPr marL="0" lvl="0" indent="0" algn="l" rtl="0">
              <a:spcBef>
                <a:spcPts val="1200"/>
              </a:spcBef>
              <a:spcAft>
                <a:spcPts val="0"/>
              </a:spcAft>
              <a:buNone/>
            </a:pPr>
            <a:r>
              <a:rPr lang="fr"/>
              <a:t>These are just few services that can  generate revenue for our business.</a:t>
            </a:r>
            <a:endParaRPr/>
          </a:p>
          <a:p>
            <a:pPr marL="0" lvl="0" indent="0" algn="l" rtl="0">
              <a:spcBef>
                <a:spcPts val="1200"/>
              </a:spcBef>
              <a:spcAft>
                <a:spcPts val="1200"/>
              </a:spcAft>
              <a:buNone/>
            </a:pPr>
            <a:endParaRPr/>
          </a:p>
        </p:txBody>
      </p:sp>
      <p:pic>
        <p:nvPicPr>
          <p:cNvPr id="237" name="Google Shape;237;p38"/>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PROMOTIONAL STRATEGY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MARKETING AND PROMOTION STRATEGIES</a:t>
            </a:r>
            <a:endParaRPr/>
          </a:p>
        </p:txBody>
      </p:sp>
      <p:sp>
        <p:nvSpPr>
          <p:cNvPr id="248" name="Google Shape;248;p4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018"/>
              <a:buNone/>
            </a:pPr>
            <a:r>
              <a:rPr lang="fr" sz="1465" b="1"/>
              <a:t>SAL MADJAREB</a:t>
            </a:r>
            <a:r>
              <a:rPr lang="fr" sz="1465"/>
              <a:t> project is the first of its kind in Algeria. it will  target both consumers and businesses by different promotional strategies with the aim to fulfill the need of both parties.</a:t>
            </a:r>
            <a:endParaRPr sz="1465"/>
          </a:p>
          <a:p>
            <a:pPr marL="0" lvl="0" indent="0" algn="l" rtl="0">
              <a:lnSpc>
                <a:spcPct val="115000"/>
              </a:lnSpc>
              <a:spcBef>
                <a:spcPts val="1200"/>
              </a:spcBef>
              <a:spcAft>
                <a:spcPts val="0"/>
              </a:spcAft>
              <a:buSzPts val="1018"/>
              <a:buNone/>
            </a:pPr>
            <a:r>
              <a:rPr lang="fr" sz="1465"/>
              <a:t>Our main promotional focus in the next 2 years will be centered around the following objectives:</a:t>
            </a:r>
            <a:endParaRPr sz="1465"/>
          </a:p>
          <a:p>
            <a:pPr marL="457200" lvl="0" indent="-321627" algn="l" rtl="0">
              <a:lnSpc>
                <a:spcPct val="115000"/>
              </a:lnSpc>
              <a:spcBef>
                <a:spcPts val="1200"/>
              </a:spcBef>
              <a:spcAft>
                <a:spcPts val="0"/>
              </a:spcAft>
              <a:buSzPts val="1465"/>
              <a:buChar char="●"/>
            </a:pPr>
            <a:r>
              <a:rPr lang="fr" sz="1465"/>
              <a:t>Positioning SAL MDJAREB as an ideal solution for a source of trust ;</a:t>
            </a:r>
            <a:endParaRPr sz="1465"/>
          </a:p>
          <a:p>
            <a:pPr marL="457200" lvl="0" indent="-321627" algn="l" rtl="0">
              <a:lnSpc>
                <a:spcPct val="115000"/>
              </a:lnSpc>
              <a:spcBef>
                <a:spcPts val="0"/>
              </a:spcBef>
              <a:spcAft>
                <a:spcPts val="0"/>
              </a:spcAft>
              <a:buSzPts val="1465"/>
              <a:buChar char="●"/>
            </a:pPr>
            <a:r>
              <a:rPr lang="fr" sz="1465"/>
              <a:t>Increase SAL MDJAREB brand’s Awareness;</a:t>
            </a:r>
            <a:endParaRPr sz="1465"/>
          </a:p>
        </p:txBody>
      </p:sp>
      <p:pic>
        <p:nvPicPr>
          <p:cNvPr id="249" name="Google Shape;249;p40"/>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MARKETING AND PROMOTION STRATEGIES</a:t>
            </a:r>
            <a:endParaRPr/>
          </a:p>
        </p:txBody>
      </p:sp>
      <p:graphicFrame>
        <p:nvGraphicFramePr>
          <p:cNvPr id="255" name="Google Shape;255;p41"/>
          <p:cNvGraphicFramePr/>
          <p:nvPr/>
        </p:nvGraphicFramePr>
        <p:xfrm>
          <a:off x="404800" y="1407925"/>
          <a:ext cx="8285550" cy="3319775"/>
        </p:xfrm>
        <a:graphic>
          <a:graphicData uri="http://schemas.openxmlformats.org/drawingml/2006/table">
            <a:tbl>
              <a:tblPr>
                <a:noFill/>
                <a:tableStyleId>{AD272212-C331-4184-A6C9-8E2F5570708F}</a:tableStyleId>
              </a:tblPr>
              <a:tblGrid>
                <a:gridCol w="825850">
                  <a:extLst>
                    <a:ext uri="{9D8B030D-6E8A-4147-A177-3AD203B41FA5}">
                      <a16:colId xmlns:a16="http://schemas.microsoft.com/office/drawing/2014/main" val="20000"/>
                    </a:ext>
                  </a:extLst>
                </a:gridCol>
                <a:gridCol w="2135750">
                  <a:extLst>
                    <a:ext uri="{9D8B030D-6E8A-4147-A177-3AD203B41FA5}">
                      <a16:colId xmlns:a16="http://schemas.microsoft.com/office/drawing/2014/main" val="20001"/>
                    </a:ext>
                  </a:extLst>
                </a:gridCol>
                <a:gridCol w="3920325">
                  <a:extLst>
                    <a:ext uri="{9D8B030D-6E8A-4147-A177-3AD203B41FA5}">
                      <a16:colId xmlns:a16="http://schemas.microsoft.com/office/drawing/2014/main" val="20002"/>
                    </a:ext>
                  </a:extLst>
                </a:gridCol>
                <a:gridCol w="1403625">
                  <a:extLst>
                    <a:ext uri="{9D8B030D-6E8A-4147-A177-3AD203B41FA5}">
                      <a16:colId xmlns:a16="http://schemas.microsoft.com/office/drawing/2014/main" val="20003"/>
                    </a:ext>
                  </a:extLst>
                </a:gridCol>
              </a:tblGrid>
              <a:tr h="243625">
                <a:tc>
                  <a:txBody>
                    <a:bodyPr/>
                    <a:lstStyle/>
                    <a:p>
                      <a:pPr marL="0" lvl="0" indent="0" algn="ctr" rtl="0">
                        <a:spcBef>
                          <a:spcPts val="0"/>
                        </a:spcBef>
                        <a:spcAft>
                          <a:spcPts val="0"/>
                        </a:spcAft>
                        <a:buNone/>
                      </a:pPr>
                      <a:r>
                        <a:rPr lang="fr" sz="1000">
                          <a:solidFill>
                            <a:schemeClr val="lt1"/>
                          </a:solidFill>
                        </a:rPr>
                        <a:t>#</a:t>
                      </a:r>
                      <a:endParaRPr sz="1000">
                        <a:solidFill>
                          <a:schemeClr val="lt1"/>
                        </a:solidFill>
                      </a:endParaRPr>
                    </a:p>
                  </a:txBody>
                  <a:tcPr marL="91425" marR="91425" marT="91425" marB="91425" anchor="ctr">
                    <a:solidFill>
                      <a:schemeClr val="accent5"/>
                    </a:solidFill>
                  </a:tcPr>
                </a:tc>
                <a:tc>
                  <a:txBody>
                    <a:bodyPr/>
                    <a:lstStyle/>
                    <a:p>
                      <a:pPr marL="0" lvl="0" indent="0" algn="l" rtl="0">
                        <a:spcBef>
                          <a:spcPts val="0"/>
                        </a:spcBef>
                        <a:spcAft>
                          <a:spcPts val="0"/>
                        </a:spcAft>
                        <a:buNone/>
                      </a:pPr>
                      <a:r>
                        <a:rPr lang="fr" sz="1000">
                          <a:solidFill>
                            <a:schemeClr val="lt1"/>
                          </a:solidFill>
                        </a:rPr>
                        <a:t>PROMOTIONAL OBJECTIVES</a:t>
                      </a:r>
                      <a:endParaRPr sz="1000">
                        <a:solidFill>
                          <a:schemeClr val="lt1"/>
                        </a:solidFill>
                      </a:endParaRPr>
                    </a:p>
                  </a:txBody>
                  <a:tcPr marL="91425" marR="91425" marT="91425" marB="91425" anchor="ctr">
                    <a:solidFill>
                      <a:schemeClr val="accent5"/>
                    </a:solidFill>
                  </a:tcPr>
                </a:tc>
                <a:tc>
                  <a:txBody>
                    <a:bodyPr/>
                    <a:lstStyle/>
                    <a:p>
                      <a:pPr marL="0" lvl="0" indent="0" algn="l" rtl="0">
                        <a:spcBef>
                          <a:spcPts val="0"/>
                        </a:spcBef>
                        <a:spcAft>
                          <a:spcPts val="0"/>
                        </a:spcAft>
                        <a:buNone/>
                      </a:pPr>
                      <a:r>
                        <a:rPr lang="fr" sz="1000">
                          <a:solidFill>
                            <a:schemeClr val="lt1"/>
                          </a:solidFill>
                        </a:rPr>
                        <a:t>PROMOTIONAL STRATEGIES</a:t>
                      </a:r>
                      <a:endParaRPr sz="1000">
                        <a:solidFill>
                          <a:schemeClr val="lt1"/>
                        </a:solidFill>
                      </a:endParaRPr>
                    </a:p>
                  </a:txBody>
                  <a:tcPr marL="91425" marR="91425" marT="91425" marB="91425" anchor="ctr">
                    <a:solidFill>
                      <a:schemeClr val="accent5"/>
                    </a:solidFill>
                  </a:tcPr>
                </a:tc>
                <a:tc>
                  <a:txBody>
                    <a:bodyPr/>
                    <a:lstStyle/>
                    <a:p>
                      <a:pPr marL="0" lvl="0" indent="0" algn="ctr" rtl="0">
                        <a:spcBef>
                          <a:spcPts val="0"/>
                        </a:spcBef>
                        <a:spcAft>
                          <a:spcPts val="0"/>
                        </a:spcAft>
                        <a:buNone/>
                      </a:pPr>
                      <a:r>
                        <a:rPr lang="fr" sz="1000">
                          <a:solidFill>
                            <a:schemeClr val="lt1"/>
                          </a:solidFill>
                        </a:rPr>
                        <a:t>TARGET</a:t>
                      </a:r>
                      <a:endParaRPr sz="1000">
                        <a:solidFill>
                          <a:schemeClr val="lt1"/>
                        </a:solidFill>
                      </a:endParaRPr>
                    </a:p>
                  </a:txBody>
                  <a:tcPr marL="91425" marR="91425" marT="91425" marB="91425" anchor="ctr">
                    <a:solidFill>
                      <a:schemeClr val="accent5"/>
                    </a:solidFill>
                  </a:tcPr>
                </a:tc>
                <a:extLst>
                  <a:ext uri="{0D108BD9-81ED-4DB2-BD59-A6C34878D82A}">
                    <a16:rowId xmlns:a16="http://schemas.microsoft.com/office/drawing/2014/main" val="10000"/>
                  </a:ext>
                </a:extLst>
              </a:tr>
              <a:tr h="2984525">
                <a:tc>
                  <a:txBody>
                    <a:bodyPr/>
                    <a:lstStyle/>
                    <a:p>
                      <a:pPr marL="0" lvl="0" indent="0" algn="ctr" rtl="0">
                        <a:lnSpc>
                          <a:spcPct val="115000"/>
                        </a:lnSpc>
                        <a:spcBef>
                          <a:spcPts val="0"/>
                        </a:spcBef>
                        <a:spcAft>
                          <a:spcPts val="0"/>
                        </a:spcAft>
                        <a:buNone/>
                      </a:pPr>
                      <a:endParaRPr sz="800">
                        <a:solidFill>
                          <a:schemeClr val="dk2"/>
                        </a:solidFill>
                        <a:latin typeface="Source Code Pro"/>
                        <a:ea typeface="Source Code Pro"/>
                        <a:cs typeface="Source Code Pro"/>
                        <a:sym typeface="Source Code Pro"/>
                      </a:endParaRPr>
                    </a:p>
                    <a:p>
                      <a:pPr marL="0" lvl="0" indent="0" algn="ctr" rtl="0">
                        <a:lnSpc>
                          <a:spcPct val="115000"/>
                        </a:lnSpc>
                        <a:spcBef>
                          <a:spcPts val="1200"/>
                        </a:spcBef>
                        <a:spcAft>
                          <a:spcPts val="1200"/>
                        </a:spcAft>
                        <a:buNone/>
                      </a:pPr>
                      <a:r>
                        <a:rPr lang="fr" sz="1000">
                          <a:solidFill>
                            <a:schemeClr val="dk2"/>
                          </a:solidFill>
                          <a:latin typeface="Source Code Pro"/>
                          <a:ea typeface="Source Code Pro"/>
                          <a:cs typeface="Source Code Pro"/>
                          <a:sym typeface="Source Code Pro"/>
                        </a:rPr>
                        <a:t>1</a:t>
                      </a:r>
                      <a:endParaRPr sz="1000">
                        <a:solidFill>
                          <a:schemeClr val="dk2"/>
                        </a:solidFill>
                        <a:latin typeface="Source Code Pro"/>
                        <a:ea typeface="Source Code Pro"/>
                        <a:cs typeface="Source Code Pro"/>
                        <a:sym typeface="Source Code Pro"/>
                      </a:endParaRPr>
                    </a:p>
                  </a:txBody>
                  <a:tcPr marL="91425" marR="91425" marT="91425" marB="91425" anchor="ctr"/>
                </a:tc>
                <a:tc>
                  <a:txBody>
                    <a:bodyPr/>
                    <a:lstStyle/>
                    <a:p>
                      <a:pPr marL="0" lvl="0" indent="0" algn="l" rtl="0">
                        <a:lnSpc>
                          <a:spcPct val="115000"/>
                        </a:lnSpc>
                        <a:spcBef>
                          <a:spcPts val="0"/>
                        </a:spcBef>
                        <a:spcAft>
                          <a:spcPts val="1200"/>
                        </a:spcAft>
                        <a:buNone/>
                      </a:pPr>
                      <a:r>
                        <a:rPr lang="fr" sz="1000">
                          <a:solidFill>
                            <a:schemeClr val="dk2"/>
                          </a:solidFill>
                          <a:latin typeface="Source Code Pro"/>
                          <a:ea typeface="Source Code Pro"/>
                          <a:cs typeface="Source Code Pro"/>
                          <a:sym typeface="Source Code Pro"/>
                        </a:rPr>
                        <a:t>Positioning SAL MDJAREB as an ideal solution for a  source of trust</a:t>
                      </a:r>
                      <a:endParaRPr sz="1000"/>
                    </a:p>
                  </a:txBody>
                  <a:tcPr marL="91425" marR="91425" marT="91425" marB="91425" anchor="ctr"/>
                </a:tc>
                <a:tc>
                  <a:txBody>
                    <a:bodyPr/>
                    <a:lstStyle/>
                    <a:p>
                      <a:pPr marL="0" lvl="0" indent="0" algn="l" rtl="0">
                        <a:lnSpc>
                          <a:spcPct val="125000"/>
                        </a:lnSpc>
                        <a:spcBef>
                          <a:spcPts val="0"/>
                        </a:spcBef>
                        <a:spcAft>
                          <a:spcPts val="0"/>
                        </a:spcAft>
                        <a:buNone/>
                      </a:pPr>
                      <a:r>
                        <a:rPr lang="fr" sz="800" b="1">
                          <a:solidFill>
                            <a:srgbClr val="333333"/>
                          </a:solidFill>
                        </a:rPr>
                        <a:t>Problem and Solution Positioning. </a:t>
                      </a:r>
                      <a:r>
                        <a:rPr lang="fr" sz="800">
                          <a:solidFill>
                            <a:srgbClr val="333333"/>
                          </a:solidFill>
                        </a:rPr>
                        <a:t>when it comes to purchasing decisions, reviews offer valuable guidance and a source of truth for consumers who have already used the product or the service.it helps them to avoid risks, gives insights, and indicates quality.Also, offer valuable feedback for businesses to improve the quality of their offering, besides being a marketing tool for more brand exposure.</a:t>
                      </a:r>
                      <a:endParaRPr sz="800">
                        <a:solidFill>
                          <a:srgbClr val="333333"/>
                        </a:solidFill>
                      </a:endParaRPr>
                    </a:p>
                    <a:p>
                      <a:pPr marL="0" lvl="0" indent="0" algn="l" rtl="0">
                        <a:lnSpc>
                          <a:spcPct val="125000"/>
                        </a:lnSpc>
                        <a:spcBef>
                          <a:spcPts val="2600"/>
                        </a:spcBef>
                        <a:spcAft>
                          <a:spcPts val="0"/>
                        </a:spcAft>
                        <a:buNone/>
                      </a:pPr>
                      <a:r>
                        <a:rPr lang="fr" sz="800" b="1">
                          <a:solidFill>
                            <a:srgbClr val="333333"/>
                          </a:solidFill>
                        </a:rPr>
                        <a:t>Quality Positioning.</a:t>
                      </a:r>
                      <a:r>
                        <a:rPr lang="fr" sz="800">
                          <a:solidFill>
                            <a:srgbClr val="333333"/>
                          </a:solidFill>
                        </a:rPr>
                        <a:t> Consumers want to know your products and services are reliable, durable, and worth the cost.</a:t>
                      </a:r>
                      <a:endParaRPr sz="800">
                        <a:solidFill>
                          <a:srgbClr val="333333"/>
                        </a:solidFill>
                      </a:endParaRPr>
                    </a:p>
                    <a:p>
                      <a:pPr marL="0" lvl="0" indent="0" algn="l" rtl="0">
                        <a:lnSpc>
                          <a:spcPct val="125000"/>
                        </a:lnSpc>
                        <a:spcBef>
                          <a:spcPts val="2600"/>
                        </a:spcBef>
                        <a:spcAft>
                          <a:spcPts val="0"/>
                        </a:spcAft>
                        <a:buNone/>
                      </a:pPr>
                      <a:r>
                        <a:rPr lang="fr" sz="800">
                          <a:solidFill>
                            <a:srgbClr val="333333"/>
                          </a:solidFill>
                        </a:rPr>
                        <a:t>V</a:t>
                      </a:r>
                      <a:r>
                        <a:rPr lang="fr" sz="800" b="1">
                          <a:solidFill>
                            <a:srgbClr val="333333"/>
                          </a:solidFill>
                        </a:rPr>
                        <a:t>alue Positioning.</a:t>
                      </a:r>
                      <a:r>
                        <a:rPr lang="fr" sz="800">
                          <a:solidFill>
                            <a:srgbClr val="333333"/>
                          </a:solidFill>
                        </a:rPr>
                        <a:t> Generally, people read reviews to avoid the risk of bad purchasing ,also to decide on which business they can put trust, and this is when reviews offer high value.</a:t>
                      </a:r>
                      <a:endParaRPr sz="800">
                        <a:solidFill>
                          <a:srgbClr val="333333"/>
                        </a:solidFill>
                      </a:endParaRPr>
                    </a:p>
                    <a:p>
                      <a:pPr marL="0" lvl="0" indent="0" algn="l" rtl="0">
                        <a:lnSpc>
                          <a:spcPct val="125000"/>
                        </a:lnSpc>
                        <a:spcBef>
                          <a:spcPts val="2600"/>
                        </a:spcBef>
                        <a:spcAft>
                          <a:spcPts val="2600"/>
                        </a:spcAft>
                        <a:buNone/>
                      </a:pPr>
                      <a:r>
                        <a:rPr lang="fr" sz="800" b="1">
                          <a:solidFill>
                            <a:srgbClr val="333333"/>
                          </a:solidFill>
                        </a:rPr>
                        <a:t>Celebrity-Driven Positioning</a:t>
                      </a:r>
                      <a:r>
                        <a:rPr lang="fr" sz="800">
                          <a:solidFill>
                            <a:srgbClr val="333333"/>
                          </a:solidFill>
                        </a:rPr>
                        <a:t>. </a:t>
                      </a:r>
                      <a:endParaRPr sz="800">
                        <a:solidFill>
                          <a:srgbClr val="333333"/>
                        </a:solidFill>
                      </a:endParaRPr>
                    </a:p>
                  </a:txBody>
                  <a:tcPr marL="91425" marR="91425" marT="91425" marB="91425"/>
                </a:tc>
                <a:tc>
                  <a:txBody>
                    <a:bodyPr/>
                    <a:lstStyle/>
                    <a:p>
                      <a:pPr marL="457200" lvl="0" indent="-292100" algn="l" rtl="0">
                        <a:spcBef>
                          <a:spcPts val="0"/>
                        </a:spcBef>
                        <a:spcAft>
                          <a:spcPts val="0"/>
                        </a:spcAft>
                        <a:buSzPts val="1000"/>
                        <a:buChar char="●"/>
                      </a:pPr>
                      <a:r>
                        <a:rPr lang="fr" sz="1000"/>
                        <a:t>Consumers</a:t>
                      </a:r>
                      <a:endParaRPr sz="1000"/>
                    </a:p>
                    <a:p>
                      <a:pPr marL="457200" lvl="0" indent="-292100" algn="l" rtl="0">
                        <a:spcBef>
                          <a:spcPts val="0"/>
                        </a:spcBef>
                        <a:spcAft>
                          <a:spcPts val="0"/>
                        </a:spcAft>
                        <a:buSzPts val="1000"/>
                        <a:buChar char="●"/>
                      </a:pPr>
                      <a:r>
                        <a:rPr lang="fr" sz="1000"/>
                        <a:t>Business</a:t>
                      </a:r>
                      <a:endParaRPr sz="1000"/>
                    </a:p>
                  </a:txBody>
                  <a:tcPr marL="91425" marR="91425" marT="91425" marB="91425"/>
                </a:tc>
                <a:extLst>
                  <a:ext uri="{0D108BD9-81ED-4DB2-BD59-A6C34878D82A}">
                    <a16:rowId xmlns:a16="http://schemas.microsoft.com/office/drawing/2014/main" val="10001"/>
                  </a:ext>
                </a:extLst>
              </a:tr>
            </a:tbl>
          </a:graphicData>
        </a:graphic>
      </p:graphicFrame>
      <p:pic>
        <p:nvPicPr>
          <p:cNvPr id="256" name="Google Shape;256;p41"/>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STARTUP INFORMATION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MARKETING AND PROMOTION STRATEGIES</a:t>
            </a:r>
            <a:endParaRPr/>
          </a:p>
        </p:txBody>
      </p:sp>
      <p:graphicFrame>
        <p:nvGraphicFramePr>
          <p:cNvPr id="262" name="Google Shape;262;p42"/>
          <p:cNvGraphicFramePr/>
          <p:nvPr/>
        </p:nvGraphicFramePr>
        <p:xfrm>
          <a:off x="404800" y="1484125"/>
          <a:ext cx="8285550" cy="3207960"/>
        </p:xfrm>
        <a:graphic>
          <a:graphicData uri="http://schemas.openxmlformats.org/drawingml/2006/table">
            <a:tbl>
              <a:tblPr>
                <a:noFill/>
                <a:tableStyleId>{AD272212-C331-4184-A6C9-8E2F5570708F}</a:tableStyleId>
              </a:tblPr>
              <a:tblGrid>
                <a:gridCol w="825850">
                  <a:extLst>
                    <a:ext uri="{9D8B030D-6E8A-4147-A177-3AD203B41FA5}">
                      <a16:colId xmlns:a16="http://schemas.microsoft.com/office/drawing/2014/main" val="20000"/>
                    </a:ext>
                  </a:extLst>
                </a:gridCol>
                <a:gridCol w="2668600">
                  <a:extLst>
                    <a:ext uri="{9D8B030D-6E8A-4147-A177-3AD203B41FA5}">
                      <a16:colId xmlns:a16="http://schemas.microsoft.com/office/drawing/2014/main" val="20001"/>
                    </a:ext>
                  </a:extLst>
                </a:gridCol>
                <a:gridCol w="2736225">
                  <a:extLst>
                    <a:ext uri="{9D8B030D-6E8A-4147-A177-3AD203B41FA5}">
                      <a16:colId xmlns:a16="http://schemas.microsoft.com/office/drawing/2014/main" val="20002"/>
                    </a:ext>
                  </a:extLst>
                </a:gridCol>
                <a:gridCol w="2054875">
                  <a:extLst>
                    <a:ext uri="{9D8B030D-6E8A-4147-A177-3AD203B41FA5}">
                      <a16:colId xmlns:a16="http://schemas.microsoft.com/office/drawing/2014/main" val="20003"/>
                    </a:ext>
                  </a:extLst>
                </a:gridCol>
              </a:tblGrid>
              <a:tr h="315125">
                <a:tc>
                  <a:txBody>
                    <a:bodyPr/>
                    <a:lstStyle/>
                    <a:p>
                      <a:pPr marL="0" lvl="0" indent="0" algn="ctr" rtl="0">
                        <a:spcBef>
                          <a:spcPts val="0"/>
                        </a:spcBef>
                        <a:spcAft>
                          <a:spcPts val="0"/>
                        </a:spcAft>
                        <a:buNone/>
                      </a:pPr>
                      <a:r>
                        <a:rPr lang="fr" sz="1000">
                          <a:solidFill>
                            <a:schemeClr val="lt1"/>
                          </a:solidFill>
                          <a:latin typeface="Roboto"/>
                          <a:ea typeface="Roboto"/>
                          <a:cs typeface="Roboto"/>
                          <a:sym typeface="Roboto"/>
                        </a:rPr>
                        <a:t>#</a:t>
                      </a:r>
                      <a:endParaRPr sz="1000">
                        <a:solidFill>
                          <a:schemeClr val="lt1"/>
                        </a:solidFill>
                        <a:latin typeface="Roboto"/>
                        <a:ea typeface="Roboto"/>
                        <a:cs typeface="Roboto"/>
                        <a:sym typeface="Roboto"/>
                      </a:endParaRPr>
                    </a:p>
                  </a:txBody>
                  <a:tcPr marL="91425" marR="91425" marT="91425" marB="91425" anchor="ctr">
                    <a:solidFill>
                      <a:schemeClr val="accent5"/>
                    </a:solidFill>
                  </a:tcPr>
                </a:tc>
                <a:tc>
                  <a:txBody>
                    <a:bodyPr/>
                    <a:lstStyle/>
                    <a:p>
                      <a:pPr marL="0" lvl="0" indent="0" algn="l" rtl="0">
                        <a:spcBef>
                          <a:spcPts val="0"/>
                        </a:spcBef>
                        <a:spcAft>
                          <a:spcPts val="0"/>
                        </a:spcAft>
                        <a:buNone/>
                      </a:pPr>
                      <a:r>
                        <a:rPr lang="fr" sz="1000">
                          <a:solidFill>
                            <a:schemeClr val="lt1"/>
                          </a:solidFill>
                          <a:latin typeface="Roboto"/>
                          <a:ea typeface="Roboto"/>
                          <a:cs typeface="Roboto"/>
                          <a:sym typeface="Roboto"/>
                        </a:rPr>
                        <a:t>PROMOTIONAL OBJECTIVES</a:t>
                      </a:r>
                      <a:endParaRPr sz="1000">
                        <a:solidFill>
                          <a:schemeClr val="lt1"/>
                        </a:solidFill>
                        <a:latin typeface="Roboto"/>
                        <a:ea typeface="Roboto"/>
                        <a:cs typeface="Roboto"/>
                        <a:sym typeface="Roboto"/>
                      </a:endParaRPr>
                    </a:p>
                  </a:txBody>
                  <a:tcPr marL="91425" marR="91425" marT="91425" marB="91425" anchor="ctr">
                    <a:solidFill>
                      <a:schemeClr val="accent5"/>
                    </a:solidFill>
                  </a:tcPr>
                </a:tc>
                <a:tc>
                  <a:txBody>
                    <a:bodyPr/>
                    <a:lstStyle/>
                    <a:p>
                      <a:pPr marL="0" lvl="0" indent="0" algn="l" rtl="0">
                        <a:spcBef>
                          <a:spcPts val="0"/>
                        </a:spcBef>
                        <a:spcAft>
                          <a:spcPts val="0"/>
                        </a:spcAft>
                        <a:buNone/>
                      </a:pPr>
                      <a:r>
                        <a:rPr lang="fr" sz="1000">
                          <a:solidFill>
                            <a:schemeClr val="lt1"/>
                          </a:solidFill>
                          <a:latin typeface="Roboto"/>
                          <a:ea typeface="Roboto"/>
                          <a:cs typeface="Roboto"/>
                          <a:sym typeface="Roboto"/>
                        </a:rPr>
                        <a:t>PROMOTIONAL STRATEGIES</a:t>
                      </a:r>
                      <a:endParaRPr sz="1000">
                        <a:solidFill>
                          <a:schemeClr val="lt1"/>
                        </a:solidFill>
                        <a:latin typeface="Roboto"/>
                        <a:ea typeface="Roboto"/>
                        <a:cs typeface="Roboto"/>
                        <a:sym typeface="Roboto"/>
                      </a:endParaRPr>
                    </a:p>
                  </a:txBody>
                  <a:tcPr marL="91425" marR="91425" marT="91425" marB="91425" anchor="ctr">
                    <a:solidFill>
                      <a:schemeClr val="accent5"/>
                    </a:solidFill>
                  </a:tcPr>
                </a:tc>
                <a:tc>
                  <a:txBody>
                    <a:bodyPr/>
                    <a:lstStyle/>
                    <a:p>
                      <a:pPr marL="0" lvl="0" indent="0" algn="ctr" rtl="0">
                        <a:spcBef>
                          <a:spcPts val="0"/>
                        </a:spcBef>
                        <a:spcAft>
                          <a:spcPts val="0"/>
                        </a:spcAft>
                        <a:buNone/>
                      </a:pPr>
                      <a:r>
                        <a:rPr lang="fr" sz="1000">
                          <a:solidFill>
                            <a:schemeClr val="lt1"/>
                          </a:solidFill>
                          <a:latin typeface="Roboto"/>
                          <a:ea typeface="Roboto"/>
                          <a:cs typeface="Roboto"/>
                          <a:sym typeface="Roboto"/>
                        </a:rPr>
                        <a:t>TARGET</a:t>
                      </a:r>
                      <a:endParaRPr sz="1000">
                        <a:solidFill>
                          <a:schemeClr val="lt1"/>
                        </a:solidFill>
                        <a:latin typeface="Roboto"/>
                        <a:ea typeface="Roboto"/>
                        <a:cs typeface="Roboto"/>
                        <a:sym typeface="Roboto"/>
                      </a:endParaRPr>
                    </a:p>
                  </a:txBody>
                  <a:tcPr marL="91425" marR="91425" marT="91425" marB="91425" anchor="ctr">
                    <a:solidFill>
                      <a:schemeClr val="accent5"/>
                    </a:solidFill>
                  </a:tcPr>
                </a:tc>
                <a:extLst>
                  <a:ext uri="{0D108BD9-81ED-4DB2-BD59-A6C34878D82A}">
                    <a16:rowId xmlns:a16="http://schemas.microsoft.com/office/drawing/2014/main" val="10000"/>
                  </a:ext>
                </a:extLst>
              </a:tr>
              <a:tr h="1326400">
                <a:tc>
                  <a:txBody>
                    <a:bodyPr/>
                    <a:lstStyle/>
                    <a:p>
                      <a:pPr marL="0" lvl="0" indent="0" algn="ctr" rtl="0">
                        <a:lnSpc>
                          <a:spcPct val="115000"/>
                        </a:lnSpc>
                        <a:spcBef>
                          <a:spcPts val="0"/>
                        </a:spcBef>
                        <a:spcAft>
                          <a:spcPts val="1200"/>
                        </a:spcAft>
                        <a:buNone/>
                      </a:pPr>
                      <a:r>
                        <a:rPr lang="fr" sz="1000">
                          <a:solidFill>
                            <a:schemeClr val="dk2"/>
                          </a:solidFill>
                          <a:latin typeface="Roboto"/>
                          <a:ea typeface="Roboto"/>
                          <a:cs typeface="Roboto"/>
                          <a:sym typeface="Roboto"/>
                        </a:rPr>
                        <a:t>2</a:t>
                      </a:r>
                      <a:endParaRPr sz="1000">
                        <a:solidFill>
                          <a:schemeClr val="dk2"/>
                        </a:solidFill>
                        <a:latin typeface="Roboto"/>
                        <a:ea typeface="Roboto"/>
                        <a:cs typeface="Roboto"/>
                        <a:sym typeface="Roboto"/>
                      </a:endParaRPr>
                    </a:p>
                  </a:txBody>
                  <a:tcPr marL="91425" marR="91425" marT="91425" marB="91425" anchor="ctr"/>
                </a:tc>
                <a:tc>
                  <a:txBody>
                    <a:bodyPr/>
                    <a:lstStyle/>
                    <a:p>
                      <a:pPr marL="0" lvl="0" indent="0" algn="l" rtl="0">
                        <a:lnSpc>
                          <a:spcPct val="115000"/>
                        </a:lnSpc>
                        <a:spcBef>
                          <a:spcPts val="0"/>
                        </a:spcBef>
                        <a:spcAft>
                          <a:spcPts val="1200"/>
                        </a:spcAft>
                        <a:buNone/>
                      </a:pPr>
                      <a:r>
                        <a:rPr lang="fr" sz="1000">
                          <a:solidFill>
                            <a:schemeClr val="dk2"/>
                          </a:solidFill>
                          <a:latin typeface="Roboto"/>
                          <a:ea typeface="Roboto"/>
                          <a:cs typeface="Roboto"/>
                          <a:sym typeface="Roboto"/>
                        </a:rPr>
                        <a:t>Increase SAL MDJAREB brand’s Awareness </a:t>
                      </a:r>
                      <a:endParaRPr sz="1000">
                        <a:latin typeface="Roboto"/>
                        <a:ea typeface="Roboto"/>
                        <a:cs typeface="Roboto"/>
                        <a:sym typeface="Roboto"/>
                      </a:endParaRPr>
                    </a:p>
                  </a:txBody>
                  <a:tcPr marL="91425" marR="91425" marT="91425" marB="91425" anchor="ctr"/>
                </a:tc>
                <a:tc>
                  <a:txBody>
                    <a:bodyPr/>
                    <a:lstStyle/>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Guest Blogs</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Adsense</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Advertisement display</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Fairies</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Search Engine Marketing</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improved Content Marketing through social media</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Develop Partnership with notable organisation like APOCE</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Aligning value proposition With the Customers’ Needs</a:t>
                      </a:r>
                      <a:endParaRPr sz="1000">
                        <a:solidFill>
                          <a:srgbClr val="333333"/>
                        </a:solidFill>
                        <a:latin typeface="Roboto"/>
                        <a:ea typeface="Roboto"/>
                        <a:cs typeface="Roboto"/>
                        <a:sym typeface="Roboto"/>
                      </a:endParaRPr>
                    </a:p>
                    <a:p>
                      <a:pPr marL="457200" lvl="0" indent="-292100" algn="l" rtl="0">
                        <a:lnSpc>
                          <a:spcPct val="140000"/>
                        </a:lnSpc>
                        <a:spcBef>
                          <a:spcPts val="0"/>
                        </a:spcBef>
                        <a:spcAft>
                          <a:spcPts val="0"/>
                        </a:spcAft>
                        <a:buClr>
                          <a:srgbClr val="333333"/>
                        </a:buClr>
                        <a:buSzPts val="1000"/>
                        <a:buChar char="●"/>
                      </a:pPr>
                      <a:r>
                        <a:rPr lang="fr" sz="1000">
                          <a:highlight>
                            <a:srgbClr val="FFFFFF"/>
                          </a:highlight>
                          <a:latin typeface="Roboto"/>
                          <a:ea typeface="Roboto"/>
                          <a:cs typeface="Roboto"/>
                          <a:sym typeface="Roboto"/>
                        </a:rPr>
                        <a:t> Offer a Freemium /Free Service</a:t>
                      </a:r>
                      <a:endParaRPr sz="1000">
                        <a:highlight>
                          <a:srgbClr val="FFFFFF"/>
                        </a:highlight>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Harness Social Proof to Persuade More People</a:t>
                      </a:r>
                      <a:endParaRPr sz="1000">
                        <a:solidFill>
                          <a:srgbClr val="333333"/>
                        </a:solidFill>
                        <a:latin typeface="Roboto"/>
                        <a:ea typeface="Roboto"/>
                        <a:cs typeface="Roboto"/>
                        <a:sym typeface="Roboto"/>
                      </a:endParaRPr>
                    </a:p>
                  </a:txBody>
                  <a:tcPr marL="91425" marR="91425" marT="91425" marB="91425"/>
                </a:tc>
                <a:tc>
                  <a:txBody>
                    <a:bodyPr/>
                    <a:lstStyle/>
                    <a:p>
                      <a:pPr marL="457200" lvl="0" indent="-292100" algn="l" rtl="0">
                        <a:spcBef>
                          <a:spcPts val="0"/>
                        </a:spcBef>
                        <a:spcAft>
                          <a:spcPts val="0"/>
                        </a:spcAft>
                        <a:buSzPts val="1000"/>
                        <a:buFont typeface="Roboto"/>
                        <a:buChar char="●"/>
                      </a:pPr>
                      <a:r>
                        <a:rPr lang="fr" sz="1000">
                          <a:latin typeface="Roboto"/>
                          <a:ea typeface="Roboto"/>
                          <a:cs typeface="Roboto"/>
                          <a:sym typeface="Roboto"/>
                        </a:rPr>
                        <a:t>Local Business </a:t>
                      </a:r>
                      <a:endParaRPr sz="1000">
                        <a:latin typeface="Roboto"/>
                        <a:ea typeface="Roboto"/>
                        <a:cs typeface="Roboto"/>
                        <a:sym typeface="Roboto"/>
                      </a:endParaRPr>
                    </a:p>
                    <a:p>
                      <a:pPr marL="457200" lvl="0" indent="-292100" algn="l" rtl="0">
                        <a:spcBef>
                          <a:spcPts val="0"/>
                        </a:spcBef>
                        <a:spcAft>
                          <a:spcPts val="0"/>
                        </a:spcAft>
                        <a:buSzPts val="1000"/>
                        <a:buFont typeface="Roboto"/>
                        <a:buChar char="●"/>
                      </a:pPr>
                      <a:r>
                        <a:rPr lang="fr" sz="1000">
                          <a:latin typeface="Roboto"/>
                          <a:ea typeface="Roboto"/>
                          <a:cs typeface="Roboto"/>
                          <a:sym typeface="Roboto"/>
                        </a:rPr>
                        <a:t>Consumers</a:t>
                      </a:r>
                      <a:endParaRPr sz="1000">
                        <a:latin typeface="Roboto"/>
                        <a:ea typeface="Roboto"/>
                        <a:cs typeface="Roboto"/>
                        <a:sym typeface="Roboto"/>
                      </a:endParaRPr>
                    </a:p>
                  </a:txBody>
                  <a:tcPr marL="91425" marR="91425" marT="91425" marB="91425"/>
                </a:tc>
                <a:extLst>
                  <a:ext uri="{0D108BD9-81ED-4DB2-BD59-A6C34878D82A}">
                    <a16:rowId xmlns:a16="http://schemas.microsoft.com/office/drawing/2014/main" val="10001"/>
                  </a:ext>
                </a:extLst>
              </a:tr>
            </a:tbl>
          </a:graphicData>
        </a:graphic>
      </p:graphicFrame>
      <p:pic>
        <p:nvPicPr>
          <p:cNvPr id="263" name="Google Shape;263;p42"/>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PRICING STRATEGY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PRICING STRATEGY</a:t>
            </a:r>
            <a:endParaRPr/>
          </a:p>
        </p:txBody>
      </p:sp>
      <p:pic>
        <p:nvPicPr>
          <p:cNvPr id="274" name="Google Shape;274;p44"/>
          <p:cNvPicPr preferRelativeResize="0"/>
          <p:nvPr/>
        </p:nvPicPr>
        <p:blipFill>
          <a:blip r:embed="rId3">
            <a:alphaModFix/>
          </a:blip>
          <a:stretch>
            <a:fillRect/>
          </a:stretch>
        </p:blipFill>
        <p:spPr>
          <a:xfrm>
            <a:off x="7132400" y="337175"/>
            <a:ext cx="1547500" cy="656150"/>
          </a:xfrm>
          <a:prstGeom prst="rect">
            <a:avLst/>
          </a:prstGeom>
          <a:noFill/>
          <a:ln>
            <a:noFill/>
          </a:ln>
        </p:spPr>
      </p:pic>
      <p:sp>
        <p:nvSpPr>
          <p:cNvPr id="275" name="Google Shape;275;p4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fr"/>
              <a:t>While pricing strategy should be set to maximize profit and revenue,our financial objectives will not reach their goals until customers (businesses) perceive the high value of our services.</a:t>
            </a:r>
            <a:endParaRPr/>
          </a:p>
          <a:p>
            <a:pPr marL="0" lvl="0" indent="0" algn="l" rtl="0">
              <a:spcBef>
                <a:spcPts val="1200"/>
              </a:spcBef>
              <a:spcAft>
                <a:spcPts val="0"/>
              </a:spcAft>
              <a:buNone/>
            </a:pPr>
            <a:r>
              <a:rPr lang="fr"/>
              <a:t>We will use the </a:t>
            </a:r>
            <a:r>
              <a:rPr lang="fr" b="1"/>
              <a:t>Freemium strategy</a:t>
            </a:r>
            <a:r>
              <a:rPr lang="fr"/>
              <a:t> with a </a:t>
            </a:r>
            <a:r>
              <a:rPr lang="fr" u="sng"/>
              <a:t>basic version</a:t>
            </a:r>
            <a:r>
              <a:rPr lang="fr"/>
              <a:t> of our platform services with free trials and limited memberships to enable customers to take a peek into SAL MDJAREB’s full functionality -</a:t>
            </a:r>
            <a:r>
              <a:rPr lang="fr" u="sng"/>
              <a:t>premium version</a:t>
            </a:r>
            <a:r>
              <a:rPr lang="fr"/>
              <a:t>- and also build trust with a potential customer before purchase.</a:t>
            </a:r>
            <a:endParaRPr/>
          </a:p>
          <a:p>
            <a:pPr marL="0" lvl="0" indent="0" algn="l" rtl="0">
              <a:spcBef>
                <a:spcPts val="1200"/>
              </a:spcBef>
              <a:spcAft>
                <a:spcPts val="1200"/>
              </a:spcAft>
              <a:buNone/>
            </a:pPr>
            <a:r>
              <a:rPr lang="fr"/>
              <a:t>This strategy will allow us to populate our platform and get access to valuable informations that our customers will provide when creating their profile on our platform.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5"/>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SALES STRATEGY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SALES AND MARKETING PLAN</a:t>
            </a:r>
            <a:endParaRPr/>
          </a:p>
        </p:txBody>
      </p:sp>
      <p:pic>
        <p:nvPicPr>
          <p:cNvPr id="286" name="Google Shape;286;p46"/>
          <p:cNvPicPr preferRelativeResize="0"/>
          <p:nvPr/>
        </p:nvPicPr>
        <p:blipFill>
          <a:blip r:embed="rId3">
            <a:alphaModFix/>
          </a:blip>
          <a:stretch>
            <a:fillRect/>
          </a:stretch>
        </p:blipFill>
        <p:spPr>
          <a:xfrm>
            <a:off x="7132400" y="337175"/>
            <a:ext cx="1547500" cy="656150"/>
          </a:xfrm>
          <a:prstGeom prst="rect">
            <a:avLst/>
          </a:prstGeom>
          <a:noFill/>
          <a:ln>
            <a:noFill/>
          </a:ln>
        </p:spPr>
      </p:pic>
      <p:graphicFrame>
        <p:nvGraphicFramePr>
          <p:cNvPr id="287" name="Google Shape;287;p46"/>
          <p:cNvGraphicFramePr/>
          <p:nvPr/>
        </p:nvGraphicFramePr>
        <p:xfrm>
          <a:off x="359325" y="1323988"/>
          <a:ext cx="8320625" cy="3783300"/>
        </p:xfrm>
        <a:graphic>
          <a:graphicData uri="http://schemas.openxmlformats.org/drawingml/2006/table">
            <a:tbl>
              <a:tblPr>
                <a:noFill/>
                <a:tableStyleId>{AD272212-C331-4184-A6C9-8E2F5570708F}</a:tableStyleId>
              </a:tblPr>
              <a:tblGrid>
                <a:gridCol w="1664125">
                  <a:extLst>
                    <a:ext uri="{9D8B030D-6E8A-4147-A177-3AD203B41FA5}">
                      <a16:colId xmlns:a16="http://schemas.microsoft.com/office/drawing/2014/main" val="20000"/>
                    </a:ext>
                  </a:extLst>
                </a:gridCol>
                <a:gridCol w="1216450">
                  <a:extLst>
                    <a:ext uri="{9D8B030D-6E8A-4147-A177-3AD203B41FA5}">
                      <a16:colId xmlns:a16="http://schemas.microsoft.com/office/drawing/2014/main" val="20001"/>
                    </a:ext>
                  </a:extLst>
                </a:gridCol>
                <a:gridCol w="2178475">
                  <a:extLst>
                    <a:ext uri="{9D8B030D-6E8A-4147-A177-3AD203B41FA5}">
                      <a16:colId xmlns:a16="http://schemas.microsoft.com/office/drawing/2014/main" val="20002"/>
                    </a:ext>
                  </a:extLst>
                </a:gridCol>
                <a:gridCol w="1892725">
                  <a:extLst>
                    <a:ext uri="{9D8B030D-6E8A-4147-A177-3AD203B41FA5}">
                      <a16:colId xmlns:a16="http://schemas.microsoft.com/office/drawing/2014/main" val="20003"/>
                    </a:ext>
                  </a:extLst>
                </a:gridCol>
                <a:gridCol w="1368850">
                  <a:extLst>
                    <a:ext uri="{9D8B030D-6E8A-4147-A177-3AD203B41FA5}">
                      <a16:colId xmlns:a16="http://schemas.microsoft.com/office/drawing/2014/main" val="20004"/>
                    </a:ext>
                  </a:extLst>
                </a:gridCol>
              </a:tblGrid>
              <a:tr h="365725">
                <a:tc>
                  <a:txBody>
                    <a:bodyPr/>
                    <a:lstStyle/>
                    <a:p>
                      <a:pPr marL="0" lvl="0" indent="0" algn="l" rtl="0">
                        <a:spcBef>
                          <a:spcPts val="0"/>
                        </a:spcBef>
                        <a:spcAft>
                          <a:spcPts val="0"/>
                        </a:spcAft>
                        <a:buNone/>
                      </a:pPr>
                      <a:r>
                        <a:rPr lang="fr" sz="1000" b="1">
                          <a:solidFill>
                            <a:schemeClr val="lt1"/>
                          </a:solidFill>
                        </a:rPr>
                        <a:t>OBJECTIVE</a:t>
                      </a:r>
                      <a:endParaRPr sz="10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fr" sz="1000" b="1">
                          <a:solidFill>
                            <a:schemeClr val="lt1"/>
                          </a:solidFill>
                        </a:rPr>
                        <a:t>TARGET</a:t>
                      </a:r>
                      <a:endParaRPr sz="10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fr" sz="1000" b="1">
                          <a:solidFill>
                            <a:schemeClr val="lt1"/>
                          </a:solidFill>
                        </a:rPr>
                        <a:t>STRATEGIES</a:t>
                      </a:r>
                      <a:endParaRPr sz="10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fr" sz="1000" b="1">
                          <a:solidFill>
                            <a:schemeClr val="lt1"/>
                          </a:solidFill>
                        </a:rPr>
                        <a:t>TACTICS/MESSAGES</a:t>
                      </a:r>
                      <a:endParaRPr sz="10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fr" sz="1000" b="1">
                          <a:solidFill>
                            <a:schemeClr val="lt1"/>
                          </a:solidFill>
                        </a:rPr>
                        <a:t>KPI</a:t>
                      </a:r>
                      <a:endParaRPr sz="10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5"/>
                    </a:solidFill>
                  </a:tcPr>
                </a:tc>
                <a:extLst>
                  <a:ext uri="{0D108BD9-81ED-4DB2-BD59-A6C34878D82A}">
                    <a16:rowId xmlns:a16="http://schemas.microsoft.com/office/drawing/2014/main" val="10000"/>
                  </a:ext>
                </a:extLst>
              </a:tr>
              <a:tr h="2015525">
                <a:tc>
                  <a:txBody>
                    <a:bodyPr/>
                    <a:lstStyle/>
                    <a:p>
                      <a:pPr marL="0" lvl="0" indent="0" algn="l" rtl="0">
                        <a:spcBef>
                          <a:spcPts val="0"/>
                        </a:spcBef>
                        <a:spcAft>
                          <a:spcPts val="0"/>
                        </a:spcAft>
                        <a:buNone/>
                      </a:pPr>
                      <a:r>
                        <a:rPr lang="fr" sz="1000"/>
                        <a:t>Increase platform’s traffic to 1 000 000 visitors by month within 2 years.</a:t>
                      </a:r>
                      <a:endParaRPr sz="1000"/>
                    </a:p>
                  </a:txBody>
                  <a:tcPr marL="91425" marR="91425" marT="91425" marB="91425">
                    <a:lnT w="9525" cap="flat" cmpd="sng">
                      <a:solidFill>
                        <a:schemeClr val="lt1"/>
                      </a:solidFill>
                      <a:prstDash val="solid"/>
                      <a:round/>
                      <a:headEnd type="none" w="sm" len="sm"/>
                      <a:tailEnd type="none" w="sm" len="sm"/>
                    </a:lnT>
                  </a:tcPr>
                </a:tc>
                <a:tc>
                  <a:txBody>
                    <a:bodyPr/>
                    <a:lstStyle/>
                    <a:p>
                      <a:pPr marL="0" lvl="0" indent="0" algn="l" rtl="0">
                        <a:spcBef>
                          <a:spcPts val="0"/>
                        </a:spcBef>
                        <a:spcAft>
                          <a:spcPts val="0"/>
                        </a:spcAft>
                        <a:buNone/>
                      </a:pPr>
                      <a:r>
                        <a:rPr lang="fr" sz="1000"/>
                        <a:t>Consumers</a:t>
                      </a:r>
                      <a:endParaRPr sz="1000"/>
                    </a:p>
                    <a:p>
                      <a:pPr marL="0" lvl="0" indent="0" algn="l" rtl="0">
                        <a:spcBef>
                          <a:spcPts val="0"/>
                        </a:spcBef>
                        <a:spcAft>
                          <a:spcPts val="0"/>
                        </a:spcAft>
                        <a:buNone/>
                      </a:pPr>
                      <a:endParaRPr sz="1000"/>
                    </a:p>
                  </a:txBody>
                  <a:tcPr marL="91425" marR="91425" marT="91425" marB="91425">
                    <a:lnT w="9525" cap="flat" cmpd="sng">
                      <a:solidFill>
                        <a:schemeClr val="lt1"/>
                      </a:solidFill>
                      <a:prstDash val="solid"/>
                      <a:round/>
                      <a:headEnd type="none" w="sm" len="sm"/>
                      <a:tailEnd type="none" w="sm" len="sm"/>
                    </a:lnT>
                  </a:tcPr>
                </a:tc>
                <a:tc>
                  <a:txBody>
                    <a:bodyPr/>
                    <a:lstStyle/>
                    <a:p>
                      <a:pPr marL="89999" lvl="0" indent="-149225" algn="l" rtl="0">
                        <a:spcBef>
                          <a:spcPts val="0"/>
                        </a:spcBef>
                        <a:spcAft>
                          <a:spcPts val="0"/>
                        </a:spcAft>
                        <a:buSzPts val="1000"/>
                        <a:buChar char="●"/>
                      </a:pPr>
                      <a:r>
                        <a:rPr lang="fr" sz="1000" b="1"/>
                        <a:t>Expose the problem</a:t>
                      </a:r>
                      <a:r>
                        <a:rPr lang="fr" sz="1000"/>
                        <a:t>: to achieve  the  consumers' consensus around the issue of the poor quality of the local offering by driving traffic from  social media into the platform.</a:t>
                      </a:r>
                      <a:endParaRPr sz="1000"/>
                    </a:p>
                    <a:p>
                      <a:pPr marL="89999" lvl="0" indent="-149225" algn="l" rtl="0">
                        <a:spcBef>
                          <a:spcPts val="0"/>
                        </a:spcBef>
                        <a:spcAft>
                          <a:spcPts val="0"/>
                        </a:spcAft>
                        <a:buSzPts val="1000"/>
                        <a:buChar char="●"/>
                      </a:pPr>
                      <a:r>
                        <a:rPr lang="fr" sz="1000" b="1"/>
                        <a:t>Come up with the solution</a:t>
                      </a:r>
                      <a:r>
                        <a:rPr lang="fr" sz="1000"/>
                        <a:t> : SAL MDJAREB PLATFORM</a:t>
                      </a:r>
                      <a:endParaRPr sz="1000"/>
                    </a:p>
                    <a:p>
                      <a:pPr marL="89999" lvl="0" indent="-149225" algn="l" rtl="0">
                        <a:spcBef>
                          <a:spcPts val="0"/>
                        </a:spcBef>
                        <a:spcAft>
                          <a:spcPts val="0"/>
                        </a:spcAft>
                        <a:buSzPts val="1000"/>
                        <a:buChar char="●"/>
                      </a:pPr>
                      <a:r>
                        <a:rPr lang="fr" sz="1000" b="1"/>
                        <a:t>Engage consumer</a:t>
                      </a:r>
                      <a:r>
                        <a:rPr lang="fr" sz="1000"/>
                        <a:t>s: by encouraging them to share their experience through SALMADJREB’s platform. </a:t>
                      </a:r>
                      <a:endParaRPr sz="1000"/>
                    </a:p>
                  </a:txBody>
                  <a:tcPr marL="91425" marR="91425" marT="91425" marB="91425">
                    <a:lnT w="9525" cap="flat" cmpd="sng">
                      <a:solidFill>
                        <a:schemeClr val="lt1"/>
                      </a:solidFill>
                      <a:prstDash val="solid"/>
                      <a:round/>
                      <a:headEnd type="none" w="sm" len="sm"/>
                      <a:tailEnd type="none" w="sm" len="sm"/>
                    </a:lnT>
                  </a:tcPr>
                </a:tc>
                <a:tc>
                  <a:txBody>
                    <a:bodyPr/>
                    <a:lstStyle/>
                    <a:p>
                      <a:pPr marL="0" lvl="0" indent="0" algn="l" rtl="0">
                        <a:spcBef>
                          <a:spcPts val="0"/>
                        </a:spcBef>
                        <a:spcAft>
                          <a:spcPts val="0"/>
                        </a:spcAft>
                        <a:buNone/>
                      </a:pPr>
                      <a:r>
                        <a:rPr lang="fr" sz="1000"/>
                        <a:t>crowd psychology techniques.</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fr" sz="1000"/>
                        <a:t>run facebook ads targeted for large public.</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fr" sz="1000" b="1"/>
                        <a:t>Message</a:t>
                      </a:r>
                      <a:r>
                        <a:rPr lang="fr" sz="1000"/>
                        <a:t> :”should be show the benefits how reviews can help improve quality”</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fr" sz="1000" b="1"/>
                        <a:t>Channels</a:t>
                      </a:r>
                      <a:r>
                        <a:rPr lang="fr" sz="1000"/>
                        <a:t>: “social media,Fairies,Vblogs,”.</a:t>
                      </a:r>
                      <a:endParaRPr sz="1000"/>
                    </a:p>
                  </a:txBody>
                  <a:tcPr marL="91425" marR="91425" marT="91425" marB="91425">
                    <a:lnT w="9525" cap="flat" cmpd="sng">
                      <a:solidFill>
                        <a:schemeClr val="lt1"/>
                      </a:solidFill>
                      <a:prstDash val="solid"/>
                      <a:round/>
                      <a:headEnd type="none" w="sm" len="sm"/>
                      <a:tailEnd type="none" w="sm" len="sm"/>
                    </a:lnT>
                  </a:tcPr>
                </a:tc>
                <a:tc>
                  <a:txBody>
                    <a:bodyPr/>
                    <a:lstStyle/>
                    <a:p>
                      <a:pPr marL="179999" lvl="0" indent="-158750" algn="l" rtl="0">
                        <a:spcBef>
                          <a:spcPts val="0"/>
                        </a:spcBef>
                        <a:spcAft>
                          <a:spcPts val="0"/>
                        </a:spcAft>
                        <a:buSzPts val="1000"/>
                        <a:buChar char="●"/>
                      </a:pPr>
                      <a:r>
                        <a:rPr lang="fr" sz="1000"/>
                        <a:t>platform traffic</a:t>
                      </a:r>
                      <a:endParaRPr sz="1000"/>
                    </a:p>
                  </a:txBody>
                  <a:tcPr marL="91425" marR="91425" marT="91425" marB="91425">
                    <a:lnT w="9525" cap="flat" cmpd="sng">
                      <a:solidFill>
                        <a:schemeClr val="lt1"/>
                      </a:solidFill>
                      <a:prstDash val="solid"/>
                      <a:round/>
                      <a:headEnd type="none" w="sm" len="sm"/>
                      <a:tailEnd type="none" w="sm" len="sm"/>
                    </a:lnT>
                  </a:tcPr>
                </a:tc>
                <a:extLst>
                  <a:ext uri="{0D108BD9-81ED-4DB2-BD59-A6C34878D82A}">
                    <a16:rowId xmlns:a16="http://schemas.microsoft.com/office/drawing/2014/main" val="10001"/>
                  </a:ext>
                </a:extLst>
              </a:tr>
              <a:tr h="1058475">
                <a:tc>
                  <a:txBody>
                    <a:bodyPr/>
                    <a:lstStyle/>
                    <a:p>
                      <a:pPr marL="0" lvl="0" indent="0" algn="l" rtl="0">
                        <a:spcBef>
                          <a:spcPts val="0"/>
                        </a:spcBef>
                        <a:spcAft>
                          <a:spcPts val="0"/>
                        </a:spcAft>
                        <a:buNone/>
                      </a:pPr>
                      <a:r>
                        <a:rPr lang="fr" sz="1000"/>
                        <a:t>Get at least 30% of  the local businesses as premium subscribers within 2 years</a:t>
                      </a:r>
                      <a:endParaRPr sz="1000"/>
                    </a:p>
                  </a:txBody>
                  <a:tcPr marL="91425" marR="91425" marT="91425" marB="91425"/>
                </a:tc>
                <a:tc>
                  <a:txBody>
                    <a:bodyPr/>
                    <a:lstStyle/>
                    <a:p>
                      <a:pPr marL="0" lvl="0" indent="0" algn="l" rtl="0">
                        <a:spcBef>
                          <a:spcPts val="0"/>
                        </a:spcBef>
                        <a:spcAft>
                          <a:spcPts val="0"/>
                        </a:spcAft>
                        <a:buNone/>
                      </a:pPr>
                      <a:r>
                        <a:rPr lang="fr" sz="1000"/>
                        <a:t>Businesses</a:t>
                      </a:r>
                      <a:endParaRPr sz="1000"/>
                    </a:p>
                  </a:txBody>
                  <a:tcPr marL="91425" marR="91425" marT="91425" marB="91425"/>
                </a:tc>
                <a:tc>
                  <a:txBody>
                    <a:bodyPr/>
                    <a:lstStyle/>
                    <a:p>
                      <a:pPr marL="269999" lvl="0" indent="-158750" algn="l" rtl="0">
                        <a:spcBef>
                          <a:spcPts val="0"/>
                        </a:spcBef>
                        <a:spcAft>
                          <a:spcPts val="0"/>
                        </a:spcAft>
                        <a:buSzPts val="1000"/>
                        <a:buChar char="●"/>
                      </a:pPr>
                      <a:r>
                        <a:rPr lang="fr" sz="1000"/>
                        <a:t>Offer a basic and free version of the  of the profile for all businesses</a:t>
                      </a:r>
                      <a:endParaRPr sz="1000"/>
                    </a:p>
                    <a:p>
                      <a:pPr marL="269999" lvl="0" indent="-158750" algn="l" rtl="0">
                        <a:spcBef>
                          <a:spcPts val="0"/>
                        </a:spcBef>
                        <a:spcAft>
                          <a:spcPts val="0"/>
                        </a:spcAft>
                        <a:buSzPts val="1000"/>
                        <a:buChar char="●"/>
                      </a:pPr>
                      <a:r>
                        <a:rPr lang="fr" sz="1000"/>
                        <a:t> Offer premium service for free for limited time (for example : detailed analysis service)</a:t>
                      </a:r>
                      <a:endParaRPr sz="1000"/>
                    </a:p>
                  </a:txBody>
                  <a:tcPr marL="91425" marR="91425" marT="91425" marB="91425"/>
                </a:tc>
                <a:tc>
                  <a:txBody>
                    <a:bodyPr/>
                    <a:lstStyle/>
                    <a:p>
                      <a:pPr marL="0" lvl="0" indent="0" algn="l" rtl="0">
                        <a:spcBef>
                          <a:spcPts val="0"/>
                        </a:spcBef>
                        <a:spcAft>
                          <a:spcPts val="0"/>
                        </a:spcAft>
                        <a:buNone/>
                      </a:pPr>
                      <a:r>
                        <a:rPr lang="fr" sz="1000" b="1"/>
                        <a:t>Message</a:t>
                      </a:r>
                      <a:r>
                        <a:rPr lang="fr" sz="1000"/>
                        <a:t>: “should show all the benefits that reviews can help improve their revenue ”</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fr" sz="1000"/>
                        <a:t>Channels: “social media, fairies, conférence,door-tooor, cooperating  with independent organisation like APOCE..etc; </a:t>
                      </a:r>
                      <a:endParaRPr sz="1000"/>
                    </a:p>
                  </a:txBody>
                  <a:tcPr marL="91425" marR="91425" marT="91425" marB="91425"/>
                </a:tc>
                <a:tc>
                  <a:txBody>
                    <a:bodyPr/>
                    <a:lstStyle/>
                    <a:p>
                      <a:pPr marL="89999" lvl="0" indent="-158750" algn="l" rtl="0">
                        <a:spcBef>
                          <a:spcPts val="0"/>
                        </a:spcBef>
                        <a:spcAft>
                          <a:spcPts val="0"/>
                        </a:spcAft>
                        <a:buSzPts val="1000"/>
                        <a:buChar char="●"/>
                      </a:pPr>
                      <a:r>
                        <a:rPr lang="fr" sz="1000"/>
                        <a:t>Number of premium subscribers</a:t>
                      </a:r>
                      <a:endParaRPr sz="100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7"/>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COMPETITION!</a:t>
            </a:r>
            <a:endParaRPr baseline="-25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COMPETITIVE ANALYSIS</a:t>
            </a:r>
            <a:endParaRPr/>
          </a:p>
        </p:txBody>
      </p:sp>
      <p:pic>
        <p:nvPicPr>
          <p:cNvPr id="298" name="Google Shape;298;p48"/>
          <p:cNvPicPr preferRelativeResize="0"/>
          <p:nvPr/>
        </p:nvPicPr>
        <p:blipFill>
          <a:blip r:embed="rId3">
            <a:alphaModFix/>
          </a:blip>
          <a:stretch>
            <a:fillRect/>
          </a:stretch>
        </p:blipFill>
        <p:spPr>
          <a:xfrm>
            <a:off x="7132400" y="337175"/>
            <a:ext cx="1547500" cy="656150"/>
          </a:xfrm>
          <a:prstGeom prst="rect">
            <a:avLst/>
          </a:prstGeom>
          <a:noFill/>
          <a:ln>
            <a:noFill/>
          </a:ln>
        </p:spPr>
      </p:pic>
      <p:sp>
        <p:nvSpPr>
          <p:cNvPr id="299" name="Google Shape;299;p4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Since this  idea of review website is completely brand  new  startup in algeria, there is no need to perform this analysis.</a:t>
            </a:r>
            <a:endParaRPr/>
          </a:p>
          <a:p>
            <a:pPr marL="0" lvl="0" indent="0" algn="l" rtl="0">
              <a:spcBef>
                <a:spcPts val="1200"/>
              </a:spcBef>
              <a:spcAft>
                <a:spcPts val="120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7"/>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dirty="0" smtClean="0"/>
              <a:t>PROTOTYPE SNAPSHOTS</a:t>
            </a:r>
            <a:br>
              <a:rPr lang="fr" dirty="0" smtClean="0"/>
            </a:br>
            <a:r>
              <a:rPr lang="fr" sz="2000" dirty="0" smtClean="0"/>
              <a:t>(PC Version)</a:t>
            </a:r>
            <a:endParaRPr sz="2000" baseline="-25000" dirty="0"/>
          </a:p>
        </p:txBody>
      </p:sp>
    </p:spTree>
    <p:extLst>
      <p:ext uri="{BB962C8B-B14F-4D97-AF65-F5344CB8AC3E}">
        <p14:creationId xmlns:p14="http://schemas.microsoft.com/office/powerpoint/2010/main" val="3447399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Home Page</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071465"/>
          </a:xfrm>
          <a:prstGeom prst="rect">
            <a:avLst/>
          </a:prstGeom>
        </p:spPr>
      </p:pic>
    </p:spTree>
    <p:extLst>
      <p:ext uri="{BB962C8B-B14F-4D97-AF65-F5344CB8AC3E}">
        <p14:creationId xmlns:p14="http://schemas.microsoft.com/office/powerpoint/2010/main" val="810169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BUSINESS CATEGORIES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911111"/>
          </a:xfrm>
          <a:prstGeom prst="rect">
            <a:avLst/>
          </a:prstGeom>
        </p:spPr>
      </p:pic>
    </p:spTree>
    <p:extLst>
      <p:ext uri="{BB962C8B-B14F-4D97-AF65-F5344CB8AC3E}">
        <p14:creationId xmlns:p14="http://schemas.microsoft.com/office/powerpoint/2010/main" val="35684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Description</a:t>
            </a:r>
            <a:endParaRPr/>
          </a:p>
        </p:txBody>
      </p:sp>
      <p:sp>
        <p:nvSpPr>
          <p:cNvPr id="80" name="Google Shape;80;p16"/>
          <p:cNvSpPr txBox="1">
            <a:spLocks noGrp="1"/>
          </p:cNvSpPr>
          <p:nvPr>
            <p:ph type="body" idx="1"/>
          </p:nvPr>
        </p:nvSpPr>
        <p:spPr>
          <a:xfrm>
            <a:off x="311700" y="1240225"/>
            <a:ext cx="8520600" cy="3099900"/>
          </a:xfrm>
          <a:prstGeom prst="rect">
            <a:avLst/>
          </a:prstGeom>
        </p:spPr>
        <p:txBody>
          <a:bodyPr spcFirstLastPara="1" wrap="square" lIns="91425" tIns="91425" rIns="91425" bIns="91425" anchor="t" anchorCtr="0">
            <a:noAutofit/>
          </a:bodyPr>
          <a:lstStyle/>
          <a:p>
            <a:pPr marL="457200" lvl="0" indent="0" algn="l" rtl="0">
              <a:lnSpc>
                <a:spcPct val="105000"/>
              </a:lnSpc>
              <a:spcBef>
                <a:spcPts val="0"/>
              </a:spcBef>
              <a:spcAft>
                <a:spcPts val="0"/>
              </a:spcAft>
              <a:buNone/>
            </a:pPr>
            <a:r>
              <a:rPr lang="fr" sz="1325" dirty="0"/>
              <a:t>SAL MDJAREB is an Algerian social network platform based on a crowdsourcing system that enables users to share their experiences and exchange their opinions about any local business's product or service.</a:t>
            </a:r>
            <a:endParaRPr sz="1325" dirty="0"/>
          </a:p>
          <a:p>
            <a:pPr marL="457200" lvl="0" indent="0" algn="l" rtl="0">
              <a:lnSpc>
                <a:spcPct val="105000"/>
              </a:lnSpc>
              <a:spcBef>
                <a:spcPts val="1200"/>
              </a:spcBef>
              <a:spcAft>
                <a:spcPts val="0"/>
              </a:spcAft>
              <a:buNone/>
            </a:pPr>
            <a:r>
              <a:rPr lang="fr" sz="1325" dirty="0"/>
              <a:t>This online platform is  destined for both large public users and local businesses.</a:t>
            </a:r>
            <a:endParaRPr sz="1325" dirty="0"/>
          </a:p>
          <a:p>
            <a:pPr marL="457200" lvl="0" indent="0" algn="l" rtl="0">
              <a:lnSpc>
                <a:spcPct val="105000"/>
              </a:lnSpc>
              <a:spcBef>
                <a:spcPts val="1200"/>
              </a:spcBef>
              <a:spcAft>
                <a:spcPts val="0"/>
              </a:spcAft>
              <a:buNone/>
            </a:pPr>
            <a:r>
              <a:rPr lang="fr" sz="1325" dirty="0">
                <a:solidFill>
                  <a:srgbClr val="000000"/>
                </a:solidFill>
              </a:rPr>
              <a:t>Users can access any local business’s profile and read and write reviews on any product or service they are interested in .Users can also  evaluate any product and service  according to a set of predefined criteria related to the product or service. </a:t>
            </a:r>
            <a:endParaRPr sz="1325" dirty="0">
              <a:solidFill>
                <a:srgbClr val="000000"/>
              </a:solidFill>
            </a:endParaRPr>
          </a:p>
          <a:p>
            <a:pPr marL="457200" lvl="0" indent="0" algn="l" rtl="0">
              <a:lnSpc>
                <a:spcPct val="105000"/>
              </a:lnSpc>
              <a:spcBef>
                <a:spcPts val="1200"/>
              </a:spcBef>
              <a:spcAft>
                <a:spcPts val="0"/>
              </a:spcAft>
              <a:buClr>
                <a:srgbClr val="000000"/>
              </a:buClr>
              <a:buSzPts val="688"/>
              <a:buFont typeface="Arial"/>
              <a:buNone/>
            </a:pPr>
            <a:r>
              <a:rPr lang="fr" sz="1325" dirty="0"/>
              <a:t>customers reviews will provide p an objective point of view on whether the organization supplied a product according to  the specifications and expectations. Customer feedback provides an early warning about potential quality problems, effectively identifies risks or opportunities, generates the inputs for improvement, and initiates the necessary corrective actions.</a:t>
            </a:r>
            <a:endParaRPr sz="1325" dirty="0">
              <a:solidFill>
                <a:srgbClr val="000000"/>
              </a:solidFill>
            </a:endParaRPr>
          </a:p>
          <a:p>
            <a:pPr marL="457200" lvl="0" indent="0" algn="l" rtl="0">
              <a:lnSpc>
                <a:spcPct val="105000"/>
              </a:lnSpc>
              <a:spcBef>
                <a:spcPts val="1200"/>
              </a:spcBef>
              <a:spcAft>
                <a:spcPts val="0"/>
              </a:spcAft>
              <a:buSzPts val="688"/>
              <a:buNone/>
            </a:pPr>
            <a:endParaRPr sz="1325" dirty="0"/>
          </a:p>
          <a:p>
            <a:pPr marL="457200" lvl="0" indent="0" algn="l" rtl="0">
              <a:lnSpc>
                <a:spcPct val="105000"/>
              </a:lnSpc>
              <a:spcBef>
                <a:spcPts val="1200"/>
              </a:spcBef>
              <a:spcAft>
                <a:spcPts val="1200"/>
              </a:spcAft>
              <a:buSzPts val="688"/>
              <a:buNone/>
            </a:pPr>
            <a:endParaRPr sz="1325" dirty="0"/>
          </a:p>
        </p:txBody>
      </p:sp>
      <p:pic>
        <p:nvPicPr>
          <p:cNvPr id="81" name="Google Shape;81;p16"/>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smtClean="0"/>
              <a:t>Demo:Appliances</a:t>
            </a:r>
            <a:r>
              <a:rPr lang="en-US" dirty="0" smtClean="0"/>
              <a:t> &amp; Electronics </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163177"/>
          </a:xfrm>
          <a:prstGeom prst="rect">
            <a:avLst/>
          </a:prstGeom>
        </p:spPr>
      </p:pic>
    </p:spTree>
    <p:extLst>
      <p:ext uri="{BB962C8B-B14F-4D97-AF65-F5344CB8AC3E}">
        <p14:creationId xmlns:p14="http://schemas.microsoft.com/office/powerpoint/2010/main" val="12004467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smtClean="0"/>
              <a:t>Demo:Business</a:t>
            </a:r>
            <a:r>
              <a:rPr lang="en-US" dirty="0" smtClean="0"/>
              <a:t> Profile Page </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355"/>
            <a:ext cx="9144000" cy="4148220"/>
          </a:xfrm>
          <a:prstGeom prst="rect">
            <a:avLst/>
          </a:prstGeom>
        </p:spPr>
      </p:pic>
    </p:spTree>
    <p:extLst>
      <p:ext uri="{BB962C8B-B14F-4D97-AF65-F5344CB8AC3E}">
        <p14:creationId xmlns:p14="http://schemas.microsoft.com/office/powerpoint/2010/main" val="936962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77500" lnSpcReduction="20000"/>
          </a:bodyPr>
          <a:lstStyle/>
          <a:p>
            <a:r>
              <a:rPr lang="en-US" dirty="0" smtClean="0"/>
              <a:t>Business Analytics Dashboard </a:t>
            </a:r>
            <a:r>
              <a:rPr lang="en-US" dirty="0" err="1" smtClean="0"/>
              <a:t>Businesse</a:t>
            </a:r>
            <a:r>
              <a:rPr lang="en-US" dirty="0" smtClean="0">
                <a:sym typeface="Wingdings" panose="05000000000000000000" pitchFamily="2" charset="2"/>
              </a:rPr>
              <a:t> Scroll to “Track your Business Metrics</a:t>
            </a:r>
            <a:r>
              <a:rPr lang="en-US" dirty="0">
                <a:sym typeface="Wingdings" panose="05000000000000000000" pitchFamily="2" charset="2"/>
              </a:rPr>
              <a:t>-Click “see the key Metrics”</a:t>
            </a:r>
            <a:endParaRPr lang="en-US" dirty="0"/>
          </a:p>
          <a:p>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148980"/>
          </a:xfrm>
          <a:prstGeom prst="rect">
            <a:avLst/>
          </a:prstGeom>
        </p:spPr>
      </p:pic>
    </p:spTree>
    <p:extLst>
      <p:ext uri="{BB962C8B-B14F-4D97-AF65-F5344CB8AC3E}">
        <p14:creationId xmlns:p14="http://schemas.microsoft.com/office/powerpoint/2010/main" val="2308489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77500" lnSpcReduction="20000"/>
          </a:bodyPr>
          <a:lstStyle/>
          <a:p>
            <a:r>
              <a:rPr lang="en-US" dirty="0" smtClean="0"/>
              <a:t>Business Analytics Dashboard </a:t>
            </a:r>
            <a:r>
              <a:rPr lang="en-US" dirty="0" err="1" smtClean="0"/>
              <a:t>Businesse</a:t>
            </a:r>
            <a:r>
              <a:rPr lang="en-US" dirty="0" smtClean="0">
                <a:sym typeface="Wingdings" panose="05000000000000000000" pitchFamily="2" charset="2"/>
              </a:rPr>
              <a:t> Scroll to “Track your Business Metrics</a:t>
            </a:r>
            <a:r>
              <a:rPr lang="en-US" dirty="0">
                <a:sym typeface="Wingdings" panose="05000000000000000000" pitchFamily="2" charset="2"/>
              </a:rPr>
              <a:t>-Click “see the key Metrics”</a:t>
            </a:r>
            <a:endParaRPr lang="en-US" dirty="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930556"/>
          </a:xfrm>
          <a:prstGeom prst="rect">
            <a:avLst/>
          </a:prstGeom>
        </p:spPr>
      </p:pic>
    </p:spTree>
    <p:extLst>
      <p:ext uri="{BB962C8B-B14F-4D97-AF65-F5344CB8AC3E}">
        <p14:creationId xmlns:p14="http://schemas.microsoft.com/office/powerpoint/2010/main" val="9048043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77500" lnSpcReduction="20000"/>
          </a:bodyPr>
          <a:lstStyle/>
          <a:p>
            <a:r>
              <a:rPr lang="en-US" dirty="0" smtClean="0"/>
              <a:t>Business Analytics Dashboard </a:t>
            </a:r>
            <a:r>
              <a:rPr lang="en-US" dirty="0" err="1" smtClean="0"/>
              <a:t>Businesse</a:t>
            </a:r>
            <a:r>
              <a:rPr lang="en-US" dirty="0" smtClean="0">
                <a:sym typeface="Wingdings" panose="05000000000000000000" pitchFamily="2" charset="2"/>
              </a:rPr>
              <a:t> Scroll to “Track your Business Metrics</a:t>
            </a:r>
            <a:r>
              <a:rPr lang="en-US" dirty="0">
                <a:sym typeface="Wingdings" panose="05000000000000000000" pitchFamily="2" charset="2"/>
              </a:rPr>
              <a:t>-Click “see the key Metrics”</a:t>
            </a:r>
            <a:endParaRPr lang="en-US" dirty="0"/>
          </a:p>
          <a:p>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119598"/>
          </a:xfrm>
          <a:prstGeom prst="rect">
            <a:avLst/>
          </a:prstGeom>
        </p:spPr>
      </p:pic>
    </p:spTree>
    <p:extLst>
      <p:ext uri="{BB962C8B-B14F-4D97-AF65-F5344CB8AC3E}">
        <p14:creationId xmlns:p14="http://schemas.microsoft.com/office/powerpoint/2010/main" val="2798165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77500" lnSpcReduction="20000"/>
          </a:bodyPr>
          <a:lstStyle/>
          <a:p>
            <a:r>
              <a:rPr lang="en-US" dirty="0" smtClean="0"/>
              <a:t>Business Analytics Dashboard </a:t>
            </a:r>
            <a:r>
              <a:rPr lang="en-US" dirty="0" err="1" smtClean="0"/>
              <a:t>Businesse</a:t>
            </a:r>
            <a:r>
              <a:rPr lang="en-US" dirty="0" smtClean="0">
                <a:sym typeface="Wingdings" panose="05000000000000000000" pitchFamily="2" charset="2"/>
              </a:rPr>
              <a:t> Scroll to “Track your Business Metrics-Click “see the key Metrics”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150805"/>
          </a:xfrm>
          <a:prstGeom prst="rect">
            <a:avLst/>
          </a:prstGeom>
        </p:spPr>
      </p:pic>
    </p:spTree>
    <p:extLst>
      <p:ext uri="{BB962C8B-B14F-4D97-AF65-F5344CB8AC3E}">
        <p14:creationId xmlns:p14="http://schemas.microsoft.com/office/powerpoint/2010/main" val="1401104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Description</a:t>
            </a:r>
            <a:endParaRPr/>
          </a:p>
        </p:txBody>
      </p:sp>
      <p:sp>
        <p:nvSpPr>
          <p:cNvPr id="87" name="Google Shape;87;p1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0" algn="l" rtl="0">
              <a:lnSpc>
                <a:spcPct val="105000"/>
              </a:lnSpc>
              <a:spcBef>
                <a:spcPts val="0"/>
              </a:spcBef>
              <a:spcAft>
                <a:spcPts val="0"/>
              </a:spcAft>
              <a:buSzPts val="688"/>
              <a:buNone/>
            </a:pPr>
            <a:r>
              <a:rPr lang="fr" sz="1325"/>
              <a:t>On other hand, Any local business can claim their standard profile page and engage with their reviewers who would feed them with valuable feedbacks that help them understand customers' needs, anticipate their expectations, and eventually improve the quality of their offering.</a:t>
            </a:r>
            <a:endParaRPr sz="1325"/>
          </a:p>
          <a:p>
            <a:pPr marL="457200" lvl="0" indent="0" algn="l" rtl="0">
              <a:lnSpc>
                <a:spcPct val="105000"/>
              </a:lnSpc>
              <a:spcBef>
                <a:spcPts val="1200"/>
              </a:spcBef>
              <a:spcAft>
                <a:spcPts val="0"/>
              </a:spcAft>
              <a:buSzPts val="688"/>
              <a:buNone/>
            </a:pPr>
            <a:r>
              <a:rPr lang="fr" sz="1325"/>
              <a:t>The local offering will be categorized into multiple business activities, each activity contains businesses that have the same offer. The consumers will leave a comment and provide a rating of up to 5 stars. The platform will calculate the average of the cumulative individual scores that consumers provide and match the average score from 1 to 5 to a scale of excellency from “excellent” to “bad”.</a:t>
            </a:r>
            <a:endParaRPr sz="1325"/>
          </a:p>
          <a:p>
            <a:pPr marL="457200" lvl="0" indent="0" algn="l" rtl="0">
              <a:lnSpc>
                <a:spcPct val="105000"/>
              </a:lnSpc>
              <a:spcBef>
                <a:spcPts val="1200"/>
              </a:spcBef>
              <a:spcAft>
                <a:spcPts val="0"/>
              </a:spcAft>
              <a:buSzPts val="688"/>
              <a:buNone/>
            </a:pPr>
            <a:r>
              <a:rPr lang="fr" sz="1325"/>
              <a:t>The criteria of the quality for each business offer will be carefully selected by experts in each business activity field. each offer could have a bunch of criteria by which the consumer builds his judgment. </a:t>
            </a:r>
            <a:endParaRPr sz="1325"/>
          </a:p>
          <a:p>
            <a:pPr marL="457200" lvl="0" indent="0" algn="l" rtl="0">
              <a:lnSpc>
                <a:spcPct val="105000"/>
              </a:lnSpc>
              <a:spcBef>
                <a:spcPts val="1200"/>
              </a:spcBef>
              <a:spcAft>
                <a:spcPts val="0"/>
              </a:spcAft>
              <a:buSzPts val="688"/>
              <a:buNone/>
            </a:pPr>
            <a:endParaRPr sz="1325"/>
          </a:p>
          <a:p>
            <a:pPr marL="457200" lvl="0" indent="0" algn="l" rtl="0">
              <a:lnSpc>
                <a:spcPct val="105000"/>
              </a:lnSpc>
              <a:spcBef>
                <a:spcPts val="1200"/>
              </a:spcBef>
              <a:spcAft>
                <a:spcPts val="1200"/>
              </a:spcAft>
              <a:buSzPts val="688"/>
              <a:buNone/>
            </a:pPr>
            <a:endParaRPr sz="1325"/>
          </a:p>
        </p:txBody>
      </p:sp>
      <p:pic>
        <p:nvPicPr>
          <p:cNvPr id="88" name="Google Shape;88;p17"/>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VISION</a:t>
            </a:r>
            <a:endParaRPr/>
          </a:p>
        </p:txBody>
      </p:sp>
      <p:sp>
        <p:nvSpPr>
          <p:cNvPr id="94" name="Google Shape;94;p18"/>
          <p:cNvSpPr txBox="1">
            <a:spLocks noGrp="1"/>
          </p:cNvSpPr>
          <p:nvPr>
            <p:ph type="body" idx="1"/>
          </p:nvPr>
        </p:nvSpPr>
        <p:spPr>
          <a:xfrm>
            <a:off x="311700" y="1522550"/>
            <a:ext cx="8520600" cy="30999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fr" sz="1500"/>
              <a:t>SAL MDJAREB’s aims to stand as a third party and an independent </a:t>
            </a:r>
            <a:r>
              <a:rPr lang="fr" sz="1500" b="1" i="1"/>
              <a:t>reference of quality</a:t>
            </a:r>
            <a:r>
              <a:rPr lang="fr" sz="1500"/>
              <a:t> that helps contributors (consumers and businesses) reach a ground of understanding that would ultimately </a:t>
            </a:r>
            <a:r>
              <a:rPr lang="fr" sz="1500" b="1" i="1"/>
              <a:t>improve the quality </a:t>
            </a:r>
            <a:r>
              <a:rPr lang="fr" sz="1500"/>
              <a:t>of the local offering on a continual basis.</a:t>
            </a:r>
            <a:endParaRPr sz="1500"/>
          </a:p>
          <a:p>
            <a:pPr marL="0" lvl="0" indent="0" algn="l" rtl="0">
              <a:lnSpc>
                <a:spcPct val="95000"/>
              </a:lnSpc>
              <a:spcBef>
                <a:spcPts val="1200"/>
              </a:spcBef>
              <a:spcAft>
                <a:spcPts val="0"/>
              </a:spcAft>
              <a:buNone/>
            </a:pPr>
            <a:r>
              <a:rPr lang="fr" sz="1500"/>
              <a:t>SAL MDJAREB will empower consumers and businesses to connect through   genuine feedback , based on consumers’ experience about any local offering.</a:t>
            </a:r>
            <a:endParaRPr sz="1500"/>
          </a:p>
          <a:p>
            <a:pPr marL="0" lvl="0" indent="0" algn="l" rtl="0">
              <a:lnSpc>
                <a:spcPct val="95000"/>
              </a:lnSpc>
              <a:spcBef>
                <a:spcPts val="1200"/>
              </a:spcBef>
              <a:spcAft>
                <a:spcPts val="0"/>
              </a:spcAft>
              <a:buNone/>
            </a:pPr>
            <a:r>
              <a:rPr lang="fr" sz="1500"/>
              <a:t>it will help build  a community of trust and credibility between the algerian consumers and the local businesses in order to </a:t>
            </a:r>
            <a:r>
              <a:rPr lang="fr" sz="1500" b="1" i="1"/>
              <a:t>regain trust in the local offering</a:t>
            </a:r>
            <a:r>
              <a:rPr lang="fr" sz="1500"/>
              <a:t>.</a:t>
            </a:r>
            <a:endParaRPr sz="1500"/>
          </a:p>
          <a:p>
            <a:pPr marL="0" lvl="0" indent="0" algn="l" rtl="0">
              <a:lnSpc>
                <a:spcPct val="95000"/>
              </a:lnSpc>
              <a:spcBef>
                <a:spcPts val="1200"/>
              </a:spcBef>
              <a:spcAft>
                <a:spcPts val="0"/>
              </a:spcAft>
              <a:buNone/>
            </a:pPr>
            <a:endParaRPr sz="1500"/>
          </a:p>
          <a:p>
            <a:pPr marL="0" lvl="0" indent="0" algn="l" rtl="0">
              <a:lnSpc>
                <a:spcPct val="95000"/>
              </a:lnSpc>
              <a:spcBef>
                <a:spcPts val="1200"/>
              </a:spcBef>
              <a:spcAft>
                <a:spcPts val="1200"/>
              </a:spcAft>
              <a:buNone/>
            </a:pPr>
            <a:endParaRPr sz="1500"/>
          </a:p>
        </p:txBody>
      </p:sp>
      <p:pic>
        <p:nvPicPr>
          <p:cNvPr id="95" name="Google Shape;95;p18"/>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Mission</a:t>
            </a:r>
            <a:endParaRPr/>
          </a:p>
        </p:txBody>
      </p:sp>
      <p:sp>
        <p:nvSpPr>
          <p:cNvPr id="101" name="Google Shape;101;p1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Our mission is to provide an online platform where both consumers and businesses can build an environment of trust and credibility with the aim to implement a system of continual improvement for the quality of the local offering.</a:t>
            </a:r>
            <a:endParaRPr/>
          </a:p>
          <a:p>
            <a:pPr marL="0" lvl="0" indent="0" algn="l" rtl="0">
              <a:spcBef>
                <a:spcPts val="1200"/>
              </a:spcBef>
              <a:spcAft>
                <a:spcPts val="0"/>
              </a:spcAft>
              <a:buNone/>
            </a:pPr>
            <a:endParaRPr/>
          </a:p>
          <a:p>
            <a:pPr marL="0" lvl="0" indent="0" algn="l" rtl="0">
              <a:spcBef>
                <a:spcPts val="1200"/>
              </a:spcBef>
              <a:spcAft>
                <a:spcPts val="1200"/>
              </a:spcAft>
              <a:buNone/>
            </a:pPr>
            <a:r>
              <a:rPr lang="fr"/>
              <a:t> </a:t>
            </a:r>
            <a:endParaRPr/>
          </a:p>
        </p:txBody>
      </p:sp>
      <p:pic>
        <p:nvPicPr>
          <p:cNvPr id="102" name="Google Shape;102;p19"/>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Strategic Objectives</a:t>
            </a:r>
            <a:endParaRPr/>
          </a:p>
        </p:txBody>
      </p:sp>
      <p:sp>
        <p:nvSpPr>
          <p:cNvPr id="108" name="Google Shape;108;p2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21310" algn="l" rtl="0">
              <a:lnSpc>
                <a:spcPct val="190000"/>
              </a:lnSpc>
              <a:spcBef>
                <a:spcPts val="0"/>
              </a:spcBef>
              <a:spcAft>
                <a:spcPts val="0"/>
              </a:spcAft>
              <a:buSzPts val="1460"/>
              <a:buChar char="●"/>
            </a:pPr>
            <a:r>
              <a:rPr lang="fr" sz="1460"/>
              <a:t>Build a community of trusted reviews between business and consumers</a:t>
            </a:r>
            <a:endParaRPr sz="1460"/>
          </a:p>
          <a:p>
            <a:pPr marL="457200" lvl="0" indent="-321310" algn="l" rtl="0">
              <a:lnSpc>
                <a:spcPct val="190000"/>
              </a:lnSpc>
              <a:spcBef>
                <a:spcPts val="0"/>
              </a:spcBef>
              <a:spcAft>
                <a:spcPts val="0"/>
              </a:spcAft>
              <a:buSzPts val="1460"/>
              <a:buChar char="●"/>
            </a:pPr>
            <a:r>
              <a:rPr lang="fr" sz="1460"/>
              <a:t>To stand as a  reference for the quality of  products and services offered by local businesses.</a:t>
            </a:r>
            <a:endParaRPr sz="1460"/>
          </a:p>
          <a:p>
            <a:pPr marL="457200" lvl="0" indent="-321310" algn="l" rtl="0">
              <a:lnSpc>
                <a:spcPct val="190000"/>
              </a:lnSpc>
              <a:spcBef>
                <a:spcPts val="0"/>
              </a:spcBef>
              <a:spcAft>
                <a:spcPts val="0"/>
              </a:spcAft>
              <a:buSzPts val="1460"/>
              <a:buChar char="●"/>
            </a:pPr>
            <a:r>
              <a:rPr lang="fr" sz="1460"/>
              <a:t>Drive mobile /web engagement by Making SAL MDJARB more useful for everyday consumers needs like shopping</a:t>
            </a:r>
            <a:endParaRPr sz="1460"/>
          </a:p>
          <a:p>
            <a:pPr marL="457200" lvl="0" indent="-321310" algn="l" rtl="0">
              <a:lnSpc>
                <a:spcPct val="190000"/>
              </a:lnSpc>
              <a:spcBef>
                <a:spcPts val="0"/>
              </a:spcBef>
              <a:spcAft>
                <a:spcPts val="0"/>
              </a:spcAft>
              <a:buSzPts val="1460"/>
              <a:buChar char="●"/>
            </a:pPr>
            <a:r>
              <a:rPr lang="fr" sz="1460"/>
              <a:t>Increase  Awareness of </a:t>
            </a:r>
            <a:r>
              <a:rPr lang="fr" sz="1460" b="1" i="1"/>
              <a:t>SAL MDJAREB</a:t>
            </a:r>
            <a:r>
              <a:rPr lang="fr" sz="1460"/>
              <a:t> amongst consumers and businesses</a:t>
            </a:r>
            <a:endParaRPr sz="1460"/>
          </a:p>
          <a:p>
            <a:pPr marL="0" lvl="0" indent="0" algn="l" rtl="0">
              <a:lnSpc>
                <a:spcPct val="105000"/>
              </a:lnSpc>
              <a:spcBef>
                <a:spcPts val="1200"/>
              </a:spcBef>
              <a:spcAft>
                <a:spcPts val="0"/>
              </a:spcAft>
              <a:buSzPts val="770"/>
              <a:buNone/>
            </a:pPr>
            <a:endParaRPr sz="1460"/>
          </a:p>
          <a:p>
            <a:pPr marL="457200" lvl="0" indent="0" algn="l" rtl="0">
              <a:lnSpc>
                <a:spcPct val="105000"/>
              </a:lnSpc>
              <a:spcBef>
                <a:spcPts val="1200"/>
              </a:spcBef>
              <a:spcAft>
                <a:spcPts val="1200"/>
              </a:spcAft>
              <a:buSzPts val="770"/>
              <a:buNone/>
            </a:pPr>
            <a:endParaRPr sz="1460"/>
          </a:p>
        </p:txBody>
      </p:sp>
      <p:pic>
        <p:nvPicPr>
          <p:cNvPr id="109" name="Google Shape;109;p20"/>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BENEFITS</a:t>
            </a:r>
            <a:endParaRPr/>
          </a:p>
        </p:txBody>
      </p:sp>
      <p:sp>
        <p:nvSpPr>
          <p:cNvPr id="115" name="Google Shape;115;p2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fr" sz="1500"/>
              <a:t>Continual improvement of the quality of the local offering;</a:t>
            </a:r>
            <a:endParaRPr sz="1500"/>
          </a:p>
          <a:p>
            <a:pPr marL="457200" lvl="0" indent="-323850" algn="l" rtl="0">
              <a:spcBef>
                <a:spcPts val="0"/>
              </a:spcBef>
              <a:spcAft>
                <a:spcPts val="0"/>
              </a:spcAft>
              <a:buSzPts val="1500"/>
              <a:buChar char="●"/>
            </a:pPr>
            <a:r>
              <a:rPr lang="fr" sz="1500"/>
              <a:t>Regain trust of the algerian consumers in the local offering;</a:t>
            </a:r>
            <a:endParaRPr sz="1500"/>
          </a:p>
          <a:p>
            <a:pPr marL="457200" lvl="0" indent="-323850" algn="l" rtl="0">
              <a:spcBef>
                <a:spcPts val="0"/>
              </a:spcBef>
              <a:spcAft>
                <a:spcPts val="0"/>
              </a:spcAft>
              <a:buSzPts val="1500"/>
              <a:buChar char="●"/>
            </a:pPr>
            <a:r>
              <a:rPr lang="fr" sz="1500"/>
              <a:t>Create an atmosphere of positive interaction between consumers and businesses based on the genuine feedback that consumers offer;</a:t>
            </a:r>
            <a:endParaRPr sz="1500"/>
          </a:p>
          <a:p>
            <a:pPr marL="457200" lvl="0" indent="-323850" algn="l" rtl="0">
              <a:spcBef>
                <a:spcPts val="0"/>
              </a:spcBef>
              <a:spcAft>
                <a:spcPts val="0"/>
              </a:spcAft>
              <a:buSzPts val="1500"/>
              <a:buChar char="●"/>
            </a:pPr>
            <a:r>
              <a:rPr lang="fr" sz="1500"/>
              <a:t>Improve the competitivity of local offering  in comparison with the foreign offering;</a:t>
            </a:r>
            <a:endParaRPr sz="1500"/>
          </a:p>
          <a:p>
            <a:pPr marL="457200" lvl="0" indent="-323850" algn="l" rtl="0">
              <a:spcBef>
                <a:spcPts val="0"/>
              </a:spcBef>
              <a:spcAft>
                <a:spcPts val="0"/>
              </a:spcAft>
              <a:buSzPts val="1500"/>
              <a:buChar char="●"/>
            </a:pPr>
            <a:r>
              <a:rPr lang="fr" sz="1500"/>
              <a:t>Help users discover local businesses;</a:t>
            </a:r>
            <a:endParaRPr sz="1500"/>
          </a:p>
          <a:p>
            <a:pPr marL="457200" lvl="0" indent="-323850" algn="l" rtl="0">
              <a:spcBef>
                <a:spcPts val="0"/>
              </a:spcBef>
              <a:spcAft>
                <a:spcPts val="0"/>
              </a:spcAft>
              <a:buSzPts val="1500"/>
              <a:buChar char="●"/>
            </a:pPr>
            <a:r>
              <a:rPr lang="fr" sz="1500"/>
              <a:t>Large database of high quality reviews allows users to make informed decisions;</a:t>
            </a:r>
            <a:endParaRPr sz="1500"/>
          </a:p>
          <a:p>
            <a:pPr marL="457200" lvl="0" indent="-323850" algn="l" rtl="0">
              <a:spcBef>
                <a:spcPts val="0"/>
              </a:spcBef>
              <a:spcAft>
                <a:spcPts val="0"/>
              </a:spcAft>
              <a:buSzPts val="1500"/>
              <a:buChar char="●"/>
            </a:pPr>
            <a:r>
              <a:rPr lang="fr" sz="1500"/>
              <a:t>Helps businesses attract new customers with high purchase intent</a:t>
            </a:r>
            <a:endParaRPr sz="1500"/>
          </a:p>
          <a:p>
            <a:pPr marL="457200" lvl="0" indent="0" algn="l" rtl="0">
              <a:spcBef>
                <a:spcPts val="1200"/>
              </a:spcBef>
              <a:spcAft>
                <a:spcPts val="1200"/>
              </a:spcAft>
              <a:buNone/>
            </a:pPr>
            <a:endParaRPr sz="1500"/>
          </a:p>
        </p:txBody>
      </p:sp>
      <p:pic>
        <p:nvPicPr>
          <p:cNvPr id="116" name="Google Shape;116;p21"/>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207</TotalTime>
  <Words>2287</Words>
  <Application>Microsoft Office PowerPoint</Application>
  <PresentationFormat>On-screen Show (16:9)</PresentationFormat>
  <Paragraphs>261</Paragraphs>
  <Slides>45</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Oswald</vt:lpstr>
      <vt:lpstr>Wingdings</vt:lpstr>
      <vt:lpstr>Arial</vt:lpstr>
      <vt:lpstr>Source Code Pro</vt:lpstr>
      <vt:lpstr>Roboto</vt:lpstr>
      <vt:lpstr>Modern Writer</vt:lpstr>
      <vt:lpstr>SAL M’DJAREB</vt:lpstr>
      <vt:lpstr>TABLE OF CONTENT</vt:lpstr>
      <vt:lpstr>STARTUP INFORMATION</vt:lpstr>
      <vt:lpstr>Business Description</vt:lpstr>
      <vt:lpstr>Business Description</vt:lpstr>
      <vt:lpstr>VISION</vt:lpstr>
      <vt:lpstr>Mission</vt:lpstr>
      <vt:lpstr>Strategic Objectives</vt:lpstr>
      <vt:lpstr>BENEFITS</vt:lpstr>
      <vt:lpstr>BUSINESS MODEL</vt:lpstr>
      <vt:lpstr>BUSINESS MODEL CANVAS</vt:lpstr>
      <vt:lpstr>THE CATEGORY OF OUR BUSINESS</vt:lpstr>
      <vt:lpstr>BUSINESS PROCESS</vt:lpstr>
      <vt:lpstr>BUSINESS PROCESS</vt:lpstr>
      <vt:lpstr>BUSINESS PROCESS</vt:lpstr>
      <vt:lpstr>BUSINESS MODEL</vt:lpstr>
      <vt:lpstr>MARKETING STRATEGY</vt:lpstr>
      <vt:lpstr>CONTEXT ANALYSIS</vt:lpstr>
      <vt:lpstr>CONTEXTE-ANALYSIS Opportunities</vt:lpstr>
      <vt:lpstr>CONTEXTE-ANALYSIS Threats</vt:lpstr>
      <vt:lpstr>CONTEXTE-ANALYSIS Threats</vt:lpstr>
      <vt:lpstr>CONTEXTE-ANALYSIS Threats</vt:lpstr>
      <vt:lpstr>CONTEXTE-ANALYSIS Strengths</vt:lpstr>
      <vt:lpstr>CONTEXTE-ANALYSIS Weaknesses</vt:lpstr>
      <vt:lpstr>WHAT WE OFFER?</vt:lpstr>
      <vt:lpstr>OUR PRODUCTS</vt:lpstr>
      <vt:lpstr>PROMOTIONAL STRATEGY</vt:lpstr>
      <vt:lpstr>MARKETING AND PROMOTION STRATEGIES</vt:lpstr>
      <vt:lpstr>MARKETING AND PROMOTION STRATEGIES</vt:lpstr>
      <vt:lpstr>MARKETING AND PROMOTION STRATEGIES</vt:lpstr>
      <vt:lpstr>PRICING STRATEGY</vt:lpstr>
      <vt:lpstr>PRICING STRATEGY</vt:lpstr>
      <vt:lpstr>SALES STRATEGY</vt:lpstr>
      <vt:lpstr>SALES AND MARKETING PLAN</vt:lpstr>
      <vt:lpstr>COMPETITION!</vt:lpstr>
      <vt:lpstr>COMPETITIVE ANALYSIS</vt:lpstr>
      <vt:lpstr>PROTOTYPE SNAPSHOTS (PC Version)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 M’DJAREB</dc:title>
  <cp:lastModifiedBy>Billel</cp:lastModifiedBy>
  <cp:revision>9</cp:revision>
  <dcterms:modified xsi:type="dcterms:W3CDTF">2022-06-25T21:53:52Z</dcterms:modified>
</cp:coreProperties>
</file>