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2" r:id="rId5"/>
    <p:sldId id="263" r:id="rId6"/>
    <p:sldId id="261" r:id="rId7"/>
    <p:sldId id="256" r:id="rId8"/>
    <p:sldId id="265" r:id="rId9"/>
    <p:sldId id="264" r:id="rId10"/>
    <p:sldId id="25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9C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23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B39B-EF33-4435-820D-565A99ABA6FD}" type="datetimeFigureOut">
              <a:rPr lang="en-GB" smtClean="0"/>
              <a:t>23/02/2015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CDF4-DE75-4E61-A253-40603BEFC1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492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B39B-EF33-4435-820D-565A99ABA6FD}" type="datetimeFigureOut">
              <a:rPr lang="en-GB" smtClean="0"/>
              <a:t>23/02/2015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CDF4-DE75-4E61-A253-40603BEFC1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93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B39B-EF33-4435-820D-565A99ABA6FD}" type="datetimeFigureOut">
              <a:rPr lang="en-GB" smtClean="0"/>
              <a:t>23/02/2015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CDF4-DE75-4E61-A253-40603BEFC1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248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B39B-EF33-4435-820D-565A99ABA6FD}" type="datetimeFigureOut">
              <a:rPr lang="en-GB" smtClean="0"/>
              <a:t>23/02/2015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CDF4-DE75-4E61-A253-40603BEFC1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93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B39B-EF33-4435-820D-565A99ABA6FD}" type="datetimeFigureOut">
              <a:rPr lang="en-GB" smtClean="0"/>
              <a:t>23/02/2015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CDF4-DE75-4E61-A253-40603BEFC1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880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B39B-EF33-4435-820D-565A99ABA6FD}" type="datetimeFigureOut">
              <a:rPr lang="en-GB" smtClean="0"/>
              <a:t>23/02/2015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CDF4-DE75-4E61-A253-40603BEFC1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8823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B39B-EF33-4435-820D-565A99ABA6FD}" type="datetimeFigureOut">
              <a:rPr lang="en-GB" smtClean="0"/>
              <a:t>23/02/2015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CDF4-DE75-4E61-A253-40603BEFC1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78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B39B-EF33-4435-820D-565A99ABA6FD}" type="datetimeFigureOut">
              <a:rPr lang="en-GB" smtClean="0"/>
              <a:t>23/02/2015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CDF4-DE75-4E61-A253-40603BEFC1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01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B39B-EF33-4435-820D-565A99ABA6FD}" type="datetimeFigureOut">
              <a:rPr lang="en-GB" smtClean="0"/>
              <a:t>23/02/2015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CDF4-DE75-4E61-A253-40603BEFC1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460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B39B-EF33-4435-820D-565A99ABA6FD}" type="datetimeFigureOut">
              <a:rPr lang="en-GB" smtClean="0"/>
              <a:t>23/02/2015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CDF4-DE75-4E61-A253-40603BEFC1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76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B39B-EF33-4435-820D-565A99ABA6FD}" type="datetimeFigureOut">
              <a:rPr lang="en-GB" smtClean="0"/>
              <a:t>23/02/2015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CDF4-DE75-4E61-A253-40603BEFC1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594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0B39B-EF33-4435-820D-565A99ABA6FD}" type="datetimeFigureOut">
              <a:rPr lang="en-GB" smtClean="0"/>
              <a:t>23/02/2015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ECDF4-DE75-4E61-A253-40603BEFC1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26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504" y="908720"/>
            <a:ext cx="9036496" cy="11521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179512" y="980728"/>
            <a:ext cx="1008112" cy="854804"/>
          </a:xfrm>
          <a:prstGeom prst="rect">
            <a:avLst/>
          </a:prstGeom>
          <a:solidFill>
            <a:srgbClr val="F0FC7C"/>
          </a:solidFill>
          <a:ln>
            <a:solidFill>
              <a:srgbClr val="F0F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/>
          <p:cNvGrpSpPr/>
          <p:nvPr/>
        </p:nvGrpSpPr>
        <p:grpSpPr>
          <a:xfrm>
            <a:off x="251520" y="1052736"/>
            <a:ext cx="711504" cy="711504"/>
            <a:chOff x="1359276" y="3005528"/>
            <a:chExt cx="711504" cy="711504"/>
          </a:xfrm>
        </p:grpSpPr>
        <p:sp>
          <p:nvSpPr>
            <p:cNvPr id="6" name="Cross 5"/>
            <p:cNvSpPr/>
            <p:nvPr/>
          </p:nvSpPr>
          <p:spPr>
            <a:xfrm>
              <a:off x="1453951" y="3100203"/>
              <a:ext cx="297554" cy="297554"/>
            </a:xfrm>
            <a:prstGeom prst="plus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/>
            <p:cNvSpPr/>
            <p:nvPr/>
          </p:nvSpPr>
          <p:spPr>
            <a:xfrm>
              <a:off x="1359276" y="3005528"/>
              <a:ext cx="486905" cy="48690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" name="Straight Connector 8"/>
            <p:cNvCxnSpPr>
              <a:stCxn id="7" idx="5"/>
            </p:cNvCxnSpPr>
            <p:nvPr/>
          </p:nvCxnSpPr>
          <p:spPr>
            <a:xfrm>
              <a:off x="1774875" y="3421127"/>
              <a:ext cx="295905" cy="29590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1187624" y="836712"/>
            <a:ext cx="7220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/>
              <a:t>Rapid Inquiry Facility</a:t>
            </a:r>
            <a:endParaRPr lang="en-GB" sz="3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268271" y="1340768"/>
            <a:ext cx="2583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Design Manual</a:t>
            </a:r>
            <a:endParaRPr lang="en-GB" sz="2800" b="1" dirty="0"/>
          </a:p>
        </p:txBody>
      </p:sp>
      <p:grpSp>
        <p:nvGrpSpPr>
          <p:cNvPr id="24" name="Group 23"/>
          <p:cNvGrpSpPr/>
          <p:nvPr/>
        </p:nvGrpSpPr>
        <p:grpSpPr>
          <a:xfrm>
            <a:off x="5940152" y="1024511"/>
            <a:ext cx="3110330" cy="892322"/>
            <a:chOff x="6123346" y="2943984"/>
            <a:chExt cx="2448272" cy="917064"/>
          </a:xfrm>
        </p:grpSpPr>
        <p:sp>
          <p:nvSpPr>
            <p:cNvPr id="21" name="Rectangle 20"/>
            <p:cNvSpPr/>
            <p:nvPr/>
          </p:nvSpPr>
          <p:spPr>
            <a:xfrm>
              <a:off x="6123346" y="2943984"/>
              <a:ext cx="2448272" cy="91706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67362" y="3080164"/>
              <a:ext cx="19302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Logos of Funders</a:t>
              </a:r>
              <a:endParaRPr lang="en-GB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81540" y="997279"/>
            <a:ext cx="685633" cy="415497"/>
            <a:chOff x="1515979" y="3488433"/>
            <a:chExt cx="685633" cy="415497"/>
          </a:xfrm>
        </p:grpSpPr>
        <p:sp>
          <p:nvSpPr>
            <p:cNvPr id="25" name="TextBox 24"/>
            <p:cNvSpPr txBox="1"/>
            <p:nvPr/>
          </p:nvSpPr>
          <p:spPr>
            <a:xfrm>
              <a:off x="1515979" y="3488433"/>
              <a:ext cx="685633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Needs</a:t>
              </a:r>
              <a:endParaRPr lang="en-GB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15979" y="3626931"/>
              <a:ext cx="6856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Logo!</a:t>
              </a:r>
              <a:endParaRPr lang="en-GB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5181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28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5657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RIF v3.0 Application</a:t>
            </a:r>
            <a:endParaRPr lang="en-GB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050200" y="105083"/>
            <a:ext cx="2170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RIF v4.0 Tool Suite</a:t>
            </a:r>
            <a:endParaRPr lang="en-GB" b="1" dirty="0"/>
          </a:p>
        </p:txBody>
      </p:sp>
      <p:grpSp>
        <p:nvGrpSpPr>
          <p:cNvPr id="122" name="Group 121"/>
          <p:cNvGrpSpPr/>
          <p:nvPr/>
        </p:nvGrpSpPr>
        <p:grpSpPr>
          <a:xfrm>
            <a:off x="5109124" y="1971711"/>
            <a:ext cx="1463516" cy="493899"/>
            <a:chOff x="4538372" y="1960678"/>
            <a:chExt cx="1463516" cy="493899"/>
          </a:xfrm>
        </p:grpSpPr>
        <p:sp>
          <p:nvSpPr>
            <p:cNvPr id="20" name="TextBox 19"/>
            <p:cNvSpPr txBox="1"/>
            <p:nvPr/>
          </p:nvSpPr>
          <p:spPr>
            <a:xfrm>
              <a:off x="4538372" y="1960678"/>
              <a:ext cx="12241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Study</a:t>
              </a:r>
              <a:endParaRPr lang="en-GB" sz="1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38372" y="2143721"/>
              <a:ext cx="1463516" cy="310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Submission Tool</a:t>
              </a:r>
              <a:endParaRPr lang="en-GB" sz="1400" dirty="0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6896590" y="2071881"/>
            <a:ext cx="1512168" cy="490819"/>
            <a:chOff x="6480126" y="1999732"/>
            <a:chExt cx="1512168" cy="490819"/>
          </a:xfrm>
        </p:grpSpPr>
        <p:sp>
          <p:nvSpPr>
            <p:cNvPr id="18" name="TextBox 17"/>
            <p:cNvSpPr txBox="1"/>
            <p:nvPr/>
          </p:nvSpPr>
          <p:spPr>
            <a:xfrm>
              <a:off x="6480126" y="1999732"/>
              <a:ext cx="11798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Study Result</a:t>
              </a:r>
              <a:endParaRPr lang="en-GB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480126" y="2182774"/>
              <a:ext cx="15121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Retrieval Tool</a:t>
              </a:r>
              <a:endParaRPr lang="en-GB" sz="1400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860672" y="2719953"/>
            <a:ext cx="1353744" cy="1080120"/>
            <a:chOff x="1619672" y="2852936"/>
            <a:chExt cx="1512168" cy="1368152"/>
          </a:xfrm>
        </p:grpSpPr>
        <p:sp>
          <p:nvSpPr>
            <p:cNvPr id="59" name="Rectangle 58"/>
            <p:cNvSpPr/>
            <p:nvPr/>
          </p:nvSpPr>
          <p:spPr>
            <a:xfrm>
              <a:off x="1619672" y="2852936"/>
              <a:ext cx="1512168" cy="13681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2080672" y="4005064"/>
              <a:ext cx="1008112" cy="144016"/>
              <a:chOff x="4067944" y="3212976"/>
              <a:chExt cx="1008112" cy="144016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4067944" y="3212976"/>
                <a:ext cx="288032" cy="1440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4427984" y="3212976"/>
                <a:ext cx="288032" cy="1440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4788024" y="3212976"/>
                <a:ext cx="288032" cy="1440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1" name="Rectangle 60"/>
            <p:cNvSpPr/>
            <p:nvPr/>
          </p:nvSpPr>
          <p:spPr>
            <a:xfrm>
              <a:off x="1979712" y="3537012"/>
              <a:ext cx="1109072" cy="3960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977230" y="3351659"/>
              <a:ext cx="1111553" cy="1260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990341" y="3177648"/>
              <a:ext cx="1098441" cy="1260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990340" y="2996952"/>
              <a:ext cx="1098443" cy="1260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1677140" y="3059959"/>
              <a:ext cx="271575" cy="0"/>
            </a:xfrm>
            <a:prstGeom prst="line">
              <a:avLst/>
            </a:prstGeom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677137" y="3219788"/>
              <a:ext cx="271575" cy="0"/>
            </a:xfrm>
            <a:prstGeom prst="line">
              <a:avLst/>
            </a:prstGeom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1677138" y="3417962"/>
              <a:ext cx="271575" cy="0"/>
            </a:xfrm>
            <a:prstGeom prst="line">
              <a:avLst/>
            </a:prstGeom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1691680" y="3581400"/>
              <a:ext cx="271575" cy="0"/>
            </a:xfrm>
            <a:prstGeom prst="line">
              <a:avLst/>
            </a:prstGeom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>
            <a:off x="6897191" y="3805761"/>
            <a:ext cx="11497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Information </a:t>
            </a:r>
          </a:p>
          <a:p>
            <a:r>
              <a:rPr lang="en-GB" sz="1400" dirty="0" smtClean="0"/>
              <a:t>Governance </a:t>
            </a:r>
          </a:p>
          <a:p>
            <a:r>
              <a:rPr lang="en-GB" sz="1400" dirty="0" smtClean="0"/>
              <a:t>Tool</a:t>
            </a:r>
            <a:endParaRPr lang="en-GB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5222652" y="3876843"/>
            <a:ext cx="114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Data Loader</a:t>
            </a:r>
          </a:p>
          <a:p>
            <a:r>
              <a:rPr lang="en-GB" sz="1400" dirty="0" smtClean="0"/>
              <a:t>Tool</a:t>
            </a:r>
            <a:endParaRPr lang="en-GB" sz="1400" dirty="0"/>
          </a:p>
        </p:txBody>
      </p:sp>
      <p:grpSp>
        <p:nvGrpSpPr>
          <p:cNvPr id="80" name="Group 79"/>
          <p:cNvGrpSpPr/>
          <p:nvPr/>
        </p:nvGrpSpPr>
        <p:grpSpPr>
          <a:xfrm>
            <a:off x="262688" y="595717"/>
            <a:ext cx="2149072" cy="1977032"/>
            <a:chOff x="1619672" y="2852936"/>
            <a:chExt cx="1512168" cy="1368152"/>
          </a:xfrm>
        </p:grpSpPr>
        <p:sp>
          <p:nvSpPr>
            <p:cNvPr id="81" name="Rectangle 80"/>
            <p:cNvSpPr/>
            <p:nvPr/>
          </p:nvSpPr>
          <p:spPr>
            <a:xfrm>
              <a:off x="1619672" y="2852936"/>
              <a:ext cx="1512168" cy="13681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2080672" y="4005064"/>
              <a:ext cx="1008112" cy="144016"/>
              <a:chOff x="4067944" y="3212976"/>
              <a:chExt cx="1008112" cy="144016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4067944" y="3212976"/>
                <a:ext cx="288032" cy="1440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4427984" y="3212976"/>
                <a:ext cx="288032" cy="1440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4788024" y="3212976"/>
                <a:ext cx="288032" cy="1440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3" name="Rectangle 82"/>
            <p:cNvSpPr/>
            <p:nvPr/>
          </p:nvSpPr>
          <p:spPr>
            <a:xfrm>
              <a:off x="1979712" y="3537012"/>
              <a:ext cx="1109072" cy="3960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977230" y="3351659"/>
              <a:ext cx="1111553" cy="1260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990341" y="3177648"/>
              <a:ext cx="1098441" cy="1260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990340" y="2996952"/>
              <a:ext cx="1098443" cy="1260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1677140" y="3059959"/>
              <a:ext cx="271575" cy="0"/>
            </a:xfrm>
            <a:prstGeom prst="line">
              <a:avLst/>
            </a:prstGeom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1677137" y="3219788"/>
              <a:ext cx="271575" cy="0"/>
            </a:xfrm>
            <a:prstGeom prst="line">
              <a:avLst/>
            </a:prstGeom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1677138" y="3417962"/>
              <a:ext cx="271575" cy="0"/>
            </a:xfrm>
            <a:prstGeom prst="line">
              <a:avLst/>
            </a:prstGeom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1691680" y="3581400"/>
              <a:ext cx="271575" cy="0"/>
            </a:xfrm>
            <a:prstGeom prst="line">
              <a:avLst/>
            </a:prstGeom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5146888" y="847745"/>
            <a:ext cx="1353744" cy="1080120"/>
            <a:chOff x="1619672" y="2852936"/>
            <a:chExt cx="1512168" cy="1368152"/>
          </a:xfrm>
        </p:grpSpPr>
        <p:sp>
          <p:nvSpPr>
            <p:cNvPr id="95" name="Rectangle 94"/>
            <p:cNvSpPr/>
            <p:nvPr/>
          </p:nvSpPr>
          <p:spPr>
            <a:xfrm>
              <a:off x="1619672" y="2852936"/>
              <a:ext cx="1512168" cy="13681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2080672" y="4005064"/>
              <a:ext cx="1008112" cy="144016"/>
              <a:chOff x="4067944" y="3212976"/>
              <a:chExt cx="1008112" cy="144016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4067944" y="3212976"/>
                <a:ext cx="288032" cy="1440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4427984" y="3212976"/>
                <a:ext cx="288032" cy="1440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4788024" y="3212976"/>
                <a:ext cx="288032" cy="1440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7" name="Rectangle 96"/>
            <p:cNvSpPr/>
            <p:nvPr/>
          </p:nvSpPr>
          <p:spPr>
            <a:xfrm>
              <a:off x="1979712" y="3537012"/>
              <a:ext cx="1109072" cy="3960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977230" y="3351659"/>
              <a:ext cx="1111553" cy="1260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990341" y="3177648"/>
              <a:ext cx="1098441" cy="1260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990340" y="2996952"/>
              <a:ext cx="1098443" cy="1260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1677140" y="3059959"/>
              <a:ext cx="271575" cy="0"/>
            </a:xfrm>
            <a:prstGeom prst="line">
              <a:avLst/>
            </a:prstGeom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1677137" y="3219788"/>
              <a:ext cx="271575" cy="0"/>
            </a:xfrm>
            <a:prstGeom prst="line">
              <a:avLst/>
            </a:prstGeom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1677138" y="3417962"/>
              <a:ext cx="271575" cy="0"/>
            </a:xfrm>
            <a:prstGeom prst="line">
              <a:avLst/>
            </a:prstGeom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1691680" y="3581400"/>
              <a:ext cx="271575" cy="0"/>
            </a:xfrm>
            <a:prstGeom prst="line">
              <a:avLst/>
            </a:prstGeom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6860672" y="847745"/>
            <a:ext cx="1353744" cy="1080120"/>
            <a:chOff x="1619672" y="2852936"/>
            <a:chExt cx="1512168" cy="1368152"/>
          </a:xfrm>
        </p:grpSpPr>
        <p:sp>
          <p:nvSpPr>
            <p:cNvPr id="109" name="Rectangle 108"/>
            <p:cNvSpPr/>
            <p:nvPr/>
          </p:nvSpPr>
          <p:spPr>
            <a:xfrm>
              <a:off x="1619672" y="2852936"/>
              <a:ext cx="1512168" cy="13681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2080672" y="4005064"/>
              <a:ext cx="1008112" cy="144016"/>
              <a:chOff x="4067944" y="3212976"/>
              <a:chExt cx="1008112" cy="144016"/>
            </a:xfrm>
          </p:grpSpPr>
          <p:sp>
            <p:nvSpPr>
              <p:cNvPr id="119" name="Rectangle 118"/>
              <p:cNvSpPr/>
              <p:nvPr/>
            </p:nvSpPr>
            <p:spPr>
              <a:xfrm>
                <a:off x="4067944" y="3212976"/>
                <a:ext cx="288032" cy="1440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4427984" y="3212976"/>
                <a:ext cx="288032" cy="1440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4788024" y="3212976"/>
                <a:ext cx="288032" cy="1440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1" name="Rectangle 110"/>
            <p:cNvSpPr/>
            <p:nvPr/>
          </p:nvSpPr>
          <p:spPr>
            <a:xfrm>
              <a:off x="1979712" y="3537012"/>
              <a:ext cx="1109072" cy="3960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977230" y="3351659"/>
              <a:ext cx="1111553" cy="1260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990341" y="3177648"/>
              <a:ext cx="1098441" cy="1260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990340" y="2996952"/>
              <a:ext cx="1098443" cy="1260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5" name="Straight Connector 114"/>
            <p:cNvCxnSpPr/>
            <p:nvPr/>
          </p:nvCxnSpPr>
          <p:spPr>
            <a:xfrm>
              <a:off x="1677140" y="3059959"/>
              <a:ext cx="271575" cy="0"/>
            </a:xfrm>
            <a:prstGeom prst="line">
              <a:avLst/>
            </a:prstGeom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1677137" y="3219788"/>
              <a:ext cx="271575" cy="0"/>
            </a:xfrm>
            <a:prstGeom prst="line">
              <a:avLst/>
            </a:prstGeom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1677138" y="3417962"/>
              <a:ext cx="271575" cy="0"/>
            </a:xfrm>
            <a:prstGeom prst="line">
              <a:avLst/>
            </a:prstGeom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1691680" y="3581400"/>
              <a:ext cx="271575" cy="0"/>
            </a:xfrm>
            <a:prstGeom prst="line">
              <a:avLst/>
            </a:prstGeom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/>
          <p:cNvGrpSpPr/>
          <p:nvPr/>
        </p:nvGrpSpPr>
        <p:grpSpPr>
          <a:xfrm>
            <a:off x="5218896" y="2743879"/>
            <a:ext cx="1353744" cy="1080120"/>
            <a:chOff x="1619672" y="2852936"/>
            <a:chExt cx="1512168" cy="1368152"/>
          </a:xfrm>
        </p:grpSpPr>
        <p:sp>
          <p:nvSpPr>
            <p:cNvPr id="125" name="Rectangle 124"/>
            <p:cNvSpPr/>
            <p:nvPr/>
          </p:nvSpPr>
          <p:spPr>
            <a:xfrm>
              <a:off x="1619672" y="2852936"/>
              <a:ext cx="1512168" cy="13681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6" name="Group 125"/>
            <p:cNvGrpSpPr/>
            <p:nvPr/>
          </p:nvGrpSpPr>
          <p:grpSpPr>
            <a:xfrm>
              <a:off x="2080672" y="4005064"/>
              <a:ext cx="1008112" cy="144016"/>
              <a:chOff x="4067944" y="3212976"/>
              <a:chExt cx="1008112" cy="144016"/>
            </a:xfrm>
          </p:grpSpPr>
          <p:sp>
            <p:nvSpPr>
              <p:cNvPr id="135" name="Rectangle 134"/>
              <p:cNvSpPr/>
              <p:nvPr/>
            </p:nvSpPr>
            <p:spPr>
              <a:xfrm>
                <a:off x="4067944" y="3212976"/>
                <a:ext cx="288032" cy="1440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4427984" y="3212976"/>
                <a:ext cx="288032" cy="1440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4788024" y="3212976"/>
                <a:ext cx="288032" cy="1440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27" name="Rectangle 126"/>
            <p:cNvSpPr/>
            <p:nvPr/>
          </p:nvSpPr>
          <p:spPr>
            <a:xfrm>
              <a:off x="1979712" y="3537012"/>
              <a:ext cx="1109072" cy="3960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977230" y="3351659"/>
              <a:ext cx="1111553" cy="1260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990341" y="3177648"/>
              <a:ext cx="1098441" cy="1260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990340" y="2996952"/>
              <a:ext cx="1098443" cy="1260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1" name="Straight Connector 130"/>
            <p:cNvCxnSpPr/>
            <p:nvPr/>
          </p:nvCxnSpPr>
          <p:spPr>
            <a:xfrm>
              <a:off x="1677140" y="3059959"/>
              <a:ext cx="271575" cy="0"/>
            </a:xfrm>
            <a:prstGeom prst="line">
              <a:avLst/>
            </a:prstGeom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1677137" y="3219788"/>
              <a:ext cx="271575" cy="0"/>
            </a:xfrm>
            <a:prstGeom prst="line">
              <a:avLst/>
            </a:prstGeom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1677138" y="3417962"/>
              <a:ext cx="271575" cy="0"/>
            </a:xfrm>
            <a:prstGeom prst="line">
              <a:avLst/>
            </a:prstGeom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1691680" y="3581400"/>
              <a:ext cx="271575" cy="0"/>
            </a:xfrm>
            <a:prstGeom prst="line">
              <a:avLst/>
            </a:prstGeom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Rectangle 137"/>
          <p:cNvSpPr/>
          <p:nvPr/>
        </p:nvSpPr>
        <p:spPr>
          <a:xfrm>
            <a:off x="4916456" y="55657"/>
            <a:ext cx="3492302" cy="44887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TextBox 138"/>
          <p:cNvSpPr txBox="1"/>
          <p:nvPr/>
        </p:nvSpPr>
        <p:spPr>
          <a:xfrm>
            <a:off x="158459" y="312365"/>
            <a:ext cx="1749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Monolithic Design</a:t>
            </a:r>
            <a:endParaRPr lang="en-GB" sz="1400" dirty="0"/>
          </a:p>
        </p:txBody>
      </p:sp>
      <p:sp>
        <p:nvSpPr>
          <p:cNvPr id="140" name="TextBox 139"/>
          <p:cNvSpPr txBox="1"/>
          <p:nvPr/>
        </p:nvSpPr>
        <p:spPr>
          <a:xfrm>
            <a:off x="5077791" y="375081"/>
            <a:ext cx="1684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Modular Design</a:t>
            </a:r>
            <a:endParaRPr lang="en-GB" sz="1400" dirty="0"/>
          </a:p>
        </p:txBody>
      </p:sp>
      <p:grpSp>
        <p:nvGrpSpPr>
          <p:cNvPr id="1037" name="Group 1036"/>
          <p:cNvGrpSpPr/>
          <p:nvPr/>
        </p:nvGrpSpPr>
        <p:grpSpPr>
          <a:xfrm>
            <a:off x="35496" y="3187497"/>
            <a:ext cx="1216344" cy="825129"/>
            <a:chOff x="35496" y="4112568"/>
            <a:chExt cx="1216344" cy="825129"/>
          </a:xfrm>
        </p:grpSpPr>
        <p:pic>
          <p:nvPicPr>
            <p:cNvPr id="1028" name="Picture 4" descr="C:\Users\kgarwood\AppData\Local\Microsoft\Windows\Temporary Internet Files\Content.IE5\Y3109KS2\working_on_computer_500_clr[1].gif"/>
            <p:cNvPicPr>
              <a:picLocks noChangeAspect="1" noChangeArrowheads="1" noCrop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459" y="4112568"/>
              <a:ext cx="603973" cy="603973"/>
            </a:xfrm>
            <a:prstGeom prst="rect">
              <a:avLst/>
            </a:prstGeom>
            <a:solidFill>
              <a:srgbClr val="FFC000"/>
            </a:solidFill>
          </p:spPr>
        </p:pic>
        <p:sp>
          <p:nvSpPr>
            <p:cNvPr id="142" name="TextBox 141"/>
            <p:cNvSpPr txBox="1"/>
            <p:nvPr/>
          </p:nvSpPr>
          <p:spPr>
            <a:xfrm>
              <a:off x="35496" y="4660698"/>
              <a:ext cx="1216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 smtClean="0"/>
                <a:t>Epidemiologist</a:t>
              </a:r>
              <a:endParaRPr lang="en-GB" sz="1200" b="1" dirty="0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1941223" y="3152001"/>
            <a:ext cx="1046601" cy="853063"/>
            <a:chOff x="2517287" y="4221088"/>
            <a:chExt cx="1046601" cy="853063"/>
          </a:xfrm>
        </p:grpSpPr>
        <p:pic>
          <p:nvPicPr>
            <p:cNvPr id="146" name="Picture 4" descr="C:\Users\kgarwood\AppData\Local\Microsoft\Windows\Temporary Internet Files\Content.IE5\Y3109KS2\working_on_computer_500_clr[1].gif"/>
            <p:cNvPicPr>
              <a:picLocks noChangeAspect="1" noChangeArrowheads="1" noCrop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784" y="4221088"/>
              <a:ext cx="603973" cy="603973"/>
            </a:xfrm>
            <a:prstGeom prst="rect">
              <a:avLst/>
            </a:prstGeom>
            <a:solidFill>
              <a:srgbClr val="FFC000"/>
            </a:solidFill>
          </p:spPr>
        </p:pic>
        <p:sp>
          <p:nvSpPr>
            <p:cNvPr id="148" name="TextBox 147"/>
            <p:cNvSpPr txBox="1"/>
            <p:nvPr/>
          </p:nvSpPr>
          <p:spPr>
            <a:xfrm>
              <a:off x="2517287" y="4797152"/>
              <a:ext cx="1046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 smtClean="0"/>
                <a:t>RIF Manager</a:t>
              </a:r>
              <a:endParaRPr lang="en-GB" sz="1200" b="1" dirty="0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3707904" y="1198130"/>
            <a:ext cx="914007" cy="865000"/>
            <a:chOff x="1547664" y="4221088"/>
            <a:chExt cx="914007" cy="865000"/>
          </a:xfrm>
        </p:grpSpPr>
        <p:pic>
          <p:nvPicPr>
            <p:cNvPr id="145" name="Picture 4" descr="C:\Users\kgarwood\AppData\Local\Microsoft\Windows\Temporary Internet Files\Content.IE5\Y3109KS2\working_on_computer_500_clr[1].gif"/>
            <p:cNvPicPr>
              <a:picLocks noChangeAspect="1" noChangeArrowheads="1" noCrop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3771" y="4221088"/>
              <a:ext cx="603973" cy="603973"/>
            </a:xfrm>
            <a:prstGeom prst="rect">
              <a:avLst/>
            </a:prstGeom>
            <a:solidFill>
              <a:srgbClr val="FFC000"/>
            </a:solidFill>
          </p:spPr>
        </p:pic>
        <p:sp>
          <p:nvSpPr>
            <p:cNvPr id="149" name="TextBox 148"/>
            <p:cNvSpPr txBox="1"/>
            <p:nvPr/>
          </p:nvSpPr>
          <p:spPr>
            <a:xfrm>
              <a:off x="1547664" y="4809089"/>
              <a:ext cx="9140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 smtClean="0"/>
                <a:t>Statistician</a:t>
              </a:r>
              <a:endParaRPr lang="en-GB" sz="1200" b="1" dirty="0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1043608" y="3152001"/>
            <a:ext cx="1046601" cy="829127"/>
            <a:chOff x="594944" y="5325144"/>
            <a:chExt cx="1046601" cy="829127"/>
          </a:xfrm>
        </p:grpSpPr>
        <p:sp>
          <p:nvSpPr>
            <p:cNvPr id="152" name="TextBox 151"/>
            <p:cNvSpPr txBox="1"/>
            <p:nvPr/>
          </p:nvSpPr>
          <p:spPr>
            <a:xfrm>
              <a:off x="594944" y="5877272"/>
              <a:ext cx="1046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 smtClean="0"/>
                <a:t>GIS Scientist</a:t>
              </a:r>
              <a:endParaRPr lang="en-GB" sz="1200" b="1" dirty="0"/>
            </a:p>
          </p:txBody>
        </p:sp>
        <p:pic>
          <p:nvPicPr>
            <p:cNvPr id="153" name="Picture 4" descr="C:\Users\kgarwood\AppData\Local\Microsoft\Windows\Temporary Internet Files\Content.IE5\Y3109KS2\working_on_computer_500_clr[1].gif"/>
            <p:cNvPicPr>
              <a:picLocks noChangeAspect="1" noChangeArrowheads="1" noCrop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871" y="5325144"/>
              <a:ext cx="603973" cy="603973"/>
            </a:xfrm>
            <a:prstGeom prst="rect">
              <a:avLst/>
            </a:prstGeom>
            <a:solidFill>
              <a:srgbClr val="FFC000"/>
            </a:solidFill>
          </p:spPr>
        </p:pic>
      </p:grpSp>
      <p:grpSp>
        <p:nvGrpSpPr>
          <p:cNvPr id="156" name="Group 155"/>
          <p:cNvGrpSpPr/>
          <p:nvPr/>
        </p:nvGrpSpPr>
        <p:grpSpPr>
          <a:xfrm>
            <a:off x="6174111" y="4808185"/>
            <a:ext cx="1046601" cy="853063"/>
            <a:chOff x="2517287" y="4221088"/>
            <a:chExt cx="1046601" cy="853063"/>
          </a:xfrm>
        </p:grpSpPr>
        <p:pic>
          <p:nvPicPr>
            <p:cNvPr id="157" name="Picture 4" descr="C:\Users\kgarwood\AppData\Local\Microsoft\Windows\Temporary Internet Files\Content.IE5\Y3109KS2\working_on_computer_500_clr[1].gif"/>
            <p:cNvPicPr>
              <a:picLocks noChangeAspect="1" noChangeArrowheads="1" noCrop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784" y="4221088"/>
              <a:ext cx="603973" cy="603973"/>
            </a:xfrm>
            <a:prstGeom prst="rect">
              <a:avLst/>
            </a:prstGeom>
            <a:solidFill>
              <a:srgbClr val="FFC000"/>
            </a:solidFill>
          </p:spPr>
        </p:pic>
        <p:sp>
          <p:nvSpPr>
            <p:cNvPr id="158" name="TextBox 157"/>
            <p:cNvSpPr txBox="1"/>
            <p:nvPr/>
          </p:nvSpPr>
          <p:spPr>
            <a:xfrm>
              <a:off x="2517287" y="4797152"/>
              <a:ext cx="1046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 smtClean="0"/>
                <a:t>RIF Manager</a:t>
              </a:r>
              <a:endParaRPr lang="en-GB" sz="1200" b="1" dirty="0"/>
            </a:p>
          </p:txBody>
        </p:sp>
      </p:grpSp>
      <p:cxnSp>
        <p:nvCxnSpPr>
          <p:cNvPr id="154" name="Straight Arrow Connector 153"/>
          <p:cNvCxnSpPr/>
          <p:nvPr/>
        </p:nvCxnSpPr>
        <p:spPr>
          <a:xfrm flipH="1" flipV="1">
            <a:off x="6211776" y="4400064"/>
            <a:ext cx="160628" cy="38830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V="1">
            <a:off x="6759637" y="4442630"/>
            <a:ext cx="173043" cy="34573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flipV="1">
            <a:off x="467544" y="2580509"/>
            <a:ext cx="0" cy="57149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V="1">
            <a:off x="1444521" y="2580509"/>
            <a:ext cx="0" cy="57149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flipH="1" flipV="1">
            <a:off x="2073888" y="2617925"/>
            <a:ext cx="204671" cy="57149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" name="Group 175"/>
          <p:cNvGrpSpPr/>
          <p:nvPr/>
        </p:nvGrpSpPr>
        <p:grpSpPr>
          <a:xfrm>
            <a:off x="3741423" y="3114962"/>
            <a:ext cx="1046601" cy="829127"/>
            <a:chOff x="594944" y="5325144"/>
            <a:chExt cx="1046601" cy="829127"/>
          </a:xfrm>
        </p:grpSpPr>
        <p:sp>
          <p:nvSpPr>
            <p:cNvPr id="177" name="TextBox 176"/>
            <p:cNvSpPr txBox="1"/>
            <p:nvPr/>
          </p:nvSpPr>
          <p:spPr>
            <a:xfrm>
              <a:off x="594944" y="5877272"/>
              <a:ext cx="1046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 smtClean="0"/>
                <a:t>GIS Scientist</a:t>
              </a:r>
              <a:endParaRPr lang="en-GB" sz="1200" b="1" dirty="0"/>
            </a:p>
          </p:txBody>
        </p:sp>
        <p:pic>
          <p:nvPicPr>
            <p:cNvPr id="178" name="Picture 4" descr="C:\Users\kgarwood\AppData\Local\Microsoft\Windows\Temporary Internet Files\Content.IE5\Y3109KS2\working_on_computer_500_clr[1].gif"/>
            <p:cNvPicPr>
              <a:picLocks noChangeAspect="1" noChangeArrowheads="1" noCrop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871" y="5325144"/>
              <a:ext cx="603973" cy="603973"/>
            </a:xfrm>
            <a:prstGeom prst="rect">
              <a:avLst/>
            </a:prstGeom>
            <a:solidFill>
              <a:srgbClr val="FFC000"/>
            </a:solidFill>
          </p:spPr>
        </p:pic>
      </p:grpSp>
      <p:grpSp>
        <p:nvGrpSpPr>
          <p:cNvPr id="186" name="Group 185"/>
          <p:cNvGrpSpPr/>
          <p:nvPr/>
        </p:nvGrpSpPr>
        <p:grpSpPr>
          <a:xfrm>
            <a:off x="3707904" y="2250866"/>
            <a:ext cx="1216344" cy="825129"/>
            <a:chOff x="35496" y="4112568"/>
            <a:chExt cx="1216344" cy="825129"/>
          </a:xfrm>
        </p:grpSpPr>
        <p:pic>
          <p:nvPicPr>
            <p:cNvPr id="187" name="Picture 4" descr="C:\Users\kgarwood\AppData\Local\Microsoft\Windows\Temporary Internet Files\Content.IE5\Y3109KS2\working_on_computer_500_clr[1].gif"/>
            <p:cNvPicPr>
              <a:picLocks noChangeAspect="1" noChangeArrowheads="1" noCrop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459" y="4112568"/>
              <a:ext cx="603973" cy="603973"/>
            </a:xfrm>
            <a:prstGeom prst="rect">
              <a:avLst/>
            </a:prstGeom>
            <a:solidFill>
              <a:srgbClr val="FFC000"/>
            </a:solidFill>
          </p:spPr>
        </p:pic>
        <p:sp>
          <p:nvSpPr>
            <p:cNvPr id="188" name="TextBox 187"/>
            <p:cNvSpPr txBox="1"/>
            <p:nvPr/>
          </p:nvSpPr>
          <p:spPr>
            <a:xfrm>
              <a:off x="35496" y="4660698"/>
              <a:ext cx="1216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 smtClean="0"/>
                <a:t>Epidemiologist</a:t>
              </a:r>
              <a:endParaRPr lang="en-GB" sz="1200" b="1" dirty="0"/>
            </a:p>
          </p:txBody>
        </p:sp>
      </p:grpSp>
      <p:cxnSp>
        <p:nvCxnSpPr>
          <p:cNvPr id="196" name="Straight Arrow Connector 195"/>
          <p:cNvCxnSpPr/>
          <p:nvPr/>
        </p:nvCxnSpPr>
        <p:spPr>
          <a:xfrm>
            <a:off x="4420192" y="3416346"/>
            <a:ext cx="21602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 flipV="1">
            <a:off x="4405887" y="2575937"/>
            <a:ext cx="2310769" cy="457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 flipV="1">
            <a:off x="4420192" y="1404727"/>
            <a:ext cx="206198" cy="747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>
            <a:off x="4636216" y="1404727"/>
            <a:ext cx="0" cy="2011619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/>
          <p:nvPr/>
        </p:nvCxnSpPr>
        <p:spPr>
          <a:xfrm flipH="1" flipV="1">
            <a:off x="6462087" y="1971711"/>
            <a:ext cx="254571" cy="6042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 flipV="1">
            <a:off x="6716656" y="1971711"/>
            <a:ext cx="216024" cy="6069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841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107504" y="3956435"/>
            <a:ext cx="8208912" cy="1872208"/>
          </a:xfrm>
          <a:prstGeom prst="rect">
            <a:avLst/>
          </a:prstGeom>
          <a:solidFill>
            <a:schemeClr val="bg2">
              <a:lumMod val="50000"/>
              <a:alpha val="37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oup 17"/>
          <p:cNvGrpSpPr/>
          <p:nvPr/>
        </p:nvGrpSpPr>
        <p:grpSpPr>
          <a:xfrm>
            <a:off x="107504" y="1796187"/>
            <a:ext cx="2376264" cy="1224140"/>
            <a:chOff x="755576" y="3356992"/>
            <a:chExt cx="2376264" cy="1224140"/>
          </a:xfrm>
        </p:grpSpPr>
        <p:sp>
          <p:nvSpPr>
            <p:cNvPr id="3" name="Rectangle 2"/>
            <p:cNvSpPr/>
            <p:nvPr/>
          </p:nvSpPr>
          <p:spPr>
            <a:xfrm rot="5400000">
              <a:off x="1547663" y="2996955"/>
              <a:ext cx="936106" cy="22322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glow>
                <a:schemeClr val="accent1">
                  <a:alpha val="40000"/>
                </a:schemeClr>
              </a:glow>
              <a:outerShdw blurRad="50800" dist="50800" dir="5400000" algn="ctr" rotWithShape="0">
                <a:srgbClr val="000000"/>
              </a:outerShdw>
            </a:effectLst>
            <a:scene3d>
              <a:camera prst="isometricLeftDown"/>
              <a:lightRig rig="threePt" dir="t"/>
            </a:scene3d>
            <a:sp3d extrusionH="171450" contourW="12700">
              <a:bevelT w="0" h="0"/>
              <a:bevelB w="0" h="0"/>
              <a:extrusionClr>
                <a:schemeClr val="accent1">
                  <a:lumMod val="75000"/>
                </a:schemeClr>
              </a:extrusionClr>
              <a:contourClr>
                <a:schemeClr val="accent1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 rot="5400000">
              <a:off x="1475655" y="2852937"/>
              <a:ext cx="936106" cy="223224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effectLst>
              <a:glow>
                <a:schemeClr val="accent1">
                  <a:alpha val="40000"/>
                </a:schemeClr>
              </a:glow>
              <a:outerShdw blurRad="50800" dist="50800" dir="5400000" algn="ctr" rotWithShape="0">
                <a:srgbClr val="000000"/>
              </a:outerShdw>
            </a:effectLst>
            <a:scene3d>
              <a:camera prst="isometricLeftDown"/>
              <a:lightRig rig="threePt" dir="t"/>
            </a:scene3d>
            <a:sp3d extrusionH="171450" contourW="12700">
              <a:bevelT w="0" h="0"/>
              <a:bevelB w="0" h="0"/>
              <a:extrusionClr>
                <a:schemeClr val="accent5">
                  <a:lumMod val="60000"/>
                  <a:lumOff val="40000"/>
                </a:schemeClr>
              </a:extrusionClr>
              <a:contourClr>
                <a:schemeClr val="accent5">
                  <a:lumMod val="60000"/>
                  <a:lumOff val="4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 rot="5400000">
              <a:off x="1403647" y="2708921"/>
              <a:ext cx="936106" cy="223224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effectLst>
              <a:glow>
                <a:schemeClr val="accent1">
                  <a:alpha val="40000"/>
                </a:schemeClr>
              </a:glow>
              <a:outerShdw blurRad="50800" dist="50800" dir="5400000" algn="ctr" rotWithShape="0">
                <a:srgbClr val="000000"/>
              </a:outerShdw>
            </a:effectLst>
            <a:scene3d>
              <a:camera prst="isometricLeftDown"/>
              <a:lightRig rig="threePt" dir="t"/>
            </a:scene3d>
            <a:sp3d extrusionH="171450" contourW="12700">
              <a:bevelT w="0" h="0"/>
              <a:bevelB w="0" h="0"/>
              <a:extrusionClr>
                <a:schemeClr val="accent2">
                  <a:lumMod val="60000"/>
                  <a:lumOff val="40000"/>
                </a:schemeClr>
              </a:extrusionClr>
              <a:contourClr>
                <a:schemeClr val="accent2">
                  <a:lumMod val="60000"/>
                  <a:lumOff val="4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79512" y="3083039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Data Loader Tool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796136" y="316608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Information Governance Tool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264684" y="122186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Study Submission Tool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5760132" y="1221872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Study Result Retrieval Tool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179512" y="4926908"/>
            <a:ext cx="443234" cy="3343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" name="Group 18"/>
          <p:cNvGrpSpPr/>
          <p:nvPr/>
        </p:nvGrpSpPr>
        <p:grpSpPr>
          <a:xfrm>
            <a:off x="107504" y="-27384"/>
            <a:ext cx="2376264" cy="1224140"/>
            <a:chOff x="755576" y="3356992"/>
            <a:chExt cx="2376264" cy="1224140"/>
          </a:xfrm>
        </p:grpSpPr>
        <p:sp>
          <p:nvSpPr>
            <p:cNvPr id="20" name="Rectangle 19"/>
            <p:cNvSpPr/>
            <p:nvPr/>
          </p:nvSpPr>
          <p:spPr>
            <a:xfrm rot="5400000">
              <a:off x="1547663" y="2996955"/>
              <a:ext cx="936106" cy="22322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glow>
                <a:schemeClr val="accent1">
                  <a:alpha val="40000"/>
                </a:schemeClr>
              </a:glow>
              <a:outerShdw blurRad="50800" dist="50800" dir="5400000" algn="ctr" rotWithShape="0">
                <a:srgbClr val="000000"/>
              </a:outerShdw>
            </a:effectLst>
            <a:scene3d>
              <a:camera prst="isometricLeftDown"/>
              <a:lightRig rig="threePt" dir="t"/>
            </a:scene3d>
            <a:sp3d extrusionH="171450" contourW="12700">
              <a:bevelT w="0" h="0"/>
              <a:bevelB w="0" h="0"/>
              <a:extrusionClr>
                <a:schemeClr val="accent1">
                  <a:lumMod val="75000"/>
                </a:schemeClr>
              </a:extrusionClr>
              <a:contourClr>
                <a:schemeClr val="accent1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 rot="5400000">
              <a:off x="1475655" y="2852937"/>
              <a:ext cx="936106" cy="223224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effectLst>
              <a:glow>
                <a:schemeClr val="accent1">
                  <a:alpha val="40000"/>
                </a:schemeClr>
              </a:glow>
              <a:outerShdw blurRad="50800" dist="50800" dir="5400000" algn="ctr" rotWithShape="0">
                <a:srgbClr val="000000"/>
              </a:outerShdw>
            </a:effectLst>
            <a:scene3d>
              <a:camera prst="isometricLeftDown"/>
              <a:lightRig rig="threePt" dir="t"/>
            </a:scene3d>
            <a:sp3d extrusionH="171450" contourW="12700">
              <a:bevelT w="0" h="0"/>
              <a:bevelB w="0" h="0"/>
              <a:extrusionClr>
                <a:schemeClr val="accent5">
                  <a:lumMod val="60000"/>
                  <a:lumOff val="40000"/>
                </a:schemeClr>
              </a:extrusionClr>
              <a:contourClr>
                <a:schemeClr val="accent5">
                  <a:lumMod val="60000"/>
                  <a:lumOff val="4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/>
            <p:cNvSpPr/>
            <p:nvPr/>
          </p:nvSpPr>
          <p:spPr>
            <a:xfrm rot="5400000">
              <a:off x="1403647" y="2708921"/>
              <a:ext cx="936106" cy="2232248"/>
            </a:xfrm>
            <a:prstGeom prst="rect">
              <a:avLst/>
            </a:prstGeom>
            <a:pattFill prst="sphere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effectLst>
              <a:glow>
                <a:schemeClr val="accent1">
                  <a:alpha val="40000"/>
                </a:schemeClr>
              </a:glow>
              <a:outerShdw blurRad="50800" dist="50800" dir="5400000" algn="ctr" rotWithShape="0">
                <a:srgbClr val="000000"/>
              </a:outerShdw>
            </a:effectLst>
            <a:scene3d>
              <a:camera prst="isometricLeftDown"/>
              <a:lightRig rig="threePt" dir="t"/>
            </a:scene3d>
            <a:sp3d extrusionH="171450" contourW="12700">
              <a:bevelT w="0" h="0"/>
              <a:bevelB w="0" h="0"/>
              <a:extrusionClr>
                <a:schemeClr val="accent2">
                  <a:lumMod val="60000"/>
                  <a:lumOff val="40000"/>
                </a:schemeClr>
              </a:extrusionClr>
              <a:contourClr>
                <a:schemeClr val="accent2">
                  <a:lumMod val="60000"/>
                  <a:lumOff val="4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580112" y="-27376"/>
            <a:ext cx="2376264" cy="1224140"/>
            <a:chOff x="755576" y="3356992"/>
            <a:chExt cx="2376264" cy="1224140"/>
          </a:xfrm>
        </p:grpSpPr>
        <p:sp>
          <p:nvSpPr>
            <p:cNvPr id="24" name="Rectangle 23"/>
            <p:cNvSpPr/>
            <p:nvPr/>
          </p:nvSpPr>
          <p:spPr>
            <a:xfrm rot="5400000">
              <a:off x="1547663" y="2996955"/>
              <a:ext cx="936106" cy="22322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glow>
                <a:schemeClr val="accent1">
                  <a:alpha val="40000"/>
                </a:schemeClr>
              </a:glow>
              <a:outerShdw blurRad="50800" dist="50800" dir="5400000" algn="ctr" rotWithShape="0">
                <a:srgbClr val="000000"/>
              </a:outerShdw>
            </a:effectLst>
            <a:scene3d>
              <a:camera prst="isometricLeftDown"/>
              <a:lightRig rig="threePt" dir="t"/>
            </a:scene3d>
            <a:sp3d extrusionH="171450" contourW="12700">
              <a:bevelT w="0" h="0"/>
              <a:bevelB w="0" h="0"/>
              <a:extrusionClr>
                <a:schemeClr val="accent1">
                  <a:lumMod val="75000"/>
                </a:schemeClr>
              </a:extrusionClr>
              <a:contourClr>
                <a:schemeClr val="accent1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/>
            <p:cNvSpPr/>
            <p:nvPr/>
          </p:nvSpPr>
          <p:spPr>
            <a:xfrm rot="5400000">
              <a:off x="1475655" y="2852937"/>
              <a:ext cx="936106" cy="223224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effectLst>
              <a:glow>
                <a:schemeClr val="accent1">
                  <a:alpha val="40000"/>
                </a:schemeClr>
              </a:glow>
              <a:outerShdw blurRad="50800" dist="50800" dir="5400000" algn="ctr" rotWithShape="0">
                <a:srgbClr val="000000"/>
              </a:outerShdw>
            </a:effectLst>
            <a:scene3d>
              <a:camera prst="isometricLeftDown"/>
              <a:lightRig rig="threePt" dir="t"/>
            </a:scene3d>
            <a:sp3d extrusionH="171450" contourW="12700">
              <a:bevelT w="0" h="0"/>
              <a:bevelB w="0" h="0"/>
              <a:extrusionClr>
                <a:schemeClr val="accent5">
                  <a:lumMod val="60000"/>
                  <a:lumOff val="40000"/>
                </a:schemeClr>
              </a:extrusionClr>
              <a:contourClr>
                <a:schemeClr val="accent5">
                  <a:lumMod val="60000"/>
                  <a:lumOff val="4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5"/>
            <p:cNvSpPr/>
            <p:nvPr/>
          </p:nvSpPr>
          <p:spPr>
            <a:xfrm rot="5400000">
              <a:off x="1403647" y="2708921"/>
              <a:ext cx="936106" cy="2232248"/>
            </a:xfrm>
            <a:prstGeom prst="rect">
              <a:avLst/>
            </a:prstGeom>
            <a:pattFill prst="sphere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effectLst>
              <a:glow>
                <a:schemeClr val="accent1">
                  <a:alpha val="40000"/>
                </a:schemeClr>
              </a:glow>
              <a:outerShdw blurRad="50800" dist="50800" dir="5400000" algn="ctr" rotWithShape="0">
                <a:srgbClr val="000000"/>
              </a:outerShdw>
            </a:effectLst>
            <a:scene3d>
              <a:camera prst="isometricLeftDown"/>
              <a:lightRig rig="threePt" dir="t"/>
            </a:scene3d>
            <a:sp3d extrusionH="171450" contourW="12700">
              <a:bevelT w="0" h="0"/>
              <a:bevelB w="0" h="0"/>
              <a:extrusionClr>
                <a:schemeClr val="accent2">
                  <a:lumMod val="60000"/>
                  <a:lumOff val="40000"/>
                </a:schemeClr>
              </a:extrusionClr>
              <a:contourClr>
                <a:schemeClr val="accent2">
                  <a:lumMod val="60000"/>
                  <a:lumOff val="4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652120" y="1868203"/>
            <a:ext cx="2376264" cy="1224140"/>
            <a:chOff x="755576" y="3356992"/>
            <a:chExt cx="2376264" cy="1224140"/>
          </a:xfrm>
        </p:grpSpPr>
        <p:sp>
          <p:nvSpPr>
            <p:cNvPr id="28" name="Rectangle 27"/>
            <p:cNvSpPr/>
            <p:nvPr/>
          </p:nvSpPr>
          <p:spPr>
            <a:xfrm rot="5400000">
              <a:off x="1547663" y="2996955"/>
              <a:ext cx="936106" cy="22322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glow>
                <a:schemeClr val="accent1">
                  <a:alpha val="40000"/>
                </a:schemeClr>
              </a:glow>
              <a:outerShdw blurRad="50800" dist="50800" dir="5400000" algn="ctr" rotWithShape="0">
                <a:srgbClr val="000000"/>
              </a:outerShdw>
            </a:effectLst>
            <a:scene3d>
              <a:camera prst="isometricLeftDown"/>
              <a:lightRig rig="threePt" dir="t"/>
            </a:scene3d>
            <a:sp3d extrusionH="171450" contourW="12700">
              <a:bevelT w="0" h="0"/>
              <a:bevelB w="0" h="0"/>
              <a:extrusionClr>
                <a:schemeClr val="accent1">
                  <a:lumMod val="75000"/>
                </a:schemeClr>
              </a:extrusionClr>
              <a:contourClr>
                <a:schemeClr val="accent1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/>
            <p:cNvSpPr/>
            <p:nvPr/>
          </p:nvSpPr>
          <p:spPr>
            <a:xfrm rot="5400000">
              <a:off x="1475655" y="2852937"/>
              <a:ext cx="936106" cy="223224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effectLst>
              <a:glow>
                <a:schemeClr val="accent1">
                  <a:alpha val="40000"/>
                </a:schemeClr>
              </a:glow>
              <a:outerShdw blurRad="50800" dist="50800" dir="5400000" algn="ctr" rotWithShape="0">
                <a:srgbClr val="000000"/>
              </a:outerShdw>
            </a:effectLst>
            <a:scene3d>
              <a:camera prst="isometricLeftDown"/>
              <a:lightRig rig="threePt" dir="t"/>
            </a:scene3d>
            <a:sp3d extrusionH="171450" contourW="12700">
              <a:bevelT w="0" h="0"/>
              <a:bevelB w="0" h="0"/>
              <a:extrusionClr>
                <a:schemeClr val="accent5">
                  <a:lumMod val="60000"/>
                  <a:lumOff val="40000"/>
                </a:schemeClr>
              </a:extrusionClr>
              <a:contourClr>
                <a:schemeClr val="accent5">
                  <a:lumMod val="60000"/>
                  <a:lumOff val="4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tangle 29"/>
            <p:cNvSpPr/>
            <p:nvPr/>
          </p:nvSpPr>
          <p:spPr>
            <a:xfrm rot="5400000">
              <a:off x="1403647" y="2708921"/>
              <a:ext cx="936106" cy="223224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effectLst>
              <a:glow>
                <a:schemeClr val="accent1">
                  <a:alpha val="40000"/>
                </a:schemeClr>
              </a:glow>
              <a:outerShdw blurRad="50800" dist="50800" dir="5400000" algn="ctr" rotWithShape="0">
                <a:srgbClr val="000000"/>
              </a:outerShdw>
            </a:effectLst>
            <a:scene3d>
              <a:camera prst="isometricLeftDown"/>
              <a:lightRig rig="threePt" dir="t"/>
            </a:scene3d>
            <a:sp3d extrusionH="171450" contourW="12700">
              <a:bevelT w="0" h="0"/>
              <a:bevelB w="0" h="0"/>
              <a:extrusionClr>
                <a:schemeClr val="accent2">
                  <a:lumMod val="60000"/>
                  <a:lumOff val="40000"/>
                </a:schemeClr>
              </a:extrusionClr>
              <a:contourClr>
                <a:schemeClr val="accent2">
                  <a:lumMod val="60000"/>
                  <a:lumOff val="4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1" name="Flowchart: Magnetic Disk 30"/>
          <p:cNvSpPr/>
          <p:nvPr/>
        </p:nvSpPr>
        <p:spPr>
          <a:xfrm>
            <a:off x="3851920" y="2624906"/>
            <a:ext cx="576064" cy="504052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34925">
            <a:solidFill>
              <a:srgbClr val="FFFFFF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  <a:scene3d>
            <a:camera prst="perspectiveFront" fov="2700000">
              <a:rot lat="20405145" lon="18092255" rev="5369261"/>
            </a:camera>
            <a:lightRig rig="threePt" dir="t">
              <a:rot lat="0" lon="0" rev="0"/>
            </a:lightRig>
          </a:scene3d>
          <a:sp3d extrusionH="254000" contourW="12700" prstMaterial="dkEdge">
            <a:bevelB prst="softRound"/>
            <a:extrusionClr>
              <a:schemeClr val="bg1">
                <a:lumMod val="65000"/>
              </a:schemeClr>
            </a:extrusionClr>
            <a:contourClr>
              <a:schemeClr val="bg1">
                <a:lumMod val="6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622746" y="4513916"/>
            <a:ext cx="805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Presentation Layer (desktop application)</a:t>
            </a:r>
            <a:r>
              <a:rPr lang="en-GB" dirty="0" smtClean="0"/>
              <a:t>: generate forms, visualise study results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622746" y="4945963"/>
            <a:ext cx="783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Business Concept Layer</a:t>
            </a:r>
            <a:r>
              <a:rPr lang="en-GB" dirty="0" smtClean="0"/>
              <a:t>: code used to define field properties of science concepts </a:t>
            </a:r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179512" y="4523207"/>
            <a:ext cx="443234" cy="3343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190698" y="5340956"/>
            <a:ext cx="443234" cy="334379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622746" y="5315296"/>
            <a:ext cx="7405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Data Storage Layer</a:t>
            </a:r>
            <a:r>
              <a:rPr lang="en-GB" dirty="0" smtClean="0"/>
              <a:t>: code that uses business objects to construct SQL queries </a:t>
            </a:r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3635896" y="3380363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Database</a:t>
            </a:r>
            <a:endParaRPr lang="en-GB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264865" y="1196764"/>
            <a:ext cx="1587055" cy="163541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264865" y="2904316"/>
            <a:ext cx="1587055" cy="31895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4481990" y="3094389"/>
            <a:ext cx="1383813" cy="6995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4427984" y="1076120"/>
            <a:ext cx="1332148" cy="165617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22746" y="4100451"/>
            <a:ext cx="783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Presentation Layer (web)</a:t>
            </a:r>
            <a:r>
              <a:rPr lang="en-GB" dirty="0" smtClean="0"/>
              <a:t>: generate forms, visualise study results</a:t>
            </a:r>
            <a:endParaRPr lang="en-GB" dirty="0"/>
          </a:p>
        </p:txBody>
      </p:sp>
      <p:sp>
        <p:nvSpPr>
          <p:cNvPr id="41" name="Rectangle 40"/>
          <p:cNvSpPr/>
          <p:nvPr/>
        </p:nvSpPr>
        <p:spPr>
          <a:xfrm>
            <a:off x="179512" y="4109743"/>
            <a:ext cx="443234" cy="334379"/>
          </a:xfrm>
          <a:prstGeom prst="rect">
            <a:avLst/>
          </a:prstGeom>
          <a:pattFill prst="sphere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560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34270" y="4437112"/>
            <a:ext cx="2667875" cy="504056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037849" y="3897052"/>
            <a:ext cx="2664295" cy="5400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882146" y="3771038"/>
            <a:ext cx="2972121" cy="1818202"/>
          </a:xfrm>
          <a:prstGeom prst="rect">
            <a:avLst/>
          </a:prstGeom>
          <a:solidFill>
            <a:schemeClr val="bg1">
              <a:lumMod val="85000"/>
              <a:alpha val="73000"/>
            </a:schemeClr>
          </a:solidFill>
          <a:ln w="635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1037850" y="450447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Data Storage Layer</a:t>
            </a:r>
            <a:endParaRPr lang="en-GB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41658" y="3982416"/>
            <a:ext cx="2414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Business Concept Layer</a:t>
            </a:r>
            <a:endParaRPr lang="en-GB" b="1" dirty="0"/>
          </a:p>
        </p:txBody>
      </p:sp>
      <p:sp>
        <p:nvSpPr>
          <p:cNvPr id="13" name="Rectangle 12"/>
          <p:cNvSpPr/>
          <p:nvPr/>
        </p:nvSpPr>
        <p:spPr>
          <a:xfrm>
            <a:off x="599411" y="2452246"/>
            <a:ext cx="3559986" cy="3713058"/>
          </a:xfrm>
          <a:prstGeom prst="rect">
            <a:avLst/>
          </a:prstGeom>
          <a:solidFill>
            <a:srgbClr val="FFFF00">
              <a:alpha val="15000"/>
            </a:srgbClr>
          </a:solidFill>
          <a:ln w="635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010158" y="513860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Java Service API</a:t>
            </a:r>
            <a:endParaRPr lang="en-GB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034271" y="565195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Web Services</a:t>
            </a:r>
            <a:endParaRPr lang="en-GB" b="1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1982266" y="2015720"/>
            <a:ext cx="0" cy="1755318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C:\rif_final_design_doc\fred_screenshots\diseaseSubmiss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55410"/>
            <a:ext cx="2124599" cy="1096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Straight Arrow Connector 42"/>
          <p:cNvCxnSpPr/>
          <p:nvPr/>
        </p:nvCxnSpPr>
        <p:spPr>
          <a:xfrm flipV="1">
            <a:off x="2948660" y="2015720"/>
            <a:ext cx="0" cy="175531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948660" y="2502188"/>
            <a:ext cx="1539183" cy="391192"/>
          </a:xfrm>
          <a:prstGeom prst="line">
            <a:avLst/>
          </a:prstGeom>
          <a:ln w="254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574812" y="2452246"/>
            <a:ext cx="3885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Parse URLs to choose middleware method</a:t>
            </a:r>
            <a:endParaRPr lang="en-GB" dirty="0"/>
          </a:p>
        </p:txBody>
      </p:sp>
      <p:sp>
        <p:nvSpPr>
          <p:cNvPr id="47" name="TextBox 46"/>
          <p:cNvSpPr txBox="1"/>
          <p:nvPr/>
        </p:nvSpPr>
        <p:spPr>
          <a:xfrm>
            <a:off x="4574812" y="2998693"/>
            <a:ext cx="3885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Convert URL parameter values into Java objects</a:t>
            </a:r>
            <a:endParaRPr lang="en-GB" dirty="0"/>
          </a:p>
        </p:txBody>
      </p:sp>
      <p:sp>
        <p:nvSpPr>
          <p:cNvPr id="48" name="TextBox 47"/>
          <p:cNvSpPr txBox="1"/>
          <p:nvPr/>
        </p:nvSpPr>
        <p:spPr>
          <a:xfrm>
            <a:off x="4634944" y="4005064"/>
            <a:ext cx="3753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Convert Java objects into JSON or </a:t>
            </a:r>
            <a:r>
              <a:rPr lang="en-GB" dirty="0" err="1"/>
              <a:t>T</a:t>
            </a:r>
            <a:r>
              <a:rPr lang="en-GB" dirty="0" err="1" smtClean="0"/>
              <a:t>opoJSON</a:t>
            </a:r>
            <a:endParaRPr lang="en-GB" dirty="0"/>
          </a:p>
        </p:txBody>
      </p:sp>
      <p:sp>
        <p:nvSpPr>
          <p:cNvPr id="49" name="TextBox 48"/>
          <p:cNvSpPr txBox="1"/>
          <p:nvPr/>
        </p:nvSpPr>
        <p:spPr>
          <a:xfrm>
            <a:off x="4572000" y="2132856"/>
            <a:ext cx="375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From web service to Java service API</a:t>
            </a:r>
            <a:endParaRPr lang="en-GB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59851" y="3712386"/>
            <a:ext cx="375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From Java service API to web service</a:t>
            </a:r>
            <a:endParaRPr lang="en-GB" b="1" dirty="0"/>
          </a:p>
        </p:txBody>
      </p:sp>
      <p:cxnSp>
        <p:nvCxnSpPr>
          <p:cNvPr id="52" name="Straight Connector 51"/>
          <p:cNvCxnSpPr>
            <a:endCxn id="50" idx="1"/>
          </p:cNvCxnSpPr>
          <p:nvPr/>
        </p:nvCxnSpPr>
        <p:spPr>
          <a:xfrm>
            <a:off x="1982266" y="2893380"/>
            <a:ext cx="2577585" cy="1003672"/>
          </a:xfrm>
          <a:prstGeom prst="line">
            <a:avLst/>
          </a:prstGeom>
          <a:ln w="254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93455" y="1551505"/>
            <a:ext cx="2447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Study Submission Tool</a:t>
            </a:r>
            <a:endParaRPr lang="en-GB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2627784" y="1556792"/>
            <a:ext cx="272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Study Result Retrieval Tool</a:t>
            </a:r>
            <a:endParaRPr lang="en-GB" b="1" dirty="0"/>
          </a:p>
        </p:txBody>
      </p:sp>
      <p:pic>
        <p:nvPicPr>
          <p:cNvPr id="62" name="Picture 2" descr="C:\rif_final_design_doc\fred_screenshots\diseaseSubmiss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382" y="455410"/>
            <a:ext cx="2203809" cy="113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611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/>
          <p:nvPr/>
        </p:nvCxnSpPr>
        <p:spPr>
          <a:xfrm flipH="1">
            <a:off x="3227695" y="916147"/>
            <a:ext cx="1872206" cy="41752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5099901" y="404664"/>
            <a:ext cx="1080120" cy="880815"/>
            <a:chOff x="5220072" y="1504237"/>
            <a:chExt cx="1080120" cy="880815"/>
          </a:xfrm>
        </p:grpSpPr>
        <p:sp>
          <p:nvSpPr>
            <p:cNvPr id="16" name="Can 15"/>
            <p:cNvSpPr/>
            <p:nvPr/>
          </p:nvSpPr>
          <p:spPr>
            <a:xfrm>
              <a:off x="5580112" y="1628800"/>
              <a:ext cx="360040" cy="38692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10082" y="2015720"/>
              <a:ext cx="900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ICD 10 </a:t>
              </a:r>
              <a:endParaRPr lang="en-GB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220072" y="1504237"/>
              <a:ext cx="1080120" cy="878484"/>
            </a:xfrm>
            <a:prstGeom prst="rect">
              <a:avLst/>
            </a:prstGeom>
            <a:solidFill>
              <a:srgbClr val="FFFF00">
                <a:alpha val="15000"/>
              </a:srgbClr>
            </a:solidFill>
            <a:ln w="635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036005" y="1484784"/>
            <a:ext cx="1098122" cy="878484"/>
            <a:chOff x="5202070" y="2622524"/>
            <a:chExt cx="1098122" cy="878484"/>
          </a:xfrm>
        </p:grpSpPr>
        <p:sp>
          <p:nvSpPr>
            <p:cNvPr id="20" name="Can 19"/>
            <p:cNvSpPr/>
            <p:nvPr/>
          </p:nvSpPr>
          <p:spPr>
            <a:xfrm>
              <a:off x="5562110" y="2744756"/>
              <a:ext cx="360040" cy="38692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364088" y="3131676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ICD 9 </a:t>
              </a:r>
              <a:endParaRPr lang="en-GB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202070" y="2622524"/>
              <a:ext cx="1098122" cy="878484"/>
            </a:xfrm>
            <a:prstGeom prst="rect">
              <a:avLst/>
            </a:prstGeom>
            <a:solidFill>
              <a:srgbClr val="FFFF00">
                <a:alpha val="15000"/>
              </a:srgbClr>
            </a:solidFill>
            <a:ln w="635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739861" y="1916832"/>
            <a:ext cx="1080120" cy="878484"/>
            <a:chOff x="5220072" y="3791371"/>
            <a:chExt cx="1080120" cy="878484"/>
          </a:xfrm>
        </p:grpSpPr>
        <p:sp>
          <p:nvSpPr>
            <p:cNvPr id="24" name="Can 23"/>
            <p:cNvSpPr/>
            <p:nvPr/>
          </p:nvSpPr>
          <p:spPr>
            <a:xfrm>
              <a:off x="5580112" y="3913603"/>
              <a:ext cx="360040" cy="38692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00092" y="4300523"/>
              <a:ext cx="900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OPCS </a:t>
              </a:r>
              <a:endParaRPr lang="en-GB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220072" y="3791371"/>
              <a:ext cx="1080120" cy="878484"/>
            </a:xfrm>
            <a:prstGeom prst="rect">
              <a:avLst/>
            </a:prstGeom>
            <a:solidFill>
              <a:srgbClr val="FFFF00">
                <a:alpha val="15000"/>
              </a:srgbClr>
            </a:solidFill>
            <a:ln w="635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315925" y="2852936"/>
            <a:ext cx="1440160" cy="796925"/>
            <a:chOff x="4283968" y="5440387"/>
            <a:chExt cx="1440160" cy="796925"/>
          </a:xfrm>
        </p:grpSpPr>
        <p:sp>
          <p:nvSpPr>
            <p:cNvPr id="30" name="TextBox 29"/>
            <p:cNvSpPr txBox="1"/>
            <p:nvPr/>
          </p:nvSpPr>
          <p:spPr>
            <a:xfrm>
              <a:off x="4283968" y="5440387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/>
                <a:t>Health Code</a:t>
              </a:r>
              <a:endParaRPr lang="en-GB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283968" y="5661248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/>
                <a:t>Provider</a:t>
              </a:r>
              <a:endParaRPr lang="en-GB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83968" y="586798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/>
                <a:t>Services</a:t>
              </a:r>
              <a:endParaRPr lang="en-GB" b="1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47373" y="1268760"/>
            <a:ext cx="1584176" cy="818968"/>
            <a:chOff x="3131840" y="1196752"/>
            <a:chExt cx="1584176" cy="818968"/>
          </a:xfrm>
        </p:grpSpPr>
        <p:sp>
          <p:nvSpPr>
            <p:cNvPr id="34" name="Oval 33"/>
            <p:cNvSpPr/>
            <p:nvPr/>
          </p:nvSpPr>
          <p:spPr>
            <a:xfrm>
              <a:off x="3131840" y="1196752"/>
              <a:ext cx="1584176" cy="8189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75856" y="1308477"/>
              <a:ext cx="1440160" cy="640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Health Code Manager</a:t>
              </a:r>
              <a:endParaRPr lang="en-GB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251520" y="332656"/>
            <a:ext cx="3780084" cy="3257277"/>
          </a:xfrm>
          <a:prstGeom prst="rect">
            <a:avLst/>
          </a:prstGeom>
          <a:solidFill>
            <a:schemeClr val="tx2">
              <a:lumMod val="75000"/>
              <a:alpha val="52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/>
          <p:cNvSpPr txBox="1"/>
          <p:nvPr/>
        </p:nvSpPr>
        <p:spPr>
          <a:xfrm>
            <a:off x="673963" y="715259"/>
            <a:ext cx="212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Data Storage Layer</a:t>
            </a:r>
            <a:endParaRPr lang="en-GB" b="1" dirty="0"/>
          </a:p>
        </p:txBody>
      </p:sp>
      <p:grpSp>
        <p:nvGrpSpPr>
          <p:cNvPr id="42" name="Group 41"/>
          <p:cNvGrpSpPr/>
          <p:nvPr/>
        </p:nvGrpSpPr>
        <p:grpSpPr>
          <a:xfrm>
            <a:off x="2579621" y="1124744"/>
            <a:ext cx="648072" cy="526620"/>
            <a:chOff x="4259451" y="2385052"/>
            <a:chExt cx="648072" cy="526620"/>
          </a:xfrm>
        </p:grpSpPr>
        <p:sp>
          <p:nvSpPr>
            <p:cNvPr id="41" name="Oval 40"/>
            <p:cNvSpPr/>
            <p:nvPr/>
          </p:nvSpPr>
          <p:spPr>
            <a:xfrm>
              <a:off x="4335651" y="2461252"/>
              <a:ext cx="495672" cy="41039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Oval 39"/>
            <p:cNvSpPr/>
            <p:nvPr/>
          </p:nvSpPr>
          <p:spPr>
            <a:xfrm>
              <a:off x="4259451" y="2385052"/>
              <a:ext cx="648072" cy="526620"/>
            </a:xfrm>
            <a:prstGeom prst="ellipse">
              <a:avLst/>
            </a:prstGeom>
            <a:solidFill>
              <a:schemeClr val="bg1">
                <a:alpha val="66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579621" y="2121742"/>
            <a:ext cx="648072" cy="526620"/>
            <a:chOff x="4259451" y="2385052"/>
            <a:chExt cx="648072" cy="526620"/>
          </a:xfrm>
        </p:grpSpPr>
        <p:sp>
          <p:nvSpPr>
            <p:cNvPr id="44" name="Oval 43"/>
            <p:cNvSpPr/>
            <p:nvPr/>
          </p:nvSpPr>
          <p:spPr>
            <a:xfrm>
              <a:off x="4335651" y="2461252"/>
              <a:ext cx="495672" cy="41039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Oval 44"/>
            <p:cNvSpPr/>
            <p:nvPr/>
          </p:nvSpPr>
          <p:spPr>
            <a:xfrm>
              <a:off x="4259451" y="2385052"/>
              <a:ext cx="648072" cy="526620"/>
            </a:xfrm>
            <a:prstGeom prst="ellipse">
              <a:avLst/>
            </a:prstGeom>
            <a:solidFill>
              <a:schemeClr val="bg1">
                <a:alpha val="66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363597" y="1598809"/>
            <a:ext cx="1668007" cy="462039"/>
            <a:chOff x="899591" y="3645024"/>
            <a:chExt cx="1668007" cy="462039"/>
          </a:xfrm>
        </p:grpSpPr>
        <p:sp>
          <p:nvSpPr>
            <p:cNvPr id="46" name="TextBox 45"/>
            <p:cNvSpPr txBox="1"/>
            <p:nvPr/>
          </p:nvSpPr>
          <p:spPr>
            <a:xfrm>
              <a:off x="899592" y="3645024"/>
              <a:ext cx="16680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 smtClean="0"/>
                <a:t>Web Service Health</a:t>
              </a:r>
              <a:endParaRPr lang="en-GB" sz="14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99591" y="3798862"/>
              <a:ext cx="1531447" cy="308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 smtClean="0"/>
                <a:t>Code Provider</a:t>
              </a:r>
              <a:endParaRPr lang="en-GB" sz="1400" b="1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479595" y="2636912"/>
            <a:ext cx="1299449" cy="485850"/>
            <a:chOff x="2771800" y="3951262"/>
            <a:chExt cx="1299449" cy="485850"/>
          </a:xfrm>
        </p:grpSpPr>
        <p:sp>
          <p:nvSpPr>
            <p:cNvPr id="49" name="TextBox 48"/>
            <p:cNvSpPr txBox="1"/>
            <p:nvPr/>
          </p:nvSpPr>
          <p:spPr>
            <a:xfrm>
              <a:off x="2771800" y="3951262"/>
              <a:ext cx="1152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 smtClean="0"/>
                <a:t>XML Health</a:t>
              </a:r>
              <a:endParaRPr lang="en-GB" sz="1400" b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771800" y="4124195"/>
              <a:ext cx="1299449" cy="312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 smtClean="0"/>
                <a:t>Code Provider</a:t>
              </a:r>
              <a:endParaRPr lang="en-GB" sz="1400" b="1" dirty="0"/>
            </a:p>
          </p:txBody>
        </p:sp>
      </p:grpSp>
      <p:cxnSp>
        <p:nvCxnSpPr>
          <p:cNvPr id="56" name="Straight Arrow Connector 55"/>
          <p:cNvCxnSpPr/>
          <p:nvPr/>
        </p:nvCxnSpPr>
        <p:spPr>
          <a:xfrm flipH="1" flipV="1">
            <a:off x="3197603" y="1374064"/>
            <a:ext cx="2838402" cy="22474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3227695" y="1406140"/>
            <a:ext cx="1872206" cy="500446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723530" y="2405121"/>
            <a:ext cx="1435137" cy="591831"/>
            <a:chOff x="2123728" y="4444562"/>
            <a:chExt cx="1435137" cy="591831"/>
          </a:xfrm>
        </p:grpSpPr>
        <p:sp>
          <p:nvSpPr>
            <p:cNvPr id="10" name="TextBox 9"/>
            <p:cNvSpPr txBox="1"/>
            <p:nvPr/>
          </p:nvSpPr>
          <p:spPr>
            <a:xfrm>
              <a:off x="2137984" y="4444562"/>
              <a:ext cx="1420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Health Code</a:t>
              </a:r>
              <a:endParaRPr lang="en-GB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123728" y="4667061"/>
              <a:ext cx="1420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Provider API </a:t>
              </a:r>
              <a:endParaRPr lang="en-GB" dirty="0"/>
            </a:p>
          </p:txBody>
        </p:sp>
      </p:grpSp>
      <p:cxnSp>
        <p:nvCxnSpPr>
          <p:cNvPr id="72" name="Straight Arrow Connector 71"/>
          <p:cNvCxnSpPr>
            <a:stCxn id="40" idx="2"/>
          </p:cNvCxnSpPr>
          <p:nvPr/>
        </p:nvCxnSpPr>
        <p:spPr>
          <a:xfrm flipH="1">
            <a:off x="1831862" y="1388054"/>
            <a:ext cx="747759" cy="21896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1211469" y="1531788"/>
            <a:ext cx="1403014" cy="894196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1211469" y="2339646"/>
            <a:ext cx="1388588" cy="86338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442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107504" y="4581128"/>
            <a:ext cx="8208912" cy="2016224"/>
          </a:xfrm>
          <a:prstGeom prst="rect">
            <a:avLst/>
          </a:prstGeom>
          <a:solidFill>
            <a:schemeClr val="bg2">
              <a:lumMod val="50000"/>
              <a:alpha val="37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79512" y="39237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Data Loader Tool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796136" y="379078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Information Governance Tool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264684" y="148478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Study Submission Tool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5760132" y="1556792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Study Result Retrieval Tool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179512" y="5551601"/>
            <a:ext cx="443234" cy="334379"/>
          </a:xfrm>
          <a:prstGeom prst="rect">
            <a:avLst/>
          </a:prstGeom>
          <a:pattFill prst="solidDmnd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Flowchart: Magnetic Disk 30"/>
          <p:cNvSpPr/>
          <p:nvPr/>
        </p:nvSpPr>
        <p:spPr>
          <a:xfrm>
            <a:off x="3851920" y="3177591"/>
            <a:ext cx="576064" cy="504052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34925">
            <a:solidFill>
              <a:srgbClr val="FFFFFF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  <a:scene3d>
            <a:camera prst="perspectiveFront" fov="2700000">
              <a:rot lat="20405145" lon="18092255" rev="5369261"/>
            </a:camera>
            <a:lightRig rig="threePt" dir="t">
              <a:rot lat="0" lon="0" rev="0"/>
            </a:lightRig>
          </a:scene3d>
          <a:sp3d extrusionH="254000" contourW="12700" prstMaterial="dkEdge">
            <a:bevelB prst="softRound"/>
            <a:extrusionClr>
              <a:schemeClr val="bg1">
                <a:lumMod val="65000"/>
              </a:schemeClr>
            </a:extrusionClr>
            <a:contourClr>
              <a:schemeClr val="bg1">
                <a:lumMod val="6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622746" y="5138609"/>
            <a:ext cx="805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Presentation Layer (desktop application)</a:t>
            </a:r>
            <a:r>
              <a:rPr lang="en-GB" dirty="0" smtClean="0"/>
              <a:t>: generate forms, visualise study results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622746" y="5517232"/>
            <a:ext cx="783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Web Service Layer</a:t>
            </a:r>
            <a:r>
              <a:rPr lang="en-GB" dirty="0" smtClean="0"/>
              <a:t>: service that hides business and data storage layers from web</a:t>
            </a:r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179512" y="5147900"/>
            <a:ext cx="443234" cy="3343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190698" y="6093296"/>
            <a:ext cx="443234" cy="33437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622746" y="6021288"/>
            <a:ext cx="7405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Java Service Layer</a:t>
            </a:r>
            <a:r>
              <a:rPr lang="en-GB" dirty="0" smtClean="0"/>
              <a:t>: service that hides business and data storage layers and </a:t>
            </a:r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3635896" y="393304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Database</a:t>
            </a:r>
            <a:endParaRPr lang="en-GB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267744" y="1323856"/>
            <a:ext cx="1584176" cy="185373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411760" y="3429617"/>
            <a:ext cx="1440160" cy="34633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4481990" y="3647074"/>
            <a:ext cx="954106" cy="6995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4481990" y="1484784"/>
            <a:ext cx="1278142" cy="163307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22746" y="4725144"/>
            <a:ext cx="783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Presentation Layer (web)</a:t>
            </a:r>
            <a:r>
              <a:rPr lang="en-GB" dirty="0" smtClean="0"/>
              <a:t>: generate forms, visualise study results</a:t>
            </a:r>
            <a:endParaRPr lang="en-GB" dirty="0"/>
          </a:p>
        </p:txBody>
      </p:sp>
      <p:sp>
        <p:nvSpPr>
          <p:cNvPr id="41" name="Rectangle 40"/>
          <p:cNvSpPr/>
          <p:nvPr/>
        </p:nvSpPr>
        <p:spPr>
          <a:xfrm>
            <a:off x="179512" y="4734436"/>
            <a:ext cx="443234" cy="334379"/>
          </a:xfrm>
          <a:prstGeom prst="rect">
            <a:avLst/>
          </a:prstGeom>
          <a:pattFill prst="sphere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 rot="5400000">
            <a:off x="899591" y="-243410"/>
            <a:ext cx="936106" cy="2232248"/>
          </a:xfrm>
          <a:prstGeom prst="rect">
            <a:avLst/>
          </a:prstGeom>
          <a:pattFill prst="solidDmnd">
            <a:fgClr>
              <a:schemeClr val="bg1">
                <a:lumMod val="65000"/>
              </a:schemeClr>
            </a:fgClr>
            <a:bgClr>
              <a:schemeClr val="bg1"/>
            </a:bgClr>
          </a:pattFill>
          <a:effectLst>
            <a:glow>
              <a:schemeClr val="accent1"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  <a:scene3d>
            <a:camera prst="isometricLeftDown"/>
            <a:lightRig rig="threePt" dir="t"/>
          </a:scene3d>
          <a:sp3d extrusionH="317500" contourW="12700">
            <a:bevelT w="0" h="0"/>
            <a:bevelB w="0" h="0"/>
            <a:extrusionClr>
              <a:schemeClr val="bg1">
                <a:lumMod val="65000"/>
              </a:schemeClr>
            </a:extrusionClr>
            <a:contourClr>
              <a:schemeClr val="bg1">
                <a:lumMod val="6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 rot="5400000">
            <a:off x="755575" y="-747465"/>
            <a:ext cx="936106" cy="2232248"/>
          </a:xfrm>
          <a:prstGeom prst="rect">
            <a:avLst/>
          </a:prstGeom>
          <a:pattFill prst="sphere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effectLst>
            <a:glow>
              <a:schemeClr val="accent1"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  <a:scene3d>
            <a:camera prst="isometricLeftDown"/>
            <a:lightRig rig="threePt" dir="t"/>
          </a:scene3d>
          <a:sp3d extrusionH="171450" contourW="12700">
            <a:bevelT w="0" h="0"/>
            <a:bevelB w="0" h="0"/>
            <a:extrusionClr>
              <a:schemeClr val="accent2">
                <a:lumMod val="60000"/>
                <a:lumOff val="4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66762" y="836712"/>
            <a:ext cx="132830" cy="36004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982786" y="836712"/>
            <a:ext cx="132830" cy="36004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198810" y="836712"/>
            <a:ext cx="132830" cy="36004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403648" y="836712"/>
            <a:ext cx="132830" cy="36004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619672" y="836712"/>
            <a:ext cx="132830" cy="36004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 rot="5400000">
            <a:off x="6228183" y="-243408"/>
            <a:ext cx="936106" cy="2232248"/>
          </a:xfrm>
          <a:prstGeom prst="rect">
            <a:avLst/>
          </a:prstGeom>
          <a:pattFill prst="solidDmnd">
            <a:fgClr>
              <a:schemeClr val="bg1">
                <a:lumMod val="65000"/>
              </a:schemeClr>
            </a:fgClr>
            <a:bgClr>
              <a:schemeClr val="bg1"/>
            </a:bgClr>
          </a:pattFill>
          <a:effectLst>
            <a:glow>
              <a:schemeClr val="accent1"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  <a:scene3d>
            <a:camera prst="isometricLeftDown"/>
            <a:lightRig rig="threePt" dir="t"/>
          </a:scene3d>
          <a:sp3d extrusionH="317500" contourW="12700">
            <a:bevelT w="0" h="0"/>
            <a:bevelB w="0" h="0"/>
            <a:extrusionClr>
              <a:schemeClr val="bg1">
                <a:lumMod val="65000"/>
              </a:schemeClr>
            </a:extrusionClr>
            <a:contourClr>
              <a:schemeClr val="bg1">
                <a:lumMod val="6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/>
          <p:cNvSpPr/>
          <p:nvPr/>
        </p:nvSpPr>
        <p:spPr>
          <a:xfrm rot="5400000">
            <a:off x="6084167" y="-747463"/>
            <a:ext cx="936106" cy="2232248"/>
          </a:xfrm>
          <a:prstGeom prst="rect">
            <a:avLst/>
          </a:prstGeom>
          <a:pattFill prst="sphere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effectLst>
            <a:glow>
              <a:schemeClr val="accent1"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  <a:scene3d>
            <a:camera prst="isometricLeftDown"/>
            <a:lightRig rig="threePt" dir="t"/>
          </a:scene3d>
          <a:sp3d extrusionH="171450" contourW="12700">
            <a:bevelT w="0" h="0"/>
            <a:bevelB w="0" h="0"/>
            <a:extrusionClr>
              <a:schemeClr val="accent2">
                <a:lumMod val="60000"/>
                <a:lumOff val="4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095354" y="836714"/>
            <a:ext cx="132830" cy="36004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311378" y="836714"/>
            <a:ext cx="132830" cy="36004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527402" y="836714"/>
            <a:ext cx="132830" cy="36004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6732240" y="836714"/>
            <a:ext cx="132830" cy="36004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948264" y="836714"/>
            <a:ext cx="132830" cy="36004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35496" y="2132855"/>
            <a:ext cx="2376264" cy="1440161"/>
            <a:chOff x="107504" y="-99394"/>
            <a:chExt cx="2376264" cy="1440161"/>
          </a:xfrm>
        </p:grpSpPr>
        <p:sp>
          <p:nvSpPr>
            <p:cNvPr id="64" name="Rectangle 63"/>
            <p:cNvSpPr/>
            <p:nvPr/>
          </p:nvSpPr>
          <p:spPr>
            <a:xfrm rot="5400000">
              <a:off x="899591" y="-243410"/>
              <a:ext cx="936106" cy="223224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effectLst>
              <a:glow>
                <a:schemeClr val="accent1">
                  <a:alpha val="40000"/>
                </a:schemeClr>
              </a:glow>
              <a:outerShdw blurRad="50800" dist="50800" dir="5400000" algn="ctr" rotWithShape="0">
                <a:srgbClr val="000000"/>
              </a:outerShdw>
            </a:effectLst>
            <a:scene3d>
              <a:camera prst="isometricLeftDown"/>
              <a:lightRig rig="threePt" dir="t"/>
            </a:scene3d>
            <a:sp3d extrusionH="317500" contourW="12700">
              <a:bevelT w="0" h="0"/>
              <a:bevelB w="0" h="0"/>
              <a:extrusionClr>
                <a:schemeClr val="bg1">
                  <a:lumMod val="65000"/>
                </a:schemeClr>
              </a:extrusionClr>
              <a:contourClr>
                <a:schemeClr val="bg1">
                  <a:lumMod val="6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Rectangle 64"/>
            <p:cNvSpPr/>
            <p:nvPr/>
          </p:nvSpPr>
          <p:spPr>
            <a:xfrm rot="5400000">
              <a:off x="755575" y="-747465"/>
              <a:ext cx="936106" cy="223224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effectLst>
              <a:glow>
                <a:schemeClr val="accent1">
                  <a:alpha val="40000"/>
                </a:schemeClr>
              </a:glow>
              <a:outerShdw blurRad="50800" dist="50800" dir="5400000" algn="ctr" rotWithShape="0">
                <a:srgbClr val="000000"/>
              </a:outerShdw>
            </a:effectLst>
            <a:scene3d>
              <a:camera prst="isometricLeftDown"/>
              <a:lightRig rig="threePt" dir="t"/>
            </a:scene3d>
            <a:sp3d extrusionH="171450" contourW="12700">
              <a:bevelT w="0" h="0"/>
              <a:bevelB w="0" h="0"/>
              <a:extrusionClr>
                <a:schemeClr val="accent2">
                  <a:lumMod val="60000"/>
                  <a:lumOff val="40000"/>
                </a:schemeClr>
              </a:extrusionClr>
              <a:contourClr>
                <a:schemeClr val="accent2">
                  <a:lumMod val="60000"/>
                  <a:lumOff val="4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>
              <a:off x="766762" y="836712"/>
              <a:ext cx="132830" cy="36004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982786" y="836712"/>
              <a:ext cx="132830" cy="36004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198810" y="836712"/>
              <a:ext cx="132830" cy="36004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403648" y="836712"/>
              <a:ext cx="132830" cy="36004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619672" y="836712"/>
              <a:ext cx="132830" cy="36004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5220072" y="2132856"/>
            <a:ext cx="2376264" cy="1440161"/>
            <a:chOff x="107504" y="-99394"/>
            <a:chExt cx="2376264" cy="1440161"/>
          </a:xfrm>
        </p:grpSpPr>
        <p:sp>
          <p:nvSpPr>
            <p:cNvPr id="75" name="Rectangle 74"/>
            <p:cNvSpPr/>
            <p:nvPr/>
          </p:nvSpPr>
          <p:spPr>
            <a:xfrm rot="5400000">
              <a:off x="899591" y="-243410"/>
              <a:ext cx="936106" cy="223224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effectLst>
              <a:glow>
                <a:schemeClr val="accent1">
                  <a:alpha val="40000"/>
                </a:schemeClr>
              </a:glow>
              <a:outerShdw blurRad="50800" dist="50800" dir="5400000" algn="ctr" rotWithShape="0">
                <a:srgbClr val="000000"/>
              </a:outerShdw>
            </a:effectLst>
            <a:scene3d>
              <a:camera prst="isometricLeftDown"/>
              <a:lightRig rig="threePt" dir="t"/>
            </a:scene3d>
            <a:sp3d extrusionH="317500" contourW="12700">
              <a:bevelT w="0" h="0"/>
              <a:bevelB w="0" h="0"/>
              <a:extrusionClr>
                <a:schemeClr val="bg1">
                  <a:lumMod val="65000"/>
                </a:schemeClr>
              </a:extrusionClr>
              <a:contourClr>
                <a:schemeClr val="bg1">
                  <a:lumMod val="6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Rectangle 75"/>
            <p:cNvSpPr/>
            <p:nvPr/>
          </p:nvSpPr>
          <p:spPr>
            <a:xfrm rot="5400000">
              <a:off x="755575" y="-747465"/>
              <a:ext cx="936106" cy="223224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effectLst>
              <a:glow>
                <a:schemeClr val="accent1">
                  <a:alpha val="40000"/>
                </a:schemeClr>
              </a:glow>
              <a:outerShdw blurRad="50800" dist="50800" dir="5400000" algn="ctr" rotWithShape="0">
                <a:srgbClr val="000000"/>
              </a:outerShdw>
            </a:effectLst>
            <a:scene3d>
              <a:camera prst="isometricLeftDown"/>
              <a:lightRig rig="threePt" dir="t"/>
            </a:scene3d>
            <a:sp3d extrusionH="171450" contourW="12700">
              <a:bevelT w="0" h="0"/>
              <a:bevelB w="0" h="0"/>
              <a:extrusionClr>
                <a:schemeClr val="accent2">
                  <a:lumMod val="60000"/>
                  <a:lumOff val="40000"/>
                </a:schemeClr>
              </a:extrusionClr>
              <a:contourClr>
                <a:schemeClr val="accent2">
                  <a:lumMod val="60000"/>
                  <a:lumOff val="4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7" name="Straight Arrow Connector 76"/>
            <p:cNvCxnSpPr/>
            <p:nvPr/>
          </p:nvCxnSpPr>
          <p:spPr>
            <a:xfrm>
              <a:off x="766762" y="836712"/>
              <a:ext cx="132830" cy="36004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982786" y="836712"/>
              <a:ext cx="132830" cy="36004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198810" y="836712"/>
              <a:ext cx="132830" cy="36004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1403648" y="836712"/>
              <a:ext cx="132830" cy="36004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1619672" y="836712"/>
              <a:ext cx="132830" cy="36004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/>
          <p:cNvSpPr txBox="1"/>
          <p:nvPr/>
        </p:nvSpPr>
        <p:spPr>
          <a:xfrm>
            <a:off x="611560" y="5733256"/>
            <a:ext cx="653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applications. It is a layer that “wraps” around the Java Service </a:t>
            </a:r>
            <a:r>
              <a:rPr lang="en-GB" dirty="0"/>
              <a:t>L</a:t>
            </a:r>
            <a:r>
              <a:rPr lang="en-GB" dirty="0" smtClean="0"/>
              <a:t>ayer</a:t>
            </a:r>
            <a:endParaRPr lang="en-GB" dirty="0"/>
          </a:p>
        </p:txBody>
      </p:sp>
      <p:sp>
        <p:nvSpPr>
          <p:cNvPr id="85" name="TextBox 84"/>
          <p:cNvSpPr txBox="1"/>
          <p:nvPr/>
        </p:nvSpPr>
        <p:spPr>
          <a:xfrm>
            <a:off x="611560" y="6228020"/>
            <a:ext cx="7405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from GUI code.  Presentation layer can only use the rest of code via interfaces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841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79545" y="620691"/>
            <a:ext cx="6427263" cy="1067895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1495696" y="1688587"/>
            <a:ext cx="6411112" cy="10696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1479546" y="2756483"/>
            <a:ext cx="6427262" cy="1085788"/>
          </a:xfrm>
          <a:prstGeom prst="rect">
            <a:avLst/>
          </a:prstGeom>
          <a:solidFill>
            <a:srgbClr val="FFC000">
              <a:alpha val="5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479546" y="3836920"/>
            <a:ext cx="6427261" cy="1055352"/>
          </a:xfrm>
          <a:prstGeom prst="rect">
            <a:avLst/>
          </a:prstGeom>
          <a:solidFill>
            <a:schemeClr val="accent4">
              <a:lumMod val="75000"/>
              <a:alpha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7505" y="3830442"/>
            <a:ext cx="1368992" cy="106182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07505" y="2756481"/>
            <a:ext cx="1368991" cy="1073962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7504" y="1688586"/>
            <a:ext cx="1388191" cy="106963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107505" y="620690"/>
            <a:ext cx="1368992" cy="106789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6" name="Group 35"/>
          <p:cNvGrpSpPr/>
          <p:nvPr/>
        </p:nvGrpSpPr>
        <p:grpSpPr>
          <a:xfrm>
            <a:off x="107506" y="740575"/>
            <a:ext cx="1412292" cy="792088"/>
            <a:chOff x="1619672" y="188640"/>
            <a:chExt cx="1412292" cy="792088"/>
          </a:xfrm>
        </p:grpSpPr>
        <p:sp>
          <p:nvSpPr>
            <p:cNvPr id="21" name="TextBox 20"/>
            <p:cNvSpPr txBox="1"/>
            <p:nvPr/>
          </p:nvSpPr>
          <p:spPr>
            <a:xfrm>
              <a:off x="1619672" y="188640"/>
              <a:ext cx="813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Study</a:t>
              </a:r>
              <a:endParaRPr lang="en-GB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619672" y="386255"/>
              <a:ext cx="14122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Submission</a:t>
              </a:r>
              <a:endParaRPr lang="en-GB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619672" y="611396"/>
              <a:ext cx="706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Tool</a:t>
              </a:r>
              <a:endParaRPr lang="en-GB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07505" y="1820695"/>
            <a:ext cx="1412292" cy="792088"/>
            <a:chOff x="3303724" y="188640"/>
            <a:chExt cx="1412292" cy="792088"/>
          </a:xfrm>
        </p:grpSpPr>
        <p:sp>
          <p:nvSpPr>
            <p:cNvPr id="24" name="TextBox 23"/>
            <p:cNvSpPr txBox="1"/>
            <p:nvPr/>
          </p:nvSpPr>
          <p:spPr>
            <a:xfrm>
              <a:off x="3303724" y="188640"/>
              <a:ext cx="14122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Study Result</a:t>
              </a:r>
              <a:endParaRPr lang="en-GB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303724" y="386255"/>
              <a:ext cx="1124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Viewer</a:t>
              </a:r>
              <a:endParaRPr lang="en-GB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303724" y="611396"/>
              <a:ext cx="706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Tool</a:t>
              </a:r>
              <a:endParaRPr lang="en-GB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07505" y="2828807"/>
            <a:ext cx="980244" cy="792088"/>
            <a:chOff x="5175932" y="188640"/>
            <a:chExt cx="980244" cy="792088"/>
          </a:xfrm>
        </p:grpSpPr>
        <p:sp>
          <p:nvSpPr>
            <p:cNvPr id="27" name="TextBox 26"/>
            <p:cNvSpPr txBox="1"/>
            <p:nvPr/>
          </p:nvSpPr>
          <p:spPr>
            <a:xfrm>
              <a:off x="5175932" y="188640"/>
              <a:ext cx="813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Data</a:t>
              </a:r>
              <a:endParaRPr lang="en-GB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175932" y="386255"/>
              <a:ext cx="980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Loader</a:t>
              </a:r>
              <a:endParaRPr lang="en-GB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75932" y="611396"/>
              <a:ext cx="706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Tool</a:t>
              </a:r>
              <a:endParaRPr lang="en-GB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07505" y="3908927"/>
            <a:ext cx="1340284" cy="792087"/>
            <a:chOff x="6472076" y="188641"/>
            <a:chExt cx="1340284" cy="792087"/>
          </a:xfrm>
        </p:grpSpPr>
        <p:sp>
          <p:nvSpPr>
            <p:cNvPr id="30" name="TextBox 29"/>
            <p:cNvSpPr txBox="1"/>
            <p:nvPr/>
          </p:nvSpPr>
          <p:spPr>
            <a:xfrm>
              <a:off x="6472076" y="188641"/>
              <a:ext cx="13402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Information</a:t>
              </a:r>
              <a:endParaRPr lang="en-GB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472076" y="386255"/>
              <a:ext cx="13402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Governance</a:t>
              </a:r>
              <a:endParaRPr lang="en-GB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472076" y="611396"/>
              <a:ext cx="706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Tool</a:t>
              </a:r>
              <a:endParaRPr lang="en-GB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2827830" y="620694"/>
            <a:ext cx="1326436" cy="4271575"/>
          </a:xfrm>
          <a:prstGeom prst="rect">
            <a:avLst/>
          </a:prstGeom>
          <a:solidFill>
            <a:schemeClr val="tx2">
              <a:lumMod val="75000"/>
              <a:alpha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2827830" y="4892272"/>
            <a:ext cx="1351372" cy="888864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0" name="Group 39"/>
          <p:cNvGrpSpPr/>
          <p:nvPr/>
        </p:nvGrpSpPr>
        <p:grpSpPr>
          <a:xfrm>
            <a:off x="2882980" y="4941169"/>
            <a:ext cx="1040949" cy="792088"/>
            <a:chOff x="4170739" y="260648"/>
            <a:chExt cx="1040949" cy="792088"/>
          </a:xfrm>
        </p:grpSpPr>
        <p:sp>
          <p:nvSpPr>
            <p:cNvPr id="37" name="TextBox 36"/>
            <p:cNvSpPr txBox="1"/>
            <p:nvPr/>
          </p:nvSpPr>
          <p:spPr>
            <a:xfrm>
              <a:off x="4189470" y="260648"/>
              <a:ext cx="815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Data</a:t>
              </a:r>
              <a:endParaRPr lang="en-GB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189470" y="453480"/>
              <a:ext cx="1022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Storage</a:t>
              </a:r>
              <a:endParaRPr lang="en-GB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170739" y="683404"/>
              <a:ext cx="834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Layer</a:t>
              </a:r>
              <a:endParaRPr lang="en-GB" dirty="0"/>
            </a:p>
          </p:txBody>
        </p:sp>
      </p:grpSp>
      <p:sp>
        <p:nvSpPr>
          <p:cNvPr id="6" name="Rectangle 5"/>
          <p:cNvSpPr/>
          <p:nvPr/>
        </p:nvSpPr>
        <p:spPr>
          <a:xfrm>
            <a:off x="4154266" y="620693"/>
            <a:ext cx="1348285" cy="4271579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4154266" y="4892271"/>
            <a:ext cx="1348285" cy="88886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8" name="Group 47"/>
          <p:cNvGrpSpPr/>
          <p:nvPr/>
        </p:nvGrpSpPr>
        <p:grpSpPr>
          <a:xfrm>
            <a:off x="4179202" y="4869161"/>
            <a:ext cx="1076570" cy="789494"/>
            <a:chOff x="3126118" y="188641"/>
            <a:chExt cx="1076570" cy="789494"/>
          </a:xfrm>
        </p:grpSpPr>
        <p:sp>
          <p:nvSpPr>
            <p:cNvPr id="42" name="TextBox 41"/>
            <p:cNvSpPr txBox="1"/>
            <p:nvPr/>
          </p:nvSpPr>
          <p:spPr>
            <a:xfrm>
              <a:off x="3126118" y="188641"/>
              <a:ext cx="1076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Business</a:t>
              </a:r>
              <a:endParaRPr lang="en-GB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126118" y="381472"/>
              <a:ext cx="1022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Concept</a:t>
              </a:r>
              <a:endParaRPr lang="en-GB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161493" y="608803"/>
              <a:ext cx="834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Layer</a:t>
              </a:r>
              <a:endParaRPr lang="en-GB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6540334" y="626265"/>
            <a:ext cx="1346480" cy="4253529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6538530" y="4879795"/>
            <a:ext cx="1368278" cy="9013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/>
          <p:cNvSpPr txBox="1"/>
          <p:nvPr/>
        </p:nvSpPr>
        <p:spPr>
          <a:xfrm>
            <a:off x="6519767" y="4869161"/>
            <a:ext cx="138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Presentation</a:t>
            </a:r>
            <a:endParaRPr lang="en-GB" dirty="0"/>
          </a:p>
        </p:txBody>
      </p:sp>
      <p:sp>
        <p:nvSpPr>
          <p:cNvPr id="49" name="TextBox 48"/>
          <p:cNvSpPr txBox="1"/>
          <p:nvPr/>
        </p:nvSpPr>
        <p:spPr>
          <a:xfrm>
            <a:off x="6516217" y="5085185"/>
            <a:ext cx="81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Layer</a:t>
            </a:r>
            <a:endParaRPr lang="en-GB" dirty="0"/>
          </a:p>
        </p:txBody>
      </p:sp>
      <p:sp>
        <p:nvSpPr>
          <p:cNvPr id="50" name="Rectangle 49"/>
          <p:cNvSpPr/>
          <p:nvPr/>
        </p:nvSpPr>
        <p:spPr>
          <a:xfrm>
            <a:off x="1495697" y="4879794"/>
            <a:ext cx="1328246" cy="901341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/>
          <p:cNvSpPr/>
          <p:nvPr/>
        </p:nvSpPr>
        <p:spPr>
          <a:xfrm>
            <a:off x="1475657" y="620689"/>
            <a:ext cx="1348285" cy="42715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/>
          <p:cNvSpPr txBox="1"/>
          <p:nvPr/>
        </p:nvSpPr>
        <p:spPr>
          <a:xfrm>
            <a:off x="1541618" y="4941169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Database</a:t>
            </a:r>
            <a:endParaRPr lang="en-GB" dirty="0"/>
          </a:p>
        </p:txBody>
      </p:sp>
      <p:sp>
        <p:nvSpPr>
          <p:cNvPr id="57" name="Rectangle 56"/>
          <p:cNvSpPr/>
          <p:nvPr/>
        </p:nvSpPr>
        <p:spPr>
          <a:xfrm>
            <a:off x="5502551" y="4877212"/>
            <a:ext cx="1037816" cy="9039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/>
          <p:cNvSpPr/>
          <p:nvPr/>
        </p:nvSpPr>
        <p:spPr>
          <a:xfrm>
            <a:off x="5508105" y="620688"/>
            <a:ext cx="1032262" cy="4256523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1" name="Group 60"/>
          <p:cNvGrpSpPr/>
          <p:nvPr/>
        </p:nvGrpSpPr>
        <p:grpSpPr>
          <a:xfrm>
            <a:off x="5503995" y="4869161"/>
            <a:ext cx="1016431" cy="575594"/>
            <a:chOff x="5796136" y="188640"/>
            <a:chExt cx="1016431" cy="576064"/>
          </a:xfrm>
        </p:grpSpPr>
        <p:sp>
          <p:nvSpPr>
            <p:cNvPr id="59" name="TextBox 58"/>
            <p:cNvSpPr txBox="1"/>
            <p:nvPr/>
          </p:nvSpPr>
          <p:spPr>
            <a:xfrm>
              <a:off x="5796136" y="188640"/>
              <a:ext cx="9279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Web</a:t>
              </a:r>
              <a:endParaRPr lang="en-GB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796136" y="395372"/>
              <a:ext cx="1016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Services</a:t>
              </a:r>
              <a:endParaRPr lang="en-GB" dirty="0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1495695" y="620689"/>
            <a:ext cx="6944387" cy="18306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/>
          <p:cNvSpPr/>
          <p:nvPr/>
        </p:nvSpPr>
        <p:spPr>
          <a:xfrm>
            <a:off x="1495697" y="797665"/>
            <a:ext cx="6942304" cy="18306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/>
          <p:cNvSpPr/>
          <p:nvPr/>
        </p:nvSpPr>
        <p:spPr>
          <a:xfrm>
            <a:off x="1495694" y="980729"/>
            <a:ext cx="6942306" cy="183718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/>
          <p:cNvSpPr/>
          <p:nvPr/>
        </p:nvSpPr>
        <p:spPr>
          <a:xfrm>
            <a:off x="1495696" y="1164447"/>
            <a:ext cx="6942304" cy="18306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/>
          <p:cNvSpPr/>
          <p:nvPr/>
        </p:nvSpPr>
        <p:spPr>
          <a:xfrm>
            <a:off x="1492747" y="1349599"/>
            <a:ext cx="6947335" cy="18306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/>
          <p:cNvSpPr/>
          <p:nvPr/>
        </p:nvSpPr>
        <p:spPr>
          <a:xfrm>
            <a:off x="1496940" y="1532663"/>
            <a:ext cx="6941060" cy="155923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/>
          <p:cNvSpPr/>
          <p:nvPr/>
        </p:nvSpPr>
        <p:spPr>
          <a:xfrm>
            <a:off x="1495693" y="1698281"/>
            <a:ext cx="6942307" cy="18306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/>
          <p:cNvSpPr/>
          <p:nvPr/>
        </p:nvSpPr>
        <p:spPr>
          <a:xfrm>
            <a:off x="1498031" y="1881345"/>
            <a:ext cx="6939969" cy="18306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/>
          <p:cNvSpPr/>
          <p:nvPr/>
        </p:nvSpPr>
        <p:spPr>
          <a:xfrm>
            <a:off x="1495694" y="2060387"/>
            <a:ext cx="6944388" cy="184666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/>
          <p:cNvSpPr/>
          <p:nvPr/>
        </p:nvSpPr>
        <p:spPr>
          <a:xfrm>
            <a:off x="1495695" y="2245053"/>
            <a:ext cx="6942305" cy="184666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/>
          <p:cNvSpPr/>
          <p:nvPr/>
        </p:nvSpPr>
        <p:spPr>
          <a:xfrm>
            <a:off x="1498031" y="2429719"/>
            <a:ext cx="6942051" cy="18306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/>
          <p:cNvSpPr/>
          <p:nvPr/>
        </p:nvSpPr>
        <p:spPr>
          <a:xfrm>
            <a:off x="1482788" y="2612783"/>
            <a:ext cx="6957295" cy="14544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/>
          <p:cNvSpPr/>
          <p:nvPr/>
        </p:nvSpPr>
        <p:spPr>
          <a:xfrm>
            <a:off x="1482787" y="2753029"/>
            <a:ext cx="6955213" cy="18306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/>
          <p:cNvSpPr/>
          <p:nvPr/>
        </p:nvSpPr>
        <p:spPr>
          <a:xfrm>
            <a:off x="1480789" y="2936093"/>
            <a:ext cx="6957211" cy="18306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/>
          <p:cNvSpPr/>
          <p:nvPr/>
        </p:nvSpPr>
        <p:spPr>
          <a:xfrm>
            <a:off x="1473263" y="3119157"/>
            <a:ext cx="6964738" cy="19898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/>
          <p:cNvSpPr/>
          <p:nvPr/>
        </p:nvSpPr>
        <p:spPr>
          <a:xfrm>
            <a:off x="1473262" y="3318137"/>
            <a:ext cx="6966821" cy="18306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/>
          <p:cNvSpPr/>
          <p:nvPr/>
        </p:nvSpPr>
        <p:spPr>
          <a:xfrm>
            <a:off x="1475346" y="3501201"/>
            <a:ext cx="6964738" cy="18306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 81"/>
          <p:cNvSpPr/>
          <p:nvPr/>
        </p:nvSpPr>
        <p:spPr>
          <a:xfrm>
            <a:off x="1473263" y="3684266"/>
            <a:ext cx="6964737" cy="15265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/>
          <p:cNvSpPr/>
          <p:nvPr/>
        </p:nvSpPr>
        <p:spPr>
          <a:xfrm>
            <a:off x="1476496" y="3842271"/>
            <a:ext cx="6963588" cy="16279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/>
          <p:cNvSpPr/>
          <p:nvPr/>
        </p:nvSpPr>
        <p:spPr>
          <a:xfrm>
            <a:off x="1476497" y="4005065"/>
            <a:ext cx="6964738" cy="18306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/>
          <p:cNvSpPr/>
          <p:nvPr/>
        </p:nvSpPr>
        <p:spPr>
          <a:xfrm>
            <a:off x="1475658" y="4183653"/>
            <a:ext cx="6964738" cy="18306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/>
          <p:cNvSpPr/>
          <p:nvPr/>
        </p:nvSpPr>
        <p:spPr>
          <a:xfrm>
            <a:off x="1475659" y="4365105"/>
            <a:ext cx="6964738" cy="18306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/>
          <p:cNvSpPr/>
          <p:nvPr/>
        </p:nvSpPr>
        <p:spPr>
          <a:xfrm>
            <a:off x="1475657" y="4548169"/>
            <a:ext cx="6965578" cy="18306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/>
          <p:cNvSpPr/>
          <p:nvPr/>
        </p:nvSpPr>
        <p:spPr>
          <a:xfrm>
            <a:off x="1485101" y="4731233"/>
            <a:ext cx="6952899" cy="145978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TextBox 89"/>
          <p:cNvSpPr txBox="1"/>
          <p:nvPr/>
        </p:nvSpPr>
        <p:spPr>
          <a:xfrm>
            <a:off x="6606951" y="5893893"/>
            <a:ext cx="1781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Service API Methods</a:t>
            </a:r>
            <a:endParaRPr lang="en-GB" sz="14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3085229" y="899429"/>
            <a:ext cx="784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Java</a:t>
            </a:r>
            <a:endParaRPr lang="en-GB" dirty="0"/>
          </a:p>
        </p:txBody>
      </p:sp>
      <p:sp>
        <p:nvSpPr>
          <p:cNvPr id="93" name="TextBox 92"/>
          <p:cNvSpPr txBox="1"/>
          <p:nvPr/>
        </p:nvSpPr>
        <p:spPr>
          <a:xfrm>
            <a:off x="4499993" y="908721"/>
            <a:ext cx="784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Java</a:t>
            </a:r>
            <a:endParaRPr lang="en-GB" dirty="0"/>
          </a:p>
        </p:txBody>
      </p:sp>
      <p:sp>
        <p:nvSpPr>
          <p:cNvPr id="94" name="TextBox 93"/>
          <p:cNvSpPr txBox="1"/>
          <p:nvPr/>
        </p:nvSpPr>
        <p:spPr>
          <a:xfrm>
            <a:off x="4499993" y="1979549"/>
            <a:ext cx="784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Java</a:t>
            </a:r>
            <a:endParaRPr lang="en-GB" dirty="0"/>
          </a:p>
        </p:txBody>
      </p:sp>
      <p:sp>
        <p:nvSpPr>
          <p:cNvPr id="95" name="TextBox 94"/>
          <p:cNvSpPr txBox="1"/>
          <p:nvPr/>
        </p:nvSpPr>
        <p:spPr>
          <a:xfrm>
            <a:off x="4499993" y="2987661"/>
            <a:ext cx="784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Java</a:t>
            </a:r>
            <a:endParaRPr lang="en-GB" dirty="0"/>
          </a:p>
        </p:txBody>
      </p:sp>
      <p:sp>
        <p:nvSpPr>
          <p:cNvPr id="96" name="TextBox 95"/>
          <p:cNvSpPr txBox="1"/>
          <p:nvPr/>
        </p:nvSpPr>
        <p:spPr>
          <a:xfrm>
            <a:off x="4499993" y="4067781"/>
            <a:ext cx="784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Java</a:t>
            </a:r>
            <a:endParaRPr lang="en-GB" dirty="0"/>
          </a:p>
        </p:txBody>
      </p:sp>
      <p:sp>
        <p:nvSpPr>
          <p:cNvPr id="98" name="TextBox 97"/>
          <p:cNvSpPr txBox="1"/>
          <p:nvPr/>
        </p:nvSpPr>
        <p:spPr>
          <a:xfrm>
            <a:off x="6581377" y="3085131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Java Swing</a:t>
            </a:r>
            <a:endParaRPr lang="en-GB" dirty="0"/>
          </a:p>
        </p:txBody>
      </p:sp>
      <p:sp>
        <p:nvSpPr>
          <p:cNvPr id="99" name="TextBox 98"/>
          <p:cNvSpPr txBox="1"/>
          <p:nvPr/>
        </p:nvSpPr>
        <p:spPr>
          <a:xfrm>
            <a:off x="6588225" y="4077073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Java Swing</a:t>
            </a:r>
            <a:endParaRPr lang="en-GB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5530956" y="2708921"/>
            <a:ext cx="948197" cy="729372"/>
            <a:chOff x="2687699" y="6011996"/>
            <a:chExt cx="948197" cy="729372"/>
          </a:xfrm>
        </p:grpSpPr>
        <p:sp>
          <p:nvSpPr>
            <p:cNvPr id="100" name="TextBox 99"/>
            <p:cNvSpPr txBox="1"/>
            <p:nvPr/>
          </p:nvSpPr>
          <p:spPr>
            <a:xfrm>
              <a:off x="2693478" y="6011996"/>
              <a:ext cx="942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Jersey </a:t>
              </a:r>
              <a:endParaRPr lang="en-GB" b="1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687699" y="6182722"/>
              <a:ext cx="942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Jackson</a:t>
              </a:r>
              <a:endParaRPr lang="en-GB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699792" y="6372036"/>
              <a:ext cx="7900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JSON</a:t>
              </a:r>
              <a:endParaRPr lang="en-GB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5568020" y="1844825"/>
            <a:ext cx="948197" cy="729372"/>
            <a:chOff x="2687699" y="6011996"/>
            <a:chExt cx="948197" cy="729372"/>
          </a:xfrm>
        </p:grpSpPr>
        <p:sp>
          <p:nvSpPr>
            <p:cNvPr id="105" name="TextBox 104"/>
            <p:cNvSpPr txBox="1"/>
            <p:nvPr/>
          </p:nvSpPr>
          <p:spPr>
            <a:xfrm>
              <a:off x="2693478" y="6011996"/>
              <a:ext cx="942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Jersey</a:t>
              </a:r>
              <a:endParaRPr lang="en-GB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687699" y="6182722"/>
              <a:ext cx="942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Jackson</a:t>
              </a:r>
              <a:endParaRPr lang="en-GB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699792" y="6372036"/>
              <a:ext cx="7900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JSON</a:t>
              </a:r>
              <a:endParaRPr lang="en-GB" dirty="0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5568020" y="764705"/>
            <a:ext cx="948197" cy="729372"/>
            <a:chOff x="2687699" y="6011996"/>
            <a:chExt cx="948197" cy="729372"/>
          </a:xfrm>
        </p:grpSpPr>
        <p:sp>
          <p:nvSpPr>
            <p:cNvPr id="109" name="TextBox 108"/>
            <p:cNvSpPr txBox="1"/>
            <p:nvPr/>
          </p:nvSpPr>
          <p:spPr>
            <a:xfrm>
              <a:off x="2693478" y="6011996"/>
              <a:ext cx="942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Jersey</a:t>
              </a:r>
              <a:endParaRPr lang="en-GB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687699" y="6182722"/>
              <a:ext cx="942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Jackson</a:t>
              </a:r>
              <a:endParaRPr lang="en-GB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699792" y="6372036"/>
              <a:ext cx="7900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JSON</a:t>
              </a:r>
              <a:endParaRPr lang="en-GB" dirty="0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5565063" y="4027118"/>
            <a:ext cx="1080120" cy="502281"/>
            <a:chOff x="899593" y="6093296"/>
            <a:chExt cx="1080120" cy="502281"/>
          </a:xfrm>
        </p:grpSpPr>
        <p:sp>
          <p:nvSpPr>
            <p:cNvPr id="63" name="TextBox 62"/>
            <p:cNvSpPr txBox="1"/>
            <p:nvPr/>
          </p:nvSpPr>
          <p:spPr>
            <a:xfrm>
              <a:off x="921243" y="6093296"/>
              <a:ext cx="7704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Not</a:t>
              </a:r>
              <a:endParaRPr lang="en-GB" sz="14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99593" y="6287800"/>
              <a:ext cx="1080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Used</a:t>
              </a:r>
              <a:endParaRPr lang="en-GB" sz="1400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3138950" y="1916833"/>
            <a:ext cx="784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Java</a:t>
            </a:r>
            <a:endParaRPr lang="en-GB" dirty="0"/>
          </a:p>
        </p:txBody>
      </p:sp>
      <p:sp>
        <p:nvSpPr>
          <p:cNvPr id="119" name="TextBox 118"/>
          <p:cNvSpPr txBox="1"/>
          <p:nvPr/>
        </p:nvSpPr>
        <p:spPr>
          <a:xfrm>
            <a:off x="3131841" y="2987661"/>
            <a:ext cx="784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Java</a:t>
            </a:r>
            <a:endParaRPr lang="en-GB" dirty="0"/>
          </a:p>
        </p:txBody>
      </p:sp>
      <p:sp>
        <p:nvSpPr>
          <p:cNvPr id="120" name="TextBox 119"/>
          <p:cNvSpPr txBox="1"/>
          <p:nvPr/>
        </p:nvSpPr>
        <p:spPr>
          <a:xfrm>
            <a:off x="3131841" y="4077073"/>
            <a:ext cx="784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Java</a:t>
            </a:r>
            <a:endParaRPr lang="en-GB" dirty="0"/>
          </a:p>
        </p:txBody>
      </p:sp>
      <p:sp>
        <p:nvSpPr>
          <p:cNvPr id="122" name="TextBox 121"/>
          <p:cNvSpPr txBox="1"/>
          <p:nvPr/>
        </p:nvSpPr>
        <p:spPr>
          <a:xfrm>
            <a:off x="2871444" y="4570349"/>
            <a:ext cx="1340517" cy="370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SQL Server</a:t>
            </a:r>
            <a:endParaRPr lang="en-GB" dirty="0"/>
          </a:p>
        </p:txBody>
      </p:sp>
      <p:sp>
        <p:nvSpPr>
          <p:cNvPr id="123" name="TextBox 122"/>
          <p:cNvSpPr txBox="1"/>
          <p:nvPr/>
        </p:nvSpPr>
        <p:spPr>
          <a:xfrm>
            <a:off x="1547665" y="4570349"/>
            <a:ext cx="1340517" cy="370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SQL Server</a:t>
            </a:r>
            <a:endParaRPr lang="en-GB" dirty="0"/>
          </a:p>
        </p:txBody>
      </p:sp>
      <p:sp>
        <p:nvSpPr>
          <p:cNvPr id="124" name="TextBox 123"/>
          <p:cNvSpPr txBox="1"/>
          <p:nvPr/>
        </p:nvSpPr>
        <p:spPr>
          <a:xfrm>
            <a:off x="1547665" y="3429001"/>
            <a:ext cx="1340517" cy="370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SQL Server</a:t>
            </a:r>
            <a:endParaRPr lang="en-GB" dirty="0"/>
          </a:p>
        </p:txBody>
      </p:sp>
      <p:sp>
        <p:nvSpPr>
          <p:cNvPr id="125" name="TextBox 124"/>
          <p:cNvSpPr txBox="1"/>
          <p:nvPr/>
        </p:nvSpPr>
        <p:spPr>
          <a:xfrm>
            <a:off x="1547665" y="2348881"/>
            <a:ext cx="1340517" cy="370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SQL Server</a:t>
            </a:r>
            <a:endParaRPr lang="en-GB" dirty="0"/>
          </a:p>
        </p:txBody>
      </p:sp>
      <p:sp>
        <p:nvSpPr>
          <p:cNvPr id="126" name="TextBox 125"/>
          <p:cNvSpPr txBox="1"/>
          <p:nvPr/>
        </p:nvSpPr>
        <p:spPr>
          <a:xfrm>
            <a:off x="1547665" y="1268761"/>
            <a:ext cx="1340517" cy="370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SQL Server</a:t>
            </a:r>
            <a:endParaRPr lang="en-GB" dirty="0"/>
          </a:p>
        </p:txBody>
      </p:sp>
      <p:sp>
        <p:nvSpPr>
          <p:cNvPr id="127" name="TextBox 126"/>
          <p:cNvSpPr txBox="1"/>
          <p:nvPr/>
        </p:nvSpPr>
        <p:spPr>
          <a:xfrm>
            <a:off x="1503292" y="4293097"/>
            <a:ext cx="1340517" cy="370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PostgreSQL</a:t>
            </a:r>
            <a:endParaRPr lang="en-GB" dirty="0"/>
          </a:p>
        </p:txBody>
      </p:sp>
      <p:sp>
        <p:nvSpPr>
          <p:cNvPr id="128" name="TextBox 127"/>
          <p:cNvSpPr txBox="1"/>
          <p:nvPr/>
        </p:nvSpPr>
        <p:spPr>
          <a:xfrm>
            <a:off x="1547665" y="2996953"/>
            <a:ext cx="1340517" cy="370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PostgreSQL</a:t>
            </a:r>
            <a:endParaRPr lang="en-GB" dirty="0"/>
          </a:p>
        </p:txBody>
      </p:sp>
      <p:sp>
        <p:nvSpPr>
          <p:cNvPr id="129" name="TextBox 128"/>
          <p:cNvSpPr txBox="1"/>
          <p:nvPr/>
        </p:nvSpPr>
        <p:spPr>
          <a:xfrm>
            <a:off x="1547665" y="1906053"/>
            <a:ext cx="1340517" cy="370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PostgreSQL</a:t>
            </a:r>
            <a:endParaRPr lang="en-GB" dirty="0"/>
          </a:p>
        </p:txBody>
      </p:sp>
      <p:sp>
        <p:nvSpPr>
          <p:cNvPr id="130" name="TextBox 129"/>
          <p:cNvSpPr txBox="1"/>
          <p:nvPr/>
        </p:nvSpPr>
        <p:spPr>
          <a:xfrm>
            <a:off x="1547665" y="836713"/>
            <a:ext cx="1340517" cy="370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PostgreSQL</a:t>
            </a:r>
            <a:endParaRPr lang="en-GB" dirty="0"/>
          </a:p>
        </p:txBody>
      </p:sp>
      <p:sp>
        <p:nvSpPr>
          <p:cNvPr id="131" name="TextBox 130"/>
          <p:cNvSpPr txBox="1"/>
          <p:nvPr/>
        </p:nvSpPr>
        <p:spPr>
          <a:xfrm>
            <a:off x="2843809" y="4354325"/>
            <a:ext cx="1340517" cy="370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PostgreSQL</a:t>
            </a:r>
            <a:endParaRPr lang="en-GB" dirty="0"/>
          </a:p>
        </p:txBody>
      </p:sp>
      <p:sp>
        <p:nvSpPr>
          <p:cNvPr id="132" name="TextBox 131"/>
          <p:cNvSpPr txBox="1"/>
          <p:nvPr/>
        </p:nvSpPr>
        <p:spPr>
          <a:xfrm>
            <a:off x="2843809" y="3212977"/>
            <a:ext cx="1340517" cy="370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PostgreSQL</a:t>
            </a:r>
            <a:endParaRPr lang="en-GB" dirty="0"/>
          </a:p>
        </p:txBody>
      </p:sp>
      <p:sp>
        <p:nvSpPr>
          <p:cNvPr id="133" name="TextBox 132"/>
          <p:cNvSpPr txBox="1"/>
          <p:nvPr/>
        </p:nvSpPr>
        <p:spPr>
          <a:xfrm>
            <a:off x="2843809" y="2132857"/>
            <a:ext cx="1340517" cy="370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PostgreSQL</a:t>
            </a:r>
            <a:endParaRPr lang="en-GB" dirty="0"/>
          </a:p>
        </p:txBody>
      </p:sp>
      <p:sp>
        <p:nvSpPr>
          <p:cNvPr id="134" name="TextBox 133"/>
          <p:cNvSpPr txBox="1"/>
          <p:nvPr/>
        </p:nvSpPr>
        <p:spPr>
          <a:xfrm>
            <a:off x="2843809" y="1124745"/>
            <a:ext cx="1340517" cy="370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PostgreSQL</a:t>
            </a:r>
            <a:endParaRPr lang="en-GB" dirty="0"/>
          </a:p>
        </p:txBody>
      </p:sp>
      <p:sp>
        <p:nvSpPr>
          <p:cNvPr id="135" name="TextBox 134"/>
          <p:cNvSpPr txBox="1"/>
          <p:nvPr/>
        </p:nvSpPr>
        <p:spPr>
          <a:xfrm>
            <a:off x="2871444" y="3501009"/>
            <a:ext cx="1340517" cy="370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SQL Server</a:t>
            </a:r>
            <a:endParaRPr lang="en-GB" dirty="0"/>
          </a:p>
        </p:txBody>
      </p:sp>
      <p:sp>
        <p:nvSpPr>
          <p:cNvPr id="136" name="TextBox 135"/>
          <p:cNvSpPr txBox="1"/>
          <p:nvPr/>
        </p:nvSpPr>
        <p:spPr>
          <a:xfrm>
            <a:off x="2871444" y="2410109"/>
            <a:ext cx="1340517" cy="370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SQL Server</a:t>
            </a:r>
            <a:endParaRPr lang="en-GB" dirty="0"/>
          </a:p>
        </p:txBody>
      </p:sp>
      <p:sp>
        <p:nvSpPr>
          <p:cNvPr id="137" name="TextBox 136"/>
          <p:cNvSpPr txBox="1"/>
          <p:nvPr/>
        </p:nvSpPr>
        <p:spPr>
          <a:xfrm>
            <a:off x="2915817" y="1340769"/>
            <a:ext cx="1340517" cy="370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SQL Server</a:t>
            </a:r>
            <a:endParaRPr lang="en-GB" dirty="0"/>
          </a:p>
        </p:txBody>
      </p:sp>
      <p:sp>
        <p:nvSpPr>
          <p:cNvPr id="138" name="TextBox 137"/>
          <p:cNvSpPr txBox="1"/>
          <p:nvPr/>
        </p:nvSpPr>
        <p:spPr>
          <a:xfrm>
            <a:off x="5457118" y="3356993"/>
            <a:ext cx="1124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(but not much)</a:t>
            </a:r>
            <a:endParaRPr lang="en-GB" sz="1200" dirty="0"/>
          </a:p>
        </p:txBody>
      </p:sp>
      <p:grpSp>
        <p:nvGrpSpPr>
          <p:cNvPr id="142" name="Group 141"/>
          <p:cNvGrpSpPr/>
          <p:nvPr/>
        </p:nvGrpSpPr>
        <p:grpSpPr>
          <a:xfrm>
            <a:off x="6618943" y="1779830"/>
            <a:ext cx="1553458" cy="785075"/>
            <a:chOff x="4384598" y="5920867"/>
            <a:chExt cx="1553458" cy="785075"/>
          </a:xfrm>
        </p:grpSpPr>
        <p:sp>
          <p:nvSpPr>
            <p:cNvPr id="97" name="TextBox 96"/>
            <p:cNvSpPr txBox="1"/>
            <p:nvPr/>
          </p:nvSpPr>
          <p:spPr>
            <a:xfrm>
              <a:off x="4401477" y="5920867"/>
              <a:ext cx="8967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HTML5</a:t>
              </a:r>
              <a:endParaRPr lang="en-GB" sz="14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384598" y="6073551"/>
              <a:ext cx="9136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JavaScript</a:t>
              </a:r>
              <a:endParaRPr lang="en-GB" sz="14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4403324" y="6237312"/>
              <a:ext cx="5657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Ajax</a:t>
              </a:r>
              <a:endParaRPr lang="en-GB" sz="1400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411831" y="6398165"/>
              <a:ext cx="15262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JSON/</a:t>
              </a:r>
              <a:r>
                <a:rPr lang="en-GB" sz="1400" dirty="0" err="1" smtClean="0"/>
                <a:t>TopoJSON</a:t>
              </a:r>
              <a:endParaRPr lang="en-GB" sz="1400" dirty="0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6588225" y="764705"/>
            <a:ext cx="1553458" cy="785075"/>
            <a:chOff x="4384598" y="5920867"/>
            <a:chExt cx="1553458" cy="785075"/>
          </a:xfrm>
        </p:grpSpPr>
        <p:sp>
          <p:nvSpPr>
            <p:cNvPr id="144" name="TextBox 143"/>
            <p:cNvSpPr txBox="1"/>
            <p:nvPr/>
          </p:nvSpPr>
          <p:spPr>
            <a:xfrm>
              <a:off x="4401477" y="5920867"/>
              <a:ext cx="8967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HTML5</a:t>
              </a:r>
              <a:endParaRPr lang="en-GB" sz="1400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384598" y="6073551"/>
              <a:ext cx="9136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JavaScript</a:t>
              </a:r>
              <a:endParaRPr lang="en-GB" sz="1400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4403324" y="6237312"/>
              <a:ext cx="5657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Ajax</a:t>
              </a:r>
              <a:endParaRPr lang="en-GB" sz="1400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4411831" y="6398165"/>
              <a:ext cx="15262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JSON/</a:t>
              </a:r>
              <a:r>
                <a:rPr lang="en-GB" sz="1400" dirty="0" err="1" smtClean="0"/>
                <a:t>TopoJSON</a:t>
              </a:r>
              <a:endParaRPr lang="en-GB" sz="1400" dirty="0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717087" y="5949280"/>
            <a:ext cx="1046601" cy="853063"/>
            <a:chOff x="2517287" y="4221088"/>
            <a:chExt cx="1046601" cy="853063"/>
          </a:xfrm>
        </p:grpSpPr>
        <p:pic>
          <p:nvPicPr>
            <p:cNvPr id="149" name="Picture 4" descr="C:\Users\kgarwood\AppData\Local\Microsoft\Windows\Temporary Internet Files\Content.IE5\Y3109KS2\working_on_computer_500_clr[1].gif"/>
            <p:cNvPicPr>
              <a:picLocks noChangeAspect="1" noChangeArrowheads="1" noCrop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784" y="4221088"/>
              <a:ext cx="603973" cy="603973"/>
            </a:xfrm>
            <a:prstGeom prst="rect">
              <a:avLst/>
            </a:prstGeom>
            <a:solidFill>
              <a:srgbClr val="FFC000"/>
            </a:solidFill>
          </p:spPr>
        </p:pic>
        <p:sp>
          <p:nvSpPr>
            <p:cNvPr id="150" name="TextBox 149"/>
            <p:cNvSpPr txBox="1"/>
            <p:nvPr/>
          </p:nvSpPr>
          <p:spPr>
            <a:xfrm>
              <a:off x="2517287" y="4797152"/>
              <a:ext cx="1046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 smtClean="0"/>
                <a:t>Developer 1</a:t>
              </a:r>
              <a:endParaRPr lang="en-GB" sz="1200" b="1" dirty="0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1763688" y="6021288"/>
            <a:ext cx="1046601" cy="853063"/>
            <a:chOff x="2517287" y="4221088"/>
            <a:chExt cx="1046601" cy="853063"/>
          </a:xfrm>
        </p:grpSpPr>
        <p:pic>
          <p:nvPicPr>
            <p:cNvPr id="153" name="Picture 4" descr="C:\Users\kgarwood\AppData\Local\Microsoft\Windows\Temporary Internet Files\Content.IE5\Y3109KS2\working_on_computer_500_clr[1].gif"/>
            <p:cNvPicPr>
              <a:picLocks noChangeAspect="1" noChangeArrowheads="1" noCrop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784" y="4221088"/>
              <a:ext cx="603973" cy="603973"/>
            </a:xfrm>
            <a:prstGeom prst="rect">
              <a:avLst/>
            </a:prstGeom>
            <a:solidFill>
              <a:srgbClr val="FFC000"/>
            </a:solidFill>
          </p:spPr>
        </p:pic>
        <p:sp>
          <p:nvSpPr>
            <p:cNvPr id="154" name="TextBox 153"/>
            <p:cNvSpPr txBox="1"/>
            <p:nvPr/>
          </p:nvSpPr>
          <p:spPr>
            <a:xfrm>
              <a:off x="2517287" y="4797152"/>
              <a:ext cx="1046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 smtClean="0"/>
                <a:t>Developer 2</a:t>
              </a:r>
              <a:endParaRPr lang="en-GB" sz="1200" b="1" dirty="0"/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3237367" y="6021288"/>
            <a:ext cx="1046601" cy="853063"/>
            <a:chOff x="2517287" y="4221088"/>
            <a:chExt cx="1046601" cy="853063"/>
          </a:xfrm>
        </p:grpSpPr>
        <p:pic>
          <p:nvPicPr>
            <p:cNvPr id="156" name="Picture 4" descr="C:\Users\kgarwood\AppData\Local\Microsoft\Windows\Temporary Internet Files\Content.IE5\Y3109KS2\working_on_computer_500_clr[1].gif"/>
            <p:cNvPicPr>
              <a:picLocks noChangeAspect="1" noChangeArrowheads="1" noCrop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784" y="4221088"/>
              <a:ext cx="603973" cy="603973"/>
            </a:xfrm>
            <a:prstGeom prst="rect">
              <a:avLst/>
            </a:prstGeom>
            <a:solidFill>
              <a:srgbClr val="FFC000"/>
            </a:solidFill>
          </p:spPr>
        </p:pic>
        <p:sp>
          <p:nvSpPr>
            <p:cNvPr id="157" name="TextBox 156"/>
            <p:cNvSpPr txBox="1"/>
            <p:nvPr/>
          </p:nvSpPr>
          <p:spPr>
            <a:xfrm>
              <a:off x="2517287" y="4797152"/>
              <a:ext cx="1046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 smtClean="0"/>
                <a:t>Developer 3</a:t>
              </a:r>
              <a:endParaRPr lang="en-GB" sz="1200" b="1" dirty="0"/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5469615" y="6021288"/>
            <a:ext cx="1046601" cy="853063"/>
            <a:chOff x="2517287" y="4221088"/>
            <a:chExt cx="1046601" cy="853063"/>
          </a:xfrm>
        </p:grpSpPr>
        <p:pic>
          <p:nvPicPr>
            <p:cNvPr id="159" name="Picture 4" descr="C:\Users\kgarwood\AppData\Local\Microsoft\Windows\Temporary Internet Files\Content.IE5\Y3109KS2\working_on_computer_500_clr[1].gif"/>
            <p:cNvPicPr>
              <a:picLocks noChangeAspect="1" noChangeArrowheads="1" noCrop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784" y="4221088"/>
              <a:ext cx="603973" cy="603973"/>
            </a:xfrm>
            <a:prstGeom prst="rect">
              <a:avLst/>
            </a:prstGeom>
            <a:solidFill>
              <a:srgbClr val="FFC000"/>
            </a:solidFill>
          </p:spPr>
        </p:pic>
        <p:sp>
          <p:nvSpPr>
            <p:cNvPr id="160" name="TextBox 159"/>
            <p:cNvSpPr txBox="1"/>
            <p:nvPr/>
          </p:nvSpPr>
          <p:spPr>
            <a:xfrm>
              <a:off x="2517287" y="4797152"/>
              <a:ext cx="1046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 smtClean="0"/>
                <a:t>Developer 5</a:t>
              </a:r>
              <a:endParaRPr lang="en-GB" sz="1200" b="1" dirty="0"/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4461503" y="6032321"/>
            <a:ext cx="1046601" cy="853063"/>
            <a:chOff x="2517287" y="4221088"/>
            <a:chExt cx="1046601" cy="853063"/>
          </a:xfrm>
        </p:grpSpPr>
        <p:pic>
          <p:nvPicPr>
            <p:cNvPr id="162" name="Picture 4" descr="C:\Users\kgarwood\AppData\Local\Microsoft\Windows\Temporary Internet Files\Content.IE5\Y3109KS2\working_on_computer_500_clr[1].gif"/>
            <p:cNvPicPr>
              <a:picLocks noChangeAspect="1" noChangeArrowheads="1" noCrop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784" y="4221088"/>
              <a:ext cx="603973" cy="603973"/>
            </a:xfrm>
            <a:prstGeom prst="rect">
              <a:avLst/>
            </a:prstGeom>
            <a:solidFill>
              <a:srgbClr val="FFC000"/>
            </a:solidFill>
          </p:spPr>
        </p:pic>
        <p:sp>
          <p:nvSpPr>
            <p:cNvPr id="163" name="TextBox 162"/>
            <p:cNvSpPr txBox="1"/>
            <p:nvPr/>
          </p:nvSpPr>
          <p:spPr>
            <a:xfrm>
              <a:off x="2517287" y="4797152"/>
              <a:ext cx="1046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 smtClean="0"/>
                <a:t>Developer 4</a:t>
              </a:r>
              <a:endParaRPr lang="en-GB" sz="1200" b="1" dirty="0"/>
            </a:p>
          </p:txBody>
        </p:sp>
      </p:grpSp>
      <p:cxnSp>
        <p:nvCxnSpPr>
          <p:cNvPr id="165" name="Straight Arrow Connector 164"/>
          <p:cNvCxnSpPr/>
          <p:nvPr/>
        </p:nvCxnSpPr>
        <p:spPr>
          <a:xfrm flipV="1">
            <a:off x="5967959" y="2534291"/>
            <a:ext cx="764281" cy="349803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flipV="1">
            <a:off x="5049020" y="1526179"/>
            <a:ext cx="603100" cy="436771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H="1" flipV="1">
            <a:off x="3412820" y="3495492"/>
            <a:ext cx="539017" cy="239840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V="1">
            <a:off x="1231765" y="2936093"/>
            <a:ext cx="315900" cy="284504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V="1">
            <a:off x="2403744" y="3409669"/>
            <a:ext cx="312305" cy="260863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8388424" y="3026423"/>
            <a:ext cx="310416" cy="0"/>
          </a:xfrm>
          <a:prstGeom prst="line">
            <a:avLst/>
          </a:prstGeom>
          <a:ln w="254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8388424" y="2132856"/>
            <a:ext cx="310416" cy="0"/>
          </a:xfrm>
          <a:prstGeom prst="line">
            <a:avLst/>
          </a:prstGeom>
          <a:ln w="254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8388424" y="1484784"/>
            <a:ext cx="310416" cy="0"/>
          </a:xfrm>
          <a:prstGeom prst="line">
            <a:avLst/>
          </a:prstGeom>
          <a:ln w="254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8388424" y="4077072"/>
            <a:ext cx="310416" cy="0"/>
          </a:xfrm>
          <a:prstGeom prst="line">
            <a:avLst/>
          </a:prstGeom>
          <a:ln w="254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8698840" y="1484784"/>
            <a:ext cx="0" cy="48384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6372200" y="6104329"/>
            <a:ext cx="2070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 smtClean="0"/>
              <a:t>eg</a:t>
            </a:r>
            <a:r>
              <a:rPr lang="en-GB" sz="1200" dirty="0" smtClean="0"/>
              <a:t>: </a:t>
            </a:r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getMapAreas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6588224" y="6320353"/>
            <a:ext cx="2070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getGeographies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6588224" y="6536377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getTopoJSONTiles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9" name="Right Brace 188"/>
          <p:cNvSpPr/>
          <p:nvPr/>
        </p:nvSpPr>
        <p:spPr>
          <a:xfrm rot="16200000">
            <a:off x="4536255" y="-1438033"/>
            <a:ext cx="285492" cy="3682854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0" name="TextBox 189"/>
          <p:cNvSpPr txBox="1"/>
          <p:nvPr/>
        </p:nvSpPr>
        <p:spPr>
          <a:xfrm>
            <a:off x="4153512" y="-27384"/>
            <a:ext cx="1498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Middleware</a:t>
            </a:r>
            <a:endParaRPr lang="en-GB" dirty="0"/>
          </a:p>
        </p:txBody>
      </p:sp>
      <p:cxnSp>
        <p:nvCxnSpPr>
          <p:cNvPr id="191" name="Straight Connector 190"/>
          <p:cNvCxnSpPr/>
          <p:nvPr/>
        </p:nvCxnSpPr>
        <p:spPr>
          <a:xfrm>
            <a:off x="8388424" y="6309320"/>
            <a:ext cx="310416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ight Brace 194"/>
          <p:cNvSpPr/>
          <p:nvPr/>
        </p:nvSpPr>
        <p:spPr>
          <a:xfrm rot="16200000">
            <a:off x="7074022" y="-282554"/>
            <a:ext cx="272515" cy="135892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TextBox 195"/>
          <p:cNvSpPr txBox="1"/>
          <p:nvPr/>
        </p:nvSpPr>
        <p:spPr>
          <a:xfrm>
            <a:off x="6457768" y="-27383"/>
            <a:ext cx="220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Front End Clients</a:t>
            </a:r>
            <a:endParaRPr lang="en-GB" dirty="0"/>
          </a:p>
        </p:txBody>
      </p:sp>
      <p:sp>
        <p:nvSpPr>
          <p:cNvPr id="197" name="Right Brace 196"/>
          <p:cNvSpPr/>
          <p:nvPr/>
        </p:nvSpPr>
        <p:spPr>
          <a:xfrm rot="16200000">
            <a:off x="2018859" y="-282554"/>
            <a:ext cx="272515" cy="135892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8" name="TextBox 197"/>
          <p:cNvSpPr txBox="1"/>
          <p:nvPr/>
        </p:nvSpPr>
        <p:spPr>
          <a:xfrm>
            <a:off x="1403648" y="-27384"/>
            <a:ext cx="1966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Back End Database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819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504" y="1917326"/>
            <a:ext cx="2016224" cy="3997495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6956207" y="1918368"/>
            <a:ext cx="2080288" cy="2002219"/>
          </a:xfrm>
          <a:prstGeom prst="rect">
            <a:avLst/>
          </a:prstGeom>
          <a:solidFill>
            <a:schemeClr val="tx2">
              <a:lumMod val="75000"/>
              <a:alpha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6" name="Group 35"/>
          <p:cNvGrpSpPr/>
          <p:nvPr/>
        </p:nvGrpSpPr>
        <p:grpSpPr>
          <a:xfrm>
            <a:off x="6992211" y="1904070"/>
            <a:ext cx="1476164" cy="585356"/>
            <a:chOff x="6084168" y="332656"/>
            <a:chExt cx="1476164" cy="585356"/>
          </a:xfrm>
        </p:grpSpPr>
        <p:sp>
          <p:nvSpPr>
            <p:cNvPr id="7" name="TextBox 6"/>
            <p:cNvSpPr txBox="1"/>
            <p:nvPr/>
          </p:nvSpPr>
          <p:spPr>
            <a:xfrm>
              <a:off x="6084168" y="332656"/>
              <a:ext cx="14761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Data Storage</a:t>
              </a:r>
              <a:endParaRPr lang="en-GB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84168" y="548680"/>
              <a:ext cx="972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Layer</a:t>
              </a:r>
              <a:endParaRPr lang="en-GB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7504" y="190407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Presentation Layer</a:t>
            </a:r>
            <a:endParaRPr lang="en-GB" dirty="0"/>
          </a:p>
        </p:txBody>
      </p:sp>
      <p:grpSp>
        <p:nvGrpSpPr>
          <p:cNvPr id="41" name="Group 40"/>
          <p:cNvGrpSpPr/>
          <p:nvPr/>
        </p:nvGrpSpPr>
        <p:grpSpPr>
          <a:xfrm>
            <a:off x="4139952" y="1897653"/>
            <a:ext cx="2160242" cy="4017168"/>
            <a:chOff x="4211958" y="1469075"/>
            <a:chExt cx="2160242" cy="4017168"/>
          </a:xfrm>
        </p:grpSpPr>
        <p:sp>
          <p:nvSpPr>
            <p:cNvPr id="5" name="Rectangle 4"/>
            <p:cNvSpPr/>
            <p:nvPr/>
          </p:nvSpPr>
          <p:spPr>
            <a:xfrm>
              <a:off x="4211958" y="1480663"/>
              <a:ext cx="2160242" cy="400558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225291" y="1691516"/>
              <a:ext cx="972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Layer</a:t>
              </a:r>
              <a:endParaRPr lang="en-GB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11959" y="1469075"/>
              <a:ext cx="1854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Business Concept </a:t>
              </a:r>
              <a:endParaRPr lang="en-GB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211959" y="2060848"/>
              <a:ext cx="2160241" cy="323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 Add a String for </a:t>
              </a:r>
              <a:r>
                <a:rPr lang="en-GB" sz="1200" b="1" dirty="0" err="1" smtClean="0"/>
                <a:t>fieldX</a:t>
              </a:r>
              <a:endParaRPr lang="en-GB" sz="1200" b="1" dirty="0"/>
            </a:p>
            <a:p>
              <a:endParaRPr lang="en-GB" sz="1200" dirty="0" smtClean="0"/>
            </a:p>
            <a:p>
              <a:r>
                <a:rPr lang="en-GB" sz="1200" dirty="0" smtClean="0"/>
                <a:t>Modify these methods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200" dirty="0" err="1" smtClean="0"/>
                <a:t>newInstance</a:t>
              </a:r>
              <a:r>
                <a:rPr lang="en-GB" sz="1200" dirty="0" smtClean="0"/>
                <a:t>()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200" dirty="0" err="1" smtClean="0"/>
                <a:t>createCopy</a:t>
              </a:r>
              <a:r>
                <a:rPr lang="en-GB" sz="1200" dirty="0" smtClean="0"/>
                <a:t>()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200" dirty="0" err="1" smtClean="0"/>
                <a:t>checkErrors</a:t>
              </a:r>
              <a:r>
                <a:rPr lang="en-GB" sz="1200" dirty="0" smtClean="0"/>
                <a:t>()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200" dirty="0" err="1" smtClean="0"/>
                <a:t>checkSecurityViolations</a:t>
              </a:r>
              <a:r>
                <a:rPr lang="en-GB" sz="1200" dirty="0" smtClean="0"/>
                <a:t>()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200" dirty="0" err="1" smtClean="0"/>
                <a:t>getDifferences</a:t>
              </a:r>
              <a:r>
                <a:rPr lang="en-GB" sz="1200" dirty="0" smtClean="0"/>
                <a:t>()</a:t>
              </a:r>
            </a:p>
            <a:p>
              <a:endParaRPr lang="en-GB" sz="1200" dirty="0" smtClean="0"/>
            </a:p>
            <a:p>
              <a:r>
                <a:rPr lang="en-GB" sz="1200" dirty="0" smtClean="0"/>
                <a:t>Possibly modify </a:t>
              </a:r>
              <a:r>
                <a:rPr lang="en-GB" sz="1200" dirty="0" err="1" smtClean="0"/>
                <a:t>getDisplayName</a:t>
              </a:r>
              <a:r>
                <a:rPr lang="en-GB" sz="1200" dirty="0" smtClean="0"/>
                <a:t>()</a:t>
              </a:r>
            </a:p>
            <a:p>
              <a:endParaRPr lang="en-GB" sz="1200" dirty="0" smtClean="0"/>
            </a:p>
            <a:p>
              <a:r>
                <a:rPr lang="en-GB" sz="1200" dirty="0" smtClean="0"/>
                <a:t>Add set and get methods for </a:t>
              </a:r>
              <a:r>
                <a:rPr lang="en-GB" sz="1200" b="1" dirty="0" err="1" smtClean="0"/>
                <a:t>fieldX</a:t>
              </a:r>
              <a:endParaRPr lang="en-GB" sz="1200" b="1" dirty="0" smtClean="0"/>
            </a:p>
            <a:p>
              <a:endParaRPr lang="en-GB" sz="1200" dirty="0"/>
            </a:p>
            <a:p>
              <a:r>
                <a:rPr lang="en-GB" sz="1200" dirty="0" smtClean="0"/>
                <a:t>Add new message properties in</a:t>
              </a:r>
            </a:p>
            <a:p>
              <a:r>
                <a:rPr lang="en-GB" sz="1200" dirty="0" err="1" smtClean="0"/>
                <a:t>RIFServiceProperties.properties</a:t>
              </a:r>
              <a:endParaRPr lang="en-GB" sz="1200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992211" y="2417418"/>
            <a:ext cx="19722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Possibly modify query formatters to accommodate </a:t>
            </a:r>
            <a:r>
              <a:rPr lang="en-GB" sz="1200" b="1" dirty="0" err="1" smtClean="0"/>
              <a:t>fieldX</a:t>
            </a:r>
            <a:endParaRPr lang="en-GB" sz="1200" b="1" dirty="0" smtClean="0"/>
          </a:p>
          <a:p>
            <a:endParaRPr lang="en-GB" sz="1200" dirty="0"/>
          </a:p>
          <a:p>
            <a:r>
              <a:rPr lang="en-GB" sz="1200" dirty="0" smtClean="0"/>
              <a:t>Possibly modify calls to </a:t>
            </a:r>
            <a:r>
              <a:rPr lang="en-GB" sz="1200" dirty="0" err="1" smtClean="0"/>
              <a:t>ResultSet</a:t>
            </a:r>
            <a:r>
              <a:rPr lang="en-GB" sz="1200" dirty="0" smtClean="0"/>
              <a:t> to extract </a:t>
            </a:r>
            <a:r>
              <a:rPr lang="en-GB" sz="1200" b="1" dirty="0" err="1" smtClean="0"/>
              <a:t>fieldX</a:t>
            </a:r>
            <a:r>
              <a:rPr lang="en-GB" sz="1200" dirty="0" smtClean="0"/>
              <a:t> from SQL results</a:t>
            </a:r>
            <a:endParaRPr lang="en-GB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07504" y="2454000"/>
            <a:ext cx="216024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Add a new </a:t>
            </a:r>
            <a:r>
              <a:rPr lang="en-GB" sz="1200" b="1" dirty="0" err="1" smtClean="0"/>
              <a:t>fieldX</a:t>
            </a:r>
            <a:r>
              <a:rPr lang="en-GB" sz="1200" dirty="0" smtClean="0"/>
              <a:t> to an existing electronic form </a:t>
            </a:r>
          </a:p>
          <a:p>
            <a:endParaRPr lang="en-GB" sz="1200" dirty="0"/>
          </a:p>
          <a:p>
            <a:r>
              <a:rPr lang="en-GB" sz="1200" dirty="0" smtClean="0"/>
              <a:t>Modify methods that move data back and forth between forms and an underlying business object</a:t>
            </a:r>
          </a:p>
          <a:p>
            <a:endParaRPr lang="en-GB" sz="1200" dirty="0"/>
          </a:p>
          <a:p>
            <a:r>
              <a:rPr lang="en-GB" sz="1200" dirty="0" smtClean="0"/>
              <a:t>Possibly modify guided data entry features to control input of </a:t>
            </a:r>
            <a:r>
              <a:rPr lang="en-GB" sz="1200" b="1" dirty="0" err="1" smtClean="0"/>
              <a:t>fieldX</a:t>
            </a:r>
            <a:endParaRPr lang="en-GB" sz="1200" b="1" dirty="0"/>
          </a:p>
        </p:txBody>
      </p:sp>
      <p:grpSp>
        <p:nvGrpSpPr>
          <p:cNvPr id="46" name="Group 45"/>
          <p:cNvGrpSpPr/>
          <p:nvPr/>
        </p:nvGrpSpPr>
        <p:grpSpPr>
          <a:xfrm>
            <a:off x="2231740" y="1918368"/>
            <a:ext cx="1476164" cy="2574507"/>
            <a:chOff x="2087724" y="1489790"/>
            <a:chExt cx="1476164" cy="2574507"/>
          </a:xfrm>
        </p:grpSpPr>
        <p:sp>
          <p:nvSpPr>
            <p:cNvPr id="30" name="Rectangle 29"/>
            <p:cNvSpPr/>
            <p:nvPr/>
          </p:nvSpPr>
          <p:spPr>
            <a:xfrm>
              <a:off x="2123728" y="1489790"/>
              <a:ext cx="1296144" cy="25332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123728" y="2309971"/>
              <a:ext cx="144016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(Support for web clients in presentation layer)</a:t>
              </a:r>
            </a:p>
            <a:p>
              <a:endParaRPr lang="en-GB" sz="1200" dirty="0" smtClean="0"/>
            </a:p>
            <a:p>
              <a:r>
                <a:rPr lang="en-GB" sz="1200" dirty="0" smtClean="0"/>
                <a:t>Add </a:t>
              </a:r>
              <a:r>
                <a:rPr lang="en-GB" sz="1200" b="1" dirty="0" err="1" smtClean="0"/>
                <a:t>fieldX</a:t>
              </a:r>
              <a:r>
                <a:rPr lang="en-GB" sz="1200" dirty="0" smtClean="0"/>
                <a:t> as a property to a </a:t>
              </a:r>
              <a:r>
                <a:rPr lang="en-GB" sz="1200" dirty="0" err="1" smtClean="0"/>
                <a:t>InvestigationProxy</a:t>
              </a:r>
              <a:r>
                <a:rPr lang="en-GB" sz="1200" dirty="0" smtClean="0"/>
                <a:t> class used for JSON serialisation</a:t>
              </a:r>
              <a:endParaRPr lang="en-GB" sz="1200" dirty="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2087724" y="1492024"/>
              <a:ext cx="972108" cy="792088"/>
              <a:chOff x="7524328" y="332656"/>
              <a:chExt cx="972108" cy="792088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7524328" y="332656"/>
                <a:ext cx="7920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Web</a:t>
                </a:r>
                <a:endParaRPr lang="en-GB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7524328" y="538719"/>
                <a:ext cx="9721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Service</a:t>
                </a:r>
                <a:endParaRPr lang="en-GB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524328" y="755412"/>
                <a:ext cx="9721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Layer</a:t>
                </a:r>
                <a:endParaRPr lang="en-GB" dirty="0"/>
              </a:p>
            </p:txBody>
          </p:sp>
        </p:grpSp>
      </p:grpSp>
      <p:sp>
        <p:nvSpPr>
          <p:cNvPr id="35" name="TextBox 34"/>
          <p:cNvSpPr txBox="1"/>
          <p:nvPr/>
        </p:nvSpPr>
        <p:spPr>
          <a:xfrm>
            <a:off x="6992211" y="4451628"/>
            <a:ext cx="1800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In the Investigation </a:t>
            </a:r>
            <a:r>
              <a:rPr lang="en-GB" sz="1200" dirty="0" err="1" smtClean="0"/>
              <a:t>contentHandler</a:t>
            </a:r>
            <a:r>
              <a:rPr lang="en-GB" sz="1200" dirty="0" smtClean="0"/>
              <a:t> class, </a:t>
            </a:r>
          </a:p>
          <a:p>
            <a:r>
              <a:rPr lang="en-GB" sz="1200" dirty="0" smtClean="0"/>
              <a:t>add </a:t>
            </a:r>
            <a:r>
              <a:rPr lang="en-GB" sz="1200" b="1" dirty="0" err="1" smtClean="0"/>
              <a:t>fieldX</a:t>
            </a:r>
            <a:r>
              <a:rPr lang="en-GB" sz="1200" dirty="0" smtClean="0"/>
              <a:t> and modify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err="1" smtClean="0"/>
              <a:t>writeHTML</a:t>
            </a:r>
            <a:r>
              <a:rPr lang="en-GB" sz="1200" dirty="0" smtClean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err="1" smtClean="0"/>
              <a:t>writeXML</a:t>
            </a:r>
            <a:r>
              <a:rPr lang="en-GB" sz="1200" dirty="0" smtClean="0"/>
              <a:t>()</a:t>
            </a:r>
            <a:endParaRPr lang="en-GB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err="1" smtClean="0"/>
              <a:t>startElement</a:t>
            </a:r>
            <a:r>
              <a:rPr lang="en-GB" sz="1200" dirty="0" smtClean="0"/>
              <a:t>() method used by SAX parser to read XML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965208" y="3953030"/>
            <a:ext cx="2062286" cy="2071249"/>
          </a:xfrm>
          <a:prstGeom prst="rect">
            <a:avLst/>
          </a:prstGeom>
          <a:solidFill>
            <a:srgbClr val="A89C40">
              <a:alpha val="49804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8" name="Group 37"/>
          <p:cNvGrpSpPr/>
          <p:nvPr/>
        </p:nvGrpSpPr>
        <p:grpSpPr>
          <a:xfrm>
            <a:off x="6992211" y="3929586"/>
            <a:ext cx="1422158" cy="553998"/>
            <a:chOff x="3149842" y="113350"/>
            <a:chExt cx="1422158" cy="553998"/>
          </a:xfrm>
        </p:grpSpPr>
        <p:sp>
          <p:nvSpPr>
            <p:cNvPr id="14" name="TextBox 13"/>
            <p:cNvSpPr txBox="1"/>
            <p:nvPr/>
          </p:nvSpPr>
          <p:spPr>
            <a:xfrm>
              <a:off x="3149842" y="113350"/>
              <a:ext cx="1422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File Format</a:t>
              </a:r>
              <a:endParaRPr lang="en-GB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149842" y="298016"/>
              <a:ext cx="8155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Layer</a:t>
              </a:r>
              <a:endParaRPr lang="en-GB" dirty="0"/>
            </a:p>
          </p:txBody>
        </p:sp>
      </p:grpSp>
      <p:sp>
        <p:nvSpPr>
          <p:cNvPr id="42" name="Right Arrow 41"/>
          <p:cNvSpPr/>
          <p:nvPr/>
        </p:nvSpPr>
        <p:spPr>
          <a:xfrm>
            <a:off x="6444208" y="2299080"/>
            <a:ext cx="486054" cy="576064"/>
          </a:xfrm>
          <a:prstGeom prst="rightArrow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ight Arrow 42"/>
          <p:cNvSpPr/>
          <p:nvPr/>
        </p:nvSpPr>
        <p:spPr>
          <a:xfrm>
            <a:off x="6444208" y="4505650"/>
            <a:ext cx="486054" cy="576064"/>
          </a:xfrm>
          <a:prstGeom prst="rightArrow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ight Arrow 43"/>
          <p:cNvSpPr/>
          <p:nvPr/>
        </p:nvSpPr>
        <p:spPr>
          <a:xfrm flipH="1">
            <a:off x="3563888" y="2266985"/>
            <a:ext cx="486054" cy="576064"/>
          </a:xfrm>
          <a:prstGeom prst="rightArrow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ight Arrow 44"/>
          <p:cNvSpPr/>
          <p:nvPr/>
        </p:nvSpPr>
        <p:spPr>
          <a:xfrm flipH="1">
            <a:off x="2141730" y="4865690"/>
            <a:ext cx="1926214" cy="576064"/>
          </a:xfrm>
          <a:prstGeom prst="rightArrow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ight Arrow 46"/>
          <p:cNvSpPr/>
          <p:nvPr/>
        </p:nvSpPr>
        <p:spPr>
          <a:xfrm flipH="1">
            <a:off x="1835696" y="2633442"/>
            <a:ext cx="486054" cy="576064"/>
          </a:xfrm>
          <a:prstGeom prst="rightArrow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/>
          <p:cNvSpPr txBox="1"/>
          <p:nvPr/>
        </p:nvSpPr>
        <p:spPr>
          <a:xfrm>
            <a:off x="1160620" y="908720"/>
            <a:ext cx="6579732" cy="86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Cascade of changes needed by adding a new field </a:t>
            </a:r>
          </a:p>
          <a:p>
            <a:r>
              <a:rPr lang="en-GB" sz="2400" b="1" dirty="0" smtClean="0"/>
              <a:t>called “</a:t>
            </a:r>
            <a:r>
              <a:rPr lang="en-GB" sz="2400" b="1" dirty="0" err="1" smtClean="0"/>
              <a:t>fieldX</a:t>
            </a:r>
            <a:r>
              <a:rPr lang="en-GB" sz="2400" b="1" dirty="0" smtClean="0"/>
              <a:t>” to the Investigation business class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254015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79544" y="332658"/>
            <a:ext cx="6427263" cy="1067895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1495695" y="1400554"/>
            <a:ext cx="6411112" cy="10696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1479545" y="2468450"/>
            <a:ext cx="6427262" cy="1085788"/>
          </a:xfrm>
          <a:prstGeom prst="rect">
            <a:avLst/>
          </a:prstGeom>
          <a:solidFill>
            <a:srgbClr val="FFC000">
              <a:alpha val="5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479545" y="3548887"/>
            <a:ext cx="6427261" cy="1055352"/>
          </a:xfrm>
          <a:prstGeom prst="rect">
            <a:avLst/>
          </a:prstGeom>
          <a:solidFill>
            <a:schemeClr val="accent4">
              <a:lumMod val="75000"/>
              <a:alpha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7504" y="3542409"/>
            <a:ext cx="1368992" cy="106182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07504" y="2468448"/>
            <a:ext cx="1368991" cy="1073962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7503" y="1400553"/>
            <a:ext cx="1388191" cy="106963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107504" y="332657"/>
            <a:ext cx="1368992" cy="106789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6" name="Group 35"/>
          <p:cNvGrpSpPr/>
          <p:nvPr/>
        </p:nvGrpSpPr>
        <p:grpSpPr>
          <a:xfrm>
            <a:off x="107505" y="452542"/>
            <a:ext cx="1412292" cy="792088"/>
            <a:chOff x="1619672" y="188640"/>
            <a:chExt cx="1412292" cy="792088"/>
          </a:xfrm>
        </p:grpSpPr>
        <p:sp>
          <p:nvSpPr>
            <p:cNvPr id="21" name="TextBox 20"/>
            <p:cNvSpPr txBox="1"/>
            <p:nvPr/>
          </p:nvSpPr>
          <p:spPr>
            <a:xfrm>
              <a:off x="1619672" y="188640"/>
              <a:ext cx="813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Study</a:t>
              </a:r>
              <a:endParaRPr lang="en-GB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619672" y="386255"/>
              <a:ext cx="14122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Submission</a:t>
              </a:r>
              <a:endParaRPr lang="en-GB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619672" y="611396"/>
              <a:ext cx="706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Tool</a:t>
              </a:r>
              <a:endParaRPr lang="en-GB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07504" y="1532662"/>
            <a:ext cx="1412292" cy="792088"/>
            <a:chOff x="3303724" y="188640"/>
            <a:chExt cx="1412292" cy="792088"/>
          </a:xfrm>
        </p:grpSpPr>
        <p:sp>
          <p:nvSpPr>
            <p:cNvPr id="24" name="TextBox 23"/>
            <p:cNvSpPr txBox="1"/>
            <p:nvPr/>
          </p:nvSpPr>
          <p:spPr>
            <a:xfrm>
              <a:off x="3303724" y="188640"/>
              <a:ext cx="14122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Study Result</a:t>
              </a:r>
              <a:endParaRPr lang="en-GB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303724" y="386255"/>
              <a:ext cx="1124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Viewer</a:t>
              </a:r>
              <a:endParaRPr lang="en-GB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303724" y="611396"/>
              <a:ext cx="706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Tool</a:t>
              </a:r>
              <a:endParaRPr lang="en-GB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07504" y="2540774"/>
            <a:ext cx="980244" cy="792088"/>
            <a:chOff x="5175932" y="188640"/>
            <a:chExt cx="980244" cy="792088"/>
          </a:xfrm>
        </p:grpSpPr>
        <p:sp>
          <p:nvSpPr>
            <p:cNvPr id="27" name="TextBox 26"/>
            <p:cNvSpPr txBox="1"/>
            <p:nvPr/>
          </p:nvSpPr>
          <p:spPr>
            <a:xfrm>
              <a:off x="5175932" y="188640"/>
              <a:ext cx="813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Data</a:t>
              </a:r>
              <a:endParaRPr lang="en-GB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175932" y="386255"/>
              <a:ext cx="980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Loader</a:t>
              </a:r>
              <a:endParaRPr lang="en-GB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75932" y="611396"/>
              <a:ext cx="706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Tool</a:t>
              </a:r>
              <a:endParaRPr lang="en-GB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07504" y="3620894"/>
            <a:ext cx="1340284" cy="792087"/>
            <a:chOff x="6472076" y="188641"/>
            <a:chExt cx="1340284" cy="792087"/>
          </a:xfrm>
        </p:grpSpPr>
        <p:sp>
          <p:nvSpPr>
            <p:cNvPr id="30" name="TextBox 29"/>
            <p:cNvSpPr txBox="1"/>
            <p:nvPr/>
          </p:nvSpPr>
          <p:spPr>
            <a:xfrm>
              <a:off x="6472076" y="188641"/>
              <a:ext cx="13402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Information</a:t>
              </a:r>
              <a:endParaRPr lang="en-GB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472076" y="386255"/>
              <a:ext cx="13402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Governance</a:t>
              </a:r>
              <a:endParaRPr lang="en-GB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472076" y="611396"/>
              <a:ext cx="706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Tool</a:t>
              </a:r>
              <a:endParaRPr lang="en-GB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827829" y="332661"/>
            <a:ext cx="1326436" cy="5379948"/>
            <a:chOff x="2915816" y="1220887"/>
            <a:chExt cx="1326436" cy="5379948"/>
          </a:xfrm>
        </p:grpSpPr>
        <p:sp>
          <p:nvSpPr>
            <p:cNvPr id="5" name="Rectangle 4"/>
            <p:cNvSpPr/>
            <p:nvPr/>
          </p:nvSpPr>
          <p:spPr>
            <a:xfrm>
              <a:off x="2915816" y="1220887"/>
              <a:ext cx="1326436" cy="4271575"/>
            </a:xfrm>
            <a:prstGeom prst="rect">
              <a:avLst/>
            </a:prstGeom>
            <a:solidFill>
              <a:schemeClr val="tx2">
                <a:lumMod val="75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915816" y="5492464"/>
              <a:ext cx="1326435" cy="11083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3035865" y="5589240"/>
              <a:ext cx="1040949" cy="792088"/>
              <a:chOff x="4170739" y="260648"/>
              <a:chExt cx="1040949" cy="792088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4189470" y="260648"/>
                <a:ext cx="8157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Data</a:t>
                </a:r>
                <a:endParaRPr lang="en-GB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4189470" y="453480"/>
                <a:ext cx="10222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Storage</a:t>
                </a:r>
                <a:endParaRPr lang="en-GB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170739" y="683404"/>
                <a:ext cx="834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Layer</a:t>
                </a:r>
                <a:endParaRPr lang="en-GB" dirty="0"/>
              </a:p>
            </p:txBody>
          </p:sp>
        </p:grpSp>
      </p:grpSp>
      <p:grpSp>
        <p:nvGrpSpPr>
          <p:cNvPr id="53" name="Group 52"/>
          <p:cNvGrpSpPr/>
          <p:nvPr/>
        </p:nvGrpSpPr>
        <p:grpSpPr>
          <a:xfrm>
            <a:off x="4154265" y="332660"/>
            <a:ext cx="1348285" cy="5376466"/>
            <a:chOff x="4331040" y="1220885"/>
            <a:chExt cx="1348285" cy="5376466"/>
          </a:xfrm>
        </p:grpSpPr>
        <p:sp>
          <p:nvSpPr>
            <p:cNvPr id="6" name="Rectangle 5"/>
            <p:cNvSpPr/>
            <p:nvPr/>
          </p:nvSpPr>
          <p:spPr>
            <a:xfrm>
              <a:off x="4331040" y="1220885"/>
              <a:ext cx="1348285" cy="427157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331040" y="5492462"/>
              <a:ext cx="1348285" cy="110488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4355976" y="5583221"/>
              <a:ext cx="1076570" cy="789494"/>
              <a:chOff x="3126118" y="188641"/>
              <a:chExt cx="1076570" cy="789494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3126118" y="188641"/>
                <a:ext cx="10765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Business</a:t>
                </a:r>
                <a:endParaRPr lang="en-GB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126118" y="381472"/>
                <a:ext cx="10222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Concept</a:t>
                </a:r>
                <a:endParaRPr lang="en-GB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161493" y="608803"/>
                <a:ext cx="834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Layer</a:t>
                </a:r>
                <a:endParaRPr lang="en-GB" dirty="0"/>
              </a:p>
            </p:txBody>
          </p:sp>
        </p:grpSp>
      </p:grpSp>
      <p:sp>
        <p:nvSpPr>
          <p:cNvPr id="7" name="Rectangle 6"/>
          <p:cNvSpPr/>
          <p:nvPr/>
        </p:nvSpPr>
        <p:spPr>
          <a:xfrm>
            <a:off x="6540333" y="338232"/>
            <a:ext cx="1346480" cy="4253529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6538528" y="4591762"/>
            <a:ext cx="1348285" cy="11229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/>
          <p:cNvSpPr txBox="1"/>
          <p:nvPr/>
        </p:nvSpPr>
        <p:spPr>
          <a:xfrm>
            <a:off x="6519766" y="4706588"/>
            <a:ext cx="138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Presentation</a:t>
            </a:r>
            <a:endParaRPr lang="en-GB" dirty="0"/>
          </a:p>
        </p:txBody>
      </p:sp>
      <p:sp>
        <p:nvSpPr>
          <p:cNvPr id="49" name="TextBox 48"/>
          <p:cNvSpPr txBox="1"/>
          <p:nvPr/>
        </p:nvSpPr>
        <p:spPr>
          <a:xfrm>
            <a:off x="6516216" y="4922612"/>
            <a:ext cx="81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Layer</a:t>
            </a:r>
            <a:endParaRPr lang="en-GB" dirty="0"/>
          </a:p>
        </p:txBody>
      </p:sp>
      <p:sp>
        <p:nvSpPr>
          <p:cNvPr id="50" name="Rectangle 49"/>
          <p:cNvSpPr/>
          <p:nvPr/>
        </p:nvSpPr>
        <p:spPr>
          <a:xfrm>
            <a:off x="1495695" y="4591761"/>
            <a:ext cx="1332133" cy="1120848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/>
          <p:cNvSpPr/>
          <p:nvPr/>
        </p:nvSpPr>
        <p:spPr>
          <a:xfrm>
            <a:off x="1475656" y="332656"/>
            <a:ext cx="1348285" cy="4271579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/>
          <p:cNvSpPr txBox="1"/>
          <p:nvPr/>
        </p:nvSpPr>
        <p:spPr>
          <a:xfrm>
            <a:off x="1541617" y="469499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Database</a:t>
            </a:r>
            <a:endParaRPr lang="en-GB" dirty="0"/>
          </a:p>
        </p:txBody>
      </p:sp>
      <p:grpSp>
        <p:nvGrpSpPr>
          <p:cNvPr id="89" name="Group 88"/>
          <p:cNvGrpSpPr/>
          <p:nvPr/>
        </p:nvGrpSpPr>
        <p:grpSpPr>
          <a:xfrm>
            <a:off x="5502550" y="332655"/>
            <a:ext cx="1037816" cy="5376471"/>
            <a:chOff x="5502550" y="332655"/>
            <a:chExt cx="1037816" cy="5376471"/>
          </a:xfrm>
        </p:grpSpPr>
        <p:sp>
          <p:nvSpPr>
            <p:cNvPr id="57" name="Rectangle 56"/>
            <p:cNvSpPr/>
            <p:nvPr/>
          </p:nvSpPr>
          <p:spPr>
            <a:xfrm>
              <a:off x="5502550" y="4589179"/>
              <a:ext cx="1033347" cy="11199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508104" y="332655"/>
              <a:ext cx="1032262" cy="4256523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5503994" y="4701014"/>
              <a:ext cx="1016431" cy="575594"/>
              <a:chOff x="5796136" y="188640"/>
              <a:chExt cx="1016431" cy="576064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5796136" y="188640"/>
                <a:ext cx="9279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Web</a:t>
                </a:r>
                <a:endParaRPr lang="en-GB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796136" y="395372"/>
                <a:ext cx="10164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Services</a:t>
                </a:r>
                <a:endParaRPr lang="en-GB" dirty="0"/>
              </a:p>
            </p:txBody>
          </p:sp>
        </p:grpSp>
      </p:grpSp>
      <p:sp>
        <p:nvSpPr>
          <p:cNvPr id="63" name="TextBox 62"/>
          <p:cNvSpPr txBox="1"/>
          <p:nvPr/>
        </p:nvSpPr>
        <p:spPr>
          <a:xfrm>
            <a:off x="921243" y="6093296"/>
            <a:ext cx="770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Not</a:t>
            </a:r>
            <a:endParaRPr lang="en-GB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899592" y="6287800"/>
            <a:ext cx="1280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Applicable</a:t>
            </a:r>
            <a:endParaRPr lang="en-GB" sz="1400" dirty="0"/>
          </a:p>
        </p:txBody>
      </p:sp>
      <p:sp>
        <p:nvSpPr>
          <p:cNvPr id="65" name="Rectangle 64"/>
          <p:cNvSpPr/>
          <p:nvPr/>
        </p:nvSpPr>
        <p:spPr>
          <a:xfrm>
            <a:off x="1495694" y="332656"/>
            <a:ext cx="6944387" cy="18306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/>
          <p:cNvSpPr/>
          <p:nvPr/>
        </p:nvSpPr>
        <p:spPr>
          <a:xfrm>
            <a:off x="1495696" y="509632"/>
            <a:ext cx="6942304" cy="18306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/>
          <p:cNvSpPr/>
          <p:nvPr/>
        </p:nvSpPr>
        <p:spPr>
          <a:xfrm>
            <a:off x="1495693" y="692696"/>
            <a:ext cx="6942306" cy="183718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/>
          <p:cNvSpPr/>
          <p:nvPr/>
        </p:nvSpPr>
        <p:spPr>
          <a:xfrm>
            <a:off x="1495695" y="876414"/>
            <a:ext cx="6942304" cy="18306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/>
          <p:cNvSpPr/>
          <p:nvPr/>
        </p:nvSpPr>
        <p:spPr>
          <a:xfrm>
            <a:off x="1492746" y="1061566"/>
            <a:ext cx="6947335" cy="18306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/>
          <p:cNvSpPr/>
          <p:nvPr/>
        </p:nvSpPr>
        <p:spPr>
          <a:xfrm>
            <a:off x="1496939" y="1244630"/>
            <a:ext cx="6941060" cy="155923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/>
          <p:cNvSpPr/>
          <p:nvPr/>
        </p:nvSpPr>
        <p:spPr>
          <a:xfrm>
            <a:off x="1495692" y="1410248"/>
            <a:ext cx="6942307" cy="18306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/>
          <p:cNvSpPr/>
          <p:nvPr/>
        </p:nvSpPr>
        <p:spPr>
          <a:xfrm>
            <a:off x="1498030" y="1593312"/>
            <a:ext cx="6939969" cy="18306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/>
          <p:cNvSpPr/>
          <p:nvPr/>
        </p:nvSpPr>
        <p:spPr>
          <a:xfrm>
            <a:off x="1495693" y="1772354"/>
            <a:ext cx="6944388" cy="184666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/>
          <p:cNvSpPr/>
          <p:nvPr/>
        </p:nvSpPr>
        <p:spPr>
          <a:xfrm>
            <a:off x="1495694" y="1957020"/>
            <a:ext cx="6942305" cy="184666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/>
          <p:cNvSpPr/>
          <p:nvPr/>
        </p:nvSpPr>
        <p:spPr>
          <a:xfrm>
            <a:off x="1498030" y="2141686"/>
            <a:ext cx="6942051" cy="18306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/>
          <p:cNvSpPr/>
          <p:nvPr/>
        </p:nvSpPr>
        <p:spPr>
          <a:xfrm>
            <a:off x="1482787" y="2324750"/>
            <a:ext cx="6957295" cy="14544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/>
          <p:cNvSpPr/>
          <p:nvPr/>
        </p:nvSpPr>
        <p:spPr>
          <a:xfrm>
            <a:off x="1482786" y="2464996"/>
            <a:ext cx="6955213" cy="18306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/>
          <p:cNvSpPr/>
          <p:nvPr/>
        </p:nvSpPr>
        <p:spPr>
          <a:xfrm>
            <a:off x="1480788" y="2648060"/>
            <a:ext cx="6957211" cy="18306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/>
          <p:cNvSpPr/>
          <p:nvPr/>
        </p:nvSpPr>
        <p:spPr>
          <a:xfrm>
            <a:off x="1473262" y="2831124"/>
            <a:ext cx="6964738" cy="19898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/>
          <p:cNvSpPr/>
          <p:nvPr/>
        </p:nvSpPr>
        <p:spPr>
          <a:xfrm>
            <a:off x="1473261" y="3030104"/>
            <a:ext cx="6966821" cy="18306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/>
          <p:cNvSpPr/>
          <p:nvPr/>
        </p:nvSpPr>
        <p:spPr>
          <a:xfrm>
            <a:off x="1475345" y="3213168"/>
            <a:ext cx="6964738" cy="18306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 81"/>
          <p:cNvSpPr/>
          <p:nvPr/>
        </p:nvSpPr>
        <p:spPr>
          <a:xfrm>
            <a:off x="1473262" y="3396233"/>
            <a:ext cx="6964737" cy="15265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/>
          <p:cNvSpPr/>
          <p:nvPr/>
        </p:nvSpPr>
        <p:spPr>
          <a:xfrm>
            <a:off x="1476495" y="3554238"/>
            <a:ext cx="6963588" cy="16279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/>
          <p:cNvSpPr/>
          <p:nvPr/>
        </p:nvSpPr>
        <p:spPr>
          <a:xfrm>
            <a:off x="1476496" y="3717032"/>
            <a:ext cx="6964738" cy="18306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/>
          <p:cNvSpPr/>
          <p:nvPr/>
        </p:nvSpPr>
        <p:spPr>
          <a:xfrm>
            <a:off x="1475657" y="3895620"/>
            <a:ext cx="6964738" cy="18306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/>
          <p:cNvSpPr/>
          <p:nvPr/>
        </p:nvSpPr>
        <p:spPr>
          <a:xfrm>
            <a:off x="1475658" y="4077072"/>
            <a:ext cx="6964738" cy="18306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/>
          <p:cNvSpPr/>
          <p:nvPr/>
        </p:nvSpPr>
        <p:spPr>
          <a:xfrm>
            <a:off x="1475656" y="4260136"/>
            <a:ext cx="6965578" cy="18306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/>
          <p:cNvSpPr/>
          <p:nvPr/>
        </p:nvSpPr>
        <p:spPr>
          <a:xfrm>
            <a:off x="1485100" y="4443200"/>
            <a:ext cx="6952899" cy="145978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TextBox 89"/>
          <p:cNvSpPr txBox="1"/>
          <p:nvPr/>
        </p:nvSpPr>
        <p:spPr>
          <a:xfrm>
            <a:off x="6257396" y="6244277"/>
            <a:ext cx="2153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service method 1</a:t>
            </a:r>
            <a:endParaRPr lang="en-GB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3203848" y="6247184"/>
            <a:ext cx="175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Java</a:t>
            </a:r>
            <a:endParaRPr lang="en-GB" dirty="0"/>
          </a:p>
        </p:txBody>
      </p:sp>
      <p:grpSp>
        <p:nvGrpSpPr>
          <p:cNvPr id="92" name="Group 91"/>
          <p:cNvGrpSpPr/>
          <p:nvPr/>
        </p:nvGrpSpPr>
        <p:grpSpPr>
          <a:xfrm>
            <a:off x="2013231" y="5888305"/>
            <a:ext cx="1046601" cy="853063"/>
            <a:chOff x="2517287" y="4221088"/>
            <a:chExt cx="1046601" cy="853063"/>
          </a:xfrm>
        </p:grpSpPr>
        <p:pic>
          <p:nvPicPr>
            <p:cNvPr id="93" name="Picture 4" descr="C:\Users\kgarwood\AppData\Local\Microsoft\Windows\Temporary Internet Files\Content.IE5\Y3109KS2\working_on_computer_500_clr[1].gif"/>
            <p:cNvPicPr>
              <a:picLocks noChangeAspect="1" noChangeArrowheads="1" noCrop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784" y="4221088"/>
              <a:ext cx="603973" cy="603973"/>
            </a:xfrm>
            <a:prstGeom prst="rect">
              <a:avLst/>
            </a:prstGeom>
            <a:solidFill>
              <a:srgbClr val="FFC000"/>
            </a:solidFill>
          </p:spPr>
        </p:pic>
        <p:sp>
          <p:nvSpPr>
            <p:cNvPr id="94" name="TextBox 93"/>
            <p:cNvSpPr txBox="1"/>
            <p:nvPr/>
          </p:nvSpPr>
          <p:spPr>
            <a:xfrm>
              <a:off x="2517287" y="4797152"/>
              <a:ext cx="1046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 smtClean="0"/>
                <a:t>RIF Manager</a:t>
              </a:r>
              <a:endParaRPr lang="en-GB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3889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595</Words>
  <Application>Microsoft Office PowerPoint</Application>
  <PresentationFormat>On-screen Show (4:3)</PresentationFormat>
  <Paragraphs>222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kgarwood</dc:creator>
  <cp:lastModifiedBy>kgarwood</cp:lastModifiedBy>
  <cp:revision>32</cp:revision>
  <dcterms:created xsi:type="dcterms:W3CDTF">2015-02-21T23:55:37Z</dcterms:created>
  <dcterms:modified xsi:type="dcterms:W3CDTF">2015-02-23T17:38:23Z</dcterms:modified>
</cp:coreProperties>
</file>