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10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8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65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2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4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6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6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8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65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CE8A-40D6-4878-94F6-C762A3279BEF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C9F4-39EC-47E5-8857-4BFAC3A8A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1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 Server map tiles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November 1</a:t>
            </a:r>
            <a:r>
              <a:rPr lang="en-GB" baseline="30000" dirty="0"/>
              <a:t>st</a:t>
            </a:r>
            <a:r>
              <a:rPr lang="en-GB" dirty="0"/>
              <a:t> Summary</a:t>
            </a:r>
          </a:p>
          <a:p>
            <a:endParaRPr lang="en-GB" dirty="0"/>
          </a:p>
          <a:p>
            <a:r>
              <a:rPr lang="en-GB" dirty="0"/>
              <a:t>Peter Hambly, SAHSU</a:t>
            </a:r>
          </a:p>
        </p:txBody>
      </p:sp>
    </p:spTree>
    <p:extLst>
      <p:ext uri="{BB962C8B-B14F-4D97-AF65-F5344CB8AC3E}">
        <p14:creationId xmlns:p14="http://schemas.microsoft.com/office/powerpoint/2010/main" val="195752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 to county level:</a:t>
            </a:r>
          </a:p>
          <a:p>
            <a:pPr lvl="1"/>
            <a:r>
              <a:rPr lang="en-GB" dirty="0"/>
              <a:t>56 states or territories (Guam, Puerto Rico etc.);</a:t>
            </a:r>
          </a:p>
          <a:p>
            <a:pPr lvl="1"/>
            <a:r>
              <a:rPr lang="en-GB" dirty="0"/>
              <a:t>3,233 counties;</a:t>
            </a:r>
          </a:p>
          <a:p>
            <a:pPr lvl="1"/>
            <a:r>
              <a:rPr lang="en-GB" dirty="0" err="1"/>
              <a:t>Zoomlevel</a:t>
            </a:r>
            <a:r>
              <a:rPr lang="en-GB" dirty="0"/>
              <a:t> 6 to 11 support;</a:t>
            </a:r>
          </a:p>
          <a:p>
            <a:pPr lvl="1"/>
            <a:r>
              <a:rPr lang="en-GB" dirty="0"/>
              <a:t>1,050,102 possible map tiles at </a:t>
            </a:r>
            <a:r>
              <a:rPr lang="en-GB" dirty="0" err="1"/>
              <a:t>zoomlevel</a:t>
            </a:r>
            <a:r>
              <a:rPr lang="en-GB" dirty="0"/>
              <a:t> 11 for each of US nation, state and county level;</a:t>
            </a:r>
          </a:p>
          <a:p>
            <a:pPr lvl="1"/>
            <a:r>
              <a:rPr lang="en-GB" dirty="0"/>
              <a:t>25% of all possible map tiles;</a:t>
            </a:r>
          </a:p>
          <a:p>
            <a:pPr lvl="1"/>
            <a:r>
              <a:rPr lang="en-GB" dirty="0"/>
              <a:t>Take 80 minutes!</a:t>
            </a:r>
          </a:p>
        </p:txBody>
      </p:sp>
    </p:spTree>
    <p:extLst>
      <p:ext uri="{BB962C8B-B14F-4D97-AF65-F5344CB8AC3E}">
        <p14:creationId xmlns:p14="http://schemas.microsoft.com/office/powerpoint/2010/main" val="258257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Alaska counties, </a:t>
            </a:r>
            <a:r>
              <a:rPr lang="en-GB" dirty="0" err="1"/>
              <a:t>zoomlevel</a:t>
            </a:r>
            <a:r>
              <a:rPr lang="en-GB" dirty="0"/>
              <a:t> 8</a:t>
            </a:r>
            <a:br>
              <a:rPr lang="en-GB" dirty="0"/>
            </a:br>
            <a:r>
              <a:rPr lang="en-GB" dirty="0"/>
              <a:t>Only tiles containing information are created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5" y="1839008"/>
            <a:ext cx="10509790" cy="4324572"/>
          </a:xfrm>
        </p:spPr>
      </p:pic>
    </p:spTree>
    <p:extLst>
      <p:ext uri="{BB962C8B-B14F-4D97-AF65-F5344CB8AC3E}">
        <p14:creationId xmlns:p14="http://schemas.microsoft.com/office/powerpoint/2010/main" val="373420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efficient tile intersect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459064"/>
              </p:ext>
            </p:extLst>
          </p:nvPr>
        </p:nvGraphicFramePr>
        <p:xfrm>
          <a:off x="838200" y="1847656"/>
          <a:ext cx="10515599" cy="4455176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23628083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832269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979442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962419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55224230"/>
                    </a:ext>
                  </a:extLst>
                </a:gridCol>
                <a:gridCol w="1204419">
                  <a:extLst>
                    <a:ext uri="{9D8B030D-6E8A-4147-A177-3AD203B41FA5}">
                      <a16:colId xmlns:a16="http://schemas.microsoft.com/office/drawing/2014/main" val="1175924086"/>
                    </a:ext>
                  </a:extLst>
                </a:gridCol>
                <a:gridCol w="1424480">
                  <a:extLst>
                    <a:ext uri="{9D8B030D-6E8A-4147-A177-3AD203B41FA5}">
                      <a16:colId xmlns:a16="http://schemas.microsoft.com/office/drawing/2014/main" val="24743562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54257371"/>
                    </a:ext>
                  </a:extLst>
                </a:gridCol>
              </a:tblGrid>
              <a:tr h="404656"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effectLst/>
                        </a:rPr>
                        <a:t>Zoomlevel</a:t>
                      </a:r>
                      <a:endParaRPr lang="en-GB" sz="1400" b="1" dirty="0">
                        <a:effectLst/>
                      </a:endParaRP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effectLst/>
                        </a:rPr>
                        <a:t>Xmin</a:t>
                      </a:r>
                      <a:endParaRPr lang="en-GB" sz="1400" b="1" dirty="0">
                        <a:effectLst/>
                      </a:endParaRP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effectLst/>
                        </a:rPr>
                        <a:t>Ymin</a:t>
                      </a:r>
                      <a:endParaRPr lang="en-GB" sz="1400" b="1" dirty="0">
                        <a:effectLst/>
                      </a:endParaRP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effectLst/>
                        </a:rPr>
                        <a:t>Xmax</a:t>
                      </a:r>
                      <a:endParaRPr lang="en-GB" sz="1400" b="1" dirty="0">
                        <a:effectLst/>
                      </a:endParaRP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effectLst/>
                        </a:rPr>
                        <a:t>Ymax</a:t>
                      </a:r>
                      <a:endParaRPr lang="en-GB" sz="1400" b="1" dirty="0">
                        <a:effectLst/>
                      </a:endParaRP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effectLst/>
                        </a:rPr>
                        <a:t>Possible tiles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effectLst/>
                        </a:rPr>
                        <a:t>Actual</a:t>
                      </a:r>
                      <a:r>
                        <a:rPr lang="en-GB" sz="1400" b="1" baseline="0" dirty="0">
                          <a:effectLst/>
                        </a:rPr>
                        <a:t> t</a:t>
                      </a:r>
                      <a:r>
                        <a:rPr lang="en-GB" sz="1400" b="1" dirty="0">
                          <a:effectLst/>
                        </a:rPr>
                        <a:t>iles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% saving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583916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0.00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86417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4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3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25.00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326074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3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12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5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58.33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605397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3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7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4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32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68.75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29052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4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3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15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96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22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77.08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90791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5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6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31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17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384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46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88.02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78034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6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13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63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29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1088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112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89.71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00048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7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27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127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59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4224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338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92.00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14148"/>
                  </a:ext>
                </a:extLst>
              </a:tr>
              <a:tr h="47791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54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255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118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16640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1139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93.16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401803"/>
                  </a:ext>
                </a:extLst>
              </a:tr>
              <a:tr h="47791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9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108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511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237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66430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4093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93.84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97981"/>
                  </a:ext>
                </a:extLst>
              </a:tr>
              <a:tr h="47791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10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217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1023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474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263676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15308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94.19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487269"/>
                  </a:ext>
                </a:extLst>
              </a:tr>
              <a:tr h="47791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11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4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435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2046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948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1050102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58968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94.38</a:t>
                      </a:r>
                    </a:p>
                  </a:txBody>
                  <a:tcPr marL="57911" marR="57911" marT="26728" marB="267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26996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 flipV="1">
            <a:off x="-8063024" y="-134347"/>
            <a:ext cx="19277117" cy="102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4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Southern US counties at </a:t>
            </a:r>
            <a:r>
              <a:rPr lang="en-GB" dirty="0" err="1"/>
              <a:t>zoomlevel</a:t>
            </a:r>
            <a:r>
              <a:rPr lang="en-GB" dirty="0"/>
              <a:t> 8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5" y="1839008"/>
            <a:ext cx="10509790" cy="4324572"/>
          </a:xfrm>
        </p:spPr>
      </p:pic>
    </p:spTree>
    <p:extLst>
      <p:ext uri="{BB962C8B-B14F-4D97-AF65-F5344CB8AC3E}">
        <p14:creationId xmlns:p14="http://schemas.microsoft.com/office/powerpoint/2010/main" val="289276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Southern US – missing tiles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5" y="1839008"/>
            <a:ext cx="10509790" cy="4324572"/>
          </a:xfrm>
        </p:spPr>
      </p:pic>
    </p:spTree>
    <p:extLst>
      <p:ext uri="{BB962C8B-B14F-4D97-AF65-F5344CB8AC3E}">
        <p14:creationId xmlns:p14="http://schemas.microsoft.com/office/powerpoint/2010/main" val="117499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back missing tile area IDs and borders from Postgres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10" y="1839008"/>
            <a:ext cx="7391780" cy="4324572"/>
          </a:xfrm>
        </p:spPr>
      </p:pic>
    </p:spTree>
    <p:extLst>
      <p:ext uri="{BB962C8B-B14F-4D97-AF65-F5344CB8AC3E}">
        <p14:creationId xmlns:p14="http://schemas.microsoft.com/office/powerpoint/2010/main" val="246443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tiles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Tiles are in the database and are valid, appears to be a bug with QGIS which is complaining of broken polygons: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Exception: </a:t>
            </a:r>
            <a:r>
              <a:rPr lang="en-GB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GB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Invalid number of points in </a:t>
            </a:r>
            <a:r>
              <a:rPr lang="en-GB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GB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found 3 - must be 0 or &gt;= 4;</a:t>
            </a:r>
          </a:p>
          <a:p>
            <a:r>
              <a:rPr lang="en-GB" dirty="0"/>
              <a:t>Technically these are triangles, and will be small islands that have been oversimplified (and almost certainly invisible at this scale). PostGIS will have removed them when cleaning the polygons;</a:t>
            </a:r>
          </a:p>
          <a:p>
            <a:r>
              <a:rPr lang="en-GB" dirty="0"/>
              <a:t>Highlights the problems of standards for GIS, QGIS uses the same library as Postgres/PostGIS (</a:t>
            </a:r>
            <a:r>
              <a:rPr lang="en-GB" dirty="0" err="1"/>
              <a:t>GeOS</a:t>
            </a:r>
            <a:r>
              <a:rPr lang="en-GB" dirty="0"/>
              <a:t>); SQL Server is more relaxed;</a:t>
            </a:r>
          </a:p>
          <a:p>
            <a:r>
              <a:rPr lang="en-GB" dirty="0"/>
              <a:t>Will convert to </a:t>
            </a:r>
            <a:r>
              <a:rPr lang="en-GB" dirty="0" err="1"/>
              <a:t>topoJSON</a:t>
            </a:r>
            <a:r>
              <a:rPr lang="en-GB" dirty="0"/>
              <a:t> with no problems;</a:t>
            </a:r>
          </a:p>
          <a:p>
            <a:r>
              <a:rPr lang="en-GB" dirty="0"/>
              <a:t>Probably can fix in Node.js if needed.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27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Fix the performance problem in SQL Server tile intersections: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Convert tile data to </a:t>
            </a:r>
            <a:r>
              <a:rPr lang="en-GB" dirty="0" err="1"/>
              <a:t>topoJSON</a:t>
            </a:r>
            <a:r>
              <a:rPr lang="en-GB" dirty="0"/>
              <a:t> in node.js then update tile table (a prototype already exists);</a:t>
            </a:r>
          </a:p>
          <a:p>
            <a:r>
              <a:rPr lang="en-GB" dirty="0"/>
              <a:t>Add data to RIF (SQL Server then Postgres);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27977"/>
              </p:ext>
            </p:extLst>
          </p:nvPr>
        </p:nvGraphicFramePr>
        <p:xfrm>
          <a:off x="1484180" y="2283182"/>
          <a:ext cx="9064413" cy="2599902"/>
        </p:xfrm>
        <a:graphic>
          <a:graphicData uri="http://schemas.openxmlformats.org/drawingml/2006/table">
            <a:tbl>
              <a:tblPr/>
              <a:tblGrid>
                <a:gridCol w="3021471">
                  <a:extLst>
                    <a:ext uri="{9D8B030D-6E8A-4147-A177-3AD203B41FA5}">
                      <a16:colId xmlns:a16="http://schemas.microsoft.com/office/drawing/2014/main" val="1331785152"/>
                    </a:ext>
                  </a:extLst>
                </a:gridCol>
                <a:gridCol w="3021471">
                  <a:extLst>
                    <a:ext uri="{9D8B030D-6E8A-4147-A177-3AD203B41FA5}">
                      <a16:colId xmlns:a16="http://schemas.microsoft.com/office/drawing/2014/main" val="91032459"/>
                    </a:ext>
                  </a:extLst>
                </a:gridCol>
                <a:gridCol w="3021471">
                  <a:extLst>
                    <a:ext uri="{9D8B030D-6E8A-4147-A177-3AD203B41FA5}">
                      <a16:colId xmlns:a16="http://schemas.microsoft.com/office/drawing/2014/main" val="3446839512"/>
                    </a:ext>
                  </a:extLst>
                </a:gridCol>
              </a:tblGrid>
              <a:tr h="433317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/>
                        </a:rPr>
                        <a:t>Zoomlevel</a:t>
                      </a:r>
                      <a:endParaRPr lang="en-GB" b="1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PostGIS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SQL Server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028338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75 secs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393 secs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89154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166 secs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27 mins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165312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8 mins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187006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24 mins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032802"/>
                  </a:ext>
                </a:extLst>
              </a:tr>
              <a:tr h="433317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11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80 mins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i="1" dirty="0">
                          <a:solidFill>
                            <a:srgbClr val="FF0000"/>
                          </a:solidFill>
                          <a:effectLst/>
                        </a:rPr>
                        <a:t>Estimated at 15 hours!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0021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4714" y="22836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7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395</Words>
  <Application>Microsoft Office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Courier New</vt:lpstr>
      <vt:lpstr>Office Theme</vt:lpstr>
      <vt:lpstr>SQL Server map tiles</vt:lpstr>
      <vt:lpstr>Test case</vt:lpstr>
      <vt:lpstr>Example: Alaska counties, zoomlevel 8 Only tiles containing information are created</vt:lpstr>
      <vt:lpstr>New efficient tile intersect algorithm</vt:lpstr>
      <vt:lpstr>Southern US counties at zoomlevel 8</vt:lpstr>
      <vt:lpstr>Southern US – missing tiles</vt:lpstr>
      <vt:lpstr>Add back missing tile area IDs and borders from Postgres</vt:lpstr>
      <vt:lpstr>Missing tiles - summary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map tiles</dc:title>
  <dc:creator>Peter Hambly</dc:creator>
  <cp:lastModifiedBy>Peter Hambly</cp:lastModifiedBy>
  <cp:revision>9</cp:revision>
  <dcterms:created xsi:type="dcterms:W3CDTF">2016-10-31T14:43:03Z</dcterms:created>
  <dcterms:modified xsi:type="dcterms:W3CDTF">2016-11-01T11:12:00Z</dcterms:modified>
</cp:coreProperties>
</file>