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6" r:id="rId21"/>
    <p:sldId id="278" r:id="rId22"/>
    <p:sldId id="277" r:id="rId23"/>
    <p:sldId id="280" r:id="rId24"/>
    <p:sldId id="285" r:id="rId25"/>
    <p:sldId id="281" r:id="rId26"/>
    <p:sldId id="282" r:id="rId27"/>
    <p:sldId id="283" r:id="rId28"/>
    <p:sldId id="284" r:id="rId29"/>
    <p:sldId id="286" r:id="rId30"/>
    <p:sldId id="274" r:id="rId31"/>
    <p:sldId id="288" r:id="rId32"/>
    <p:sldId id="27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0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A67-F634-457D-B9F5-FA4E6813E241}" type="datetimeFigureOut">
              <a:rPr lang="en-GB" smtClean="0"/>
              <a:t>23/02/2016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15C3-1546-416A-AFFB-C9588B219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loch/mapshaper/wiki/Command-Referenc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onod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NodeGeoSpatialServices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Node Geospatial Services for the RIF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46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 -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The</a:t>
            </a:r>
            <a:r>
              <a:rPr lang="en-GB" i="1" dirty="0" smtClean="0"/>
              <a:t> Shp2GeoJSON </a:t>
            </a:r>
            <a:r>
              <a:rPr lang="en-GB" dirty="0" smtClean="0"/>
              <a:t>service will: </a:t>
            </a:r>
          </a:p>
          <a:p>
            <a:r>
              <a:rPr lang="en-GB" dirty="0" smtClean="0"/>
              <a:t>Upload a set shapefiles, e.g. </a:t>
            </a:r>
            <a:r>
              <a:rPr lang="en-GB" dirty="0" smtClean="0"/>
              <a:t>five UK2011</a:t>
            </a:r>
            <a:r>
              <a:rPr lang="en-GB" dirty="0" smtClean="0"/>
              <a:t> (census output area, lower level super output area, ward, local area district, region);</a:t>
            </a:r>
          </a:p>
          <a:p>
            <a:r>
              <a:rPr lang="en-GB" dirty="0"/>
              <a:t>G</a:t>
            </a:r>
            <a:r>
              <a:rPr lang="en-GB" dirty="0" smtClean="0"/>
              <a:t>eometry projection detection will be automatic (i.e. a projection .</a:t>
            </a:r>
            <a:r>
              <a:rPr lang="en-GB" dirty="0" err="1" smtClean="0"/>
              <a:t>prj</a:t>
            </a:r>
            <a:r>
              <a:rPr lang="en-GB" dirty="0" smtClean="0"/>
              <a:t> file is mandatory);</a:t>
            </a:r>
          </a:p>
          <a:p>
            <a:r>
              <a:rPr lang="en-GB" dirty="0" smtClean="0"/>
              <a:t>The specified shapefile </a:t>
            </a:r>
            <a:r>
              <a:rPr lang="en-GB" dirty="0" smtClean="0"/>
              <a:t>geometry column</a:t>
            </a:r>
            <a:r>
              <a:rPr lang="en-GB" dirty="0" smtClean="0"/>
              <a:t> will be converted to </a:t>
            </a:r>
            <a:r>
              <a:rPr lang="en-GB" dirty="0" err="1" smtClean="0"/>
              <a:t>GeoJSON</a:t>
            </a:r>
            <a:r>
              <a:rPr lang="en-GB" dirty="0" smtClean="0"/>
              <a:t> and stored in a file on the server as their original name;</a:t>
            </a:r>
          </a:p>
          <a:p>
            <a:r>
              <a:rPr lang="en-GB" dirty="0" smtClean="0"/>
              <a:t>The directory will be the session id name, one will be created for you at the first upload and must be used in all subsequent operations;</a:t>
            </a:r>
          </a:p>
          <a:p>
            <a:r>
              <a:rPr lang="en-GB" dirty="0" smtClean="0"/>
              <a:t>You will not get the </a:t>
            </a:r>
            <a:r>
              <a:rPr lang="en-GB" dirty="0" err="1" smtClean="0"/>
              <a:t>GeoJSON</a:t>
            </a:r>
            <a:r>
              <a:rPr lang="en-GB" dirty="0" smtClean="0"/>
              <a:t> data back unless you request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68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simplifyGeoJSON</a:t>
            </a:r>
            <a:r>
              <a:rPr lang="en-GB" dirty="0" smtClean="0"/>
              <a:t>  service will 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:</a:t>
            </a:r>
          </a:p>
          <a:p>
            <a:r>
              <a:rPr lang="en-GB" dirty="0" smtClean="0"/>
              <a:t>Run once per shapefile in the set;</a:t>
            </a:r>
          </a:p>
          <a:p>
            <a:r>
              <a:rPr lang="en-GB" dirty="0" smtClean="0"/>
              <a:t>Validate aggregate and clean geospatial data: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3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'LEVEL4'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geolevel_name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level4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area_id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NULL::Text AS name,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ST_Union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CASE WHEN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ST_IsValid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FALSE THEN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ST_MakeValid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/* Make valid if required, Union polygons together */,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ROW_NUMBER() OVER (ORDER BY level4) AS </a:t>
            </a:r>
            <a:r>
              <a:rPr lang="en-GB" sz="17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x_sahsu_level4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level4;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 smtClean="0"/>
              <a:t>Additionally the data needs to be converted to a </a:t>
            </a:r>
            <a:r>
              <a:rPr lang="en-GB" dirty="0" err="1" smtClean="0"/>
              <a:t>MultiPolgon</a:t>
            </a:r>
            <a:r>
              <a:rPr lang="en-GB" dirty="0" smtClean="0"/>
              <a:t> using </a:t>
            </a:r>
            <a:r>
              <a:rPr lang="en-GB" sz="2400" i="1" dirty="0" err="1" smtClean="0"/>
              <a:t>ST_Multi</a:t>
            </a:r>
            <a:r>
              <a:rPr lang="en-GB" sz="2400" i="1" dirty="0" smtClean="0"/>
              <a:t>(). </a:t>
            </a:r>
            <a:r>
              <a:rPr lang="en-GB" dirty="0" smtClean="0"/>
              <a:t>The rows are now unique per area so can now take a primary key.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9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service will load the previous </a:t>
            </a:r>
            <a:r>
              <a:rPr lang="en-GB" dirty="0" err="1"/>
              <a:t>G</a:t>
            </a:r>
            <a:r>
              <a:rPr lang="en-GB" dirty="0" err="1" smtClean="0"/>
              <a:t>eoJSON</a:t>
            </a:r>
            <a:r>
              <a:rPr lang="en-GB" dirty="0" smtClean="0"/>
              <a:t> file into the database will a sequentially number table name;</a:t>
            </a:r>
          </a:p>
          <a:p>
            <a:r>
              <a:rPr lang="en-GB" dirty="0" smtClean="0"/>
              <a:t>The </a:t>
            </a:r>
            <a:r>
              <a:rPr lang="en-GB" i="1" dirty="0" smtClean="0"/>
              <a:t>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 </a:t>
            </a:r>
            <a:r>
              <a:rPr lang="en-GB" dirty="0" smtClean="0"/>
              <a:t>will be stored in a control table</a:t>
            </a:r>
            <a:r>
              <a:rPr lang="en-GB" dirty="0" smtClean="0"/>
              <a:t>;</a:t>
            </a:r>
            <a:endParaRPr lang="en-GB" dirty="0" smtClean="0"/>
          </a:p>
          <a:p>
            <a:r>
              <a:rPr lang="en-GB" dirty="0" smtClean="0"/>
              <a:t>The loaded data is stored in the native geometric datatype as the column SHAPEFILE_GEOMETRY with the shapefile projection; </a:t>
            </a:r>
          </a:p>
          <a:p>
            <a:r>
              <a:rPr lang="en-GB" dirty="0"/>
              <a:t>V</a:t>
            </a:r>
            <a:r>
              <a:rPr lang="en-GB" dirty="0" smtClean="0"/>
              <a:t>alidation, aggregate and clean. The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fields must be defined. The </a:t>
            </a:r>
            <a:r>
              <a:rPr lang="en-GB" i="1" dirty="0" smtClean="0"/>
              <a:t>area name </a:t>
            </a:r>
            <a:r>
              <a:rPr lang="en-GB" dirty="0" smtClean="0"/>
              <a:t>will be defaulted from the </a:t>
            </a:r>
            <a:r>
              <a:rPr lang="en-GB" i="1" dirty="0" smtClean="0"/>
              <a:t>area id </a:t>
            </a:r>
            <a:r>
              <a:rPr lang="en-GB" dirty="0" smtClean="0"/>
              <a:t>if required, </a:t>
            </a:r>
            <a:r>
              <a:rPr lang="en-GB" i="1" dirty="0" smtClean="0"/>
              <a:t>area id </a:t>
            </a:r>
            <a:r>
              <a:rPr lang="en-GB" dirty="0" smtClean="0"/>
              <a:t>must not be null;</a:t>
            </a:r>
          </a:p>
          <a:p>
            <a:r>
              <a:rPr lang="en-GB" dirty="0" smtClean="0"/>
              <a:t>After v</a:t>
            </a:r>
            <a:r>
              <a:rPr lang="en-GB" dirty="0" smtClean="0"/>
              <a:t>alidation, aggregation and cleaning the geospatial data will be simplified;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07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simplification will support default </a:t>
            </a:r>
            <a:r>
              <a:rPr lang="en-GB" dirty="0" err="1" smtClean="0"/>
              <a:t>zoomlevels</a:t>
            </a:r>
            <a:r>
              <a:rPr lang="en-GB" dirty="0" smtClean="0"/>
              <a:t> of 6, 8 and 11;</a:t>
            </a:r>
          </a:p>
          <a:p>
            <a:r>
              <a:rPr lang="en-GB" dirty="0" smtClean="0"/>
              <a:t>The columns will be named </a:t>
            </a:r>
            <a:r>
              <a:rPr lang="en-GB" dirty="0" smtClean="0"/>
              <a:t>OPTIMISED_GEOMETRY_&lt;</a:t>
            </a:r>
            <a:r>
              <a:rPr lang="en-GB" dirty="0" err="1" smtClean="0"/>
              <a:t>zoomlevel</a:t>
            </a:r>
            <a:r>
              <a:rPr lang="en-GB" dirty="0" smtClean="0"/>
              <a:t>&gt; for database geometry data and OPTIMISED_GEOJSON_&lt;</a:t>
            </a:r>
            <a:r>
              <a:rPr lang="en-GB" dirty="0" err="1" smtClean="0"/>
              <a:t>zoomlevel</a:t>
            </a:r>
            <a:r>
              <a:rPr lang="en-GB" dirty="0" smtClean="0"/>
              <a:t>&gt; for the JSON representation;</a:t>
            </a:r>
          </a:p>
          <a:p>
            <a:r>
              <a:rPr lang="en-GB" dirty="0" smtClean="0"/>
              <a:t>It addition to the current Douglas-</a:t>
            </a:r>
            <a:r>
              <a:rPr lang="en-GB" dirty="0" err="1" smtClean="0"/>
              <a:t>Peucker</a:t>
            </a:r>
            <a:r>
              <a:rPr lang="en-GB" dirty="0" smtClean="0"/>
              <a:t>,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with the "effective area" metric and weighted </a:t>
            </a:r>
            <a:r>
              <a:rPr lang="en-GB" dirty="0" err="1" smtClean="0"/>
              <a:t>Visvalingam</a:t>
            </a:r>
            <a:r>
              <a:rPr lang="en-GB" dirty="0" smtClean="0"/>
              <a:t> simplification (the default) will be supported;</a:t>
            </a:r>
          </a:p>
          <a:p>
            <a:r>
              <a:rPr lang="en-GB" dirty="0" smtClean="0"/>
              <a:t>By default, the simplified </a:t>
            </a:r>
            <a:r>
              <a:rPr lang="en-GB" dirty="0" err="1" smtClean="0"/>
              <a:t>GeoJSON</a:t>
            </a:r>
            <a:r>
              <a:rPr lang="en-GB" dirty="0" smtClean="0"/>
              <a:t> will also be converted to Well known Text (</a:t>
            </a:r>
            <a:r>
              <a:rPr lang="en-GB" dirty="0" smtClean="0"/>
              <a:t>OPTIMISED_WKT_&lt;</a:t>
            </a:r>
            <a:r>
              <a:rPr lang="en-GB" dirty="0" err="1" smtClean="0"/>
              <a:t>zoomlevel</a:t>
            </a:r>
            <a:r>
              <a:rPr lang="en-GB" dirty="0" smtClean="0"/>
              <a:t>&gt;; )</a:t>
            </a:r>
            <a:r>
              <a:rPr lang="en-GB" dirty="0" smtClean="0"/>
              <a:t>using t</a:t>
            </a:r>
            <a:r>
              <a:rPr lang="en-GB" dirty="0" smtClean="0"/>
              <a:t>he</a:t>
            </a:r>
            <a:r>
              <a:rPr lang="en-GB" i="1" dirty="0" smtClean="0"/>
              <a:t> </a:t>
            </a:r>
            <a:r>
              <a:rPr lang="en-GB" dirty="0" smtClean="0"/>
              <a:t>functionality in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</a:t>
            </a:r>
            <a:r>
              <a:rPr lang="en-GB" dirty="0" smtClean="0"/>
              <a:t>service. </a:t>
            </a:r>
            <a:r>
              <a:rPr lang="en-GB" dirty="0" smtClean="0"/>
              <a:t>This </a:t>
            </a:r>
            <a:r>
              <a:rPr lang="en-GB" dirty="0" smtClean="0"/>
              <a:t>allows SQL Server to support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Simplified </a:t>
            </a:r>
            <a:r>
              <a:rPr lang="en-GB" dirty="0" err="1" smtClean="0"/>
              <a:t>GeoJSON</a:t>
            </a:r>
            <a:r>
              <a:rPr lang="en-GB" dirty="0" smtClean="0"/>
              <a:t> is always stored in SRID 4326 (WGS 84 as used by GPS);</a:t>
            </a:r>
          </a:p>
          <a:p>
            <a:r>
              <a:rPr lang="en-GB" dirty="0" smtClean="0"/>
              <a:t>Simplify tolerance is the size of a pixel in 4326 units (degrees) and can be pre-calculated. All simplification carried out on the </a:t>
            </a:r>
            <a:r>
              <a:rPr lang="en-GB" dirty="0" err="1" smtClean="0"/>
              <a:t>geoJSON</a:t>
            </a:r>
            <a:r>
              <a:rPr lang="en-GB" dirty="0" smtClean="0"/>
              <a:t> so the units are always degrees;</a:t>
            </a:r>
          </a:p>
          <a:p>
            <a:r>
              <a:rPr lang="en-GB" dirty="0" smtClean="0"/>
              <a:t>Returns the bounding box on the shapefile and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Zoomlevels</a:t>
            </a:r>
            <a:r>
              <a:rPr lang="en-GB" dirty="0" smtClean="0"/>
              <a:t> and simplify tolerance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1450109"/>
          <a:ext cx="10515602" cy="487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2239434"/>
                <a:gridCol w="2969684"/>
                <a:gridCol w="2969684"/>
              </a:tblGrid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Level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Degree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m/pixel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Approximate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Scale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Simplify </a:t>
                      </a:r>
                      <a:r>
                        <a:rPr lang="en-GB" sz="1800" dirty="0" smtClean="0">
                          <a:effectLst/>
                        </a:rPr>
                        <a:t>tolerance (degrees)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360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156412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180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78206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39103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19551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1:70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22.5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9776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1:35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11.25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4888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1:15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5.625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2444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1:10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0.022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2.813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1222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1:4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0.011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1.406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610.9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 Million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0.703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305.4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1:1 Million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0.0027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0.352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152.7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1:500000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0.0014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0.176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76.37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1:250000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0.00069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r>
              <a:rPr lang="en-GB" dirty="0" smtClean="0"/>
              <a:t> conversions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to:</a:t>
            </a:r>
          </a:p>
          <a:p>
            <a:pPr marL="514350" indent="-514350">
              <a:buAutoNum type="alphaLcParenR"/>
            </a:pPr>
            <a:r>
              <a:rPr lang="en-GB" dirty="0" err="1" smtClean="0"/>
              <a:t>TopoJSON</a:t>
            </a:r>
            <a:r>
              <a:rPr lang="en-GB" dirty="0" smtClean="0"/>
              <a:t> using the </a:t>
            </a:r>
            <a:r>
              <a:rPr lang="en-GB" i="1" dirty="0" err="1" smtClean="0"/>
              <a:t>toTopoJSON</a:t>
            </a:r>
            <a:r>
              <a:rPr lang="en-GB" dirty="0" smtClean="0"/>
              <a:t> service;</a:t>
            </a:r>
          </a:p>
          <a:p>
            <a:pPr marL="514350" indent="-514350">
              <a:buAutoNum type="alphaLcParenR"/>
            </a:pPr>
            <a:r>
              <a:rPr lang="en-GB" dirty="0" smtClean="0"/>
              <a:t>Well known text using the </a:t>
            </a:r>
            <a:r>
              <a:rPr lang="en-GB" i="1" dirty="0" err="1" smtClean="0"/>
              <a:t>GeoJSONtoWKT</a:t>
            </a:r>
            <a:r>
              <a:rPr lang="en-GB" i="1" dirty="0" smtClean="0"/>
              <a:t> service</a:t>
            </a:r>
            <a:r>
              <a:rPr lang="en-GB" dirty="0" smtClean="0"/>
              <a:t>;</a:t>
            </a:r>
          </a:p>
          <a:p>
            <a:pPr marL="514350" indent="-514350">
              <a:buAutoNum type="alphaLcParenR"/>
            </a:pPr>
            <a:endParaRPr lang="en-GB" dirty="0"/>
          </a:p>
          <a:p>
            <a:r>
              <a:rPr lang="en-GB" dirty="0" smtClean="0"/>
              <a:t>Usually not run directly as called from </a:t>
            </a:r>
            <a:r>
              <a:rPr lang="en-GB" dirty="0" smtClean="0"/>
              <a:t>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service;</a:t>
            </a:r>
          </a:p>
          <a:p>
            <a:r>
              <a:rPr lang="en-GB" dirty="0" smtClean="0"/>
              <a:t>You will get the converted data back;</a:t>
            </a:r>
          </a:p>
        </p:txBody>
      </p:sp>
    </p:spTree>
    <p:extLst>
      <p:ext uri="{BB962C8B-B14F-4D97-AF65-F5344CB8AC3E}">
        <p14:creationId xmlns:p14="http://schemas.microsoft.com/office/powerpoint/2010/main" val="238098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hierarchy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Using the control table a </a:t>
            </a:r>
            <a:r>
              <a:rPr lang="en-GB" dirty="0" err="1" smtClean="0"/>
              <a:t>GeoSpatial</a:t>
            </a:r>
            <a:r>
              <a:rPr lang="en-GB" dirty="0" smtClean="0"/>
              <a:t> intersection of all the shapefiles is calculated in a further table with metadata stored in the control table as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 for each shapefile and related file;</a:t>
            </a:r>
          </a:p>
          <a:p>
            <a:r>
              <a:rPr lang="en-GB" dirty="0" smtClean="0"/>
              <a:t>The algorithm differs from the ArcGIS in that where intersections overlap (e.g. level4 appears in more than 1 lower resolution level3) the level3 with the greatest intersected area is chosen;</a:t>
            </a:r>
          </a:p>
          <a:p>
            <a:r>
              <a:rPr lang="en-GB" dirty="0" smtClean="0"/>
              <a:t>You get the hierarchical data back.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972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</a:t>
            </a:r>
            <a:r>
              <a:rPr lang="en-GB" i="1" dirty="0" smtClean="0"/>
              <a:t> session id, table name </a:t>
            </a:r>
            <a:r>
              <a:rPr lang="en-GB" dirty="0" smtClean="0"/>
              <a:t>and </a:t>
            </a:r>
            <a:r>
              <a:rPr lang="en-GB" i="1" dirty="0" smtClean="0"/>
              <a:t>file name;</a:t>
            </a:r>
            <a:endParaRPr lang="en-GB" dirty="0" smtClean="0"/>
          </a:p>
          <a:p>
            <a:r>
              <a:rPr lang="en-GB" dirty="0" smtClean="0"/>
              <a:t>One row per shapefile or processed table;</a:t>
            </a:r>
          </a:p>
          <a:p>
            <a:r>
              <a:rPr lang="en-GB" dirty="0" smtClean="0"/>
              <a:t>Parent table if a processed table;</a:t>
            </a:r>
          </a:p>
          <a:p>
            <a:r>
              <a:rPr lang="en-GB" i="1" dirty="0" smtClean="0"/>
              <a:t>XML metadata </a:t>
            </a:r>
            <a:r>
              <a:rPr lang="en-GB" dirty="0" smtClean="0"/>
              <a:t>if present in shapefile set;</a:t>
            </a:r>
          </a:p>
          <a:p>
            <a:r>
              <a:rPr lang="en-GB" i="1" dirty="0" err="1" smtClean="0"/>
              <a:t>Geolevel</a:t>
            </a:r>
            <a:r>
              <a:rPr lang="en-GB" dirty="0" smtClean="0"/>
              <a:t> id after hierarchy intersection (</a:t>
            </a:r>
            <a:r>
              <a:rPr lang="en-GB" i="1" dirty="0" err="1" smtClean="0"/>
              <a:t>createHierarchy</a:t>
            </a:r>
            <a:r>
              <a:rPr lang="en-GB" dirty="0" smtClean="0"/>
              <a:t> service)</a:t>
            </a:r>
            <a:r>
              <a:rPr lang="en-GB" dirty="0" smtClean="0"/>
              <a:t>;</a:t>
            </a:r>
          </a:p>
          <a:p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metadata after the </a:t>
            </a:r>
            <a:r>
              <a:rPr lang="en-GB" i="1" dirty="0" err="1" smtClean="0"/>
              <a:t>simplifyGeoJSON</a:t>
            </a:r>
            <a:r>
              <a:rPr lang="en-GB" dirty="0" smtClean="0"/>
              <a:t> service has been run</a:t>
            </a:r>
            <a:r>
              <a:rPr lang="en-GB" dirty="0" smtClean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78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createMapfiles</a:t>
            </a:r>
            <a:r>
              <a:rPr lang="en-GB" dirty="0" smtClean="0"/>
              <a:t> service:</a:t>
            </a:r>
          </a:p>
          <a:p>
            <a:r>
              <a:rPr lang="en-GB" dirty="0" smtClean="0"/>
              <a:t>Creates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 - 0 to the highest resolution </a:t>
            </a:r>
            <a:r>
              <a:rPr lang="en-GB" dirty="0" err="1" smtClean="0"/>
              <a:t>zoomlevel</a:t>
            </a:r>
            <a:r>
              <a:rPr lang="en-GB" dirty="0" smtClean="0"/>
              <a:t> (11 by default) within the area bounds of the shapefile</a:t>
            </a:r>
            <a:r>
              <a:rPr lang="en-GB" dirty="0" smtClean="0"/>
              <a:t>;</a:t>
            </a:r>
            <a:r>
              <a:rPr lang="en-GB" dirty="0" smtClean="0"/>
              <a:t> </a:t>
            </a:r>
          </a:p>
          <a:p>
            <a:r>
              <a:rPr lang="en-GB" dirty="0" smtClean="0"/>
              <a:t>This is placed into a further table with metadata stored into the control;</a:t>
            </a:r>
          </a:p>
          <a:p>
            <a:r>
              <a:rPr lang="en-GB" dirty="0" smtClean="0"/>
              <a:t>For efficiency only </a:t>
            </a:r>
            <a:r>
              <a:rPr lang="en-GB" dirty="0" err="1" smtClean="0"/>
              <a:t>maptiles</a:t>
            </a:r>
            <a:r>
              <a:rPr lang="en-GB" dirty="0" smtClean="0"/>
              <a:t> within the bounds of the shapefile are created;</a:t>
            </a:r>
          </a:p>
          <a:p>
            <a:r>
              <a:rPr lang="en-GB" dirty="0" smtClean="0"/>
              <a:t>You will get a summary of </a:t>
            </a:r>
            <a:r>
              <a:rPr lang="en-GB" dirty="0" err="1" smtClean="0"/>
              <a:t>maptile</a:t>
            </a:r>
            <a:r>
              <a:rPr lang="en-GB" dirty="0" smtClean="0"/>
              <a:t> data back.</a:t>
            </a:r>
          </a:p>
        </p:txBody>
      </p:sp>
    </p:spTree>
    <p:extLst>
      <p:ext uri="{BB962C8B-B14F-4D97-AF65-F5344CB8AC3E}">
        <p14:creationId xmlns:p14="http://schemas.microsoft.com/office/powerpoint/2010/main" val="28121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Centroids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i="1" dirty="0" err="1" smtClean="0"/>
              <a:t>createCentroids</a:t>
            </a:r>
            <a:r>
              <a:rPr lang="en-GB" dirty="0" smtClean="0"/>
              <a:t> service will c</a:t>
            </a:r>
            <a:r>
              <a:rPr lang="en-GB" dirty="0" smtClean="0"/>
              <a:t>reate polygonal and population weighted centroids:</a:t>
            </a:r>
          </a:p>
          <a:p>
            <a:r>
              <a:rPr lang="en-GB" dirty="0" smtClean="0"/>
              <a:t>Polygonal uses </a:t>
            </a:r>
            <a:r>
              <a:rPr lang="en-GB" dirty="0" err="1" smtClean="0"/>
              <a:t>ST_Centroid</a:t>
            </a:r>
            <a:r>
              <a:rPr lang="en-GB" dirty="0" smtClean="0"/>
              <a:t>();</a:t>
            </a:r>
          </a:p>
          <a:p>
            <a:r>
              <a:rPr lang="en-GB" dirty="0"/>
              <a:t>P</a:t>
            </a:r>
            <a:r>
              <a:rPr lang="en-GB" dirty="0" smtClean="0"/>
              <a:t>opulation weighted centroids require an input population and a </a:t>
            </a:r>
            <a:r>
              <a:rPr lang="en-GB" dirty="0" err="1" smtClean="0"/>
              <a:t>PostGIS</a:t>
            </a:r>
            <a:r>
              <a:rPr lang="en-GB" dirty="0" smtClean="0"/>
              <a:t> method from the GIS team;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 smtClean="0"/>
              <a:t>NodeGeoSpatialServices</a:t>
            </a:r>
            <a:r>
              <a:rPr lang="en-GB" dirty="0" smtClean="0"/>
              <a:t> integrates a number of Node modules as web services to provide remote web services to:	</a:t>
            </a:r>
          </a:p>
          <a:p>
            <a:r>
              <a:rPr lang="en-GB" dirty="0" smtClean="0"/>
              <a:t>Convert shapefiles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Validate, aggregate, clean and simplify converted shapefile data suitable for use in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a) </a:t>
            </a:r>
            <a:r>
              <a:rPr lang="en-GB" dirty="0" err="1" smtClean="0"/>
              <a:t>TopoJSON</a:t>
            </a:r>
            <a:r>
              <a:rPr lang="en-GB" dirty="0" smtClean="0"/>
              <a:t> and b) Well known text;</a:t>
            </a:r>
          </a:p>
          <a:p>
            <a:r>
              <a:rPr lang="en-GB" dirty="0" smtClean="0"/>
              <a:t>Create hierarchy tables;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Create polygonal and population weighted centroids.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9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Slivers in input shapefiles. These can potentially be removed using quantization;</a:t>
            </a:r>
          </a:p>
          <a:p>
            <a:r>
              <a:rPr lang="en-GB" dirty="0" smtClean="0"/>
              <a:t>Timeouts. Simplification and </a:t>
            </a:r>
            <a:r>
              <a:rPr lang="en-GB" dirty="0" err="1" smtClean="0"/>
              <a:t>maptile</a:t>
            </a:r>
            <a:r>
              <a:rPr lang="en-GB" dirty="0" smtClean="0"/>
              <a:t> generation are long operations. A move to a batch processing model may be required.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8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Shp2GeoJSON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Upload then c</a:t>
            </a:r>
            <a:r>
              <a:rPr lang="en-GB" dirty="0" smtClean="0"/>
              <a:t>onvert shapefile to </a:t>
            </a:r>
            <a:r>
              <a:rPr lang="en-GB" dirty="0" err="1" smtClean="0"/>
              <a:t>geoJSON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geometryColumn</a:t>
            </a:r>
            <a:r>
              <a:rPr lang="en-GB" dirty="0" smtClean="0"/>
              <a:t>	Format: Valid database column name;</a:t>
            </a:r>
            <a:endParaRPr lang="en-GB" dirty="0" smtClean="0"/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NULL for first sha</a:t>
            </a:r>
            <a:r>
              <a:rPr lang="en-GB" dirty="0" smtClean="0"/>
              <a:t>pefile in session;</a:t>
            </a:r>
            <a:r>
              <a:rPr lang="en-GB" dirty="0" smtClean="0"/>
              <a:t> </a:t>
            </a:r>
          </a:p>
          <a:p>
            <a:r>
              <a:rPr lang="en-GB" dirty="0" smtClean="0"/>
              <a:t>Name: store			Format: Text (true/false). If true [default</a:t>
            </a:r>
            <a:r>
              <a:rPr lang="en-GB" dirty="0"/>
              <a:t>]</a:t>
            </a:r>
            <a:r>
              <a:rPr lang="en-GB" dirty="0" smtClean="0"/>
              <a:t> stored in 					server.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wkt</a:t>
            </a:r>
            <a:r>
              <a:rPr lang="en-GB" dirty="0" smtClean="0"/>
              <a:t>			Format: Well Known Text;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  <a:r>
              <a:rPr lang="en-GB" dirty="0" err="1" smtClean="0"/>
              <a:t>autogenerated</a:t>
            </a:r>
            <a:r>
              <a:rPr lang="en-GB" dirty="0" smtClean="0"/>
              <a:t> if </a:t>
            </a:r>
            <a:r>
              <a:rPr lang="en-GB" dirty="0" err="1" smtClean="0"/>
              <a:t>sessionId</a:t>
            </a:r>
            <a:r>
              <a:rPr lang="en-GB" dirty="0" smtClean="0"/>
              <a:t> is null;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/>
              <a:t>	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r>
              <a:rPr lang="en-GB" dirty="0" smtClean="0"/>
              <a:t>; retuned if store=false.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90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Validate, aggregate, clean and simplify converted shapefile data;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	Format: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ESRI shapefile name without the extension;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areaIdColumn</a:t>
            </a:r>
            <a:r>
              <a:rPr lang="en-GB" dirty="0" smtClean="0"/>
              <a:t>	</a:t>
            </a:r>
            <a:r>
              <a:rPr lang="en-GB" dirty="0" smtClean="0"/>
              <a:t>Format: Valid database column name;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areaNameColumn</a:t>
            </a:r>
            <a:r>
              <a:rPr lang="en-GB" dirty="0" smtClean="0"/>
              <a:t>	Format: Valid database column name;</a:t>
            </a:r>
          </a:p>
          <a:p>
            <a:r>
              <a:rPr lang="en-GB" dirty="0" smtClean="0"/>
              <a:t>Name: simplify		Format: </a:t>
            </a:r>
            <a:r>
              <a:rPr lang="en-GB" dirty="0" err="1" smtClean="0"/>
              <a:t>dp</a:t>
            </a:r>
            <a:r>
              <a:rPr lang="en-GB" dirty="0" smtClean="0"/>
              <a:t>/</a:t>
            </a:r>
            <a:r>
              <a:rPr lang="en-GB" dirty="0" err="1" smtClean="0"/>
              <a:t>visvalingam</a:t>
            </a:r>
            <a:r>
              <a:rPr lang="en-GB" dirty="0" smtClean="0"/>
              <a:t>/weighted (See: </a:t>
            </a:r>
            <a:r>
              <a:rPr lang="en-GB" dirty="0" smtClean="0">
                <a:hlinkClick r:id="rId2"/>
              </a:rPr>
              <a:t>https://github.com/mbloch/mapshaper/wiki/Command-Reference</a:t>
            </a:r>
            <a:r>
              <a:rPr lang="en-GB" dirty="0" smtClean="0"/>
              <a:t>)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Zoomolevels</a:t>
            </a:r>
            <a:r>
              <a:rPr lang="en-GB" dirty="0" smtClean="0"/>
              <a:t>		Format: An array of integer </a:t>
            </a:r>
            <a:r>
              <a:rPr lang="en-GB" dirty="0" err="1" smtClean="0"/>
              <a:t>zoomlevels</a:t>
            </a:r>
            <a:r>
              <a:rPr lang="en-GB" dirty="0" smtClean="0"/>
              <a:t> (0-19); default 				[6,8,11]</a:t>
            </a:r>
          </a:p>
        </p:txBody>
      </p:sp>
    </p:spTree>
    <p:extLst>
      <p:ext uri="{BB962C8B-B14F-4D97-AF65-F5344CB8AC3E}">
        <p14:creationId xmlns:p14="http://schemas.microsoft.com/office/powerpoint/2010/main" val="200026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simplifyGeoJSON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boundingBox</a:t>
            </a:r>
            <a:r>
              <a:rPr lang="en-GB" dirty="0" smtClean="0"/>
              <a:t>	Format: Object [</a:t>
            </a:r>
          </a:p>
          <a:p>
            <a:pPr marL="0" indent="0">
              <a:buNone/>
            </a:pPr>
            <a:r>
              <a:rPr lang="en-GB" dirty="0" smtClean="0"/>
              <a:t>			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xmin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ymin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xmax</a:t>
            </a:r>
            <a:r>
              <a:rPr lang="fr-FR" sz="2400" dirty="0" smtClean="0"/>
              <a:t>, double </a:t>
            </a:r>
            <a:r>
              <a:rPr lang="fr-FR" sz="2400" dirty="0" err="1" smtClean="0"/>
              <a:t>precision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ymax</a:t>
            </a:r>
            <a:r>
              <a:rPr lang="fr-FR" sz="2400" dirty="0" smtClean="0"/>
              <a:t>,</a:t>
            </a:r>
          </a:p>
          <a:p>
            <a:pPr marL="0" indent="0">
              <a:buNone/>
            </a:pPr>
            <a:r>
              <a:rPr lang="fr-FR" sz="2400" dirty="0" smtClean="0"/>
              <a:t> 				</a:t>
            </a:r>
            <a:r>
              <a:rPr lang="fr-FR" sz="2400" dirty="0" err="1" smtClean="0"/>
              <a:t>integer</a:t>
            </a:r>
            <a:r>
              <a:rPr lang="fr-FR" sz="2400" dirty="0" smtClean="0"/>
              <a:t> </a:t>
            </a:r>
            <a:r>
              <a:rPr lang="fr-FR" sz="2400" i="1" dirty="0" err="1" smtClean="0"/>
              <a:t>srid</a:t>
            </a:r>
            <a:r>
              <a:rPr lang="fr-FR" i="1" dirty="0" smtClean="0"/>
              <a:t>];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lookupTable</a:t>
            </a:r>
            <a:r>
              <a:rPr lang="en-GB" dirty="0" smtClean="0"/>
              <a:t>	Format: An array of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					pairs.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30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toTopoJSON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</a:t>
            </a:r>
            <a:r>
              <a:rPr lang="en-GB" dirty="0" err="1" smtClean="0"/>
              <a:t>TopoJSON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topojson</a:t>
            </a:r>
            <a:r>
              <a:rPr lang="en-GB" dirty="0" smtClean="0"/>
              <a:t>	Format: </a:t>
            </a:r>
            <a:r>
              <a:rPr lang="en-GB" dirty="0" err="1" smtClean="0"/>
              <a:t>topoJSON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057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GeoJSONtoWKT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Convert </a:t>
            </a:r>
            <a:r>
              <a:rPr lang="en-GB" dirty="0" err="1" smtClean="0"/>
              <a:t>geoJSON</a:t>
            </a:r>
            <a:r>
              <a:rPr lang="en-GB" dirty="0" smtClean="0"/>
              <a:t> to Well Known Text (WKT);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Geojson</a:t>
            </a:r>
            <a:r>
              <a:rPr lang="en-GB" dirty="0" smtClean="0"/>
              <a:t>	Format: </a:t>
            </a:r>
            <a:r>
              <a:rPr lang="en-GB" dirty="0" err="1" smtClean="0"/>
              <a:t>geoJSON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wkt</a:t>
            </a:r>
            <a:r>
              <a:rPr lang="en-GB" dirty="0" smtClean="0"/>
              <a:t>		Format: Well Known Text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50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createHierarchy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Create hierarchical g</a:t>
            </a:r>
            <a:r>
              <a:rPr lang="en-GB" dirty="0" smtClean="0"/>
              <a:t>eospatial intersection of all the shapefiles; 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pPr marL="0" indent="0">
              <a:buNone/>
            </a:pPr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hierarchyTable</a:t>
            </a:r>
            <a:r>
              <a:rPr lang="en-GB" dirty="0" smtClean="0"/>
              <a:t> 	Format: Table of text; column names: </a:t>
            </a:r>
          </a:p>
          <a:p>
            <a:pPr lvl="1"/>
            <a:r>
              <a:rPr lang="en-GB" dirty="0" err="1" smtClean="0"/>
              <a:t>areaIdColumn</a:t>
            </a:r>
            <a:r>
              <a:rPr lang="en-GB" dirty="0" smtClean="0"/>
              <a:t> of lowest resolution shapefile … </a:t>
            </a:r>
            <a:r>
              <a:rPr lang="en-GB" dirty="0" err="1" smtClean="0"/>
              <a:t>areaIdColumn</a:t>
            </a:r>
            <a:r>
              <a:rPr lang="en-GB" dirty="0" smtClean="0"/>
              <a:t> of highest resolution shapefile, e.g. </a:t>
            </a:r>
            <a:r>
              <a:rPr lang="en-GB" dirty="0" smtClean="0"/>
              <a:t>coa2011, soa2011, ward2011, ladua2011, gor2011.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16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 smtClean="0"/>
              <a:t>createCentroids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Create centroids for all shapefiles;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centroidTable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:			Area ID	;</a:t>
            </a:r>
            <a:endParaRPr lang="en-GB" dirty="0"/>
          </a:p>
          <a:p>
            <a:pPr lvl="1"/>
            <a:r>
              <a:rPr lang="en-GB" dirty="0" err="1" smtClean="0"/>
              <a:t>Xcoordinate</a:t>
            </a:r>
            <a:r>
              <a:rPr lang="en-GB" dirty="0" smtClean="0"/>
              <a:t>:		Polygonal X co ordinate;</a:t>
            </a:r>
          </a:p>
          <a:p>
            <a:pPr lvl="1"/>
            <a:r>
              <a:rPr lang="en-GB" dirty="0" err="1" smtClean="0"/>
              <a:t>Y</a:t>
            </a:r>
            <a:r>
              <a:rPr lang="en-GB" dirty="0" err="1" smtClean="0"/>
              <a:t>Coordinate</a:t>
            </a:r>
            <a:r>
              <a:rPr lang="en-GB" dirty="0" smtClean="0"/>
              <a:t> :		Polygonal y co ordinate;</a:t>
            </a:r>
          </a:p>
          <a:p>
            <a:pPr lvl="1"/>
            <a:r>
              <a:rPr lang="en-GB" dirty="0" err="1" smtClean="0"/>
              <a:t>XPopCoordinate</a:t>
            </a:r>
            <a:r>
              <a:rPr lang="en-GB" dirty="0" smtClean="0"/>
              <a:t>:	</a:t>
            </a:r>
            <a:r>
              <a:rPr lang="en-GB" dirty="0" smtClean="0"/>
              <a:t>Population weighted </a:t>
            </a:r>
            <a:r>
              <a:rPr lang="en-GB" dirty="0" smtClean="0"/>
              <a:t>X co ordinate;</a:t>
            </a:r>
          </a:p>
          <a:p>
            <a:pPr lvl="1"/>
            <a:r>
              <a:rPr lang="en-GB" dirty="0" err="1" smtClean="0"/>
              <a:t>YPopCoordinate</a:t>
            </a:r>
            <a:r>
              <a:rPr lang="en-GB" dirty="0" smtClean="0"/>
              <a:t> :	Population weighted y co ordinate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0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c</a:t>
            </a:r>
            <a:r>
              <a:rPr lang="en-GB" i="1" dirty="0" err="1" smtClean="0"/>
              <a:t>reateMaptiles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Create </a:t>
            </a:r>
            <a:r>
              <a:rPr lang="en-GB" dirty="0" err="1" smtClean="0"/>
              <a:t>topoJSON</a:t>
            </a:r>
            <a:r>
              <a:rPr lang="en-GB" dirty="0" smtClean="0"/>
              <a:t> </a:t>
            </a:r>
            <a:r>
              <a:rPr lang="en-GB" dirty="0" err="1" smtClean="0"/>
              <a:t>maptiles</a:t>
            </a:r>
            <a:r>
              <a:rPr lang="en-GB" dirty="0" smtClean="0"/>
              <a:t> for all </a:t>
            </a:r>
            <a:r>
              <a:rPr lang="en-GB" dirty="0" err="1" smtClean="0"/>
              <a:t>geolevels</a:t>
            </a:r>
            <a:r>
              <a:rPr lang="en-GB" dirty="0" smtClean="0"/>
              <a:t> and </a:t>
            </a:r>
            <a:r>
              <a:rPr lang="en-GB" dirty="0" err="1" smtClean="0"/>
              <a:t>zoomlevels</a:t>
            </a:r>
            <a:r>
              <a:rPr lang="en-GB" dirty="0" smtClean="0"/>
              <a:t>; 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mapTileTable</a:t>
            </a:r>
            <a:r>
              <a:rPr lang="en-GB" dirty="0" smtClean="0"/>
              <a:t> 	Format: Table with column names: </a:t>
            </a:r>
          </a:p>
          <a:p>
            <a:pPr lvl="1"/>
            <a:r>
              <a:rPr lang="en-GB" dirty="0" err="1" smtClean="0"/>
              <a:t>shapefileBaseName</a:t>
            </a:r>
            <a:r>
              <a:rPr lang="en-GB" dirty="0" smtClean="0"/>
              <a:t>:	Name of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Zoomlevel</a:t>
            </a:r>
            <a:r>
              <a:rPr lang="en-GB" dirty="0" smtClean="0"/>
              <a:t>:			</a:t>
            </a:r>
            <a:r>
              <a:rPr lang="en-GB" dirty="0" err="1" smtClean="0"/>
              <a:t>Zoomlevel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default: 11, maximum: 19);</a:t>
            </a:r>
          </a:p>
          <a:p>
            <a:pPr lvl="1"/>
            <a:r>
              <a:rPr lang="en-GB" dirty="0" err="1" smtClean="0"/>
              <a:t>geolevelId</a:t>
            </a:r>
            <a:r>
              <a:rPr lang="en-GB" dirty="0" smtClean="0"/>
              <a:t>:			Numeric </a:t>
            </a:r>
            <a:r>
              <a:rPr lang="en-GB" dirty="0" err="1" smtClean="0"/>
              <a:t>geoLevel</a:t>
            </a:r>
            <a:r>
              <a:rPr lang="en-GB" dirty="0" smtClean="0"/>
              <a:t> after hierarchy created (1-number of 					shapefiles); </a:t>
            </a:r>
          </a:p>
          <a:p>
            <a:pPr lvl="1"/>
            <a:r>
              <a:rPr lang="en-GB" dirty="0" err="1" smtClean="0"/>
              <a:t>numTiles</a:t>
            </a:r>
            <a:r>
              <a:rPr lang="en-GB" dirty="0" smtClean="0"/>
              <a:t>:			Number of tiles in </a:t>
            </a:r>
            <a:r>
              <a:rPr lang="en-GB" dirty="0" err="1" smtClean="0"/>
              <a:t>zoomlevel</a:t>
            </a:r>
            <a:r>
              <a:rPr lang="en-GB" dirty="0" smtClean="0"/>
              <a:t> and </a:t>
            </a:r>
            <a:r>
              <a:rPr lang="en-GB" dirty="0" err="1" smtClean="0"/>
              <a:t>geolevel</a:t>
            </a:r>
            <a:r>
              <a:rPr lang="en-GB" dirty="0" smtClean="0"/>
              <a:t>;</a:t>
            </a:r>
            <a:endParaRPr lang="en-GB" dirty="0" smtClean="0"/>
          </a:p>
          <a:p>
            <a:pPr lvl="1"/>
            <a:r>
              <a:rPr lang="en-GB" dirty="0" err="1" smtClean="0"/>
              <a:t>minX</a:t>
            </a:r>
            <a:r>
              <a:rPr lang="en-GB" dirty="0" smtClean="0"/>
              <a:t>:			Minimum X tile number;</a:t>
            </a:r>
          </a:p>
          <a:p>
            <a:pPr lvl="1"/>
            <a:r>
              <a:rPr lang="en-GB" dirty="0" err="1" smtClean="0"/>
              <a:t>maxX</a:t>
            </a:r>
            <a:r>
              <a:rPr lang="en-GB" dirty="0" smtClean="0"/>
              <a:t>:			Maximum X tile number;</a:t>
            </a:r>
          </a:p>
          <a:p>
            <a:pPr lvl="1"/>
            <a:r>
              <a:rPr lang="en-GB" dirty="0" err="1" smtClean="0"/>
              <a:t>minY</a:t>
            </a:r>
            <a:r>
              <a:rPr lang="en-GB" dirty="0" smtClean="0"/>
              <a:t>:			Minimum Y tile number;</a:t>
            </a:r>
          </a:p>
          <a:p>
            <a:pPr lvl="1"/>
            <a:r>
              <a:rPr lang="en-GB" dirty="0" err="1" smtClean="0"/>
              <a:t>maxY</a:t>
            </a:r>
            <a:r>
              <a:rPr lang="en-GB" dirty="0" smtClean="0"/>
              <a:t>:			Maximum Y tile number;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5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Replaces the Postgres only prototype that uses </a:t>
            </a:r>
            <a:r>
              <a:rPr lang="en-GB" dirty="0" err="1" smtClean="0"/>
              <a:t>psql</a:t>
            </a:r>
            <a:r>
              <a:rPr lang="en-GB" dirty="0" smtClean="0"/>
              <a:t> scripts, PL/</a:t>
            </a:r>
            <a:r>
              <a:rPr lang="en-GB" dirty="0" err="1" smtClean="0"/>
              <a:t>pgsql</a:t>
            </a:r>
            <a:r>
              <a:rPr lang="en-GB" dirty="0" smtClean="0"/>
              <a:t> and </a:t>
            </a:r>
            <a:r>
              <a:rPr lang="en-GB" i="1" dirty="0" smtClean="0"/>
              <a:t>shp2psql</a:t>
            </a:r>
            <a:r>
              <a:rPr lang="en-GB" dirty="0" smtClean="0"/>
              <a:t>;</a:t>
            </a:r>
          </a:p>
          <a:p>
            <a:r>
              <a:rPr lang="en-GB" dirty="0"/>
              <a:t>W</a:t>
            </a:r>
            <a:r>
              <a:rPr lang="en-GB" dirty="0" smtClean="0"/>
              <a:t>ill require </a:t>
            </a:r>
            <a:r>
              <a:rPr lang="en-GB" dirty="0" err="1" smtClean="0"/>
              <a:t>PostGres</a:t>
            </a:r>
            <a:r>
              <a:rPr lang="en-GB" dirty="0" smtClean="0"/>
              <a:t> and </a:t>
            </a:r>
            <a:r>
              <a:rPr lang="en-GB" dirty="0" err="1" smtClean="0"/>
              <a:t>PostGIS</a:t>
            </a:r>
            <a:r>
              <a:rPr lang="en-GB" dirty="0" smtClean="0"/>
              <a:t> in the server for access to OGSS functionality;</a:t>
            </a:r>
          </a:p>
          <a:p>
            <a:r>
              <a:rPr lang="en-GB" dirty="0" smtClean="0"/>
              <a:t>Designed to be portable to SQL server;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1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GetGeospatialData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Normally called after all other processing is completed, one data set per original shapefile;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	Format: HEX string;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shapefileBaseName</a:t>
            </a:r>
            <a:r>
              <a:rPr lang="en-GB" dirty="0" smtClean="0"/>
              <a:t>	Format: Valid database column name, 					name of </a:t>
            </a:r>
            <a:r>
              <a:rPr lang="en-GB" dirty="0" err="1" smtClean="0"/>
              <a:t>geolevel</a:t>
            </a:r>
            <a:r>
              <a:rPr lang="en-GB" dirty="0"/>
              <a:t> </a:t>
            </a:r>
            <a:r>
              <a:rPr lang="en-GB" dirty="0" smtClean="0"/>
              <a:t>and also of </a:t>
            </a:r>
            <a:r>
              <a:rPr lang="en-GB" dirty="0" smtClean="0"/>
              <a:t>original 						shapefile;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4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GetGeospatialData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pPr lvl="1"/>
            <a:r>
              <a:rPr lang="en-GB" dirty="0" smtClean="0"/>
              <a:t>Cleaned and valid original data as </a:t>
            </a:r>
            <a:r>
              <a:rPr lang="en-GB" dirty="0" err="1" smtClean="0"/>
              <a:t>geoJSON</a:t>
            </a:r>
            <a:r>
              <a:rPr lang="en-GB" dirty="0" smtClean="0"/>
              <a:t> (</a:t>
            </a:r>
            <a:r>
              <a:rPr lang="en-GB" dirty="0" err="1" smtClean="0"/>
              <a:t>ShapefileGeoJSon</a:t>
            </a:r>
            <a:r>
              <a:rPr lang="en-GB" dirty="0" smtClean="0"/>
              <a:t>) and Well Known Text (</a:t>
            </a:r>
            <a:r>
              <a:rPr lang="en-GB" dirty="0" err="1" smtClean="0"/>
              <a:t>ShapefileWkt</a:t>
            </a:r>
            <a:r>
              <a:rPr lang="en-GB" dirty="0" smtClean="0"/>
              <a:t>);</a:t>
            </a:r>
          </a:p>
          <a:p>
            <a:pPr lvl="1"/>
            <a:r>
              <a:rPr lang="en-GB" dirty="0" err="1" smtClean="0"/>
              <a:t>OptimisedGeojsonZoomlevel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&gt;, </a:t>
            </a:r>
            <a:r>
              <a:rPr lang="en-GB" dirty="0" err="1" smtClean="0"/>
              <a:t>OptimisedWktZoomlevel</a:t>
            </a:r>
            <a:r>
              <a:rPr lang="en-GB" dirty="0" smtClean="0"/>
              <a:t>&lt;</a:t>
            </a:r>
            <a:r>
              <a:rPr lang="en-GB" dirty="0" err="1" smtClean="0"/>
              <a:t>zoomlevel</a:t>
            </a:r>
            <a:r>
              <a:rPr lang="en-GB" dirty="0" smtClean="0"/>
              <a:t>&gt;: Simplified data as </a:t>
            </a:r>
            <a:r>
              <a:rPr lang="en-GB" dirty="0" err="1" smtClean="0"/>
              <a:t>geoJSON</a:t>
            </a:r>
            <a:r>
              <a:rPr lang="en-GB" dirty="0" smtClean="0"/>
              <a:t> and Well Known Text (WKT);</a:t>
            </a:r>
          </a:p>
          <a:p>
            <a:pPr lvl="1"/>
            <a:r>
              <a:rPr lang="en-GB" i="1" dirty="0" err="1" smtClean="0"/>
              <a:t>GeolevelId</a:t>
            </a:r>
            <a:r>
              <a:rPr lang="en-GB" i="1" dirty="0" smtClean="0"/>
              <a:t>: </a:t>
            </a:r>
            <a:r>
              <a:rPr lang="en-GB" i="1" dirty="0" err="1" smtClean="0"/>
              <a:t>Geolevel</a:t>
            </a:r>
            <a:r>
              <a:rPr lang="en-GB" i="1" dirty="0" smtClean="0"/>
              <a:t> ID </a:t>
            </a:r>
            <a:r>
              <a:rPr lang="en-GB" dirty="0" smtClean="0"/>
              <a:t>(1 to max shapefiles in set)</a:t>
            </a:r>
            <a:r>
              <a:rPr lang="en-GB" i="1" dirty="0" smtClean="0"/>
              <a:t> </a:t>
            </a:r>
            <a:r>
              <a:rPr lang="en-GB" dirty="0" smtClean="0"/>
              <a:t>if hierarchical intersection created;</a:t>
            </a:r>
          </a:p>
          <a:p>
            <a:pPr lvl="1"/>
            <a:r>
              <a:rPr lang="en-GB" smtClean="0"/>
              <a:t>ShapefileMetadata</a:t>
            </a:r>
            <a:r>
              <a:rPr lang="en-GB" dirty="0" smtClean="0"/>
              <a:t>: Shapefile </a:t>
            </a:r>
            <a:r>
              <a:rPr lang="en-GB" i="1" dirty="0" smtClean="0"/>
              <a:t>XML metadata in JSON format </a:t>
            </a:r>
            <a:r>
              <a:rPr lang="en-GB" dirty="0" smtClean="0"/>
              <a:t>if present;</a:t>
            </a:r>
          </a:p>
          <a:p>
            <a:pPr lvl="1"/>
            <a:r>
              <a:rPr lang="en-GB" dirty="0" smtClean="0"/>
              <a:t>Projection: Original projection; </a:t>
            </a:r>
          </a:p>
          <a:p>
            <a:pPr lvl="1"/>
            <a:r>
              <a:rPr lang="en-GB" dirty="0" err="1" smtClean="0"/>
              <a:t>Srid</a:t>
            </a:r>
            <a:r>
              <a:rPr lang="en-GB" dirty="0" smtClean="0"/>
              <a:t>: SRID</a:t>
            </a:r>
            <a:endParaRPr lang="en-GB" dirty="0" smtClean="0"/>
          </a:p>
          <a:p>
            <a:pPr lvl="1"/>
            <a:r>
              <a:rPr lang="en-GB" dirty="0" err="1" smtClean="0"/>
              <a:t>AreaId</a:t>
            </a:r>
            <a:r>
              <a:rPr lang="en-GB" dirty="0" smtClean="0"/>
              <a:t>, </a:t>
            </a:r>
            <a:r>
              <a:rPr lang="en-GB" dirty="0" err="1" smtClean="0"/>
              <a:t>AreaName</a:t>
            </a:r>
            <a:r>
              <a:rPr lang="en-GB" dirty="0" smtClean="0"/>
              <a:t>: </a:t>
            </a:r>
            <a:r>
              <a:rPr lang="en-GB" i="1" dirty="0" smtClean="0"/>
              <a:t>area id </a:t>
            </a:r>
            <a:r>
              <a:rPr lang="en-GB" dirty="0" smtClean="0"/>
              <a:t>and </a:t>
            </a:r>
            <a:r>
              <a:rPr lang="en-GB" i="1" dirty="0" smtClean="0"/>
              <a:t>area name </a:t>
            </a:r>
            <a:r>
              <a:rPr lang="en-GB" dirty="0" smtClean="0"/>
              <a:t>field data;</a:t>
            </a:r>
          </a:p>
          <a:p>
            <a:pPr lvl="1"/>
            <a:r>
              <a:rPr lang="en-GB" dirty="0" smtClean="0"/>
              <a:t>Polygonal and population weighted centroids (see: </a:t>
            </a:r>
            <a:r>
              <a:rPr lang="en-GB" i="1" dirty="0" err="1" smtClean="0"/>
              <a:t>createCentroids</a:t>
            </a:r>
            <a:r>
              <a:rPr lang="en-GB" i="1" dirty="0" smtClean="0"/>
              <a:t>)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98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getNumShapefilesInSet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Returns the number of shapefiles in the set. This is the same as the highest resolution </a:t>
            </a:r>
            <a:r>
              <a:rPr lang="en-GB" i="1" dirty="0" err="1" smtClean="0"/>
              <a:t>geolevel</a:t>
            </a:r>
            <a:r>
              <a:rPr lang="en-GB" i="1" dirty="0" smtClean="0"/>
              <a:t> id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string; </a:t>
            </a:r>
          </a:p>
          <a:p>
            <a:pPr marL="0" indent="0">
              <a:buNone/>
            </a:pPr>
            <a:r>
              <a:rPr lang="en-GB" dirty="0" smtClean="0"/>
              <a:t>Output: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numShapefiles</a:t>
            </a:r>
            <a:r>
              <a:rPr lang="en-GB" dirty="0" smtClean="0"/>
              <a:t>	Format: Integer.</a:t>
            </a:r>
          </a:p>
        </p:txBody>
      </p:sp>
    </p:spTree>
    <p:extLst>
      <p:ext uri="{BB962C8B-B14F-4D97-AF65-F5344CB8AC3E}">
        <p14:creationId xmlns:p14="http://schemas.microsoft.com/office/powerpoint/2010/main" val="3484776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getMapTile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Get </a:t>
            </a:r>
            <a:r>
              <a:rPr lang="en-GB" dirty="0" err="1" smtClean="0"/>
              <a:t>maptiles</a:t>
            </a:r>
            <a:r>
              <a:rPr lang="en-GB" dirty="0" smtClean="0"/>
              <a:t> for specified </a:t>
            </a:r>
            <a:r>
              <a:rPr lang="en-GB" dirty="0" err="1" smtClean="0"/>
              <a:t>geolevel</a:t>
            </a:r>
            <a:r>
              <a:rPr lang="en-GB" dirty="0" smtClean="0"/>
              <a:t>, </a:t>
            </a:r>
            <a:r>
              <a:rPr lang="en-GB" dirty="0" err="1" smtClean="0"/>
              <a:t>zoomlevel</a:t>
            </a:r>
            <a:r>
              <a:rPr lang="en-GB" dirty="0" smtClean="0"/>
              <a:t>, X and Y tile number; </a:t>
            </a:r>
          </a:p>
          <a:p>
            <a:pPr marL="0" indent="0">
              <a:buNone/>
            </a:pPr>
            <a:r>
              <a:rPr lang="en-GB" dirty="0" smtClean="0"/>
              <a:t>Input: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sessionId</a:t>
            </a:r>
            <a:r>
              <a:rPr lang="en-GB" dirty="0" smtClean="0"/>
              <a:t>		Format: HEX string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Zoomlevel</a:t>
            </a:r>
            <a:r>
              <a:rPr lang="en-GB" dirty="0"/>
              <a:t> </a:t>
            </a:r>
            <a:r>
              <a:rPr lang="en-GB" dirty="0" smtClean="0"/>
              <a:t>	Format Integer, </a:t>
            </a:r>
            <a:r>
              <a:rPr lang="en-GB" dirty="0" err="1"/>
              <a:t>z</a:t>
            </a:r>
            <a:r>
              <a:rPr lang="en-GB" dirty="0" err="1" smtClean="0"/>
              <a:t>oomlevel</a:t>
            </a:r>
            <a:r>
              <a:rPr lang="en-GB" dirty="0" smtClean="0"/>
              <a:t> (0-max </a:t>
            </a:r>
            <a:r>
              <a:rPr lang="en-GB" dirty="0" err="1" smtClean="0"/>
              <a:t>zoomlevel</a:t>
            </a:r>
            <a:r>
              <a:rPr lang="en-GB" dirty="0" smtClean="0"/>
              <a:t>, 				default: 11, maximum: 19);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geolevelId</a:t>
            </a:r>
            <a:r>
              <a:rPr lang="en-GB" dirty="0"/>
              <a:t>	</a:t>
            </a:r>
            <a:r>
              <a:rPr lang="en-GB" dirty="0" smtClean="0"/>
              <a:t>	Format: Integer, n</a:t>
            </a:r>
            <a:r>
              <a:rPr lang="en-GB" dirty="0" smtClean="0"/>
              <a:t>umeric </a:t>
            </a:r>
            <a:r>
              <a:rPr lang="en-GB" dirty="0" err="1" smtClean="0"/>
              <a:t>geoLevel</a:t>
            </a:r>
            <a:r>
              <a:rPr lang="en-GB" dirty="0" smtClean="0"/>
              <a:t> after 					hierarchy created (1-number of shapefiles); 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XTileId</a:t>
            </a:r>
            <a:r>
              <a:rPr lang="en-GB" dirty="0" smtClean="0"/>
              <a:t>		Format: Integer</a:t>
            </a:r>
            <a:r>
              <a:rPr lang="en-GB" dirty="0" smtClean="0"/>
              <a:t>; </a:t>
            </a:r>
          </a:p>
          <a:p>
            <a:r>
              <a:rPr lang="en-GB" dirty="0" smtClean="0"/>
              <a:t>Name: </a:t>
            </a:r>
            <a:r>
              <a:rPr lang="en-GB" dirty="0" err="1"/>
              <a:t>Y</a:t>
            </a:r>
            <a:r>
              <a:rPr lang="en-GB" dirty="0" err="1" smtClean="0"/>
              <a:t>TileId</a:t>
            </a:r>
            <a:r>
              <a:rPr lang="en-GB" dirty="0" smtClean="0"/>
              <a:t>		Format: Integer;</a:t>
            </a:r>
          </a:p>
          <a:p>
            <a:pPr marL="0" indent="0">
              <a:buNone/>
            </a:pPr>
            <a:r>
              <a:rPr lang="en-GB" dirty="0" smtClean="0"/>
              <a:t>Output:</a:t>
            </a:r>
          </a:p>
          <a:p>
            <a:r>
              <a:rPr lang="en-GB" dirty="0" smtClean="0"/>
              <a:t>Name: </a:t>
            </a:r>
            <a:r>
              <a:rPr lang="en-GB" dirty="0" err="1" smtClean="0"/>
              <a:t>mapTile</a:t>
            </a:r>
            <a:r>
              <a:rPr lang="en-GB" dirty="0" smtClean="0"/>
              <a:t>		Format: </a:t>
            </a:r>
            <a:r>
              <a:rPr lang="en-GB" dirty="0" err="1" smtClean="0"/>
              <a:t>topoJSON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51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inputs to </a:t>
            </a:r>
            <a:r>
              <a:rPr lang="en-GB" dirty="0" err="1" smtClean="0"/>
              <a:t>NodeGeoSpatialServices</a:t>
            </a:r>
            <a:r>
              <a:rPr lang="en-GB" dirty="0" smtClean="0"/>
              <a:t> will be one , usually 3+ shapefiles; </a:t>
            </a:r>
          </a:p>
          <a:p>
            <a:pPr marL="0" indent="0">
              <a:buNone/>
            </a:pPr>
            <a:r>
              <a:rPr lang="en-GB" dirty="0" smtClean="0"/>
              <a:t>The outputs, sets of:</a:t>
            </a:r>
          </a:p>
          <a:p>
            <a:r>
              <a:rPr lang="en-GB" dirty="0" err="1" smtClean="0"/>
              <a:t>Maptiles</a:t>
            </a:r>
            <a:r>
              <a:rPr lang="en-GB" dirty="0" smtClean="0"/>
              <a:t>;</a:t>
            </a:r>
          </a:p>
          <a:p>
            <a:r>
              <a:rPr lang="en-GB" dirty="0" smtClean="0"/>
              <a:t>Portable geospatial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1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NodeGeoSpatialServices</a:t>
            </a:r>
            <a:r>
              <a:rPr lang="en-GB" dirty="0" smtClean="0"/>
              <a:t> client would normally store data either in flat files (e.g. </a:t>
            </a:r>
            <a:r>
              <a:rPr lang="en-GB" dirty="0" err="1" smtClean="0"/>
              <a:t>maptiles</a:t>
            </a:r>
            <a:r>
              <a:rPr lang="en-GB" dirty="0" smtClean="0"/>
              <a:t>) or a </a:t>
            </a:r>
            <a:r>
              <a:rPr lang="en-GB" dirty="0" err="1" smtClean="0"/>
              <a:t>GeoSptial</a:t>
            </a:r>
            <a:r>
              <a:rPr lang="en-GB" dirty="0" smtClean="0"/>
              <a:t> database (e.g. </a:t>
            </a:r>
            <a:r>
              <a:rPr lang="en-GB" dirty="0" err="1" smtClean="0"/>
              <a:t>PostGIS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The client is not required to carry out any additional geospatial processing; </a:t>
            </a:r>
          </a:p>
          <a:p>
            <a:r>
              <a:rPr lang="en-GB" dirty="0" smtClean="0"/>
              <a:t>Since multiple processing steps are envisaged thence the server will need to maintain state; </a:t>
            </a:r>
          </a:p>
          <a:p>
            <a:r>
              <a:rPr lang="en-GB" dirty="0" smtClean="0"/>
              <a:t>It will do this by saving data as </a:t>
            </a:r>
            <a:r>
              <a:rPr lang="en-GB" dirty="0" err="1" smtClean="0"/>
              <a:t>GeoJson</a:t>
            </a:r>
            <a:r>
              <a:rPr lang="en-GB" dirty="0" smtClean="0"/>
              <a:t> in a file or in a </a:t>
            </a:r>
            <a:r>
              <a:rPr lang="en-GB" dirty="0" err="1" smtClean="0"/>
              <a:t>PostGIS</a:t>
            </a:r>
            <a:r>
              <a:rPr lang="en-GB" dirty="0" smtClean="0"/>
              <a:t> table;</a:t>
            </a:r>
          </a:p>
          <a:p>
            <a:r>
              <a:rPr lang="en-GB" dirty="0" smtClean="0"/>
              <a:t>This will reduce the data be transferred to a minimum.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8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RIF </a:t>
            </a:r>
            <a:r>
              <a:rPr lang="en-GB" i="1" dirty="0" err="1" smtClean="0"/>
              <a:t>NodeGeoSpatialServices</a:t>
            </a:r>
            <a:r>
              <a:rPr lang="en-GB" i="1" dirty="0" smtClean="0"/>
              <a:t> (5)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It is not intended at present to support: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Shapefile formats not supported by Node SHP/</a:t>
            </a:r>
            <a:r>
              <a:rPr lang="en-GB" dirty="0" err="1" smtClean="0"/>
              <a:t>MapShaper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orb) Well known text to </a:t>
            </a:r>
            <a:r>
              <a:rPr lang="en-GB" dirty="0" err="1" smtClean="0"/>
              <a:t>GeoJSON</a:t>
            </a:r>
            <a:r>
              <a:rPr lang="en-GB" dirty="0" smtClean="0"/>
              <a:t>;</a:t>
            </a:r>
          </a:p>
          <a:p>
            <a:r>
              <a:rPr lang="en-GB" dirty="0" smtClean="0"/>
              <a:t>To convert a) </a:t>
            </a:r>
            <a:r>
              <a:rPr lang="en-GB" dirty="0" err="1" smtClean="0"/>
              <a:t>TopoJSON</a:t>
            </a:r>
            <a:r>
              <a:rPr lang="en-GB" dirty="0" smtClean="0"/>
              <a:t> or b) </a:t>
            </a:r>
            <a:r>
              <a:rPr lang="en-GB" dirty="0" err="1" smtClean="0"/>
              <a:t>GeoSON</a:t>
            </a:r>
            <a:r>
              <a:rPr lang="en-GB" dirty="0" smtClean="0"/>
              <a:t> to shapefiles.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is technically possible, but requires GDAL; </a:t>
            </a:r>
            <a:r>
              <a:rPr lang="en-GB" dirty="0" err="1" smtClean="0"/>
              <a:t>PostGIS</a:t>
            </a:r>
            <a:r>
              <a:rPr lang="en-GB" dirty="0" smtClean="0"/>
              <a:t> uses GDAL.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4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weighted centroids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Population weighted centroids requires population data and additional non standard processing (i.e. there is no OGSS standard function) in </a:t>
            </a:r>
            <a:r>
              <a:rPr lang="en-GB" dirty="0" err="1" smtClean="0"/>
              <a:t>PostGIS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15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NodeGeoSpatialServices</a:t>
            </a:r>
            <a:r>
              <a:rPr lang="en-GB" dirty="0" smtClean="0"/>
              <a:t> should not be confused with </a:t>
            </a:r>
            <a:r>
              <a:rPr lang="en-GB" dirty="0" err="1" smtClean="0"/>
              <a:t>GeoNode</a:t>
            </a:r>
            <a:r>
              <a:rPr lang="en-GB" dirty="0" smtClean="0"/>
              <a:t> (</a:t>
            </a:r>
            <a:r>
              <a:rPr lang="en-GB" dirty="0" smtClean="0">
                <a:hlinkClick r:id="rId2"/>
              </a:rPr>
              <a:t>http://geonode.org/</a:t>
            </a:r>
            <a:r>
              <a:rPr lang="en-GB" dirty="0" smtClean="0"/>
              <a:t>): 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a platform for the management and publication of geospatial data. It brings together mature and stable open-source software projects under a consistent and easy-to-use interface allowing users, with little training, to quickly and easily share data and create interactive maps.	</a:t>
            </a:r>
          </a:p>
          <a:p>
            <a:r>
              <a:rPr lang="en-GB" dirty="0" err="1" smtClean="0"/>
              <a:t>GeoNode</a:t>
            </a:r>
            <a:r>
              <a:rPr lang="en-GB" dirty="0" smtClean="0"/>
              <a:t> is essentially Open Google Earth/Maps with an emphasis on accessibility via easy to use interfaces and good metadata.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6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1467</Words>
  <Application>Microsoft Office PowerPoint</Application>
  <PresentationFormat>Widescreen</PresentationFormat>
  <Paragraphs>281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NodeGeoSpatialServices</vt:lpstr>
      <vt:lpstr>RIF NodeGeoSpatialServices</vt:lpstr>
      <vt:lpstr>RIF NodeGeoSpatialServices (2)</vt:lpstr>
      <vt:lpstr>RIF NodeGeoSpatialServices (3)</vt:lpstr>
      <vt:lpstr>RIF NodeGeoSpatialServices (4)</vt:lpstr>
      <vt:lpstr>RIF NodeGeoSpatialServices (5)</vt:lpstr>
      <vt:lpstr>Population weighted centroids</vt:lpstr>
      <vt:lpstr>GeoNode</vt:lpstr>
      <vt:lpstr>Workflow</vt:lpstr>
      <vt:lpstr>Workflow example - Upload</vt:lpstr>
      <vt:lpstr>simplifyGeoJSON</vt:lpstr>
      <vt:lpstr>simplifyGeoJSON (2)</vt:lpstr>
      <vt:lpstr>simplifyGeoJSON (3)</vt:lpstr>
      <vt:lpstr>Zoomlevels and simplify tolerance</vt:lpstr>
      <vt:lpstr>GeoJSON conversions</vt:lpstr>
      <vt:lpstr>Create hierarchy tables</vt:lpstr>
      <vt:lpstr>Control Table</vt:lpstr>
      <vt:lpstr>Create maptiles</vt:lpstr>
      <vt:lpstr>Centroids </vt:lpstr>
      <vt:lpstr>Potential issues</vt:lpstr>
      <vt:lpstr>Services</vt:lpstr>
      <vt:lpstr>Shp2GeoJSON service</vt:lpstr>
      <vt:lpstr>simplifyGeoJSON</vt:lpstr>
      <vt:lpstr>simplifyGeoJSON (2)</vt:lpstr>
      <vt:lpstr>toTopoJSON</vt:lpstr>
      <vt:lpstr>GeoJSONtoWKT</vt:lpstr>
      <vt:lpstr>createHierarchy</vt:lpstr>
      <vt:lpstr>createCentroids</vt:lpstr>
      <vt:lpstr>createMaptiles</vt:lpstr>
      <vt:lpstr>GetGeospatialData</vt:lpstr>
      <vt:lpstr>GetGeospatialData (2)</vt:lpstr>
      <vt:lpstr>getNumShapefilesInSet</vt:lpstr>
      <vt:lpstr>getMapTile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NodeGeoSpatialServices</dc:title>
  <dc:creator>Peter Hambly</dc:creator>
  <cp:lastModifiedBy>Peter Hambly</cp:lastModifiedBy>
  <cp:revision>46</cp:revision>
  <dcterms:created xsi:type="dcterms:W3CDTF">2016-02-23T11:49:42Z</dcterms:created>
  <dcterms:modified xsi:type="dcterms:W3CDTF">2016-02-23T17:44:38Z</dcterms:modified>
</cp:coreProperties>
</file>