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1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9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5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7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57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9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7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1BF8-B34F-45A7-8983-5B08F7387CB8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0A3A-7F98-4AC2-BACF-CDB3298062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2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BYM Model</a:t>
            </a:r>
            <a:br>
              <a:rPr lang="en-GB" dirty="0" smtClean="0"/>
            </a:br>
            <a:r>
              <a:rPr lang="en-GB" dirty="0" smtClean="0"/>
              <a:t>Stage 1: Observation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843808" y="1970080"/>
                <a:ext cx="3672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∼</m:t>
                      </m:r>
                      <m:r>
                        <a:rPr lang="en-GB" sz="3200" b="0" i="1" smtClean="0">
                          <a:latin typeface="Cambria Math"/>
                        </a:rPr>
                        <m:t>𝑃</m:t>
                      </m:r>
                      <m:r>
                        <a:rPr lang="en-GB" sz="32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970080"/>
                <a:ext cx="36724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1560" y="2708920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:r>
                  <a:rPr lang="en-GB" dirty="0" smtClean="0">
                    <a:solidFill>
                      <a:schemeClr val="accent1"/>
                    </a:solidFill>
                  </a:rPr>
                  <a:t>Number of observed cases</a:t>
                </a:r>
                <a:r>
                  <a:rPr lang="en-GB" dirty="0" smtClean="0"/>
                  <a:t> in an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08920"/>
                <a:ext cx="252028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32" t="-4717" r="-725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99792" y="3789040"/>
                <a:ext cx="33123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:r>
                  <a:rPr lang="en-GB" dirty="0" smtClean="0">
                    <a:solidFill>
                      <a:schemeClr val="accent1"/>
                    </a:solidFill>
                  </a:rPr>
                  <a:t>Expected counts</a:t>
                </a:r>
                <a:r>
                  <a:rPr lang="en-GB" dirty="0" smtClean="0"/>
                  <a:t> regarding the comparison population, takes into account: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size of the population, in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𝑖</m:t>
                    </m:r>
                  </m:oMath>
                </a14:m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The age and sex structure of the population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Deprivation or other variables if adjusted.</a:t>
                </a: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789040"/>
                <a:ext cx="3312368" cy="2585323"/>
              </a:xfrm>
              <a:prstGeom prst="rect">
                <a:avLst/>
              </a:prstGeom>
              <a:blipFill rotWithShape="1">
                <a:blip r:embed="rId4"/>
                <a:stretch>
                  <a:fillRect l="-1657" t="-1179" r="-2578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516216" y="3348162"/>
                <a:ext cx="24482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: </a:t>
                </a:r>
                <a:r>
                  <a:rPr lang="en-GB" dirty="0" smtClean="0">
                    <a:solidFill>
                      <a:schemeClr val="accent1"/>
                    </a:solidFill>
                  </a:rPr>
                  <a:t>Relative risk</a:t>
                </a:r>
                <a:r>
                  <a:rPr lang="en-GB" dirty="0" smtClean="0"/>
                  <a:t>, accounts for the excess or deficit of counts in comparison with expected.</a:t>
                </a:r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348162"/>
                <a:ext cx="2448272" cy="1477328"/>
              </a:xfrm>
              <a:prstGeom prst="rect">
                <a:avLst/>
              </a:prstGeom>
              <a:blipFill rotWithShape="1">
                <a:blip r:embed="rId5"/>
                <a:stretch>
                  <a:fillRect l="-2239"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4572000" y="2554855"/>
            <a:ext cx="504056" cy="123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8104" y="255485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23828" y="2513410"/>
            <a:ext cx="648072" cy="391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Stage 2: Decomposition of the </a:t>
            </a:r>
            <a:br>
              <a:rPr lang="en-GB" dirty="0" smtClean="0"/>
            </a:br>
            <a:r>
              <a:rPr lang="en-GB" dirty="0" smtClean="0"/>
              <a:t>relative risk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78258" y="1556792"/>
                <a:ext cx="36724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sz="3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258" y="1556792"/>
                <a:ext cx="367240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9552" y="2780928"/>
                <a:ext cx="4752528" cy="387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: </a:t>
                </a:r>
                <a:r>
                  <a:rPr lang="en-GB" dirty="0" smtClean="0">
                    <a:solidFill>
                      <a:srgbClr val="4F81BD"/>
                    </a:solidFill>
                  </a:rPr>
                  <a:t>Spatial term</a:t>
                </a:r>
              </a:p>
              <a:p>
                <a:r>
                  <a:rPr lang="en-GB" dirty="0" smtClean="0"/>
                  <a:t>Models the spatial variations of the relative risk. </a:t>
                </a:r>
              </a:p>
              <a:p>
                <a:r>
                  <a:rPr lang="en-GB" dirty="0" smtClean="0"/>
                  <a:t>Spatial dependence: close areas should have similar values. </a:t>
                </a:r>
              </a:p>
              <a:p>
                <a:r>
                  <a:rPr lang="en-GB" dirty="0" smtClean="0"/>
                  <a:t>Use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conditional specifications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 graph, need to specify through a graph, the set neighbours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𝜕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of each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  <a:p>
                <a:r>
                  <a:rPr lang="en-GB" dirty="0"/>
                  <a:t>T</a:t>
                </a:r>
                <a:r>
                  <a:rPr lang="en-GB" dirty="0" smtClean="0"/>
                  <a:t>he CAR (Conditional Auto-Regressive) model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∼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𝑢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 a variance parameter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the number of neighbours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.  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80928"/>
                <a:ext cx="4752528" cy="3870868"/>
              </a:xfrm>
              <a:prstGeom prst="rect">
                <a:avLst/>
              </a:prstGeom>
              <a:blipFill rotWithShape="1">
                <a:blip r:embed="rId3"/>
                <a:stretch>
                  <a:fillRect l="-1155" t="-787" r="-128" b="-1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24128" y="2796230"/>
                <a:ext cx="24482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prstClr val="black"/>
                    </a:solidFill>
                  </a:rPr>
                  <a:t>: </a:t>
                </a:r>
                <a:r>
                  <a:rPr lang="en-GB" dirty="0" smtClean="0">
                    <a:solidFill>
                      <a:schemeClr val="accent1"/>
                    </a:solidFill>
                  </a:rPr>
                  <a:t>Independent error term</a:t>
                </a:r>
              </a:p>
              <a:p>
                <a:r>
                  <a:rPr lang="en-GB" dirty="0" smtClean="0"/>
                  <a:t>Models the local variations, supposed independent.</a:t>
                </a:r>
              </a:p>
              <a:p>
                <a:r>
                  <a:rPr lang="en-GB" dirty="0" smtClean="0"/>
                  <a:t>A ‘white noise’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∼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GB" dirty="0" smtClean="0"/>
                  <a:t> variance. </a:t>
                </a:r>
                <a:endParaRPr lang="en-GB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796230"/>
                <a:ext cx="2448272" cy="2308324"/>
              </a:xfrm>
              <a:prstGeom prst="rect">
                <a:avLst/>
              </a:prstGeom>
              <a:blipFill rotWithShape="1">
                <a:blip r:embed="rId4"/>
                <a:stretch>
                  <a:fillRect l="-2239" t="-13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4201885" y="2166362"/>
            <a:ext cx="612068" cy="542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24128" y="2166362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3" y="1375561"/>
            <a:ext cx="2880000" cy="432000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03721"/>
            <a:ext cx="2880000" cy="43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04" y="1294933"/>
            <a:ext cx="2880000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39177" y="2996952"/>
            <a:ext cx="37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=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055540" y="2996952"/>
            <a:ext cx="40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+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67544" y="476672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Log relative risk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6672"/>
                <a:ext cx="1944216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51920" y="404664"/>
                <a:ext cx="15841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Spatially dependent term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04664"/>
                <a:ext cx="1584176" cy="1200329"/>
              </a:xfrm>
              <a:prstGeom prst="rect">
                <a:avLst/>
              </a:prstGeom>
              <a:blipFill rotWithShape="1">
                <a:blip r:embed="rId6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76256" y="404664"/>
                <a:ext cx="17281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Independent term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04664"/>
                <a:ext cx="1728192" cy="923330"/>
              </a:xfrm>
              <a:prstGeom prst="rect">
                <a:avLst/>
              </a:prstGeom>
              <a:blipFill rotWithShape="1"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2880000" cy="43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691680" y="441859"/>
                <a:ext cx="15841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Spatially dependent term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41859"/>
                <a:ext cx="1584176" cy="1200329"/>
              </a:xfrm>
              <a:prstGeom prst="rect">
                <a:avLst/>
              </a:prstGeom>
              <a:blipFill rotWithShape="1">
                <a:blip r:embed="rId3"/>
                <a:stretch>
                  <a:fillRect t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89" y="1297290"/>
            <a:ext cx="3744416" cy="4550972"/>
          </a:xfrm>
          <a:prstGeom prst="rect">
            <a:avLst/>
          </a:prstGeom>
        </p:spPr>
      </p:pic>
      <p:sp>
        <p:nvSpPr>
          <p:cNvPr id="3" name="Curved Up Arrow 2"/>
          <p:cNvSpPr/>
          <p:nvPr/>
        </p:nvSpPr>
        <p:spPr>
          <a:xfrm>
            <a:off x="3203848" y="5444744"/>
            <a:ext cx="2664296" cy="576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12060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raph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0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Spatially smooth relative risk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411760" y="1340768"/>
                <a:ext cx="47525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4000" b="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340768"/>
                <a:ext cx="4752528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63688" y="2492896"/>
            <a:ext cx="5976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Smoothed for chance (with Poisson distribution) and very local variations (smaller than the geographical level considered).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Let to highlight regions with high or low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 careful: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Conceptual model: the idea that we have of the reality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Important information can be in the independent term, check the smooth relative risk, or other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Low counts : inaccurate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Priors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Bayesian Inference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9552" y="2234192"/>
                <a:ext cx="26642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Prior knowledge about the parameters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34192"/>
                <a:ext cx="266429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059" t="-3311" r="-3432" b="-59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39952" y="1224992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DATA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224992"/>
                <a:ext cx="86409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634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36096" y="2352470"/>
                <a:ext cx="266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Prosterior knowledge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[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𝑢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352470"/>
                <a:ext cx="2664296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4717"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rved Down Arrow 5"/>
          <p:cNvSpPr/>
          <p:nvPr/>
        </p:nvSpPr>
        <p:spPr>
          <a:xfrm>
            <a:off x="2807804" y="1548158"/>
            <a:ext cx="3384376" cy="80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163300"/>
            <a:ext cx="74888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accent1"/>
                </a:solidFill>
              </a:rPr>
              <a:t>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version 3: link to </a:t>
            </a:r>
            <a:r>
              <a:rPr lang="en-GB" dirty="0" err="1" smtClean="0"/>
              <a:t>WinBUGS</a:t>
            </a:r>
            <a:r>
              <a:rPr lang="en-GB" dirty="0" smtClean="0"/>
              <a:t>[2]  =&gt; Monte Carlo Markov Chains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version 4: R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Fast computation with INLA[3] : Integrated Nested Laplace Approximations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(later) MCMC Methods: two own written algorithms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5229200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[1]</a:t>
            </a:r>
            <a:r>
              <a:rPr lang="en-GB" sz="1600" dirty="0" err="1" smtClean="0"/>
              <a:t>Lunn</a:t>
            </a:r>
            <a:r>
              <a:rPr lang="en-GB" sz="1600" dirty="0" smtClean="0"/>
              <a:t>, D.J., Thomas, A., Best, N., and </a:t>
            </a:r>
            <a:r>
              <a:rPr lang="en-GB" sz="1600" dirty="0" err="1" smtClean="0"/>
              <a:t>Spiegelhalter</a:t>
            </a:r>
            <a:r>
              <a:rPr lang="en-GB" sz="1600" dirty="0" smtClean="0"/>
              <a:t>, D. (2000) </a:t>
            </a:r>
            <a:r>
              <a:rPr lang="en-GB" sz="1600" dirty="0" err="1" smtClean="0"/>
              <a:t>WinBUGS</a:t>
            </a:r>
            <a:r>
              <a:rPr lang="en-GB" sz="1600" dirty="0" smtClean="0"/>
              <a:t> -- a Bayesian modelling framework: concepts, structure, and extensibility. </a:t>
            </a:r>
            <a:r>
              <a:rPr lang="en-GB" sz="1600" i="1" dirty="0" smtClean="0"/>
              <a:t>Statistics and Computing</a:t>
            </a:r>
            <a:r>
              <a:rPr lang="en-GB" sz="1600" dirty="0" smtClean="0"/>
              <a:t>, </a:t>
            </a:r>
            <a:r>
              <a:rPr lang="en-GB" sz="1600" b="1" dirty="0" smtClean="0"/>
              <a:t>10</a:t>
            </a:r>
            <a:r>
              <a:rPr lang="en-GB" sz="1600" dirty="0" smtClean="0"/>
              <a:t>:325--337. </a:t>
            </a:r>
          </a:p>
          <a:p>
            <a:r>
              <a:rPr lang="en-GB" sz="1600" dirty="0" smtClean="0"/>
              <a:t>[2]Brooks, S., et al., eds. </a:t>
            </a:r>
            <a:r>
              <a:rPr lang="en-GB" sz="1600" i="1" dirty="0" smtClean="0"/>
              <a:t>Handbook of Markov Chain Monte Carlo</a:t>
            </a:r>
            <a:r>
              <a:rPr lang="en-GB" sz="1600" dirty="0" smtClean="0"/>
              <a:t>. CRC Press, 2011.</a:t>
            </a:r>
          </a:p>
          <a:p>
            <a:r>
              <a:rPr lang="en-GB" sz="1600" dirty="0" smtClean="0"/>
              <a:t>[3] Rue, H., Martino, S., and Chopin, N. Approximate Bayesian inference for latent Gaussian models using integrated nested Laplace approximations. </a:t>
            </a:r>
            <a:r>
              <a:rPr lang="en-GB" sz="1600" dirty="0" err="1" smtClean="0"/>
              <a:t>JRSSb</a:t>
            </a:r>
            <a:r>
              <a:rPr lang="en-GB" sz="1600" dirty="0" smtClean="0"/>
              <a:t>, 71(2):319-392, 2009.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1825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598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BYM Model Stage 1: Observation</vt:lpstr>
      <vt:lpstr>Stage 2: Decomposition of the  relative risk</vt:lpstr>
      <vt:lpstr>PowerPoint Presentation</vt:lpstr>
      <vt:lpstr>PowerPoint Presentation</vt:lpstr>
      <vt:lpstr>Spatially smooth relative risk</vt:lpstr>
      <vt:lpstr>Bayesian Inference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BYM Model Stage 1: Observation</dc:title>
  <dc:creator>Lavigne, Aurore J</dc:creator>
  <cp:lastModifiedBy>Lavigne, Aurore J</cp:lastModifiedBy>
  <cp:revision>8</cp:revision>
  <dcterms:created xsi:type="dcterms:W3CDTF">2014-07-30T13:36:11Z</dcterms:created>
  <dcterms:modified xsi:type="dcterms:W3CDTF">2014-07-30T15:06:19Z</dcterms:modified>
</cp:coreProperties>
</file>