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91" r:id="rId9"/>
    <p:sldId id="292" r:id="rId10"/>
    <p:sldId id="293" r:id="rId11"/>
    <p:sldId id="294" r:id="rId12"/>
    <p:sldId id="262" r:id="rId13"/>
    <p:sldId id="295" r:id="rId14"/>
    <p:sldId id="296" r:id="rId15"/>
    <p:sldId id="297" r:id="rId16"/>
    <p:sldId id="269" r:id="rId17"/>
    <p:sldId id="266" r:id="rId18"/>
    <p:sldId id="272" r:id="rId19"/>
    <p:sldId id="273" r:id="rId20"/>
    <p:sldId id="263" r:id="rId21"/>
    <p:sldId id="264" r:id="rId22"/>
    <p:sldId id="267" r:id="rId23"/>
    <p:sldId id="284" r:id="rId24"/>
    <p:sldId id="270" r:id="rId25"/>
    <p:sldId id="271" r:id="rId26"/>
    <p:sldId id="275" r:id="rId27"/>
    <p:sldId id="298" r:id="rId28"/>
    <p:sldId id="276" r:id="rId29"/>
    <p:sldId id="285" r:id="rId30"/>
    <p:sldId id="279" r:id="rId31"/>
    <p:sldId id="281" r:id="rId32"/>
    <p:sldId id="280" r:id="rId33"/>
    <p:sldId id="278" r:id="rId34"/>
    <p:sldId id="286" r:id="rId35"/>
    <p:sldId id="288" r:id="rId36"/>
    <p:sldId id="290" r:id="rId37"/>
    <p:sldId id="287" r:id="rId38"/>
    <p:sldId id="299" r:id="rId39"/>
    <p:sldId id="300" r:id="rId40"/>
    <p:sldId id="301" r:id="rId41"/>
    <p:sldId id="302" r:id="rId42"/>
    <p:sldId id="303" r:id="rId43"/>
    <p:sldId id="304" r:id="rId44"/>
    <p:sldId id="289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B58E7-39F9-43BF-84A3-D5C51B19BEB9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969D-815F-4178-A6AE-474BD27E9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1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Health outcomes – ICD 9/10 single/multi column support</a:t>
            </a:r>
            <a:r>
              <a:rPr lang="en-GB" baseline="0" dirty="0" smtClean="0"/>
              <a:t> HES A+E and </a:t>
            </a:r>
            <a:r>
              <a:rPr lang="en-GB" baseline="0" dirty="0" err="1" smtClean="0"/>
              <a:t>oper</a:t>
            </a:r>
            <a:r>
              <a:rPr lang="en-GB" baseline="0" dirty="0" smtClean="0"/>
              <a:t> (OPCS4) codes, Oncology, birth weight support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4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E8A-8DF9-4F58-8F4D-D25D0DB4A361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3EC6-CB8C-4685-93DB-848D229F62F3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27F-B7FF-438C-9909-D48C1970F191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C0F-0803-455D-BB1B-69E25702B9FA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E48A-477F-49D6-A1AE-79840DE64BC8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D27-BFB0-4FE6-85D5-2CFAC05BEB5C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1A44-DFF0-4D8C-85C3-7FC39CCC6001}" type="datetime1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6F-1C37-438B-961A-9823EF3E8BF9}" type="datetime1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8211-6EEC-4738-81DC-3499075BC0C9}" type="datetime1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556-D208-46C9-91AA-0559542B96C4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D1B1-92DC-4999-A2F4-A6219073D8A4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6814-8D95-4FF0-B35A-ABBE93694C1A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rforge.net/JRI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llAreaHealthStatisticsUnit/rapidInquiryFacility/wiki/Database-design" TargetMode="External"/><Relationship Id="rId2" Type="http://schemas.openxmlformats.org/officeDocument/2006/relationships/hyperlink" Target="http://dbmstools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RIF V4.0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Database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6891" y="5166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Outcomes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9000" y="186179"/>
            <a:ext cx="1436016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048000" y="2819400"/>
            <a:ext cx="16764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201659" y="344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Oracle support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391400" y="762000"/>
            <a:ext cx="10668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76600" y="3962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Information governance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7400" y="1981200"/>
            <a:ext cx="2743200" cy="45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0" y="5181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Working tables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228600"/>
            <a:ext cx="2209800" cy="6400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594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Meta data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5867400"/>
            <a:ext cx="914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5943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Information Governance: Project Management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Design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</a:t>
            </a:r>
            <a:r>
              <a:rPr lang="en-GB" dirty="0" smtClean="0"/>
              <a:t>Database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Information about the design can also be accessed using tools:</a:t>
            </a:r>
          </a:p>
          <a:p>
            <a:r>
              <a:rPr lang="en-GB" dirty="0" err="1" smtClean="0"/>
              <a:t>Psql</a:t>
            </a:r>
            <a:r>
              <a:rPr lang="en-GB" dirty="0" smtClean="0"/>
              <a:t> (Postgres command line) \d&lt;letter&gt;; e.g. \</a:t>
            </a:r>
            <a:r>
              <a:rPr lang="en-GB" dirty="0" err="1" smtClean="0"/>
              <a:t>dS</a:t>
            </a:r>
            <a:r>
              <a:rPr lang="en-GB" dirty="0" smtClean="0"/>
              <a:t>+ </a:t>
            </a:r>
            <a:r>
              <a:rPr lang="en-GB" dirty="0" smtClean="0"/>
              <a:t>to describe </a:t>
            </a:r>
            <a:r>
              <a:rPr lang="en-GB" dirty="0" smtClean="0"/>
              <a:t>a relation with comments. Will display view text for a </a:t>
            </a:r>
            <a:r>
              <a:rPr lang="en-GB" dirty="0" smtClean="0"/>
              <a:t>view.</a:t>
            </a:r>
            <a:endParaRPr lang="en-GB" dirty="0" smtClean="0"/>
          </a:p>
          <a:p>
            <a:r>
              <a:rPr lang="en-GB" dirty="0" err="1" smtClean="0"/>
              <a:t>pgAdmin</a:t>
            </a:r>
            <a:r>
              <a:rPr lang="en-GB" dirty="0" smtClean="0"/>
              <a:t> </a:t>
            </a:r>
            <a:r>
              <a:rPr lang="en-GB" dirty="0" smtClean="0"/>
              <a:t>III. Graphical GUI. Can view SQL to </a:t>
            </a:r>
            <a:r>
              <a:rPr lang="en-GB" dirty="0" err="1" smtClean="0"/>
              <a:t>gernate</a:t>
            </a:r>
            <a:r>
              <a:rPr lang="en-GB" dirty="0" smtClean="0"/>
              <a:t> objects and execute SQL statements, including graphical execution plans.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Postgres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Two database </a:t>
            </a:r>
            <a:r>
              <a:rPr lang="en-GB" dirty="0" err="1" smtClean="0"/>
              <a:t>sahsuland</a:t>
            </a:r>
            <a:r>
              <a:rPr lang="en-GB" dirty="0" smtClean="0"/>
              <a:t> (loaded from a logical database dump), and </a:t>
            </a:r>
            <a:r>
              <a:rPr lang="en-GB" dirty="0" err="1" smtClean="0"/>
              <a:t>sahsuland_dev</a:t>
            </a:r>
            <a:r>
              <a:rPr lang="en-GB" dirty="0" smtClean="0"/>
              <a:t> (built from scripts). </a:t>
            </a:r>
          </a:p>
          <a:p>
            <a:r>
              <a:rPr lang="en-GB" dirty="0" smtClean="0"/>
              <a:t>Unless you are working on the database structure itself use the </a:t>
            </a:r>
            <a:r>
              <a:rPr lang="en-GB" dirty="0" err="1" smtClean="0"/>
              <a:t>sahsuland</a:t>
            </a:r>
            <a:r>
              <a:rPr lang="en-GB" dirty="0" smtClean="0"/>
              <a:t> database, connect as yourself using:</a:t>
            </a:r>
            <a:endParaRPr lang="en-GB" dirty="0"/>
          </a:p>
          <a:p>
            <a:pPr marL="800100" lvl="2" indent="0">
              <a:buNone/>
            </a:pPr>
            <a:r>
              <a:rPr lang="en-GB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GB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endParaRPr lang="en-GB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In </a:t>
            </a:r>
            <a:r>
              <a:rPr lang="en-GB" dirty="0" smtClean="0"/>
              <a:t>Java you will need to run the rif40_startup() function to setup the database correctly. Postgres does not have an ON-LOGON trigger.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P:\Github\rapidInquiryFacility\rifDatabase\ERD\docs&gt;psql -d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connected to database "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as user "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on host "wpea-rif1" at port "5432".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 connection (cipher: DHE-RSA-AES256-SHA, bits: 256)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rif40_log_setup() send DEBUG to INFO: off; debug function list: []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SQL&gt; SET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search_path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pch,rif40, public, topology, </a:t>
            </a: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rif40_sql_pkg,rif_studies;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PostGIS extension V2.1.1 (POSTGIS="2.1.1 r12113" GEOS="3.4.2-CAPI-1.8.2 r3924" PROJ="Rel. 4.8.0, 6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 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2012" GDAL="GDAL 1.10.0, released 2013/04/24" LIBXML="2.7.8" LIBJSON="UNKNOWN" TOPOLOGY RASTER)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FDW functionality disabled -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FDWServerName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FDWServerType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FDWDBServer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RIF parameters not set.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V$Revision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1.11 $ DB version $Revision: 1.11 $ matches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V$Revision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1.11 $ rif40_geographies,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rif40_tables, rif40_health_study_themes 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 for user: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search_path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rif40, public, topology,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pop, rif40_sql_pkg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rif_studies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reset: rif40, public,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topology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pop, rif40_sql_pkg</a:t>
            </a:r>
          </a:p>
          <a:p>
            <a:pPr marL="0" indent="0">
              <a:buNone/>
            </a:pP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Created temporary table: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g_rif40_study_areas</a:t>
            </a:r>
          </a:p>
          <a:p>
            <a:pPr marL="0" indent="0">
              <a:buNone/>
            </a:pP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Created temporary table: g_rif40_comparison_areas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Deleted 0, created 2 tables/views/foreign data wrapper tables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(9.3.2)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 connection (cipher: DHE-RSA-AES256-SHA, bits: 256)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 for help.</a:t>
            </a:r>
          </a:p>
          <a:p>
            <a:pPr marL="0" indent="0">
              <a:buNone/>
            </a:pP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Database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of this talk is to introduce the new version 4 RIF database. The talk focuses on: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Different table types.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Database design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Differences between the V3.1 RIF and V4.0.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Handling porting issues: Postgres, Microsoft SQL Server and Oracle support.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Postgres – \</a:t>
            </a:r>
            <a:r>
              <a:rPr lang="en-GB" dirty="0" err="1" smtClean="0"/>
              <a:t>dS</a:t>
            </a:r>
            <a:r>
              <a:rPr lang="en-GB" dirty="0" smtClean="0"/>
              <a:t>, \</a:t>
            </a:r>
            <a:r>
              <a:rPr lang="en-GB" dirty="0" err="1" smtClean="0"/>
              <a:t>dS</a:t>
            </a:r>
            <a:r>
              <a:rPr lang="en-GB" dirty="0" smtClean="0"/>
              <a:t>+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sahsuland_dev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\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t_rif40_studies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Table "rif40.t_rif40_studies"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Column          |            Type             |                                     Modifiers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--------------------------+-----------------------------+-----------------------------------------------------------------------------------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integer                     | not null default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('rif40_study_id_seq'::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regclass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))::integer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                 | character varying(90)       | default "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geography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  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character varying(200)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summary                  | character varying(200)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description              | character varying(2000)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other_notes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 character varying(2000)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study_date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timestamp without time zone | default ('now'::text)::timestamp without time zone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study_type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study_state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 character varying(1)        | default 'C'::character varying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direct_stand_tab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character varying(30) 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suppression_value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default 0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default 0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authorised_by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character varying(90) 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authorised_on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timestamp without time zone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authorised_notes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character varying(200)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audsid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character varying(90)       | default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sys_context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('USERENV'::character varying, 'SESSIONID'::character varying</a:t>
            </a:r>
            <a:r>
              <a:rPr lang="en-GB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Postgres – \</a:t>
            </a:r>
            <a:r>
              <a:rPr lang="en-GB" dirty="0" err="1"/>
              <a:t>dS</a:t>
            </a:r>
            <a:r>
              <a:rPr lang="en-GB" dirty="0"/>
              <a:t>, \</a:t>
            </a:r>
            <a:r>
              <a:rPr lang="en-GB" dirty="0" err="1"/>
              <a:t>dS</a:t>
            </a:r>
            <a:r>
              <a:rPr lang="en-GB" dirty="0"/>
              <a:t>+ </a:t>
            </a:r>
            <a:r>
              <a:rPr lang="en-GB" dirty="0" smtClean="0"/>
              <a:t>commands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"t_rif40_studies_pk" PRIMARY KEY,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"t_rif40_extract_table_uk" UNIQUE,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"t_rif40_map_table_uk" UNIQUE,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"t_rif40_stud_extract_perm_ck"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(ARRAY[0, 1]))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"t_rif40_stud_transfer_perm_ck"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(ARRAY[0, 1]))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"t_rif40_studies_study_state_ck"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study_state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::text = ANY (ARRAY['C'::character varying, 'V'::character varying, 'E'::character varying, 'R'::character varying, 'U'::char</a:t>
            </a:r>
          </a:p>
          <a:p>
            <a:pPr marL="0" indent="0">
              <a:buNone/>
            </a:pP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acter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varying]::text[]))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"t_rif40_studies_study_type_ck"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study_type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(ARRAY[1, 11, 12, 13, 14, 15]))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Foreign-key constraints: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"rif40_studies_project_fk" FOREIGN KEY (project) REFERENCES t_rif40_projects(project)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"t_rif40_std_comp_geolevel_fk" FOREIGN KEY 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t_rif40_geolevels(geography,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"t_rif40_std_study_geolevel_fk" FOREIGN KEY 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t_rif40_geolevels(geography,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"t_rif40_stud_denom_tab_fk"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rif40_tables(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"t_rif40_stud_direct_stand_fk"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direct_stand_tab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rif40_tables(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"t_rif40_studies_geography_fk" FOREIGN KEY (geography) REFERENCES rif40_geographies(geography)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Referenced by: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"rif40_study_shares" CONSTRAINT "rif40_study_shares_study_id_fk"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"t_rif40_comparison_areas" CONSTRAINT "t_rif40_compareas_study_id_fk"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"t_rif40_investigations" CONSTRAINT "t_rif40_inv_study_id_fk"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"t_rif40_study_sql_log" CONSTRAINT "t_rif40_study_sqllog_stdid_fk"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"t_rif40_study_areas" CONSTRAINT "t_rif40_studyareas_study_id_fk"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t_rif40_studies_checks BEFORE INSERT OR DELETE OR UPDATE ON t_rif40_studies FOR EACH ROW EXECUTE PROCEDURE rif40_trg_pkg.trigger_fct_t_rif40_studies_checks()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Postgres </a:t>
            </a:r>
            <a:r>
              <a:rPr lang="en-GB" dirty="0" err="1" smtClean="0"/>
              <a:t>pgAdmin</a:t>
            </a:r>
            <a:r>
              <a:rPr lang="en-GB" dirty="0" smtClean="0"/>
              <a:t> III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V4.0 RIF Table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Continued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Working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always contain a </a:t>
            </a:r>
            <a:r>
              <a:rPr lang="en-GB" dirty="0" err="1"/>
              <a:t>study_id</a:t>
            </a:r>
            <a:r>
              <a:rPr lang="en-GB" dirty="0"/>
              <a:t> column</a:t>
            </a:r>
            <a:r>
              <a:rPr lang="en-GB" dirty="0" smtClean="0"/>
              <a:t>!</a:t>
            </a:r>
          </a:p>
          <a:p>
            <a:r>
              <a:rPr lang="en-GB" dirty="0" smtClean="0"/>
              <a:t>E.g. T_RIF40_STUDIES.</a:t>
            </a:r>
          </a:p>
          <a:p>
            <a:r>
              <a:rPr lang="en-GB" dirty="0" smtClean="0"/>
              <a:t>RIF40_STUDIES </a:t>
            </a:r>
            <a:r>
              <a:rPr lang="en-GB" dirty="0"/>
              <a:t>is a view with the same fields that only displays the study rows you can access.</a:t>
            </a:r>
          </a:p>
          <a:p>
            <a:r>
              <a:rPr lang="en-GB" dirty="0"/>
              <a:t>The RIF40_STUDIES view  must be used for SELECT, INSERT, UPDATE and </a:t>
            </a:r>
            <a:r>
              <a:rPr lang="en-GB" dirty="0" smtClean="0"/>
              <a:t>DELETE.</a:t>
            </a:r>
            <a:endParaRPr lang="en-GB" dirty="0"/>
          </a:p>
          <a:p>
            <a:r>
              <a:rPr lang="en-GB" dirty="0"/>
              <a:t>T_RIF40_STUDIES is not accessible by normal users.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Data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Defined in RIf40_TABLES, RIF40_COVARIATES, </a:t>
            </a:r>
            <a:r>
              <a:rPr lang="en-GB" dirty="0" smtClean="0"/>
              <a:t>RIF40_OUTCOMES; </a:t>
            </a:r>
            <a:r>
              <a:rPr lang="en-GB" dirty="0" smtClean="0"/>
              <a:t>E.g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ealth (SAHSULAND_CANCER)</a:t>
            </a:r>
          </a:p>
          <a:p>
            <a:r>
              <a:rPr lang="en-GB" dirty="0"/>
              <a:t>P</a:t>
            </a:r>
            <a:r>
              <a:rPr lang="en-GB" dirty="0" smtClean="0"/>
              <a:t>opulation (SAHSULAND_POP)</a:t>
            </a:r>
          </a:p>
          <a:p>
            <a:r>
              <a:rPr lang="en-GB" dirty="0"/>
              <a:t>C</a:t>
            </a:r>
            <a:r>
              <a:rPr lang="en-GB" dirty="0" smtClean="0"/>
              <a:t>ovariate data (</a:t>
            </a:r>
            <a:r>
              <a:rPr lang="en-GB" cap="all" dirty="0" smtClean="0"/>
              <a:t>sahsuland_covariates_level3/4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populations (RIF40_POPULATION_WORLD)</a:t>
            </a:r>
            <a:endParaRPr lang="en-GB" dirty="0"/>
          </a:p>
          <a:p>
            <a:r>
              <a:rPr lang="en-GB" dirty="0" smtClean="0"/>
              <a:t>ICD9/10. These are still present, but with cancer codes only. They will shortly be placed in a </a:t>
            </a:r>
            <a:r>
              <a:rPr lang="en-GB" dirty="0" err="1" smtClean="0"/>
              <a:t>noSQL</a:t>
            </a:r>
            <a:r>
              <a:rPr lang="en-GB" dirty="0" smtClean="0"/>
              <a:t> database so we obey the WHO’s copyright.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Study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Defined by the RIF40_STUDIES MAP_TABLE (results data) and EXTRACT_TABLE (combined numerator and denominator data) columns.</a:t>
            </a:r>
          </a:p>
          <a:p>
            <a:r>
              <a:rPr lang="en-GB" dirty="0" smtClean="0"/>
              <a:t>In </a:t>
            </a:r>
            <a:r>
              <a:rPr lang="en-GB" dirty="0"/>
              <a:t>P</a:t>
            </a:r>
            <a:r>
              <a:rPr lang="en-GB" dirty="0" smtClean="0"/>
              <a:t>ostgres they are found in the RIF_STUDIES schema.</a:t>
            </a:r>
          </a:p>
          <a:p>
            <a:r>
              <a:rPr lang="en-GB" dirty="0" smtClean="0"/>
              <a:t>Owned by RIF40, not the user creating them!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Meta data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other table in the RIF is a meta data table…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ICD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protect WHO copyright must not be accessible to end users.</a:t>
            </a:r>
          </a:p>
          <a:p>
            <a:r>
              <a:rPr lang="en-GB" dirty="0" smtClean="0"/>
              <a:t>Will use a </a:t>
            </a:r>
            <a:r>
              <a:rPr lang="en-GB" dirty="0" err="1" smtClean="0"/>
              <a:t>noSQL</a:t>
            </a:r>
            <a:r>
              <a:rPr lang="en-GB" dirty="0" smtClean="0"/>
              <a:t> database (e.g. not </a:t>
            </a:r>
            <a:r>
              <a:rPr lang="en-GB" dirty="0" err="1" smtClean="0"/>
              <a:t>mongoDB</a:t>
            </a:r>
            <a:r>
              <a:rPr lang="en-GB" dirty="0" smtClean="0"/>
              <a:t>; something simple will do fine)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Meet the outcomes tables….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Outcomes table allow the RIF to support more than just ICD9/10 codes</a:t>
            </a:r>
          </a:p>
          <a:p>
            <a:r>
              <a:rPr lang="en-GB" dirty="0"/>
              <a:t>These are liable to redesign at some point!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join </a:t>
            </a:r>
            <a:r>
              <a:rPr lang="en-GB" dirty="0" err="1" smtClean="0"/>
              <a:t>Github</a:t>
            </a:r>
            <a:r>
              <a:rPr lang="en-GB" dirty="0" smtClean="0"/>
              <a:t> and add yourself to the </a:t>
            </a:r>
            <a:r>
              <a:rPr lang="en-GB" i="1" dirty="0" err="1" smtClean="0"/>
              <a:t>rapidInquiryFacility</a:t>
            </a:r>
            <a:r>
              <a:rPr lang="en-GB" dirty="0"/>
              <a:t> </a:t>
            </a:r>
            <a:r>
              <a:rPr lang="en-GB" dirty="0" smtClean="0"/>
              <a:t>team (this is moderated by Kev) and clone it. You will then have full access to the source code.</a:t>
            </a:r>
          </a:p>
          <a:p>
            <a:r>
              <a:rPr lang="en-GB" dirty="0" smtClean="0"/>
              <a:t>On Windows use the </a:t>
            </a:r>
            <a:r>
              <a:rPr lang="en-GB" dirty="0" err="1" smtClean="0"/>
              <a:t>GitHub</a:t>
            </a:r>
            <a:r>
              <a:rPr lang="en-GB" dirty="0" smtClean="0"/>
              <a:t> tool.</a:t>
            </a:r>
          </a:p>
          <a:p>
            <a:r>
              <a:rPr lang="en-GB" dirty="0" smtClean="0"/>
              <a:t>On Linux use Git command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RIF40_TABLE_OUTCOMES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outcome_group_name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numer_tab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current_version_start_year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-------------------+------------------+----------------------------</a:t>
            </a: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SINGLE_ICD         | SAHSULAND_CANCER |                       1993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199"/>
            <a:ext cx="3962400" cy="3921445"/>
          </a:xfrm>
        </p:spPr>
      </p:pic>
    </p:spTree>
    <p:extLst>
      <p:ext uri="{BB962C8B-B14F-4D97-AF65-F5344CB8AC3E}">
        <p14:creationId xmlns:p14="http://schemas.microsoft.com/office/powerpoint/2010/main" val="3585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00400" cy="1162050"/>
          </a:xfrm>
        </p:spPr>
        <p:txBody>
          <a:bodyPr/>
          <a:lstStyle/>
          <a:p>
            <a:r>
              <a:rPr lang="en-GB" dirty="0" smtClean="0"/>
              <a:t>RIF40_OUTCOME_GROUPS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08" y="2362200"/>
            <a:ext cx="5359732" cy="4191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153400" cy="1308100"/>
          </a:xfrm>
        </p:spPr>
        <p:txBody>
          <a:bodyPr>
            <a:normAutofit/>
          </a:bodyPr>
          <a:lstStyle/>
          <a:p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outcome_type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outcome_group_name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outcome_group_description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multiple_field_count</a:t>
            </a:r>
            <a:endParaRPr lang="en-GB" sz="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-------------+-------------------------+---------------------------------------+---------------+---------------------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SINGLE_ICD              | Single ICD                            | ICD_SAHSU_01  |                    0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MORTALITY_SECONDARY_ICD | Single ICD - Secondary cause of Death | ICD_SAHSU_01S |                    0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MORTALITY_MULTIPLE_ICD  | ONS Mortality multiple ICD            | ICD_SAHSU     |                   16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HES_MULTIPLE_ICD        | HES multiple ICD                      | ICD_SAHSU     |               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RIF40_OUTCOMES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00"/>
            <a:ext cx="3412067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382000" cy="1612900"/>
          </a:xfrm>
        </p:spPr>
        <p:txBody>
          <a:bodyPr>
            <a:normAutofit/>
          </a:bodyPr>
          <a:lstStyle/>
          <a:p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outcome_type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outcome_description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current_lookup_table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current_value_4char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-------------+------------------------------------------------------+----------------------+---------------------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International Classification of Disease              | RIF40_ICD10          | ICD10_4CHAR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ICD-O        | International Classification of Disease for Oncology | RIF40_ICD_O_3        | ICD_O_3_4CHAR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A&amp;E          | A&amp;E clinical diagnosis (3 char)                      | RIF40_A_AND_E        |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BIRTHWEIGHT  |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Birthweight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(e.g. low &lt;2500g)                        |                     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3. Differences </a:t>
            </a:r>
            <a:r>
              <a:rPr lang="en-GB" dirty="0"/>
              <a:t>between the V3.1 RIF and V4.0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Geospatial database.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Fully relational design with validation triggers.</a:t>
            </a:r>
          </a:p>
          <a:p>
            <a:r>
              <a:rPr lang="en-GB" dirty="0" smtClean="0"/>
              <a:t>Multi user.</a:t>
            </a:r>
          </a:p>
          <a:p>
            <a:r>
              <a:rPr lang="en-GB" dirty="0" smtClean="0"/>
              <a:t>Auditing and information governance support.</a:t>
            </a:r>
          </a:p>
          <a:p>
            <a:r>
              <a:rPr lang="en-GB" dirty="0" smtClean="0"/>
              <a:t>Fully partitioned and indexed.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Extract </a:t>
            </a:r>
            <a:r>
              <a:rPr lang="en-GB" dirty="0"/>
              <a:t>(combined numerator and denominator data) </a:t>
            </a:r>
            <a:r>
              <a:rPr lang="en-GB" dirty="0" smtClean="0"/>
              <a:t> and map tables (</a:t>
            </a:r>
            <a:r>
              <a:rPr lang="en-GB" dirty="0"/>
              <a:t>results data</a:t>
            </a:r>
            <a:r>
              <a:rPr lang="en-GB" dirty="0" smtClean="0"/>
              <a:t>).</a:t>
            </a:r>
          </a:p>
          <a:p>
            <a:r>
              <a:rPr lang="en-GB" dirty="0" smtClean="0"/>
              <a:t>No intermediate calculations tables.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No </a:t>
            </a:r>
            <a:r>
              <a:rPr lang="en-GB" b="1" i="1" dirty="0">
                <a:solidFill>
                  <a:srgbClr val="FF0000"/>
                </a:solidFill>
              </a:rPr>
              <a:t>A</a:t>
            </a:r>
            <a:r>
              <a:rPr lang="en-GB" b="1" i="1" dirty="0" smtClean="0">
                <a:solidFill>
                  <a:srgbClr val="FF0000"/>
                </a:solidFill>
              </a:rPr>
              <a:t>ccess support. </a:t>
            </a:r>
          </a:p>
          <a:p>
            <a:r>
              <a:rPr lang="en-GB" dirty="0" smtClean="0"/>
              <a:t>Oracle only supported as a remote source of health and population data (foreign data in Postgres parlance).</a:t>
            </a:r>
          </a:p>
          <a:p>
            <a:r>
              <a:rPr lang="en-GB" dirty="0" smtClean="0"/>
              <a:t>Full Microsoft SQL server port.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</a:t>
            </a:r>
            <a:r>
              <a:rPr lang="en-GB" dirty="0" smtClean="0"/>
              <a:t>– 3 (Geospatial support)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New partition geolevel geometry tables (e.g. </a:t>
            </a:r>
            <a:r>
              <a:rPr lang="en-GB" sz="2800" cap="all" dirty="0" smtClean="0"/>
              <a:t>t_rif40_geolevels_geometry_sahsu_level2</a:t>
            </a:r>
            <a:r>
              <a:rPr lang="en-GB" dirty="0" smtClean="0"/>
              <a:t>) supporting:</a:t>
            </a:r>
          </a:p>
          <a:p>
            <a:r>
              <a:rPr lang="en-GB" dirty="0" smtClean="0"/>
              <a:t>Original </a:t>
            </a:r>
            <a:r>
              <a:rPr lang="en-GB" dirty="0" smtClean="0"/>
              <a:t>ESRI </a:t>
            </a:r>
            <a:r>
              <a:rPr lang="en-GB" dirty="0" err="1" smtClean="0"/>
              <a:t>shapefile</a:t>
            </a:r>
            <a:r>
              <a:rPr lang="en-GB" dirty="0" smtClean="0"/>
              <a:t>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Simplified geometry</a:t>
            </a:r>
          </a:p>
          <a:p>
            <a:r>
              <a:rPr lang="en-GB" dirty="0" err="1" smtClean="0"/>
              <a:t>GeoJSON</a:t>
            </a:r>
            <a:endParaRPr lang="en-GB" dirty="0" smtClean="0"/>
          </a:p>
          <a:p>
            <a:r>
              <a:rPr lang="en-GB" dirty="0" err="1" smtClean="0"/>
              <a:t>TopoJSON</a:t>
            </a:r>
            <a:endParaRPr lang="en-GB" dirty="0" smtClean="0"/>
          </a:p>
          <a:p>
            <a:r>
              <a:rPr lang="en-GB" dirty="0" smtClean="0"/>
              <a:t>Area ID, name, male and female population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</a:t>
            </a:r>
            <a:r>
              <a:rPr lang="en-GB" dirty="0" smtClean="0"/>
              <a:t>– 4 (Extract table)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\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rif_studies.s1_extract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Table "rif_studies.s1_extract"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Column        |         Type         | Modifiers | Storage  | Stats target |           Description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---------------------+----------------------+-----------+----------+--------------+----------------------------------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not null  | plain    |              | Year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study_or_comparison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character varying(1) | not null  | extended |              | Study (S)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comparison 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 area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integer              | not null  | plain    |              | Study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character varying    | not null  | extended |              | Area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integer              |           | plain    |              | Band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 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| plain    |              | Sex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| plain    |              | Age group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character varying    |           | extended |              | SES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inv_1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          | plain    |              | Lung cancer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total_pop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     |           | plain    |              | Total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800" dirty="0"/>
              <a:t>Designed for h</a:t>
            </a:r>
            <a:r>
              <a:rPr lang="en-GB" sz="9800" dirty="0" smtClean="0"/>
              <a:t>igh performance - partitioned by year, index organised.</a:t>
            </a:r>
          </a:p>
          <a:p>
            <a:r>
              <a:rPr lang="en-GB" sz="9800" dirty="0" smtClean="0"/>
              <a:t>A test on Oracle e</a:t>
            </a:r>
            <a:r>
              <a:rPr lang="en-GB" sz="9800" dirty="0" smtClean="0"/>
              <a:t>xtracted </a:t>
            </a:r>
            <a:r>
              <a:rPr lang="en-GB" sz="9800" dirty="0" smtClean="0"/>
              <a:t>20 health atlas </a:t>
            </a:r>
            <a:r>
              <a:rPr lang="en-GB" sz="9800" dirty="0" smtClean="0"/>
              <a:t>numerator health outcomes </a:t>
            </a:r>
            <a:r>
              <a:rPr lang="en-GB" sz="9800" dirty="0" smtClean="0"/>
              <a:t>in under 5 minutes!</a:t>
            </a:r>
          </a:p>
          <a:p>
            <a:r>
              <a:rPr lang="en-GB" sz="9800" dirty="0" smtClean="0"/>
              <a:t>AGE_GROUP, SEX names are fixed; may be different (e.g. AGE_SEX_GROUP) in source data.</a:t>
            </a:r>
          </a:p>
          <a:p>
            <a:r>
              <a:rPr lang="en-GB" sz="9800" dirty="0" smtClean="0"/>
              <a:t>Limited to one covariate at present; more may be supported.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RIF40_TABLES: </a:t>
            </a:r>
          </a:p>
          <a:p>
            <a:r>
              <a:rPr lang="en-GB" dirty="0"/>
              <a:t>R</a:t>
            </a:r>
            <a:r>
              <a:rPr lang="en-GB" dirty="0" smtClean="0"/>
              <a:t>emoved “</a:t>
            </a:r>
            <a:r>
              <a:rPr lang="en-GB" dirty="0" err="1" smtClean="0"/>
              <a:t>unrotated</a:t>
            </a:r>
            <a:r>
              <a:rPr lang="en-GB" dirty="0" smtClean="0"/>
              <a:t>” population table support (e.g. M0, R4_9, M85PLUS). </a:t>
            </a:r>
          </a:p>
          <a:p>
            <a:r>
              <a:rPr lang="en-GB" dirty="0" smtClean="0"/>
              <a:t>Add fields to support separate AGE/SEX or AGE_SEX_GROUP columns. </a:t>
            </a:r>
          </a:p>
          <a:p>
            <a:r>
              <a:rPr lang="en-GB" dirty="0" smtClean="0"/>
              <a:t>Support for multiple health outcomes.</a:t>
            </a:r>
          </a:p>
          <a:p>
            <a:r>
              <a:rPr lang="en-GB" dirty="0" smtClean="0"/>
              <a:t>Remote Oracle support.</a:t>
            </a:r>
          </a:p>
          <a:p>
            <a:r>
              <a:rPr lang="en-GB" dirty="0" smtClean="0"/>
              <a:t>Health study themes.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RIF40_STUDIES:</a:t>
            </a:r>
          </a:p>
          <a:p>
            <a:r>
              <a:rPr lang="en-GB" dirty="0" smtClean="0"/>
              <a:t>Extract and map tables.</a:t>
            </a:r>
          </a:p>
          <a:p>
            <a:r>
              <a:rPr lang="en-GB" dirty="0" smtClean="0"/>
              <a:t>Information governance support (suppression values, extract permitted, AUDSID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Study shares.</a:t>
            </a:r>
          </a:p>
          <a:p>
            <a:r>
              <a:rPr lang="en-GB" dirty="0" smtClean="0"/>
              <a:t>Study SQL log.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RIF40_INVESTIGATIONS:</a:t>
            </a:r>
          </a:p>
          <a:p>
            <a:r>
              <a:rPr lang="en-GB" dirty="0" smtClean="0"/>
              <a:t>Removing foreign key to geography!</a:t>
            </a:r>
          </a:p>
          <a:p>
            <a:r>
              <a:rPr lang="en-GB" dirty="0" smtClean="0"/>
              <a:t>Normalise investigation conditions (e.g. ICD code filters) and covariates.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V4.0 RIF Table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Meta data tables. These are the RIF configuration tables, e.g. RIF40_TABLES.</a:t>
            </a:r>
          </a:p>
          <a:p>
            <a:r>
              <a:rPr lang="en-GB" dirty="0" smtClean="0"/>
              <a:t>Working tables, e.g. RIF40_STUDIES. These always contain a </a:t>
            </a:r>
            <a:r>
              <a:rPr lang="en-GB" dirty="0" err="1" smtClean="0"/>
              <a:t>study_id</a:t>
            </a:r>
            <a:r>
              <a:rPr lang="en-GB" dirty="0" smtClean="0"/>
              <a:t> column!</a:t>
            </a:r>
          </a:p>
          <a:p>
            <a:r>
              <a:rPr lang="en-GB" dirty="0" smtClean="0"/>
              <a:t>Data tables,  e.g. health, population, covariate data, ICD9/10 and standard populations.</a:t>
            </a:r>
          </a:p>
          <a:p>
            <a:r>
              <a:rPr lang="en-GB" dirty="0" smtClean="0"/>
              <a:t>Study tables. These contain the study extracts and results 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RIF40_GEOGRAPHY:</a:t>
            </a:r>
          </a:p>
          <a:p>
            <a:r>
              <a:rPr lang="en-GB" dirty="0" smtClean="0"/>
              <a:t>Added default study area.</a:t>
            </a:r>
          </a:p>
          <a:p>
            <a:r>
              <a:rPr lang="en-GB" dirty="0" smtClean="0"/>
              <a:t>Added geospatial support (SRID, MAX_GEOJSON_DIGITS).</a:t>
            </a:r>
          </a:p>
          <a:p>
            <a:r>
              <a:rPr lang="en-GB" dirty="0" smtClean="0"/>
              <a:t>Postal population support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RIF40_GEOLEVELS:</a:t>
            </a:r>
          </a:p>
          <a:p>
            <a:r>
              <a:rPr lang="en-GB" dirty="0" smtClean="0"/>
              <a:t>Added geospatial support:</a:t>
            </a:r>
          </a:p>
          <a:p>
            <a:pPr lvl="1"/>
            <a:r>
              <a:rPr lang="en-GB" dirty="0" err="1" smtClean="0"/>
              <a:t>Shapefile</a:t>
            </a:r>
            <a:r>
              <a:rPr lang="en-GB" dirty="0" smtClean="0"/>
              <a:t> table, area id column, </a:t>
            </a:r>
            <a:r>
              <a:rPr lang="en-GB" dirty="0" err="1" smtClean="0"/>
              <a:t>desc</a:t>
            </a:r>
            <a:r>
              <a:rPr lang="en-GB" dirty="0" smtClean="0"/>
              <a:t>(</a:t>
            </a:r>
            <a:r>
              <a:rPr lang="en-GB" dirty="0" err="1" smtClean="0"/>
              <a:t>ription</a:t>
            </a:r>
            <a:r>
              <a:rPr lang="en-GB" dirty="0" smtClean="0"/>
              <a:t>) column</a:t>
            </a:r>
          </a:p>
          <a:p>
            <a:pPr lvl="1"/>
            <a:r>
              <a:rPr lang="en-GB" dirty="0" smtClean="0"/>
              <a:t>Centroids table, </a:t>
            </a:r>
            <a:r>
              <a:rPr lang="en-GB" dirty="0" err="1" smtClean="0"/>
              <a:t>area_id</a:t>
            </a:r>
            <a:r>
              <a:rPr lang="en-GB" dirty="0" smtClean="0"/>
              <a:t> column</a:t>
            </a:r>
          </a:p>
          <a:p>
            <a:pPr lvl="1"/>
            <a:r>
              <a:rPr lang="en-GB" dirty="0" smtClean="0"/>
              <a:t>Various processing stats from simplification, GEO/</a:t>
            </a:r>
            <a:r>
              <a:rPr lang="en-GB" dirty="0" err="1" smtClean="0"/>
              <a:t>TopeJSON</a:t>
            </a:r>
            <a:r>
              <a:rPr lang="en-GB" dirty="0" smtClean="0"/>
              <a:t> support, e.g. </a:t>
            </a:r>
            <a:r>
              <a:rPr lang="en-GB" dirty="0" err="1" smtClean="0"/>
              <a:t>avg_npoints_geom</a:t>
            </a:r>
            <a:endParaRPr lang="en-GB" dirty="0" smtClean="0"/>
          </a:p>
          <a:p>
            <a:pPr lvl="1"/>
            <a:r>
              <a:rPr lang="en-GB" dirty="0"/>
              <a:t>Geospatial </a:t>
            </a:r>
            <a:r>
              <a:rPr lang="en-GB" dirty="0" smtClean="0"/>
              <a:t>tables, e.g. </a:t>
            </a:r>
            <a:r>
              <a:rPr lang="en-GB" cap="all" dirty="0" smtClean="0"/>
              <a:t>t_rif40_sahsu_geometry, t_rif40_geolevels_geometry_sahsu_level1</a:t>
            </a:r>
            <a:endParaRPr lang="en-GB" cap="all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cap="all" dirty="0" smtClean="0"/>
              <a:t>t_rif40_geolevels_geometry_sahsu_level2</a:t>
            </a:r>
            <a:br>
              <a:rPr lang="en-GB" cap="all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2950"/>
            <a:ext cx="8613140" cy="5383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cap="all" dirty="0" smtClean="0"/>
              <a:t>t_rif40_sahsu_geometry</a:t>
            </a:r>
            <a:br>
              <a:rPr lang="en-GB" cap="all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" y="838200"/>
            <a:ext cx="8460740" cy="5287963"/>
          </a:xfrm>
        </p:spPr>
      </p:pic>
    </p:spTree>
    <p:extLst>
      <p:ext uri="{BB962C8B-B14F-4D97-AF65-F5344CB8AC3E}">
        <p14:creationId xmlns:p14="http://schemas.microsoft.com/office/powerpoint/2010/main" val="25347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Handling porting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database will only contain procedural code to support triggers.</a:t>
            </a:r>
          </a:p>
          <a:p>
            <a:r>
              <a:rPr lang="en-GB" dirty="0" smtClean="0"/>
              <a:t>Current code to support geospatial simplification, </a:t>
            </a:r>
            <a:r>
              <a:rPr lang="en-GB" dirty="0" err="1" smtClean="0"/>
              <a:t>topoJSON</a:t>
            </a:r>
            <a:r>
              <a:rPr lang="en-GB" dirty="0" smtClean="0"/>
              <a:t> and data extraction will be migrated in stages to the middleware.</a:t>
            </a:r>
          </a:p>
          <a:p>
            <a:r>
              <a:rPr lang="en-GB" dirty="0" smtClean="0"/>
              <a:t>All statistics work will be done in the </a:t>
            </a:r>
            <a:r>
              <a:rPr lang="en-GB" dirty="0"/>
              <a:t>middleware using </a:t>
            </a:r>
            <a:r>
              <a:rPr lang="en-GB" dirty="0" smtClean="0"/>
              <a:t>the Java R Interface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http://rforge.net/JRI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 </a:t>
            </a:r>
          </a:p>
          <a:p>
            <a:r>
              <a:rPr lang="en-GB" dirty="0" smtClean="0"/>
              <a:t>Extraction and results calculation will eventually be carried out in batch, for the moment the middleware will call JRI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Handling </a:t>
            </a:r>
            <a:r>
              <a:rPr lang="en-GB" dirty="0"/>
              <a:t>porting </a:t>
            </a:r>
            <a:r>
              <a:rPr lang="en-GB" dirty="0" smtClean="0"/>
              <a:t>issues - specifics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Beware of CASE sensitivity. Oracle is an uppercase database! SELECT * FROM “</a:t>
            </a:r>
            <a:r>
              <a:rPr lang="en-GB" dirty="0" err="1" smtClean="0"/>
              <a:t>sahsuland_cancer</a:t>
            </a:r>
            <a:r>
              <a:rPr lang="en-GB" dirty="0" smtClean="0"/>
              <a:t>” is bad…</a:t>
            </a:r>
          </a:p>
          <a:p>
            <a:r>
              <a:rPr lang="en-GB" dirty="0" smtClean="0"/>
              <a:t>Avoid functions unless they are part of the RIF schema or standard to both Postgres and SQL Server.</a:t>
            </a:r>
          </a:p>
          <a:p>
            <a:r>
              <a:rPr lang="en-GB" dirty="0" smtClean="0"/>
              <a:t>Avoid cursor control keywords: LIMIT SCROLL, LAST, RELATIVE </a:t>
            </a:r>
            <a:r>
              <a:rPr lang="en-GB" dirty="0" err="1" smtClean="0"/>
              <a:t>etc</a:t>
            </a:r>
            <a:r>
              <a:rPr lang="en-GB" dirty="0"/>
              <a:t> </a:t>
            </a:r>
            <a:r>
              <a:rPr lang="en-GB" dirty="0" smtClean="0"/>
              <a:t>in extraction code (Oracle only supports scrollable cursors in the C interface!)</a:t>
            </a:r>
          </a:p>
          <a:p>
            <a:r>
              <a:rPr lang="en-GB" dirty="0" smtClean="0"/>
              <a:t>Use CASE WHEN … not DECODE(), IIFF() etc.</a:t>
            </a:r>
          </a:p>
          <a:p>
            <a:r>
              <a:rPr lang="en-GB" dirty="0" smtClean="0"/>
              <a:t>Do use MERGE (Oracle) or common table expression updates (Postgres) as they are much faster.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Meta data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setup the RIF. Will be managed by the </a:t>
            </a:r>
            <a:r>
              <a:rPr lang="en-GB" dirty="0" smtClean="0"/>
              <a:t>RIF data </a:t>
            </a:r>
            <a:r>
              <a:rPr lang="en-GB" dirty="0" smtClean="0"/>
              <a:t>loading </a:t>
            </a:r>
            <a:r>
              <a:rPr lang="en-GB" dirty="0" smtClean="0"/>
              <a:t>tool. </a:t>
            </a:r>
            <a:r>
              <a:rPr lang="en-GB" dirty="0" smtClean="0"/>
              <a:t>Currently setup manually with the </a:t>
            </a:r>
            <a:r>
              <a:rPr lang="en-GB" dirty="0" err="1" smtClean="0"/>
              <a:t>SAHSUland</a:t>
            </a:r>
            <a:r>
              <a:rPr lang="en-GB" dirty="0" smtClean="0"/>
              <a:t> example database.</a:t>
            </a:r>
          </a:p>
          <a:p>
            <a:r>
              <a:rPr lang="en-GB" dirty="0" smtClean="0"/>
              <a:t>Generally follows the same convention as V3.1 RIF with </a:t>
            </a:r>
            <a:r>
              <a:rPr lang="en-GB" dirty="0" smtClean="0"/>
              <a:t>RIF40_ </a:t>
            </a:r>
            <a:r>
              <a:rPr lang="en-GB" dirty="0" smtClean="0"/>
              <a:t>on the front.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2. V4.0 RIF Design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Any early draft of the database design documentation was created </a:t>
            </a:r>
            <a:r>
              <a:rPr lang="en-GB" dirty="0" smtClean="0"/>
              <a:t>using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://dbmstools.sourceforge.net/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See: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github.com/smallAreaHealthStatisticsUnit/rapidInquiryFacility/wiki/Database-design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the standard SAHSULAND database as at the SQL server port split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You </a:t>
            </a:r>
            <a:r>
              <a:rPr lang="en-GB" dirty="0"/>
              <a:t>will need to have </a:t>
            </a:r>
            <a:r>
              <a:rPr lang="en-GB" i="1" dirty="0" err="1"/>
              <a:t>rapidInquiryFacility</a:t>
            </a:r>
            <a:r>
              <a:rPr lang="en-GB" dirty="0"/>
              <a:t> as a local </a:t>
            </a:r>
            <a:r>
              <a:rPr lang="en-GB" dirty="0" smtClean="0"/>
              <a:t>repository in </a:t>
            </a:r>
            <a:r>
              <a:rPr lang="en-GB" dirty="0" err="1" smtClean="0"/>
              <a:t>Github</a:t>
            </a:r>
            <a:r>
              <a:rPr lang="en-GB" dirty="0" smtClean="0"/>
              <a:t> for Windows </a:t>
            </a:r>
            <a:r>
              <a:rPr lang="en-GB" dirty="0"/>
              <a:t>or </a:t>
            </a:r>
            <a:r>
              <a:rPr lang="en-GB" dirty="0" smtClean="0"/>
              <a:t>view index-sahsuland-postgres8.html in </a:t>
            </a: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 err="1" smtClean="0"/>
              <a:t>rapidInquiryFacility</a:t>
            </a:r>
            <a:r>
              <a:rPr lang="en-GB" dirty="0" smtClean="0"/>
              <a:t>\</a:t>
            </a:r>
            <a:r>
              <a:rPr lang="en-GB" dirty="0" err="1" smtClean="0"/>
              <a:t>rifDatabase</a:t>
            </a:r>
            <a:r>
              <a:rPr lang="en-GB" dirty="0" smtClean="0"/>
              <a:t>\ERD\docs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305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305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858000" y="1752600"/>
            <a:ext cx="2209800" cy="487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096000" y="533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Working tables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048000" y="1524000"/>
            <a:ext cx="3200400" cy="2819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395274" y="99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Meta 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34200" y="228600"/>
            <a:ext cx="1752600" cy="152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2784</Words>
  <Application>Microsoft Office PowerPoint</Application>
  <PresentationFormat>On-screen Show (4:3)</PresentationFormat>
  <Paragraphs>377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RIF V4.0</vt:lpstr>
      <vt:lpstr>V4.0 RIF Database Design</vt:lpstr>
      <vt:lpstr>V4.0 RIF Database Design</vt:lpstr>
      <vt:lpstr>1. V4.0 RIF Table types</vt:lpstr>
      <vt:lpstr>V4.0 RIF Meta data tables</vt:lpstr>
      <vt:lpstr>2. 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Database Design</vt:lpstr>
      <vt:lpstr>Accessing Postgres</vt:lpstr>
      <vt:lpstr>Psql</vt:lpstr>
      <vt:lpstr>Postgres – \dS, \dS+ commands</vt:lpstr>
      <vt:lpstr>Postgres – \dS, \dS+ commands - 2</vt:lpstr>
      <vt:lpstr>Postgres pgAdmin III</vt:lpstr>
      <vt:lpstr>1. V4.0 RIF Table types</vt:lpstr>
      <vt:lpstr>V4.0 RIF Working Tables</vt:lpstr>
      <vt:lpstr>V4.0 RIF Data Tables</vt:lpstr>
      <vt:lpstr>V4.0 RIF Study Tables</vt:lpstr>
      <vt:lpstr>V4.0 RIF Meta data tables</vt:lpstr>
      <vt:lpstr>ICD Codes</vt:lpstr>
      <vt:lpstr>Meet the outcomes tables…. </vt:lpstr>
      <vt:lpstr>RIF40_TABLE_OUTCOMES</vt:lpstr>
      <vt:lpstr>RIF40_OUTCOME_GROUPS</vt:lpstr>
      <vt:lpstr>RIF40_OUTCOMES</vt:lpstr>
      <vt:lpstr>3. Differences between the V3.1 RIF and V4.0</vt:lpstr>
      <vt:lpstr>Differences between the V3.1 RIF and V4.0 - 2</vt:lpstr>
      <vt:lpstr>Differences between the V3.1 RIF and V4.0 – 3 (Geospatial support)</vt:lpstr>
      <vt:lpstr>Differences between the V3.1 RIF and V4.0 – 4 (Extract table)</vt:lpstr>
      <vt:lpstr>Differences between the V3.1 RIF and V4.0 - 5</vt:lpstr>
      <vt:lpstr>Differences between the V3.1 RIF and V4.0</vt:lpstr>
      <vt:lpstr>Differences between the V3.1 RIF and V4.0</vt:lpstr>
      <vt:lpstr>Differences between the V3.1 RIF and V4.0</vt:lpstr>
      <vt:lpstr>Differences between the V3.1 RIF and V4.0</vt:lpstr>
      <vt:lpstr>t_rif40_geolevels_geometry_sahsu_level2 </vt:lpstr>
      <vt:lpstr>t_rif40_sahsu_geometry </vt:lpstr>
      <vt:lpstr>4. Handling porting issues</vt:lpstr>
      <vt:lpstr>Handling porting issues - specifics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 V4.0</dc:title>
  <dc:creator>Hambly, Peter C</dc:creator>
  <cp:lastModifiedBy>Hambly, Peter C</cp:lastModifiedBy>
  <cp:revision>28</cp:revision>
  <dcterms:created xsi:type="dcterms:W3CDTF">2006-08-16T00:00:00Z</dcterms:created>
  <dcterms:modified xsi:type="dcterms:W3CDTF">2014-06-17T11:04:48Z</dcterms:modified>
</cp:coreProperties>
</file>