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9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7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5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2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74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4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BC859D-24D4-43D0-944E-6FF53403927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1D5829-5CD3-44D3-B981-3CD74E88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84B0-4543-4EB3-8456-27BDF503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944" y="3903888"/>
            <a:ext cx="6142111" cy="1041008"/>
          </a:xfrm>
        </p:spPr>
        <p:txBody>
          <a:bodyPr/>
          <a:lstStyle/>
          <a:p>
            <a:r>
              <a:rPr lang="en" sz="4400" dirty="0">
                <a:latin typeface="Lucida Fax" panose="02060602050505020204" pitchFamily="18" charset="0"/>
              </a:rPr>
              <a:t>DATA ANALYSIS </a:t>
            </a:r>
            <a:br>
              <a:rPr lang="en" sz="4400" dirty="0">
                <a:latin typeface="Lucida Fax" panose="02060602050505020204" pitchFamily="18" charset="0"/>
              </a:rPr>
            </a:br>
            <a:r>
              <a:rPr lang="en-US" sz="4400" dirty="0">
                <a:latin typeface="Lucida Fax" panose="02060602050505020204" pitchFamily="18" charset="0"/>
              </a:rPr>
              <a:t>and </a:t>
            </a:r>
            <a:br>
              <a:rPr lang="en-US" sz="4400" dirty="0">
                <a:latin typeface="Lucida Fax" panose="02060602050505020204" pitchFamily="18" charset="0"/>
              </a:rPr>
            </a:br>
            <a:r>
              <a:rPr lang="en-US" sz="4400" dirty="0">
                <a:latin typeface="Lucida Fax" panose="02060602050505020204" pitchFamily="18" charset="0"/>
              </a:rPr>
              <a:t>VISUALIZATION </a:t>
            </a:r>
            <a:br>
              <a:rPr lang="en-US" sz="4400" dirty="0">
                <a:latin typeface="Lucida Fax" panose="02060602050505020204" pitchFamily="18" charset="0"/>
              </a:rPr>
            </a:br>
            <a:r>
              <a:rPr lang="en" sz="4400" dirty="0">
                <a:latin typeface="Lucida Fax" panose="02060602050505020204" pitchFamily="18" charset="0"/>
              </a:rPr>
              <a:t>for </a:t>
            </a:r>
            <a:br>
              <a:rPr lang="en" sz="4400" dirty="0">
                <a:latin typeface="Lucida Fax" panose="02060602050505020204" pitchFamily="18" charset="0"/>
              </a:rPr>
            </a:br>
            <a:r>
              <a:rPr lang="en" sz="4400" dirty="0">
                <a:latin typeface="Lucida Fax" panose="02060602050505020204" pitchFamily="18" charset="0"/>
              </a:rPr>
              <a:t>E-commerce da</a:t>
            </a:r>
            <a:r>
              <a:rPr lang="en-US" sz="4400" dirty="0">
                <a:latin typeface="Lucida Fax" panose="02060602050505020204" pitchFamily="18" charset="0"/>
              </a:rPr>
              <a:t>ta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08D26-ACDE-4C17-90E8-AEB68CA56551}"/>
              </a:ext>
            </a:extLst>
          </p:cNvPr>
          <p:cNvSpPr txBox="1"/>
          <p:nvPr/>
        </p:nvSpPr>
        <p:spPr>
          <a:xfrm>
            <a:off x="7529885" y="4848462"/>
            <a:ext cx="227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Bahar Rustamova</a:t>
            </a:r>
          </a:p>
        </p:txBody>
      </p:sp>
    </p:spTree>
    <p:extLst>
      <p:ext uri="{BB962C8B-B14F-4D97-AF65-F5344CB8AC3E}">
        <p14:creationId xmlns:p14="http://schemas.microsoft.com/office/powerpoint/2010/main" val="73498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E341-92EE-4196-A1E2-2652DB64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6601"/>
            <a:ext cx="9601196" cy="1303867"/>
          </a:xfrm>
        </p:spPr>
        <p:txBody>
          <a:bodyPr>
            <a:noAutofit/>
          </a:bodyPr>
          <a:lstStyle/>
          <a:p>
            <a:r>
              <a:rPr lang="en-US" sz="2800" dirty="0"/>
              <a:t>We grouped by Payment Method with count of Customer ID. We can see how many customers use each payment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98CB2-A938-484F-ACBD-865F3ADC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95" y="2805092"/>
            <a:ext cx="9295407" cy="2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8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071F-5524-4ABC-A94D-9C289E11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9" y="2386860"/>
            <a:ext cx="3488633" cy="1668303"/>
          </a:xfrm>
        </p:spPr>
        <p:txBody>
          <a:bodyPr>
            <a:noAutofit/>
          </a:bodyPr>
          <a:lstStyle/>
          <a:p>
            <a:r>
              <a:rPr lang="az-Latn-AZ" sz="3600" dirty="0"/>
              <a:t>Calculates their correlation matrix and visualizes it as a heatmap using Seaborn.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B3AA1-E248-4B15-8292-ED1B37EED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211" y="968409"/>
            <a:ext cx="6805788" cy="49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3FAA-1B9B-46C3-A90D-F33CFB6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11" y="677332"/>
            <a:ext cx="9601196" cy="1303867"/>
          </a:xfrm>
        </p:spPr>
        <p:txBody>
          <a:bodyPr/>
          <a:lstStyle/>
          <a:p>
            <a:r>
              <a:rPr lang="en-US" dirty="0"/>
              <a:t>Visualization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5066-9539-4A1F-9980-01A1BDBA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561" y="2609463"/>
            <a:ext cx="9942442" cy="3318936"/>
          </a:xfrm>
        </p:spPr>
        <p:txBody>
          <a:bodyPr/>
          <a:lstStyle/>
          <a:p>
            <a:r>
              <a:rPr lang="en-US" dirty="0" err="1"/>
              <a:t>TotalReturns</a:t>
            </a:r>
            <a:r>
              <a:rPr lang="en-US" dirty="0"/>
              <a:t> = SUM('ecommerce_customer_data1'[Returns])</a:t>
            </a:r>
          </a:p>
          <a:p>
            <a:r>
              <a:rPr lang="en-US" dirty="0" err="1"/>
              <a:t>TotalQuantity</a:t>
            </a:r>
            <a:r>
              <a:rPr lang="en-US" dirty="0"/>
              <a:t> = SUM('ecommerce_customer_data1'[Quantity])</a:t>
            </a:r>
            <a:endParaRPr lang="az-Latn-AZ" dirty="0"/>
          </a:p>
          <a:p>
            <a:r>
              <a:rPr lang="en-US" dirty="0"/>
              <a:t>Percent Of Sold items = 100-(DIVIDE([</a:t>
            </a:r>
            <a:r>
              <a:rPr lang="en-US" dirty="0" err="1"/>
              <a:t>TotalReturns</a:t>
            </a:r>
            <a:r>
              <a:rPr lang="en-US" dirty="0"/>
              <a:t>],[</a:t>
            </a:r>
            <a:r>
              <a:rPr lang="en-US" dirty="0" err="1"/>
              <a:t>TotalQuantity</a:t>
            </a:r>
            <a:r>
              <a:rPr lang="en-US" dirty="0"/>
              <a:t>],0)*100)</a:t>
            </a:r>
          </a:p>
          <a:p>
            <a:r>
              <a:rPr lang="en-US" dirty="0"/>
              <a:t>%Percent of Sold Items = FORMAT([Percent Of Sold items], "0.00") &amp; "%"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6C4B2-E8C5-4D59-8C30-F02584EC9F65}"/>
              </a:ext>
            </a:extLst>
          </p:cNvPr>
          <p:cNvSpPr txBox="1"/>
          <p:nvPr/>
        </p:nvSpPr>
        <p:spPr>
          <a:xfrm>
            <a:off x="1547193" y="1891380"/>
            <a:ext cx="882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DAX formulas, we define the following measures.</a:t>
            </a:r>
          </a:p>
        </p:txBody>
      </p:sp>
    </p:spTree>
    <p:extLst>
      <p:ext uri="{BB962C8B-B14F-4D97-AF65-F5344CB8AC3E}">
        <p14:creationId xmlns:p14="http://schemas.microsoft.com/office/powerpoint/2010/main" val="188594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C6C4-6582-46F3-9CD7-95A2EC5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3D9C-41A1-4568-825A-A3DECED4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4BF7A-29DB-4366-AE27-A7264A1F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2" y="484559"/>
            <a:ext cx="11302857" cy="61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2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Down 9">
            <a:extLst>
              <a:ext uri="{FF2B5EF4-FFF2-40B4-BE49-F238E27FC236}">
                <a16:creationId xmlns:a16="http://schemas.microsoft.com/office/drawing/2014/main" id="{1D5A98BD-BDB6-42F9-88D2-91C945C41CE7}"/>
              </a:ext>
            </a:extLst>
          </p:cNvPr>
          <p:cNvSpPr/>
          <p:nvPr/>
        </p:nvSpPr>
        <p:spPr>
          <a:xfrm rot="2376631">
            <a:off x="2725418" y="2295009"/>
            <a:ext cx="555474" cy="170314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E0253AC-84F7-4237-B9E5-B578C3A7BC85}"/>
              </a:ext>
            </a:extLst>
          </p:cNvPr>
          <p:cNvSpPr/>
          <p:nvPr/>
        </p:nvSpPr>
        <p:spPr>
          <a:xfrm>
            <a:off x="5506275" y="2411896"/>
            <a:ext cx="490331" cy="20971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6857800-8EBD-43C5-BBA9-125EC2BE530C}"/>
              </a:ext>
            </a:extLst>
          </p:cNvPr>
          <p:cNvSpPr/>
          <p:nvPr/>
        </p:nvSpPr>
        <p:spPr>
          <a:xfrm rot="19658908">
            <a:off x="8006019" y="2361530"/>
            <a:ext cx="520973" cy="160494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DF280-BE9D-44B9-8D76-03E5A81951A1}"/>
              </a:ext>
            </a:extLst>
          </p:cNvPr>
          <p:cNvSpPr/>
          <p:nvPr/>
        </p:nvSpPr>
        <p:spPr>
          <a:xfrm>
            <a:off x="1005085" y="3930541"/>
            <a:ext cx="2020852" cy="1257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>
                <a:solidFill>
                  <a:srgbClr val="00B0F0"/>
                </a:solidFill>
              </a:rPr>
              <a:t>Sum of sold products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FED7C9-20D1-49AF-8833-86E05ECA00DD}"/>
              </a:ext>
            </a:extLst>
          </p:cNvPr>
          <p:cNvSpPr/>
          <p:nvPr/>
        </p:nvSpPr>
        <p:spPr>
          <a:xfrm>
            <a:off x="4741014" y="4766517"/>
            <a:ext cx="2020852" cy="1257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>
                <a:solidFill>
                  <a:srgbClr val="00B0F0"/>
                </a:solidFill>
              </a:rPr>
              <a:t>Sum of Returns product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E0D3FC-1ACE-45F5-A65B-6BF7BD7E4405}"/>
              </a:ext>
            </a:extLst>
          </p:cNvPr>
          <p:cNvSpPr/>
          <p:nvPr/>
        </p:nvSpPr>
        <p:spPr>
          <a:xfrm>
            <a:off x="8231677" y="3924650"/>
            <a:ext cx="2020852" cy="1257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>
                <a:solidFill>
                  <a:srgbClr val="00B0F0"/>
                </a:solidFill>
              </a:rPr>
              <a:t>Percent of sold items after returns items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4F6D62-D589-44FC-A4B2-8C5F9918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45" y="771753"/>
            <a:ext cx="6321590" cy="14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4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2A15B3-DDC6-45ED-9E67-FD151710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2" y="609600"/>
            <a:ext cx="5711198" cy="192694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6AAE33C-A57D-4EF6-824C-760511C9D86F}"/>
              </a:ext>
            </a:extLst>
          </p:cNvPr>
          <p:cNvSpPr/>
          <p:nvPr/>
        </p:nvSpPr>
        <p:spPr>
          <a:xfrm>
            <a:off x="6440557" y="1417983"/>
            <a:ext cx="1749286" cy="43732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44F45-43B9-4A6F-ABA3-933590752AD2}"/>
              </a:ext>
            </a:extLst>
          </p:cNvPr>
          <p:cNvSpPr/>
          <p:nvPr/>
        </p:nvSpPr>
        <p:spPr>
          <a:xfrm>
            <a:off x="8481391" y="821635"/>
            <a:ext cx="2584174" cy="14709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We can analyze that which kind of payment method customer used more.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AD8A8-3397-4456-AB9E-2EB5622C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1" y="3428999"/>
            <a:ext cx="5711197" cy="27200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CA42DC-370F-47FA-954B-F0A1F60A94A2}"/>
              </a:ext>
            </a:extLst>
          </p:cNvPr>
          <p:cNvSpPr/>
          <p:nvPr/>
        </p:nvSpPr>
        <p:spPr>
          <a:xfrm>
            <a:off x="6440557" y="4565376"/>
            <a:ext cx="1749286" cy="43732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3655B-15F6-4B40-8998-07A124B0D968}"/>
              </a:ext>
            </a:extLst>
          </p:cNvPr>
          <p:cNvSpPr/>
          <p:nvPr/>
        </p:nvSpPr>
        <p:spPr>
          <a:xfrm>
            <a:off x="8481390" y="3909391"/>
            <a:ext cx="2584175" cy="17227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Company earned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681M</a:t>
            </a:r>
            <a:r>
              <a:rPr lang="en-US" dirty="0">
                <a:solidFill>
                  <a:srgbClr val="00B0F0"/>
                </a:solidFill>
              </a:rPr>
              <a:t> but after returns items company got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656M </a:t>
            </a:r>
          </a:p>
        </p:txBody>
      </p:sp>
    </p:spTree>
    <p:extLst>
      <p:ext uri="{BB962C8B-B14F-4D97-AF65-F5344CB8AC3E}">
        <p14:creationId xmlns:p14="http://schemas.microsoft.com/office/powerpoint/2010/main" val="14094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8E59A-0D6A-4E0B-8C35-68D929A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858914"/>
            <a:ext cx="5096289" cy="197145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1BFA5AB-58BB-41BD-A7CC-3059FA0A4B1A}"/>
              </a:ext>
            </a:extLst>
          </p:cNvPr>
          <p:cNvSpPr/>
          <p:nvPr/>
        </p:nvSpPr>
        <p:spPr>
          <a:xfrm>
            <a:off x="6096000" y="1625982"/>
            <a:ext cx="1749286" cy="43732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3F1CC-0C65-43D6-8063-A3B451A39CBE}"/>
              </a:ext>
            </a:extLst>
          </p:cNvPr>
          <p:cNvSpPr/>
          <p:nvPr/>
        </p:nvSpPr>
        <p:spPr>
          <a:xfrm>
            <a:off x="8203095" y="1303896"/>
            <a:ext cx="2584174" cy="14709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Here we can see the total number by product category.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11706-EE2E-4AB4-89D0-F34F448E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7" y="3233530"/>
            <a:ext cx="5090490" cy="26636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1144EFE-9A41-4C1E-A601-834C17CA27C5}"/>
              </a:ext>
            </a:extLst>
          </p:cNvPr>
          <p:cNvSpPr/>
          <p:nvPr/>
        </p:nvSpPr>
        <p:spPr>
          <a:xfrm>
            <a:off x="6096000" y="4346712"/>
            <a:ext cx="1749286" cy="43732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0ADA3-8A2D-4162-8AEF-1A4225A39CA5}"/>
              </a:ext>
            </a:extLst>
          </p:cNvPr>
          <p:cNvSpPr/>
          <p:nvPr/>
        </p:nvSpPr>
        <p:spPr>
          <a:xfrm>
            <a:off x="8203095" y="3829876"/>
            <a:ext cx="2584174" cy="14709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As we can see, the percentage of returns in the </a:t>
            </a:r>
            <a:r>
              <a:rPr lang="az-Latn-AZ" dirty="0">
                <a:solidFill>
                  <a:srgbClr val="00B0F0"/>
                </a:solidFill>
              </a:rPr>
              <a:t>items</a:t>
            </a:r>
            <a:r>
              <a:rPr lang="en-US" dirty="0">
                <a:solidFill>
                  <a:srgbClr val="00B0F0"/>
                </a:solidFill>
              </a:rPr>
              <a:t> sold is higher in women.</a:t>
            </a:r>
          </a:p>
        </p:txBody>
      </p:sp>
    </p:spTree>
    <p:extLst>
      <p:ext uri="{BB962C8B-B14F-4D97-AF65-F5344CB8AC3E}">
        <p14:creationId xmlns:p14="http://schemas.microsoft.com/office/powerpoint/2010/main" val="219925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B36927-C89B-4752-B160-5CA182D08115}"/>
              </a:ext>
            </a:extLst>
          </p:cNvPr>
          <p:cNvSpPr/>
          <p:nvPr/>
        </p:nvSpPr>
        <p:spPr>
          <a:xfrm>
            <a:off x="1295262" y="2543265"/>
            <a:ext cx="96014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Your Attention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31D69F-9EC0-49EA-9376-2A4C26593073}"/>
              </a:ext>
            </a:extLst>
          </p:cNvPr>
          <p:cNvSpPr/>
          <p:nvPr/>
        </p:nvSpPr>
        <p:spPr>
          <a:xfrm>
            <a:off x="6096000" y="47033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If you have any question, 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please contact with me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baharrustemova08@gmail.com</a:t>
            </a:r>
          </a:p>
        </p:txBody>
      </p:sp>
    </p:spTree>
    <p:extLst>
      <p:ext uri="{BB962C8B-B14F-4D97-AF65-F5344CB8AC3E}">
        <p14:creationId xmlns:p14="http://schemas.microsoft.com/office/powerpoint/2010/main" val="23883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7B6-7F9B-4EFD-88ED-A8157D3A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5" y="505054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Bright" panose="02040602050505020304" pitchFamily="18" charset="0"/>
              </a:rPr>
              <a:t>INFORMATION ABOUT PROJECT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35DF7-096C-417C-AADE-CAC875536CEF}"/>
              </a:ext>
            </a:extLst>
          </p:cNvPr>
          <p:cNvSpPr/>
          <p:nvPr/>
        </p:nvSpPr>
        <p:spPr>
          <a:xfrm>
            <a:off x="1295400" y="1567534"/>
            <a:ext cx="9495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chemeClr val="dk1"/>
                </a:solidFill>
                <a:ea typeface="Albert Sans"/>
                <a:cs typeface="Albert Sans"/>
                <a:sym typeface="Albert Sans"/>
              </a:rPr>
              <a:t>In this project, the csv file data was analyzed in Python. Data visualization is in Power BI.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307D4-8E82-4BDB-B96D-DB112387C89E}"/>
              </a:ext>
            </a:extLst>
          </p:cNvPr>
          <p:cNvSpPr/>
          <p:nvPr/>
        </p:nvSpPr>
        <p:spPr>
          <a:xfrm>
            <a:off x="2662898" y="2740743"/>
            <a:ext cx="6760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Lucida Bright" panose="02040602050505020304" pitchFamily="18" charset="0"/>
              </a:rPr>
              <a:t>INFORMATION ABOUT </a:t>
            </a:r>
            <a:r>
              <a:rPr lang="en-US" sz="3600" dirty="0">
                <a:solidFill>
                  <a:schemeClr val="dk1"/>
                </a:solidFill>
                <a:latin typeface="Lucida Bright" panose="02040602050505020304" pitchFamily="18" charset="0"/>
                <a:sym typeface="Marcellus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88468-3C1E-40C7-9E4E-A02827A4F72A}"/>
              </a:ext>
            </a:extLst>
          </p:cNvPr>
          <p:cNvSpPr/>
          <p:nvPr/>
        </p:nvSpPr>
        <p:spPr>
          <a:xfrm>
            <a:off x="1189385" y="3729286"/>
            <a:ext cx="9601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dirty="0">
                <a:solidFill>
                  <a:schemeClr val="dk1"/>
                </a:solidFill>
                <a:sym typeface="Albert Sans"/>
              </a:rPr>
              <a:t>Customer ID, Purchase Date, Product Price, Quantity, Total Purchase </a:t>
            </a:r>
            <a:r>
              <a:rPr lang="en-US" sz="2000" dirty="0" err="1">
                <a:solidFill>
                  <a:schemeClr val="dk1"/>
                </a:solidFill>
                <a:sym typeface="Albert Sans"/>
              </a:rPr>
              <a:t>Amout</a:t>
            </a:r>
            <a:r>
              <a:rPr lang="en-US" sz="2000" dirty="0">
                <a:solidFill>
                  <a:schemeClr val="dk1"/>
                </a:solidFill>
                <a:sym typeface="Albert Sans"/>
              </a:rPr>
              <a:t>, Payment Method, Customer Age, Returns, Customer Name, Total Price after returns, Gender , Churn</a:t>
            </a:r>
          </a:p>
        </p:txBody>
      </p:sp>
    </p:spTree>
    <p:extLst>
      <p:ext uri="{BB962C8B-B14F-4D97-AF65-F5344CB8AC3E}">
        <p14:creationId xmlns:p14="http://schemas.microsoft.com/office/powerpoint/2010/main" val="283748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273-8FDB-4E40-8522-D79836E9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7" y="137969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az-Latn-AZ" dirty="0">
                <a:solidFill>
                  <a:schemeClr val="dk1"/>
                </a:solidFill>
                <a:latin typeface="Lucida Bright" panose="02040602050505020304" pitchFamily="18" charset="0"/>
              </a:rPr>
              <a:t>C</a:t>
            </a:r>
            <a:r>
              <a:rPr lang="en-US" dirty="0" err="1">
                <a:solidFill>
                  <a:schemeClr val="dk1"/>
                </a:solidFill>
                <a:latin typeface="Lucida Bright" panose="02040602050505020304" pitchFamily="18" charset="0"/>
              </a:rPr>
              <a:t>sv</a:t>
            </a:r>
            <a:r>
              <a:rPr lang="en-US" dirty="0">
                <a:solidFill>
                  <a:schemeClr val="dk1"/>
                </a:solidFill>
                <a:latin typeface="Lucida Bright" panose="02040602050505020304" pitchFamily="18" charset="0"/>
              </a:rPr>
              <a:t> file</a:t>
            </a:r>
            <a:r>
              <a:rPr lang="az-Latn-AZ" dirty="0">
                <a:solidFill>
                  <a:schemeClr val="dk1"/>
                </a:solidFill>
                <a:latin typeface="Lucida Bright" panose="02040602050505020304" pitchFamily="18" charset="0"/>
              </a:rPr>
              <a:t> pass</a:t>
            </a:r>
            <a:r>
              <a:rPr lang="en-US" dirty="0">
                <a:solidFill>
                  <a:schemeClr val="dk1"/>
                </a:solidFill>
                <a:latin typeface="Lucida Bright" panose="02040602050505020304" pitchFamily="18" charset="0"/>
              </a:rPr>
              <a:t> to </a:t>
            </a:r>
            <a:r>
              <a:rPr lang="az-Latn-AZ" dirty="0">
                <a:solidFill>
                  <a:schemeClr val="dk1"/>
                </a:solidFill>
                <a:latin typeface="Lucida Bright" panose="02040602050505020304" pitchFamily="18" charset="0"/>
              </a:rPr>
              <a:t>P</a:t>
            </a:r>
            <a:r>
              <a:rPr lang="en-US" dirty="0" err="1">
                <a:solidFill>
                  <a:schemeClr val="dk1"/>
                </a:solidFill>
                <a:latin typeface="Lucida Bright" panose="02040602050505020304" pitchFamily="18" charset="0"/>
              </a:rPr>
              <a:t>ython</a:t>
            </a:r>
            <a:br>
              <a:rPr lang="en-US" dirty="0">
                <a:solidFill>
                  <a:schemeClr val="dk1"/>
                </a:solidFill>
                <a:latin typeface="Lucida Bright" panose="02040602050505020304" pitchFamily="18" charset="0"/>
              </a:rPr>
            </a:br>
            <a:endParaRPr lang="en-US" dirty="0">
              <a:latin typeface="Lucida Bright" panose="02040602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E074-362A-41D8-A9A0-400E950D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31" y="2883820"/>
            <a:ext cx="9519537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0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D95-8F10-4ECF-8D60-C8FD8481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72" y="1655415"/>
            <a:ext cx="6398575" cy="4069524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We are getting some basic information about our data.</a:t>
            </a:r>
            <a:br>
              <a:rPr lang="en-US" sz="2000" b="1" dirty="0"/>
            </a:br>
            <a:r>
              <a:rPr lang="en-US" sz="2000" b="1" dirty="0"/>
              <a:t>Example: Size, Shape, for the info(Column, type …) </a:t>
            </a: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269F2-2065-428B-A153-080EC0015AFA}"/>
              </a:ext>
            </a:extLst>
          </p:cNvPr>
          <p:cNvSpPr/>
          <p:nvPr/>
        </p:nvSpPr>
        <p:spPr>
          <a:xfrm>
            <a:off x="1109872" y="1363027"/>
            <a:ext cx="5698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Lucida Bright" panose="02040602050505020304" pitchFamily="18" charset="0"/>
              </a:rPr>
              <a:t>Analyzing data with Python</a:t>
            </a:r>
          </a:p>
        </p:txBody>
      </p:sp>
      <p:sp>
        <p:nvSpPr>
          <p:cNvPr id="6" name="Google Shape;280;p37">
            <a:extLst>
              <a:ext uri="{FF2B5EF4-FFF2-40B4-BE49-F238E27FC236}">
                <a16:creationId xmlns:a16="http://schemas.microsoft.com/office/drawing/2014/main" id="{F6BF8436-D61A-4102-A1BB-B3BD95A0DD68}"/>
              </a:ext>
            </a:extLst>
          </p:cNvPr>
          <p:cNvSpPr/>
          <p:nvPr/>
        </p:nvSpPr>
        <p:spPr>
          <a:xfrm>
            <a:off x="7731728" y="1343450"/>
            <a:ext cx="3720557" cy="43814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C1E76-0107-487D-81FE-7290BBEB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08" y="1532905"/>
            <a:ext cx="3273996" cy="39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6D4C-AACB-4953-8EEA-6EAFFFE6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76" y="1228032"/>
            <a:ext cx="10591798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/>
              <a:t>1) After that we are checking null values</a:t>
            </a:r>
            <a:br>
              <a:rPr lang="en-US" sz="3100" b="1" dirty="0"/>
            </a:br>
            <a:r>
              <a:rPr lang="en-US" sz="3100" b="1" dirty="0"/>
              <a:t>2) We can see that we have empty cells , so</a:t>
            </a:r>
            <a:r>
              <a:rPr lang="az-Latn-AZ" sz="3100" b="1" dirty="0"/>
              <a:t> </a:t>
            </a:r>
            <a:r>
              <a:rPr lang="en-US" sz="3100" b="1" dirty="0"/>
              <a:t>we fill empty cells with 0.</a:t>
            </a:r>
            <a:endParaRPr lang="en-US" dirty="0"/>
          </a:p>
        </p:txBody>
      </p:sp>
      <p:sp>
        <p:nvSpPr>
          <p:cNvPr id="4" name="Google Shape;280;p37">
            <a:extLst>
              <a:ext uri="{FF2B5EF4-FFF2-40B4-BE49-F238E27FC236}">
                <a16:creationId xmlns:a16="http://schemas.microsoft.com/office/drawing/2014/main" id="{7ED4688B-E9C6-42C2-A43F-D7E02FE1CA76}"/>
              </a:ext>
            </a:extLst>
          </p:cNvPr>
          <p:cNvSpPr/>
          <p:nvPr/>
        </p:nvSpPr>
        <p:spPr>
          <a:xfrm>
            <a:off x="1136376" y="3061260"/>
            <a:ext cx="4416285" cy="27378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C7E52-0996-466F-86E9-457530A6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24" y="3371726"/>
            <a:ext cx="4211388" cy="2116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B3666-7437-4E2D-B1F2-40DD53F2430B}"/>
              </a:ext>
            </a:extLst>
          </p:cNvPr>
          <p:cNvSpPr txBox="1"/>
          <p:nvPr/>
        </p:nvSpPr>
        <p:spPr>
          <a:xfrm>
            <a:off x="2544418" y="2425523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8" name="Google Shape;280;p37">
            <a:extLst>
              <a:ext uri="{FF2B5EF4-FFF2-40B4-BE49-F238E27FC236}">
                <a16:creationId xmlns:a16="http://schemas.microsoft.com/office/drawing/2014/main" id="{FBAF021F-D814-4053-9AEA-34D8F27AA972}"/>
              </a:ext>
            </a:extLst>
          </p:cNvPr>
          <p:cNvSpPr/>
          <p:nvPr/>
        </p:nvSpPr>
        <p:spPr>
          <a:xfrm>
            <a:off x="6321287" y="3065975"/>
            <a:ext cx="4416285" cy="27378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0C6BC-52F5-45F7-B0E8-1D3C3909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54" y="3371726"/>
            <a:ext cx="4171950" cy="2116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38063-F490-4AAA-A32F-BAC4DC83792C}"/>
              </a:ext>
            </a:extLst>
          </p:cNvPr>
          <p:cNvSpPr txBox="1"/>
          <p:nvPr/>
        </p:nvSpPr>
        <p:spPr>
          <a:xfrm>
            <a:off x="7915561" y="2374396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5201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EBBB-BAEA-48F3-AACE-15BF0804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7" y="597819"/>
            <a:ext cx="9601196" cy="1303867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dublicates</a:t>
            </a:r>
            <a:endParaRPr lang="en-US" dirty="0"/>
          </a:p>
        </p:txBody>
      </p:sp>
      <p:sp>
        <p:nvSpPr>
          <p:cNvPr id="5" name="Google Shape;286;p38">
            <a:extLst>
              <a:ext uri="{FF2B5EF4-FFF2-40B4-BE49-F238E27FC236}">
                <a16:creationId xmlns:a16="http://schemas.microsoft.com/office/drawing/2014/main" id="{56AEEEDA-2B06-40EB-A9E8-D93214B3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67" y="1683026"/>
            <a:ext cx="9823172" cy="43066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92205-7706-49F3-BD1D-D450E2BD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31" y="1880857"/>
            <a:ext cx="6318668" cy="3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51FCE-22A7-45D9-92D6-2BD34C75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2" y="792183"/>
            <a:ext cx="10784055" cy="657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FE780-4739-4BDA-A416-1AF851F7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25" y="1882202"/>
            <a:ext cx="3875491" cy="2722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2B9BA-70DF-4D43-AA78-B8D9B3F80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816" y="5058506"/>
            <a:ext cx="6261801" cy="8693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1C12EA-D2DA-475E-A2A0-AED7BFAB6DF9}"/>
              </a:ext>
            </a:extLst>
          </p:cNvPr>
          <p:cNvCxnSpPr/>
          <p:nvPr/>
        </p:nvCxnSpPr>
        <p:spPr>
          <a:xfrm flipH="1">
            <a:off x="5261113" y="3140765"/>
            <a:ext cx="834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C1F3B-8D96-45CE-B201-EB7B10B59FB5}"/>
              </a:ext>
            </a:extLst>
          </p:cNvPr>
          <p:cNvCxnSpPr>
            <a:cxnSpLocks/>
          </p:cNvCxnSpPr>
          <p:nvPr/>
        </p:nvCxnSpPr>
        <p:spPr>
          <a:xfrm>
            <a:off x="3988904" y="5493164"/>
            <a:ext cx="861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4D645-CD4C-403E-AF07-DA33ADE9BA7A}"/>
              </a:ext>
            </a:extLst>
          </p:cNvPr>
          <p:cNvSpPr/>
          <p:nvPr/>
        </p:nvSpPr>
        <p:spPr>
          <a:xfrm>
            <a:off x="6374296" y="2675233"/>
            <a:ext cx="46160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can add a new column here to know the total price after returned </a:t>
            </a:r>
            <a:r>
              <a:rPr lang="az-Latn-AZ" sz="2800" dirty="0"/>
              <a:t>items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2892D-CEE6-4BB0-A663-F5BD3150A09F}"/>
              </a:ext>
            </a:extLst>
          </p:cNvPr>
          <p:cNvSpPr/>
          <p:nvPr/>
        </p:nvSpPr>
        <p:spPr>
          <a:xfrm>
            <a:off x="1134667" y="5058506"/>
            <a:ext cx="2854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have 2 Age column, we dropped this one. 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CE457F4-D7D7-4E83-85AD-FC2DFE2434BF}"/>
              </a:ext>
            </a:extLst>
          </p:cNvPr>
          <p:cNvSpPr/>
          <p:nvPr/>
        </p:nvSpPr>
        <p:spPr>
          <a:xfrm>
            <a:off x="2862470" y="1882202"/>
            <a:ext cx="1040295" cy="657808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9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FC7-311D-4B10-806B-AEB1D86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We group our datasets by "Product Category" and “Gender” with the “Group By”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DDC76-A973-4A55-B5D3-24560DF0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223683"/>
            <a:ext cx="9710101" cy="66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A43EB-BDAF-4ED6-8B28-5CB50DD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71" y="3204019"/>
            <a:ext cx="3674163" cy="24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FE2B-BFD1-4030-BF37-3C885CBD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We are sorting our datasets according to “Quantity”.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34EB-CB45-4902-9549-63818DD5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4C37C-B539-4079-83E6-C592789A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2570922"/>
            <a:ext cx="10959548" cy="33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5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472</TotalTime>
  <Words>397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Lucida Bright</vt:lpstr>
      <vt:lpstr>Lucida Fax</vt:lpstr>
      <vt:lpstr>Organic</vt:lpstr>
      <vt:lpstr>DATA ANALYSIS  and  VISUALIZATION  for  E-commerce data</vt:lpstr>
      <vt:lpstr>INFORMATION ABOUT PROJECT</vt:lpstr>
      <vt:lpstr>Csv file pass to Python </vt:lpstr>
      <vt:lpstr>We are getting some basic information about our data. Example: Size, Shape, for the info(Column, type …)   </vt:lpstr>
      <vt:lpstr>1) After that we are checking null values 2) We can see that we have empty cells , so we fill empty cells with 0.</vt:lpstr>
      <vt:lpstr>Checking dublicates</vt:lpstr>
      <vt:lpstr>PowerPoint Presentation</vt:lpstr>
      <vt:lpstr>We group our datasets by "Product Category" and “Gender” with the “Group By” function.</vt:lpstr>
      <vt:lpstr>We are sorting our datasets according to “Quantity”.</vt:lpstr>
      <vt:lpstr>We grouped by Payment Method with count of Customer ID. We can see how many customers use each payment method.</vt:lpstr>
      <vt:lpstr>Calculates their correlation matrix and visualizes it as a heatmap using Seaborn.</vt:lpstr>
      <vt:lpstr>Visualization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and VISUALIZATION  for  E-commerce data</dc:title>
  <dc:creator>Bahar  Rustamova</dc:creator>
  <cp:lastModifiedBy>Bahar  Rustamova</cp:lastModifiedBy>
  <cp:revision>8</cp:revision>
  <dcterms:created xsi:type="dcterms:W3CDTF">2024-11-06T20:15:16Z</dcterms:created>
  <dcterms:modified xsi:type="dcterms:W3CDTF">2024-11-08T15:35:46Z</dcterms:modified>
</cp:coreProperties>
</file>