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1" r:id="rId7"/>
    <p:sldId id="266" r:id="rId8"/>
    <p:sldId id="271" r:id="rId9"/>
    <p:sldId id="275" r:id="rId10"/>
    <p:sldId id="276" r:id="rId11"/>
    <p:sldId id="262" r:id="rId12"/>
    <p:sldId id="263" r:id="rId13"/>
    <p:sldId id="264" r:id="rId14"/>
    <p:sldId id="277" r:id="rId15"/>
    <p:sldId id="27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BD33147-1FCF-4D48-BF44-74D305EB89D8}" type="datetimeFigureOut">
              <a:rPr lang="en-US" smtClean="0"/>
              <a:t>12/2/2023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187056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380348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293769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10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3637825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D33147-1FCF-4D48-BF44-74D305EB89D8}"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1204359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D33147-1FCF-4D48-BF44-74D305EB89D8}"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1206035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33147-1FCF-4D48-BF44-74D305EB89D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2599777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33147-1FCF-4D48-BF44-74D305EB89D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400192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33147-1FCF-4D48-BF44-74D305EB89D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374116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33147-1FCF-4D48-BF44-74D305EB89D8}"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172383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264036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33147-1FCF-4D48-BF44-74D305EB89D8}"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538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33147-1FCF-4D48-BF44-74D305EB89D8}"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259013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33147-1FCF-4D48-BF44-74D305EB89D8}"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374078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383450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33147-1FCF-4D48-BF44-74D305EB89D8}"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A7BC2-A2A6-4064-8F6B-BB4AE582B4B3}" type="slidenum">
              <a:rPr lang="en-US" smtClean="0"/>
              <a:t>‹#›</a:t>
            </a:fld>
            <a:endParaRPr lang="en-US"/>
          </a:p>
        </p:txBody>
      </p:sp>
    </p:spTree>
    <p:extLst>
      <p:ext uri="{BB962C8B-B14F-4D97-AF65-F5344CB8AC3E}">
        <p14:creationId xmlns:p14="http://schemas.microsoft.com/office/powerpoint/2010/main" val="278157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D33147-1FCF-4D48-BF44-74D305EB89D8}" type="datetimeFigureOut">
              <a:rPr lang="en-US" smtClean="0"/>
              <a:t>12/2/2023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FA7BC2-A2A6-4064-8F6B-BB4AE582B4B3}" type="slidenum">
              <a:rPr lang="en-US" smtClean="0"/>
              <a:t>‹#›</a:t>
            </a:fld>
            <a:endParaRPr lang="en-US"/>
          </a:p>
        </p:txBody>
      </p:sp>
    </p:spTree>
    <p:extLst>
      <p:ext uri="{BB962C8B-B14F-4D97-AF65-F5344CB8AC3E}">
        <p14:creationId xmlns:p14="http://schemas.microsoft.com/office/powerpoint/2010/main" val="6323457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75EB67-792C-4F9D-9020-4755D0F96685}"/>
              </a:ext>
            </a:extLst>
          </p:cNvPr>
          <p:cNvSpPr>
            <a:spLocks noGrp="1"/>
          </p:cNvSpPr>
          <p:nvPr>
            <p:ph type="subTitle" idx="1"/>
          </p:nvPr>
        </p:nvSpPr>
        <p:spPr>
          <a:xfrm>
            <a:off x="7086529" y="3642906"/>
            <a:ext cx="8791575" cy="1655762"/>
          </a:xfrm>
        </p:spPr>
        <p:txBody>
          <a:bodyPr>
            <a:normAutofit/>
          </a:bodyPr>
          <a:lstStyle/>
          <a:p>
            <a:r>
              <a:rPr lang="en-US" sz="2400" dirty="0">
                <a:solidFill>
                  <a:schemeClr val="tx1"/>
                </a:solidFill>
              </a:rPr>
              <a:t>Created by </a:t>
            </a:r>
            <a:r>
              <a:rPr lang="az-Latn-AZ" sz="2400" dirty="0">
                <a:solidFill>
                  <a:schemeClr val="tx1"/>
                </a:solidFill>
              </a:rPr>
              <a:t>Bahar rustamova</a:t>
            </a:r>
          </a:p>
        </p:txBody>
      </p:sp>
      <p:sp>
        <p:nvSpPr>
          <p:cNvPr id="4" name="Rectangle 3">
            <a:extLst>
              <a:ext uri="{FF2B5EF4-FFF2-40B4-BE49-F238E27FC236}">
                <a16:creationId xmlns:a16="http://schemas.microsoft.com/office/drawing/2014/main" id="{49DFD96A-EDB2-4F24-A0B9-555CE7479090}"/>
              </a:ext>
            </a:extLst>
          </p:cNvPr>
          <p:cNvSpPr/>
          <p:nvPr/>
        </p:nvSpPr>
        <p:spPr>
          <a:xfrm>
            <a:off x="1252696" y="2505670"/>
            <a:ext cx="10132134"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DATABASE in M</a:t>
            </a:r>
            <a:r>
              <a:rPr lang="az-Latn-AZ"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icrosoft </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SQL Server</a:t>
            </a:r>
          </a:p>
        </p:txBody>
      </p:sp>
    </p:spTree>
    <p:extLst>
      <p:ext uri="{BB962C8B-B14F-4D97-AF65-F5344CB8AC3E}">
        <p14:creationId xmlns:p14="http://schemas.microsoft.com/office/powerpoint/2010/main" val="38935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781ED15E-1A0C-4BB4-A08A-0052F78D0666}"/>
              </a:ext>
            </a:extLst>
          </p:cNvPr>
          <p:cNvSpPr/>
          <p:nvPr/>
        </p:nvSpPr>
        <p:spPr>
          <a:xfrm>
            <a:off x="6125100" y="298175"/>
            <a:ext cx="5940540" cy="437322"/>
          </a:xfrm>
          <a:prstGeom prst="homePlate">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Information</a:t>
            </a:r>
          </a:p>
        </p:txBody>
      </p:sp>
      <p:sp>
        <p:nvSpPr>
          <p:cNvPr id="5" name="Arrow: Pentagon 4">
            <a:extLst>
              <a:ext uri="{FF2B5EF4-FFF2-40B4-BE49-F238E27FC236}">
                <a16:creationId xmlns:a16="http://schemas.microsoft.com/office/drawing/2014/main" id="{942291F7-924B-485D-A744-1775A111AD84}"/>
              </a:ext>
            </a:extLst>
          </p:cNvPr>
          <p:cNvSpPr/>
          <p:nvPr/>
        </p:nvSpPr>
        <p:spPr>
          <a:xfrm>
            <a:off x="946612" y="298175"/>
            <a:ext cx="5707405" cy="437322"/>
          </a:xfrm>
          <a:prstGeom prst="homePlat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Column Names</a:t>
            </a:r>
          </a:p>
        </p:txBody>
      </p:sp>
      <p:sp>
        <p:nvSpPr>
          <p:cNvPr id="7" name="Rectangle 6">
            <a:extLst>
              <a:ext uri="{FF2B5EF4-FFF2-40B4-BE49-F238E27FC236}">
                <a16:creationId xmlns:a16="http://schemas.microsoft.com/office/drawing/2014/main" id="{350A7061-D1D9-4BEF-8DE8-0D1DE70A6E34}"/>
              </a:ext>
            </a:extLst>
          </p:cNvPr>
          <p:cNvSpPr/>
          <p:nvPr/>
        </p:nvSpPr>
        <p:spPr>
          <a:xfrm>
            <a:off x="438573" y="294209"/>
            <a:ext cx="1420837" cy="6261650"/>
          </a:xfrm>
          <a:prstGeom prst="rect">
            <a:avLst/>
          </a:prstGeom>
          <a:solidFill>
            <a:schemeClr val="bg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B5ADD4FC-D263-4BE1-9B97-189AACF1FB13}"/>
              </a:ext>
            </a:extLst>
          </p:cNvPr>
          <p:cNvCxnSpPr>
            <a:cxnSpLocks/>
          </p:cNvCxnSpPr>
          <p:nvPr/>
        </p:nvCxnSpPr>
        <p:spPr>
          <a:xfrm flipH="1">
            <a:off x="450166" y="735497"/>
            <a:ext cx="1463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5E5ABB-8841-426F-A0BD-2ECEACD851F3}"/>
              </a:ext>
            </a:extLst>
          </p:cNvPr>
          <p:cNvSpPr txBox="1"/>
          <p:nvPr/>
        </p:nvSpPr>
        <p:spPr>
          <a:xfrm>
            <a:off x="531123" y="340873"/>
            <a:ext cx="1301125" cy="369332"/>
          </a:xfrm>
          <a:prstGeom prst="rect">
            <a:avLst/>
          </a:prstGeom>
          <a:noFill/>
        </p:spPr>
        <p:txBody>
          <a:bodyPr wrap="none" rtlCol="0">
            <a:spAutoFit/>
          </a:bodyPr>
          <a:lstStyle/>
          <a:p>
            <a:r>
              <a:rPr lang="en-US" dirty="0">
                <a:solidFill>
                  <a:schemeClr val="bg1"/>
                </a:solidFill>
              </a:rPr>
              <a:t>Table Name</a:t>
            </a:r>
          </a:p>
        </p:txBody>
      </p:sp>
      <p:sp>
        <p:nvSpPr>
          <p:cNvPr id="12" name="TextBox 11">
            <a:extLst>
              <a:ext uri="{FF2B5EF4-FFF2-40B4-BE49-F238E27FC236}">
                <a16:creationId xmlns:a16="http://schemas.microsoft.com/office/drawing/2014/main" id="{53047309-BB0C-428F-9F28-2E6A0535D121}"/>
              </a:ext>
            </a:extLst>
          </p:cNvPr>
          <p:cNvSpPr txBox="1"/>
          <p:nvPr/>
        </p:nvSpPr>
        <p:spPr>
          <a:xfrm>
            <a:off x="421241" y="1574231"/>
            <a:ext cx="1487010"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TransportApp</a:t>
            </a:r>
            <a:endParaRPr lang="en-US" dirty="0"/>
          </a:p>
        </p:txBody>
      </p:sp>
      <p:sp>
        <p:nvSpPr>
          <p:cNvPr id="13" name="TextBox 12">
            <a:extLst>
              <a:ext uri="{FF2B5EF4-FFF2-40B4-BE49-F238E27FC236}">
                <a16:creationId xmlns:a16="http://schemas.microsoft.com/office/drawing/2014/main" id="{FD8D10B9-CFA2-49B0-A838-54A82E6AE68D}"/>
              </a:ext>
            </a:extLst>
          </p:cNvPr>
          <p:cNvSpPr txBox="1"/>
          <p:nvPr/>
        </p:nvSpPr>
        <p:spPr>
          <a:xfrm>
            <a:off x="2838469" y="1535720"/>
            <a:ext cx="4541382" cy="369332"/>
          </a:xfrm>
          <a:prstGeom prst="rect">
            <a:avLst/>
          </a:prstGeom>
          <a:noFill/>
        </p:spPr>
        <p:txBody>
          <a:bodyPr wrap="square" rtlCol="0">
            <a:spAutoFit/>
          </a:bodyPr>
          <a:lstStyle/>
          <a:p>
            <a:r>
              <a:rPr lang="en-US" b="1" dirty="0" err="1">
                <a:latin typeface="Calibri" panose="020F0502020204030204" pitchFamily="34" charset="0"/>
                <a:cs typeface="Calibri" panose="020F0502020204030204" pitchFamily="34" charset="0"/>
              </a:rPr>
              <a:t>AppID,CityID,AppName</a:t>
            </a:r>
            <a:endParaRPr lang="en-US" dirty="0"/>
          </a:p>
        </p:txBody>
      </p:sp>
      <p:sp>
        <p:nvSpPr>
          <p:cNvPr id="14" name="TextBox 13">
            <a:extLst>
              <a:ext uri="{FF2B5EF4-FFF2-40B4-BE49-F238E27FC236}">
                <a16:creationId xmlns:a16="http://schemas.microsoft.com/office/drawing/2014/main" id="{1FB21915-3079-4864-B2ED-2D56358F5310}"/>
              </a:ext>
            </a:extLst>
          </p:cNvPr>
          <p:cNvSpPr txBox="1"/>
          <p:nvPr/>
        </p:nvSpPr>
        <p:spPr>
          <a:xfrm>
            <a:off x="6549856" y="916062"/>
            <a:ext cx="5608569" cy="1754326"/>
          </a:xfrm>
          <a:prstGeom prst="rect">
            <a:avLst/>
          </a:prstGeom>
          <a:noFill/>
        </p:spPr>
        <p:txBody>
          <a:bodyPr wrap="square" rtlCol="0">
            <a:spAutoFit/>
          </a:bodyPr>
          <a:lstStyle/>
          <a:p>
            <a:r>
              <a:rPr lang="en-US" i="1" dirty="0" err="1">
                <a:latin typeface="Calibri" panose="020F0502020204030204" pitchFamily="34" charset="0"/>
                <a:cs typeface="Calibri" panose="020F0502020204030204" pitchFamily="34" charset="0"/>
              </a:rPr>
              <a:t>TransportApp</a:t>
            </a:r>
            <a:r>
              <a:rPr lang="en-US" i="1" dirty="0">
                <a:latin typeface="Calibri" panose="020F0502020204030204" pitchFamily="34" charset="0"/>
                <a:cs typeface="Calibri" panose="020F0502020204030204" pitchFamily="34" charset="0"/>
              </a:rPr>
              <a:t> table contains information about the order number(</a:t>
            </a:r>
            <a:r>
              <a:rPr lang="en-US" i="1" dirty="0" err="1">
                <a:latin typeface="Calibri" panose="020F0502020204030204" pitchFamily="34" charset="0"/>
                <a:cs typeface="Calibri" panose="020F0502020204030204" pitchFamily="34" charset="0"/>
              </a:rPr>
              <a:t>AppID</a:t>
            </a:r>
            <a:r>
              <a:rPr lang="en-US" i="1" dirty="0">
                <a:latin typeface="Calibri" panose="020F0502020204030204" pitchFamily="34" charset="0"/>
                <a:cs typeface="Calibri" panose="020F0502020204030204" pitchFamily="34" charset="0"/>
              </a:rPr>
              <a:t>), names(</a:t>
            </a:r>
            <a:r>
              <a:rPr lang="az-Latn-AZ" i="1" dirty="0">
                <a:latin typeface="Calibri" panose="020F0502020204030204" pitchFamily="34" charset="0"/>
                <a:cs typeface="Calibri" panose="020F0502020204030204" pitchFamily="34" charset="0"/>
              </a:rPr>
              <a:t>table may contain not only applications, but also the name of the transport that can be used in that city, so that transport does not have its own application</a:t>
            </a:r>
            <a:r>
              <a:rPr lang="en-US" i="1" dirty="0">
                <a:latin typeface="Calibri" panose="020F0502020204030204" pitchFamily="34" charset="0"/>
                <a:cs typeface="Calibri" panose="020F0502020204030204" pitchFamily="34" charset="0"/>
              </a:rPr>
              <a:t>), which </a:t>
            </a:r>
            <a:r>
              <a:rPr lang="en-US" i="1" dirty="0" err="1">
                <a:latin typeface="Calibri" panose="020F0502020204030204" pitchFamily="34" charset="0"/>
                <a:cs typeface="Calibri" panose="020F0502020204030204" pitchFamily="34" charset="0"/>
              </a:rPr>
              <a:t>TransportApp</a:t>
            </a:r>
            <a:r>
              <a:rPr lang="en-US" i="1" dirty="0">
                <a:latin typeface="Calibri" panose="020F0502020204030204" pitchFamily="34" charset="0"/>
                <a:cs typeface="Calibri" panose="020F0502020204030204" pitchFamily="34" charset="0"/>
              </a:rPr>
              <a:t> the city belongs to(</a:t>
            </a:r>
            <a:r>
              <a:rPr lang="en-US" i="1" dirty="0" err="1">
                <a:latin typeface="Calibri" panose="020F0502020204030204" pitchFamily="34" charset="0"/>
                <a:cs typeface="Calibri" panose="020F0502020204030204" pitchFamily="34" charset="0"/>
              </a:rPr>
              <a:t>CityID</a:t>
            </a:r>
            <a:r>
              <a:rPr lang="en-US" i="1" dirty="0">
                <a:latin typeface="Calibri" panose="020F0502020204030204" pitchFamily="34" charset="0"/>
                <a:cs typeface="Calibri" panose="020F0502020204030204" pitchFamily="34" charset="0"/>
              </a:rPr>
              <a:t>).</a:t>
            </a:r>
          </a:p>
        </p:txBody>
      </p:sp>
      <p:cxnSp>
        <p:nvCxnSpPr>
          <p:cNvPr id="18" name="Straight Arrow Connector 17">
            <a:extLst>
              <a:ext uri="{FF2B5EF4-FFF2-40B4-BE49-F238E27FC236}">
                <a16:creationId xmlns:a16="http://schemas.microsoft.com/office/drawing/2014/main" id="{4FE7AB6E-D09D-402D-90EC-D12F5883C9FF}"/>
              </a:ext>
            </a:extLst>
          </p:cNvPr>
          <p:cNvCxnSpPr>
            <a:cxnSpLocks/>
          </p:cNvCxnSpPr>
          <p:nvPr/>
        </p:nvCxnSpPr>
        <p:spPr>
          <a:xfrm flipV="1">
            <a:off x="450166" y="2732137"/>
            <a:ext cx="11615474" cy="121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70E4734F-4C50-4F1F-9905-A4E8CB48C1E8}"/>
              </a:ext>
            </a:extLst>
          </p:cNvPr>
          <p:cNvSpPr txBox="1"/>
          <p:nvPr/>
        </p:nvSpPr>
        <p:spPr>
          <a:xfrm>
            <a:off x="316811" y="3040957"/>
            <a:ext cx="1664360" cy="892552"/>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Go</a:t>
            </a:r>
          </a:p>
          <a:p>
            <a:pPr algn="ctr"/>
            <a:r>
              <a:rPr lang="en-US" b="1" dirty="0">
                <a:latin typeface="Calibri" panose="020F0502020204030204" pitchFamily="34" charset="0"/>
                <a:cs typeface="Calibri" panose="020F0502020204030204" pitchFamily="34" charset="0"/>
              </a:rPr>
              <a:t>(relationship)</a:t>
            </a:r>
          </a:p>
          <a:p>
            <a:endParaRPr lang="en-US" sz="1400" dirty="0"/>
          </a:p>
        </p:txBody>
      </p:sp>
      <p:sp>
        <p:nvSpPr>
          <p:cNvPr id="28" name="TextBox 27">
            <a:extLst>
              <a:ext uri="{FF2B5EF4-FFF2-40B4-BE49-F238E27FC236}">
                <a16:creationId xmlns:a16="http://schemas.microsoft.com/office/drawing/2014/main" id="{00BA3958-B0C4-4010-A7ED-512AA8A9937E}"/>
              </a:ext>
            </a:extLst>
          </p:cNvPr>
          <p:cNvSpPr txBox="1"/>
          <p:nvPr/>
        </p:nvSpPr>
        <p:spPr>
          <a:xfrm>
            <a:off x="3223198" y="3202551"/>
            <a:ext cx="1409297"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CityID,AppID</a:t>
            </a:r>
            <a:endParaRPr lang="en-US" dirty="0"/>
          </a:p>
        </p:txBody>
      </p:sp>
      <p:sp>
        <p:nvSpPr>
          <p:cNvPr id="29" name="TextBox 28">
            <a:extLst>
              <a:ext uri="{FF2B5EF4-FFF2-40B4-BE49-F238E27FC236}">
                <a16:creationId xmlns:a16="http://schemas.microsoft.com/office/drawing/2014/main" id="{FAEC1062-4722-4043-B55C-E1DB97886705}"/>
              </a:ext>
            </a:extLst>
          </p:cNvPr>
          <p:cNvSpPr txBox="1"/>
          <p:nvPr/>
        </p:nvSpPr>
        <p:spPr>
          <a:xfrm>
            <a:off x="6528242" y="2944719"/>
            <a:ext cx="5663757"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GO is the connection between the Cities and </a:t>
            </a:r>
            <a:r>
              <a:rPr lang="en-US" i="1" dirty="0" err="1">
                <a:latin typeface="Calibri" panose="020F0502020204030204" pitchFamily="34" charset="0"/>
                <a:cs typeface="Calibri" panose="020F0502020204030204" pitchFamily="34" charset="0"/>
              </a:rPr>
              <a:t>TransportApp</a:t>
            </a:r>
            <a:r>
              <a:rPr lang="en-US" i="1" dirty="0">
                <a:latin typeface="Calibri" panose="020F0502020204030204" pitchFamily="34" charset="0"/>
                <a:cs typeface="Calibri" panose="020F0502020204030204" pitchFamily="34" charset="0"/>
              </a:rPr>
              <a:t> tables. That is, the </a:t>
            </a:r>
            <a:r>
              <a:rPr lang="en-US" i="1" dirty="0" err="1">
                <a:latin typeface="Calibri" panose="020F0502020204030204" pitchFamily="34" charset="0"/>
                <a:cs typeface="Calibri" panose="020F0502020204030204" pitchFamily="34" charset="0"/>
              </a:rPr>
              <a:t>CityID</a:t>
            </a:r>
            <a:r>
              <a:rPr lang="en-US" i="1" dirty="0">
                <a:latin typeface="Calibri" panose="020F0502020204030204" pitchFamily="34" charset="0"/>
                <a:cs typeface="Calibri" panose="020F0502020204030204" pitchFamily="34" charset="0"/>
              </a:rPr>
              <a:t> in the Cities table is added to the </a:t>
            </a:r>
            <a:r>
              <a:rPr lang="en-US" i="1" dirty="0" err="1">
                <a:latin typeface="Calibri" panose="020F0502020204030204" pitchFamily="34" charset="0"/>
                <a:cs typeface="Calibri" panose="020F0502020204030204" pitchFamily="34" charset="0"/>
              </a:rPr>
              <a:t>TransportApp</a:t>
            </a:r>
            <a:r>
              <a:rPr lang="en-US" i="1" dirty="0">
                <a:latin typeface="Calibri" panose="020F0502020204030204" pitchFamily="34" charset="0"/>
                <a:cs typeface="Calibri" panose="020F0502020204030204" pitchFamily="34" charset="0"/>
              </a:rPr>
              <a:t> table as a foreign key.</a:t>
            </a:r>
          </a:p>
          <a:p>
            <a:endParaRPr lang="en-US" dirty="0"/>
          </a:p>
        </p:txBody>
      </p:sp>
      <p:cxnSp>
        <p:nvCxnSpPr>
          <p:cNvPr id="31" name="Straight Arrow Connector 30">
            <a:extLst>
              <a:ext uri="{FF2B5EF4-FFF2-40B4-BE49-F238E27FC236}">
                <a16:creationId xmlns:a16="http://schemas.microsoft.com/office/drawing/2014/main" id="{133CC0F3-7435-4932-8105-2A1ED8B672B0}"/>
              </a:ext>
            </a:extLst>
          </p:cNvPr>
          <p:cNvCxnSpPr/>
          <p:nvPr/>
        </p:nvCxnSpPr>
        <p:spPr>
          <a:xfrm>
            <a:off x="438573" y="3919966"/>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3E998263-931E-423E-9614-860149E9C8DD}"/>
              </a:ext>
            </a:extLst>
          </p:cNvPr>
          <p:cNvSpPr txBox="1"/>
          <p:nvPr/>
        </p:nvSpPr>
        <p:spPr>
          <a:xfrm>
            <a:off x="403692" y="4376674"/>
            <a:ext cx="1551450" cy="400110"/>
          </a:xfrm>
          <a:prstGeom prst="rect">
            <a:avLst/>
          </a:prstGeom>
          <a:noFill/>
        </p:spPr>
        <p:txBody>
          <a:bodyPr wrap="none" rtlCol="0">
            <a:spAutoFit/>
          </a:bodyPr>
          <a:lstStyle/>
          <a:p>
            <a:r>
              <a:rPr lang="en-US" sz="2000" b="1" dirty="0" err="1">
                <a:latin typeface="Calibri" panose="020F0502020204030204" pitchFamily="34" charset="0"/>
                <a:cs typeface="Calibri" panose="020F0502020204030204" pitchFamily="34" charset="0"/>
              </a:rPr>
              <a:t>FamousMeal</a:t>
            </a:r>
            <a:endParaRPr lang="en-US" dirty="0"/>
          </a:p>
        </p:txBody>
      </p:sp>
      <p:sp>
        <p:nvSpPr>
          <p:cNvPr id="34" name="TextBox 33">
            <a:extLst>
              <a:ext uri="{FF2B5EF4-FFF2-40B4-BE49-F238E27FC236}">
                <a16:creationId xmlns:a16="http://schemas.microsoft.com/office/drawing/2014/main" id="{815FB097-5CF3-47BF-9D99-216F9ADF5843}"/>
              </a:ext>
            </a:extLst>
          </p:cNvPr>
          <p:cNvSpPr txBox="1"/>
          <p:nvPr/>
        </p:nvSpPr>
        <p:spPr>
          <a:xfrm>
            <a:off x="2669851" y="4244667"/>
            <a:ext cx="4577182" cy="646331"/>
          </a:xfrm>
          <a:prstGeom prst="rect">
            <a:avLst/>
          </a:prstGeom>
          <a:noFill/>
        </p:spPr>
        <p:txBody>
          <a:bodyPr wrap="square" rtlCol="0">
            <a:spAutoFit/>
          </a:bodyPr>
          <a:lstStyle/>
          <a:p>
            <a:r>
              <a:rPr lang="en-US" b="1" dirty="0" err="1">
                <a:latin typeface="Calibri" panose="020F0502020204030204" pitchFamily="34" charset="0"/>
                <a:cs typeface="Calibri" panose="020F0502020204030204" pitchFamily="34" charset="0"/>
              </a:rPr>
              <a:t>MealID,CityID,MealName,Price</a:t>
            </a:r>
            <a:r>
              <a:rPr lang="en-US" b="1" dirty="0">
                <a:latin typeface="Calibri" panose="020F0502020204030204" pitchFamily="34" charset="0"/>
                <a:cs typeface="Calibri" panose="020F0502020204030204" pitchFamily="34" charset="0"/>
              </a:rPr>
              <a:t>,</a:t>
            </a:r>
          </a:p>
          <a:p>
            <a:r>
              <a:rPr lang="en-US" b="1" dirty="0" err="1">
                <a:latin typeface="Calibri" panose="020F0502020204030204" pitchFamily="34" charset="0"/>
                <a:cs typeface="Calibri" panose="020F0502020204030204" pitchFamily="34" charset="0"/>
              </a:rPr>
              <a:t>BestPlaceToTry</a:t>
            </a:r>
            <a:endParaRPr lang="en-US" dirty="0"/>
          </a:p>
        </p:txBody>
      </p:sp>
      <p:sp>
        <p:nvSpPr>
          <p:cNvPr id="35" name="TextBox 34">
            <a:extLst>
              <a:ext uri="{FF2B5EF4-FFF2-40B4-BE49-F238E27FC236}">
                <a16:creationId xmlns:a16="http://schemas.microsoft.com/office/drawing/2014/main" id="{69DE058C-2C22-4D13-8562-134B02982887}"/>
              </a:ext>
            </a:extLst>
          </p:cNvPr>
          <p:cNvSpPr txBox="1"/>
          <p:nvPr/>
        </p:nvSpPr>
        <p:spPr>
          <a:xfrm>
            <a:off x="6563925" y="4100943"/>
            <a:ext cx="5515784"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The </a:t>
            </a:r>
            <a:r>
              <a:rPr lang="en-US" i="1" dirty="0" err="1">
                <a:latin typeface="Calibri" panose="020F0502020204030204" pitchFamily="34" charset="0"/>
                <a:cs typeface="Calibri" panose="020F0502020204030204" pitchFamily="34" charset="0"/>
              </a:rPr>
              <a:t>FamousMeal</a:t>
            </a:r>
            <a:r>
              <a:rPr lang="en-US" i="1" dirty="0">
                <a:latin typeface="Calibri" panose="020F0502020204030204" pitchFamily="34" charset="0"/>
                <a:cs typeface="Calibri" panose="020F0502020204030204" pitchFamily="34" charset="0"/>
              </a:rPr>
              <a:t> table contains information about the order number(</a:t>
            </a:r>
            <a:r>
              <a:rPr lang="en-US" i="1" dirty="0" err="1">
                <a:latin typeface="Calibri" panose="020F0502020204030204" pitchFamily="34" charset="0"/>
                <a:cs typeface="Calibri" panose="020F0502020204030204" pitchFamily="34" charset="0"/>
              </a:rPr>
              <a:t>MealID</a:t>
            </a:r>
            <a:r>
              <a:rPr lang="en-US" i="1" dirty="0">
                <a:latin typeface="Calibri" panose="020F0502020204030204" pitchFamily="34" charset="0"/>
                <a:cs typeface="Calibri" panose="020F0502020204030204" pitchFamily="34" charset="0"/>
              </a:rPr>
              <a:t>), names, price, where can they eat this meal and which city the place belongs to.</a:t>
            </a:r>
          </a:p>
          <a:p>
            <a:endParaRPr lang="en-US" dirty="0"/>
          </a:p>
        </p:txBody>
      </p:sp>
      <p:cxnSp>
        <p:nvCxnSpPr>
          <p:cNvPr id="36" name="Straight Arrow Connector 35">
            <a:extLst>
              <a:ext uri="{FF2B5EF4-FFF2-40B4-BE49-F238E27FC236}">
                <a16:creationId xmlns:a16="http://schemas.microsoft.com/office/drawing/2014/main" id="{684EC0BC-59FC-4FA2-B9BF-2C9C023D1667}"/>
              </a:ext>
            </a:extLst>
          </p:cNvPr>
          <p:cNvCxnSpPr/>
          <p:nvPr/>
        </p:nvCxnSpPr>
        <p:spPr>
          <a:xfrm>
            <a:off x="450166" y="6563790"/>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79F96F49-4322-47CB-AC7F-7129FC47BFAA}"/>
              </a:ext>
            </a:extLst>
          </p:cNvPr>
          <p:cNvCxnSpPr/>
          <p:nvPr/>
        </p:nvCxnSpPr>
        <p:spPr>
          <a:xfrm>
            <a:off x="450166" y="5239082"/>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FD4CE831-064E-4A6A-B36D-26B56C229470}"/>
              </a:ext>
            </a:extLst>
          </p:cNvPr>
          <p:cNvSpPr txBox="1"/>
          <p:nvPr/>
        </p:nvSpPr>
        <p:spPr>
          <a:xfrm>
            <a:off x="421241" y="5495324"/>
            <a:ext cx="1468799" cy="677108"/>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Taste</a:t>
            </a:r>
          </a:p>
          <a:p>
            <a:pPr algn="ctr"/>
            <a:r>
              <a:rPr lang="en-US" b="1" dirty="0">
                <a:latin typeface="Calibri" panose="020F0502020204030204" pitchFamily="34" charset="0"/>
                <a:cs typeface="Calibri" panose="020F0502020204030204" pitchFamily="34" charset="0"/>
              </a:rPr>
              <a:t>(relationship)</a:t>
            </a:r>
            <a:endParaRPr lang="en-US" dirty="0"/>
          </a:p>
        </p:txBody>
      </p:sp>
      <p:sp>
        <p:nvSpPr>
          <p:cNvPr id="4" name="TextBox 3">
            <a:extLst>
              <a:ext uri="{FF2B5EF4-FFF2-40B4-BE49-F238E27FC236}">
                <a16:creationId xmlns:a16="http://schemas.microsoft.com/office/drawing/2014/main" id="{27D57A48-84C9-406E-88B6-00D47EE80C3C}"/>
              </a:ext>
            </a:extLst>
          </p:cNvPr>
          <p:cNvSpPr txBox="1"/>
          <p:nvPr/>
        </p:nvSpPr>
        <p:spPr>
          <a:xfrm>
            <a:off x="3223198" y="5647861"/>
            <a:ext cx="1524520"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CityID,MealID</a:t>
            </a:r>
            <a:endParaRPr lang="en-US" dirty="0"/>
          </a:p>
        </p:txBody>
      </p:sp>
      <p:sp>
        <p:nvSpPr>
          <p:cNvPr id="8" name="TextBox 7">
            <a:extLst>
              <a:ext uri="{FF2B5EF4-FFF2-40B4-BE49-F238E27FC236}">
                <a16:creationId xmlns:a16="http://schemas.microsoft.com/office/drawing/2014/main" id="{3A7D4D6F-6B3C-4CD0-B9D7-E83FCA7B3B65}"/>
              </a:ext>
            </a:extLst>
          </p:cNvPr>
          <p:cNvSpPr txBox="1"/>
          <p:nvPr/>
        </p:nvSpPr>
        <p:spPr>
          <a:xfrm>
            <a:off x="6563924" y="5419648"/>
            <a:ext cx="5501715"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Taste is the connection between the Cities and </a:t>
            </a:r>
            <a:r>
              <a:rPr lang="en-US" i="1" dirty="0" err="1">
                <a:latin typeface="Calibri" panose="020F0502020204030204" pitchFamily="34" charset="0"/>
                <a:cs typeface="Calibri" panose="020F0502020204030204" pitchFamily="34" charset="0"/>
              </a:rPr>
              <a:t>FamousMeal</a:t>
            </a:r>
            <a:r>
              <a:rPr lang="en-US" i="1" dirty="0">
                <a:latin typeface="Calibri" panose="020F0502020204030204" pitchFamily="34" charset="0"/>
                <a:cs typeface="Calibri" panose="020F0502020204030204" pitchFamily="34" charset="0"/>
              </a:rPr>
              <a:t> tables. That is, the </a:t>
            </a:r>
            <a:r>
              <a:rPr lang="en-US" i="1" dirty="0" err="1">
                <a:latin typeface="Calibri" panose="020F0502020204030204" pitchFamily="34" charset="0"/>
                <a:cs typeface="Calibri" panose="020F0502020204030204" pitchFamily="34" charset="0"/>
              </a:rPr>
              <a:t>CityID</a:t>
            </a:r>
            <a:r>
              <a:rPr lang="en-US" i="1" dirty="0">
                <a:latin typeface="Calibri" panose="020F0502020204030204" pitchFamily="34" charset="0"/>
                <a:cs typeface="Calibri" panose="020F0502020204030204" pitchFamily="34" charset="0"/>
              </a:rPr>
              <a:t> in the Cities table is added to the </a:t>
            </a:r>
            <a:r>
              <a:rPr lang="en-US" i="1" dirty="0" err="1">
                <a:latin typeface="Calibri" panose="020F0502020204030204" pitchFamily="34" charset="0"/>
                <a:cs typeface="Calibri" panose="020F0502020204030204" pitchFamily="34" charset="0"/>
              </a:rPr>
              <a:t>FamousMeal</a:t>
            </a:r>
            <a:r>
              <a:rPr lang="en-US" i="1" dirty="0">
                <a:latin typeface="Calibri" panose="020F0502020204030204" pitchFamily="34" charset="0"/>
                <a:cs typeface="Calibri" panose="020F0502020204030204" pitchFamily="34" charset="0"/>
              </a:rPr>
              <a:t> able as a foreign key.</a:t>
            </a:r>
          </a:p>
          <a:p>
            <a:endParaRPr lang="en-US" dirty="0"/>
          </a:p>
        </p:txBody>
      </p:sp>
    </p:spTree>
    <p:extLst>
      <p:ext uri="{BB962C8B-B14F-4D97-AF65-F5344CB8AC3E}">
        <p14:creationId xmlns:p14="http://schemas.microsoft.com/office/powerpoint/2010/main" val="173201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3A50-2574-430E-B8EE-ADDC4C909840}"/>
              </a:ext>
            </a:extLst>
          </p:cNvPr>
          <p:cNvSpPr>
            <a:spLocks noGrp="1"/>
          </p:cNvSpPr>
          <p:nvPr>
            <p:ph type="title"/>
          </p:nvPr>
        </p:nvSpPr>
        <p:spPr>
          <a:xfrm>
            <a:off x="3844272" y="-357568"/>
            <a:ext cx="9905998" cy="1478570"/>
          </a:xfrm>
        </p:spPr>
        <p:txBody>
          <a:bodyPr>
            <a:normAutofit/>
          </a:bodyPr>
          <a:lstStyle/>
          <a:p>
            <a:r>
              <a:rPr lang="en-US" sz="3200" dirty="0"/>
              <a:t>Database setup</a:t>
            </a:r>
            <a:r>
              <a:rPr lang="az-Latn-AZ" sz="3200" dirty="0"/>
              <a:t> </a:t>
            </a:r>
            <a:endParaRPr lang="en-US" sz="3200" dirty="0"/>
          </a:p>
        </p:txBody>
      </p:sp>
      <p:sp>
        <p:nvSpPr>
          <p:cNvPr id="5" name="Content Placeholder 4">
            <a:extLst>
              <a:ext uri="{FF2B5EF4-FFF2-40B4-BE49-F238E27FC236}">
                <a16:creationId xmlns:a16="http://schemas.microsoft.com/office/drawing/2014/main" id="{0750BC53-247E-4919-8B27-C70DB2471E01}"/>
              </a:ext>
            </a:extLst>
          </p:cNvPr>
          <p:cNvSpPr>
            <a:spLocks noGrp="1"/>
          </p:cNvSpPr>
          <p:nvPr>
            <p:ph idx="1"/>
          </p:nvPr>
        </p:nvSpPr>
        <p:spPr>
          <a:xfrm>
            <a:off x="805236" y="574280"/>
            <a:ext cx="4734953" cy="655078"/>
          </a:xfrm>
        </p:spPr>
        <p:txBody>
          <a:bodyPr>
            <a:normAutofit fontScale="92500"/>
          </a:bodyPr>
          <a:lstStyle/>
          <a:p>
            <a:pPr marL="0" indent="0">
              <a:buNone/>
            </a:pPr>
            <a:r>
              <a:rPr lang="en-US" sz="2000" dirty="0"/>
              <a:t>First,  I have created the </a:t>
            </a:r>
            <a:r>
              <a:rPr lang="en-US" sz="2000" b="1" dirty="0"/>
              <a:t>CONTINENTS</a:t>
            </a:r>
            <a:r>
              <a:rPr lang="en-US" sz="2000" dirty="0"/>
              <a:t> table:</a:t>
            </a:r>
          </a:p>
        </p:txBody>
      </p:sp>
      <p:pic>
        <p:nvPicPr>
          <p:cNvPr id="6" name="Picture 5">
            <a:extLst>
              <a:ext uri="{FF2B5EF4-FFF2-40B4-BE49-F238E27FC236}">
                <a16:creationId xmlns:a16="http://schemas.microsoft.com/office/drawing/2014/main" id="{235519B9-B4DA-4EB9-A544-ED5B9AB7100E}"/>
              </a:ext>
            </a:extLst>
          </p:cNvPr>
          <p:cNvPicPr>
            <a:picLocks noChangeAspect="1"/>
          </p:cNvPicPr>
          <p:nvPr/>
        </p:nvPicPr>
        <p:blipFill>
          <a:blip r:embed="rId2"/>
          <a:stretch>
            <a:fillRect/>
          </a:stretch>
        </p:blipFill>
        <p:spPr>
          <a:xfrm>
            <a:off x="1418804" y="1020191"/>
            <a:ext cx="2971800" cy="1190625"/>
          </a:xfrm>
          <a:prstGeom prst="rect">
            <a:avLst/>
          </a:prstGeom>
        </p:spPr>
      </p:pic>
      <p:sp>
        <p:nvSpPr>
          <p:cNvPr id="7" name="TextBox 6">
            <a:extLst>
              <a:ext uri="{FF2B5EF4-FFF2-40B4-BE49-F238E27FC236}">
                <a16:creationId xmlns:a16="http://schemas.microsoft.com/office/drawing/2014/main" id="{BC53AD79-7A3A-44A3-BAF7-9971CE08100E}"/>
              </a:ext>
            </a:extLst>
          </p:cNvPr>
          <p:cNvSpPr txBox="1"/>
          <p:nvPr/>
        </p:nvSpPr>
        <p:spPr>
          <a:xfrm>
            <a:off x="1968358" y="2256617"/>
            <a:ext cx="5037560" cy="400110"/>
          </a:xfrm>
          <a:prstGeom prst="rect">
            <a:avLst/>
          </a:prstGeom>
          <a:noFill/>
        </p:spPr>
        <p:txBody>
          <a:bodyPr wrap="square" rtlCol="0">
            <a:spAutoFit/>
          </a:bodyPr>
          <a:lstStyle/>
          <a:p>
            <a:r>
              <a:rPr lang="en-US" sz="2000" dirty="0"/>
              <a:t>Then the </a:t>
            </a:r>
            <a:r>
              <a:rPr lang="en-US" sz="2000" b="1" dirty="0"/>
              <a:t>Countries</a:t>
            </a:r>
            <a:r>
              <a:rPr lang="en-US" sz="2000" dirty="0"/>
              <a:t> table that is connected to it:</a:t>
            </a:r>
          </a:p>
        </p:txBody>
      </p:sp>
      <p:pic>
        <p:nvPicPr>
          <p:cNvPr id="9" name="Picture 8">
            <a:extLst>
              <a:ext uri="{FF2B5EF4-FFF2-40B4-BE49-F238E27FC236}">
                <a16:creationId xmlns:a16="http://schemas.microsoft.com/office/drawing/2014/main" id="{6A6C1B0D-CF54-43D3-9D5A-27429DDD257B}"/>
              </a:ext>
            </a:extLst>
          </p:cNvPr>
          <p:cNvPicPr>
            <a:picLocks noChangeAspect="1"/>
          </p:cNvPicPr>
          <p:nvPr/>
        </p:nvPicPr>
        <p:blipFill>
          <a:blip r:embed="rId3"/>
          <a:stretch>
            <a:fillRect/>
          </a:stretch>
        </p:blipFill>
        <p:spPr>
          <a:xfrm>
            <a:off x="2861841" y="2742869"/>
            <a:ext cx="3057525" cy="2228850"/>
          </a:xfrm>
          <a:prstGeom prst="rect">
            <a:avLst/>
          </a:prstGeom>
        </p:spPr>
      </p:pic>
      <p:sp>
        <p:nvSpPr>
          <p:cNvPr id="10" name="TextBox 9">
            <a:extLst>
              <a:ext uri="{FF2B5EF4-FFF2-40B4-BE49-F238E27FC236}">
                <a16:creationId xmlns:a16="http://schemas.microsoft.com/office/drawing/2014/main" id="{0DA31533-2CD4-4745-B46A-375ADCD7674C}"/>
              </a:ext>
            </a:extLst>
          </p:cNvPr>
          <p:cNvSpPr txBox="1"/>
          <p:nvPr/>
        </p:nvSpPr>
        <p:spPr>
          <a:xfrm>
            <a:off x="3639156" y="5057861"/>
            <a:ext cx="7929607" cy="400110"/>
          </a:xfrm>
          <a:prstGeom prst="rect">
            <a:avLst/>
          </a:prstGeom>
          <a:noFill/>
        </p:spPr>
        <p:txBody>
          <a:bodyPr wrap="none" rtlCol="0">
            <a:spAutoFit/>
          </a:bodyPr>
          <a:lstStyle/>
          <a:p>
            <a:r>
              <a:rPr lang="en-US" sz="2000" dirty="0"/>
              <a:t>We add a Foreign Key that shows the relationship between these two tables:</a:t>
            </a:r>
          </a:p>
        </p:txBody>
      </p:sp>
      <p:pic>
        <p:nvPicPr>
          <p:cNvPr id="11" name="Picture 10">
            <a:extLst>
              <a:ext uri="{FF2B5EF4-FFF2-40B4-BE49-F238E27FC236}">
                <a16:creationId xmlns:a16="http://schemas.microsoft.com/office/drawing/2014/main" id="{DC632FEE-B414-4518-AE0F-8D5AD90FA102}"/>
              </a:ext>
            </a:extLst>
          </p:cNvPr>
          <p:cNvPicPr>
            <a:picLocks noChangeAspect="1"/>
          </p:cNvPicPr>
          <p:nvPr/>
        </p:nvPicPr>
        <p:blipFill>
          <a:blip r:embed="rId4"/>
          <a:stretch>
            <a:fillRect/>
          </a:stretch>
        </p:blipFill>
        <p:spPr>
          <a:xfrm>
            <a:off x="4419085" y="5582568"/>
            <a:ext cx="6709485" cy="701152"/>
          </a:xfrm>
          <a:prstGeom prst="rect">
            <a:avLst/>
          </a:prstGeom>
        </p:spPr>
      </p:pic>
    </p:spTree>
    <p:extLst>
      <p:ext uri="{BB962C8B-B14F-4D97-AF65-F5344CB8AC3E}">
        <p14:creationId xmlns:p14="http://schemas.microsoft.com/office/powerpoint/2010/main" val="306925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CA05CF-4950-4C8F-A15A-E749ADE8AEA5}"/>
              </a:ext>
            </a:extLst>
          </p:cNvPr>
          <p:cNvSpPr txBox="1"/>
          <p:nvPr/>
        </p:nvSpPr>
        <p:spPr>
          <a:xfrm>
            <a:off x="2593893" y="4539395"/>
            <a:ext cx="8789650" cy="400110"/>
          </a:xfrm>
          <a:prstGeom prst="rect">
            <a:avLst/>
          </a:prstGeom>
          <a:noFill/>
        </p:spPr>
        <p:txBody>
          <a:bodyPr wrap="none" rtlCol="0">
            <a:spAutoFit/>
          </a:bodyPr>
          <a:lstStyle/>
          <a:p>
            <a:r>
              <a:rPr lang="az-Latn-AZ" sz="2000" dirty="0"/>
              <a:t>Then the FamousMeal table, which has a relationship with the Citites </a:t>
            </a:r>
            <a:r>
              <a:rPr lang="en-US" sz="2000" dirty="0"/>
              <a:t>table, is created:</a:t>
            </a:r>
          </a:p>
        </p:txBody>
      </p:sp>
      <p:pic>
        <p:nvPicPr>
          <p:cNvPr id="6" name="Picture 5">
            <a:extLst>
              <a:ext uri="{FF2B5EF4-FFF2-40B4-BE49-F238E27FC236}">
                <a16:creationId xmlns:a16="http://schemas.microsoft.com/office/drawing/2014/main" id="{FD240630-FBC4-4CFD-A13A-59CA3EFBF183}"/>
              </a:ext>
            </a:extLst>
          </p:cNvPr>
          <p:cNvPicPr>
            <a:picLocks noChangeAspect="1"/>
          </p:cNvPicPr>
          <p:nvPr/>
        </p:nvPicPr>
        <p:blipFill>
          <a:blip r:embed="rId2"/>
          <a:stretch>
            <a:fillRect/>
          </a:stretch>
        </p:blipFill>
        <p:spPr>
          <a:xfrm>
            <a:off x="5512905" y="4961095"/>
            <a:ext cx="5486326" cy="1772132"/>
          </a:xfrm>
          <a:prstGeom prst="rect">
            <a:avLst/>
          </a:prstGeom>
        </p:spPr>
      </p:pic>
      <p:sp>
        <p:nvSpPr>
          <p:cNvPr id="8" name="Rectangle 7">
            <a:extLst>
              <a:ext uri="{FF2B5EF4-FFF2-40B4-BE49-F238E27FC236}">
                <a16:creationId xmlns:a16="http://schemas.microsoft.com/office/drawing/2014/main" id="{A10C5FA6-E29A-4914-B666-D09E21B6D4A8}"/>
              </a:ext>
            </a:extLst>
          </p:cNvPr>
          <p:cNvSpPr/>
          <p:nvPr/>
        </p:nvSpPr>
        <p:spPr>
          <a:xfrm>
            <a:off x="1890043" y="2322116"/>
            <a:ext cx="2619628" cy="400110"/>
          </a:xfrm>
          <a:prstGeom prst="rect">
            <a:avLst/>
          </a:prstGeom>
        </p:spPr>
        <p:txBody>
          <a:bodyPr wrap="none">
            <a:spAutoFit/>
          </a:bodyPr>
          <a:lstStyle/>
          <a:p>
            <a:r>
              <a:rPr lang="en-US" sz="2000" dirty="0"/>
              <a:t>Let's create Cities table:</a:t>
            </a:r>
          </a:p>
        </p:txBody>
      </p:sp>
      <p:pic>
        <p:nvPicPr>
          <p:cNvPr id="9" name="Picture 8">
            <a:extLst>
              <a:ext uri="{FF2B5EF4-FFF2-40B4-BE49-F238E27FC236}">
                <a16:creationId xmlns:a16="http://schemas.microsoft.com/office/drawing/2014/main" id="{A9AAE7F9-BDE4-48D2-AC25-F2F76570BA79}"/>
              </a:ext>
            </a:extLst>
          </p:cNvPr>
          <p:cNvPicPr>
            <a:picLocks noChangeAspect="1"/>
          </p:cNvPicPr>
          <p:nvPr/>
        </p:nvPicPr>
        <p:blipFill>
          <a:blip r:embed="rId3"/>
          <a:stretch>
            <a:fillRect/>
          </a:stretch>
        </p:blipFill>
        <p:spPr>
          <a:xfrm>
            <a:off x="2763215" y="613202"/>
            <a:ext cx="4525481" cy="1745543"/>
          </a:xfrm>
          <a:prstGeom prst="rect">
            <a:avLst/>
          </a:prstGeom>
        </p:spPr>
      </p:pic>
      <p:pic>
        <p:nvPicPr>
          <p:cNvPr id="10" name="Picture 9">
            <a:extLst>
              <a:ext uri="{FF2B5EF4-FFF2-40B4-BE49-F238E27FC236}">
                <a16:creationId xmlns:a16="http://schemas.microsoft.com/office/drawing/2014/main" id="{689F57D1-3498-45F7-BCE9-1D7742BDFEB9}"/>
              </a:ext>
            </a:extLst>
          </p:cNvPr>
          <p:cNvPicPr>
            <a:picLocks noChangeAspect="1"/>
          </p:cNvPicPr>
          <p:nvPr/>
        </p:nvPicPr>
        <p:blipFill>
          <a:blip r:embed="rId4"/>
          <a:stretch>
            <a:fillRect/>
          </a:stretch>
        </p:blipFill>
        <p:spPr>
          <a:xfrm>
            <a:off x="4077174" y="2707146"/>
            <a:ext cx="5160479" cy="1905548"/>
          </a:xfrm>
          <a:prstGeom prst="rect">
            <a:avLst/>
          </a:prstGeom>
        </p:spPr>
      </p:pic>
      <p:sp>
        <p:nvSpPr>
          <p:cNvPr id="11" name="Rectangle 10">
            <a:extLst>
              <a:ext uri="{FF2B5EF4-FFF2-40B4-BE49-F238E27FC236}">
                <a16:creationId xmlns:a16="http://schemas.microsoft.com/office/drawing/2014/main" id="{0266402E-D39E-440E-A75C-04D7034A705A}"/>
              </a:ext>
            </a:extLst>
          </p:cNvPr>
          <p:cNvSpPr/>
          <p:nvPr/>
        </p:nvSpPr>
        <p:spPr>
          <a:xfrm>
            <a:off x="1418135" y="210530"/>
            <a:ext cx="2690160" cy="400110"/>
          </a:xfrm>
          <a:prstGeom prst="rect">
            <a:avLst/>
          </a:prstGeom>
        </p:spPr>
        <p:txBody>
          <a:bodyPr wrap="none">
            <a:spAutoFit/>
          </a:bodyPr>
          <a:lstStyle/>
          <a:p>
            <a:r>
              <a:rPr lang="en-US" sz="2000" dirty="0"/>
              <a:t>Let's create States table:</a:t>
            </a:r>
          </a:p>
        </p:txBody>
      </p:sp>
    </p:spTree>
    <p:extLst>
      <p:ext uri="{BB962C8B-B14F-4D97-AF65-F5344CB8AC3E}">
        <p14:creationId xmlns:p14="http://schemas.microsoft.com/office/powerpoint/2010/main" val="92123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76660-8231-430C-A425-FC8D9C906DE5}"/>
              </a:ext>
            </a:extLst>
          </p:cNvPr>
          <p:cNvSpPr>
            <a:spLocks noGrp="1"/>
          </p:cNvSpPr>
          <p:nvPr>
            <p:ph idx="1"/>
          </p:nvPr>
        </p:nvSpPr>
        <p:spPr>
          <a:xfrm>
            <a:off x="1143000" y="662734"/>
            <a:ext cx="9905999" cy="3541714"/>
          </a:xfrm>
        </p:spPr>
        <p:txBody>
          <a:bodyPr>
            <a:normAutofit/>
          </a:bodyPr>
          <a:lstStyle/>
          <a:p>
            <a:pPr marL="0" indent="0">
              <a:buNone/>
            </a:pPr>
            <a:r>
              <a:rPr lang="az-Latn-AZ" sz="2000" dirty="0"/>
              <a:t>Then the BestPlace table, which has a relationship with the Citites table, is created:</a:t>
            </a:r>
          </a:p>
        </p:txBody>
      </p:sp>
      <p:pic>
        <p:nvPicPr>
          <p:cNvPr id="4" name="Picture 3">
            <a:extLst>
              <a:ext uri="{FF2B5EF4-FFF2-40B4-BE49-F238E27FC236}">
                <a16:creationId xmlns:a16="http://schemas.microsoft.com/office/drawing/2014/main" id="{3E024B1F-7EE2-4228-940A-5A230DD424C1}"/>
              </a:ext>
            </a:extLst>
          </p:cNvPr>
          <p:cNvPicPr>
            <a:picLocks noChangeAspect="1"/>
          </p:cNvPicPr>
          <p:nvPr/>
        </p:nvPicPr>
        <p:blipFill>
          <a:blip r:embed="rId2"/>
          <a:stretch>
            <a:fillRect/>
          </a:stretch>
        </p:blipFill>
        <p:spPr>
          <a:xfrm>
            <a:off x="2458850" y="1214391"/>
            <a:ext cx="6924675" cy="2438400"/>
          </a:xfrm>
          <a:prstGeom prst="rect">
            <a:avLst/>
          </a:prstGeom>
        </p:spPr>
      </p:pic>
      <p:pic>
        <p:nvPicPr>
          <p:cNvPr id="5" name="Picture 4">
            <a:extLst>
              <a:ext uri="{FF2B5EF4-FFF2-40B4-BE49-F238E27FC236}">
                <a16:creationId xmlns:a16="http://schemas.microsoft.com/office/drawing/2014/main" id="{AA972AA8-A9E5-4C27-BEE5-CA1F53CAA705}"/>
              </a:ext>
            </a:extLst>
          </p:cNvPr>
          <p:cNvPicPr>
            <a:picLocks noChangeAspect="1"/>
          </p:cNvPicPr>
          <p:nvPr/>
        </p:nvPicPr>
        <p:blipFill>
          <a:blip r:embed="rId3"/>
          <a:stretch>
            <a:fillRect/>
          </a:stretch>
        </p:blipFill>
        <p:spPr>
          <a:xfrm>
            <a:off x="5045359" y="4527613"/>
            <a:ext cx="6134100" cy="1866900"/>
          </a:xfrm>
          <a:prstGeom prst="rect">
            <a:avLst/>
          </a:prstGeom>
        </p:spPr>
      </p:pic>
      <p:sp>
        <p:nvSpPr>
          <p:cNvPr id="6" name="TextBox 5">
            <a:extLst>
              <a:ext uri="{FF2B5EF4-FFF2-40B4-BE49-F238E27FC236}">
                <a16:creationId xmlns:a16="http://schemas.microsoft.com/office/drawing/2014/main" id="{A2DA2951-2D98-4122-AD3D-AD0CCCB88C3E}"/>
              </a:ext>
            </a:extLst>
          </p:cNvPr>
          <p:cNvSpPr txBox="1"/>
          <p:nvPr/>
        </p:nvSpPr>
        <p:spPr>
          <a:xfrm>
            <a:off x="4061011" y="3881282"/>
            <a:ext cx="8102796" cy="646331"/>
          </a:xfrm>
          <a:prstGeom prst="rect">
            <a:avLst/>
          </a:prstGeom>
          <a:noFill/>
        </p:spPr>
        <p:txBody>
          <a:bodyPr wrap="none" rtlCol="0">
            <a:spAutoFit/>
          </a:bodyPr>
          <a:lstStyle/>
          <a:p>
            <a:r>
              <a:rPr lang="az-Latn-AZ" dirty="0"/>
              <a:t>Then the TransportApp table, which has a relationship with the Citites table, is created:</a:t>
            </a:r>
          </a:p>
          <a:p>
            <a:endParaRPr lang="en-US" dirty="0"/>
          </a:p>
        </p:txBody>
      </p:sp>
    </p:spTree>
    <p:extLst>
      <p:ext uri="{BB962C8B-B14F-4D97-AF65-F5344CB8AC3E}">
        <p14:creationId xmlns:p14="http://schemas.microsoft.com/office/powerpoint/2010/main" val="283869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2726-943E-4354-A32D-AA820432F7BD}"/>
              </a:ext>
            </a:extLst>
          </p:cNvPr>
          <p:cNvSpPr>
            <a:spLocks noGrp="1"/>
          </p:cNvSpPr>
          <p:nvPr>
            <p:ph type="title"/>
          </p:nvPr>
        </p:nvSpPr>
        <p:spPr>
          <a:xfrm>
            <a:off x="3659326" y="0"/>
            <a:ext cx="9905998" cy="1478570"/>
          </a:xfrm>
        </p:spPr>
        <p:txBody>
          <a:bodyPr>
            <a:normAutofit/>
          </a:bodyPr>
          <a:lstStyle/>
          <a:p>
            <a:r>
              <a:rPr lang="en-US" sz="2800" b="1" dirty="0"/>
              <a:t>I have some codes</a:t>
            </a:r>
          </a:p>
        </p:txBody>
      </p:sp>
      <p:pic>
        <p:nvPicPr>
          <p:cNvPr id="4" name="Picture 3">
            <a:extLst>
              <a:ext uri="{FF2B5EF4-FFF2-40B4-BE49-F238E27FC236}">
                <a16:creationId xmlns:a16="http://schemas.microsoft.com/office/drawing/2014/main" id="{064FFA39-37BA-41D3-8A1C-9CB437E7A207}"/>
              </a:ext>
            </a:extLst>
          </p:cNvPr>
          <p:cNvPicPr>
            <a:picLocks noChangeAspect="1"/>
          </p:cNvPicPr>
          <p:nvPr/>
        </p:nvPicPr>
        <p:blipFill>
          <a:blip r:embed="rId2"/>
          <a:stretch>
            <a:fillRect/>
          </a:stretch>
        </p:blipFill>
        <p:spPr>
          <a:xfrm>
            <a:off x="1221291" y="1081173"/>
            <a:ext cx="9258300" cy="1961610"/>
          </a:xfrm>
          <a:prstGeom prst="rect">
            <a:avLst/>
          </a:prstGeom>
        </p:spPr>
      </p:pic>
      <p:pic>
        <p:nvPicPr>
          <p:cNvPr id="6" name="Picture 5">
            <a:extLst>
              <a:ext uri="{FF2B5EF4-FFF2-40B4-BE49-F238E27FC236}">
                <a16:creationId xmlns:a16="http://schemas.microsoft.com/office/drawing/2014/main" id="{94449AEE-C11A-48FE-BDC3-06665B618064}"/>
              </a:ext>
            </a:extLst>
          </p:cNvPr>
          <p:cNvPicPr>
            <a:picLocks noChangeAspect="1"/>
          </p:cNvPicPr>
          <p:nvPr/>
        </p:nvPicPr>
        <p:blipFill>
          <a:blip r:embed="rId3"/>
          <a:stretch>
            <a:fillRect/>
          </a:stretch>
        </p:blipFill>
        <p:spPr>
          <a:xfrm>
            <a:off x="1221291" y="3429000"/>
            <a:ext cx="9258300" cy="1114425"/>
          </a:xfrm>
          <a:prstGeom prst="rect">
            <a:avLst/>
          </a:prstGeom>
        </p:spPr>
      </p:pic>
      <p:pic>
        <p:nvPicPr>
          <p:cNvPr id="7" name="Picture 6">
            <a:extLst>
              <a:ext uri="{FF2B5EF4-FFF2-40B4-BE49-F238E27FC236}">
                <a16:creationId xmlns:a16="http://schemas.microsoft.com/office/drawing/2014/main" id="{C69A3B06-902E-4D71-9209-B77A96BA492A}"/>
              </a:ext>
            </a:extLst>
          </p:cNvPr>
          <p:cNvPicPr>
            <a:picLocks noChangeAspect="1"/>
          </p:cNvPicPr>
          <p:nvPr/>
        </p:nvPicPr>
        <p:blipFill>
          <a:blip r:embed="rId4"/>
          <a:stretch>
            <a:fillRect/>
          </a:stretch>
        </p:blipFill>
        <p:spPr>
          <a:xfrm>
            <a:off x="1221292" y="4901067"/>
            <a:ext cx="9258299" cy="1647310"/>
          </a:xfrm>
          <a:prstGeom prst="rect">
            <a:avLst/>
          </a:prstGeom>
        </p:spPr>
      </p:pic>
    </p:spTree>
    <p:extLst>
      <p:ext uri="{BB962C8B-B14F-4D97-AF65-F5344CB8AC3E}">
        <p14:creationId xmlns:p14="http://schemas.microsoft.com/office/powerpoint/2010/main" val="11478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0A38D3-85A2-4FD0-9357-72621C626CCE}"/>
              </a:ext>
            </a:extLst>
          </p:cNvPr>
          <p:cNvPicPr>
            <a:picLocks noChangeAspect="1"/>
          </p:cNvPicPr>
          <p:nvPr/>
        </p:nvPicPr>
        <p:blipFill>
          <a:blip r:embed="rId2"/>
          <a:stretch>
            <a:fillRect/>
          </a:stretch>
        </p:blipFill>
        <p:spPr>
          <a:xfrm>
            <a:off x="1338758" y="438150"/>
            <a:ext cx="9514484" cy="2026754"/>
          </a:xfrm>
          <a:prstGeom prst="rect">
            <a:avLst/>
          </a:prstGeom>
        </p:spPr>
      </p:pic>
      <p:pic>
        <p:nvPicPr>
          <p:cNvPr id="5" name="Picture 4">
            <a:extLst>
              <a:ext uri="{FF2B5EF4-FFF2-40B4-BE49-F238E27FC236}">
                <a16:creationId xmlns:a16="http://schemas.microsoft.com/office/drawing/2014/main" id="{822CE15C-7B3A-48B3-9E2B-15E026F9386A}"/>
              </a:ext>
            </a:extLst>
          </p:cNvPr>
          <p:cNvPicPr>
            <a:picLocks noChangeAspect="1"/>
          </p:cNvPicPr>
          <p:nvPr/>
        </p:nvPicPr>
        <p:blipFill>
          <a:blip r:embed="rId3"/>
          <a:stretch>
            <a:fillRect/>
          </a:stretch>
        </p:blipFill>
        <p:spPr>
          <a:xfrm>
            <a:off x="1329192" y="2816087"/>
            <a:ext cx="9533616" cy="1444487"/>
          </a:xfrm>
          <a:prstGeom prst="rect">
            <a:avLst/>
          </a:prstGeom>
        </p:spPr>
      </p:pic>
      <p:pic>
        <p:nvPicPr>
          <p:cNvPr id="6" name="Picture 5">
            <a:extLst>
              <a:ext uri="{FF2B5EF4-FFF2-40B4-BE49-F238E27FC236}">
                <a16:creationId xmlns:a16="http://schemas.microsoft.com/office/drawing/2014/main" id="{AC52B77D-E580-4A0D-9AB3-1A4B00872CBF}"/>
              </a:ext>
            </a:extLst>
          </p:cNvPr>
          <p:cNvPicPr>
            <a:picLocks noChangeAspect="1"/>
          </p:cNvPicPr>
          <p:nvPr/>
        </p:nvPicPr>
        <p:blipFill>
          <a:blip r:embed="rId4"/>
          <a:stretch>
            <a:fillRect/>
          </a:stretch>
        </p:blipFill>
        <p:spPr>
          <a:xfrm>
            <a:off x="1319626" y="4611757"/>
            <a:ext cx="9609900" cy="1601650"/>
          </a:xfrm>
          <a:prstGeom prst="rect">
            <a:avLst/>
          </a:prstGeom>
        </p:spPr>
      </p:pic>
    </p:spTree>
    <p:extLst>
      <p:ext uri="{BB962C8B-B14F-4D97-AF65-F5344CB8AC3E}">
        <p14:creationId xmlns:p14="http://schemas.microsoft.com/office/powerpoint/2010/main" val="315362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EE55-9F4A-4137-A80D-1CE4DC2DDDF2}"/>
              </a:ext>
            </a:extLst>
          </p:cNvPr>
          <p:cNvSpPr>
            <a:spLocks noGrp="1"/>
          </p:cNvSpPr>
          <p:nvPr>
            <p:ph type="title"/>
          </p:nvPr>
        </p:nvSpPr>
        <p:spPr>
          <a:xfrm>
            <a:off x="2829536" y="2277623"/>
            <a:ext cx="9905998" cy="1478570"/>
          </a:xfrm>
        </p:spPr>
        <p:txBody>
          <a:bodyPr/>
          <a:lstStyle/>
          <a:p>
            <a:r>
              <a:rPr lang="en-US" dirty="0"/>
              <a:t>thanks for your attention</a:t>
            </a:r>
          </a:p>
        </p:txBody>
      </p:sp>
    </p:spTree>
    <p:extLst>
      <p:ext uri="{BB962C8B-B14F-4D97-AF65-F5344CB8AC3E}">
        <p14:creationId xmlns:p14="http://schemas.microsoft.com/office/powerpoint/2010/main" val="298303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8915-17A6-4316-800E-A75E913F03FD}"/>
              </a:ext>
            </a:extLst>
          </p:cNvPr>
          <p:cNvSpPr>
            <a:spLocks noGrp="1"/>
          </p:cNvSpPr>
          <p:nvPr>
            <p:ph type="title"/>
          </p:nvPr>
        </p:nvSpPr>
        <p:spPr>
          <a:xfrm>
            <a:off x="2286002" y="611891"/>
            <a:ext cx="9905998" cy="1478570"/>
          </a:xfrm>
        </p:spPr>
        <p:txBody>
          <a:bodyPr/>
          <a:lstStyle/>
          <a:p>
            <a:r>
              <a:rPr lang="en-US" dirty="0"/>
              <a:t>WHY DO I CREATE THIS DATABASE ?</a:t>
            </a:r>
            <a:br>
              <a:rPr lang="ru-RU" b="1" dirty="0">
                <a:ln w="22225">
                  <a:solidFill>
                    <a:schemeClr val="accent2"/>
                  </a:solidFill>
                  <a:prstDash val="solid"/>
                </a:ln>
                <a:solidFill>
                  <a:schemeClr val="accent2">
                    <a:lumMod val="40000"/>
                    <a:lumOff val="60000"/>
                  </a:schemeClr>
                </a:solidFill>
              </a:rPr>
            </a:br>
            <a:endParaRPr lang="en-US" dirty="0"/>
          </a:p>
        </p:txBody>
      </p:sp>
      <p:sp>
        <p:nvSpPr>
          <p:cNvPr id="3" name="Content Placeholder 2">
            <a:extLst>
              <a:ext uri="{FF2B5EF4-FFF2-40B4-BE49-F238E27FC236}">
                <a16:creationId xmlns:a16="http://schemas.microsoft.com/office/drawing/2014/main" id="{63071BCE-4F9C-4A0A-B358-6B1A59EECC62}"/>
              </a:ext>
            </a:extLst>
          </p:cNvPr>
          <p:cNvSpPr>
            <a:spLocks noGrp="1"/>
          </p:cNvSpPr>
          <p:nvPr>
            <p:ph idx="1"/>
          </p:nvPr>
        </p:nvSpPr>
        <p:spPr>
          <a:xfrm>
            <a:off x="1116496" y="1703958"/>
            <a:ext cx="10187609" cy="4542151"/>
          </a:xfrm>
        </p:spPr>
        <p:txBody>
          <a:bodyPr>
            <a:normAutofit fontScale="92500"/>
          </a:bodyPr>
          <a:lstStyle/>
          <a:p>
            <a:pPr marL="0" indent="0" algn="just">
              <a:buNone/>
            </a:pPr>
            <a:r>
              <a:rPr lang="az-Latn-AZ" dirty="0"/>
              <a:t>Travel Database</a:t>
            </a:r>
            <a:r>
              <a:rPr lang="en-US" dirty="0"/>
              <a:t>, my goal in creating this database related to travel is that someone who wants to travel can more easily find the information he needs based on where he wants to go. I wanted to create this idea more based on my favorite activities</a:t>
            </a:r>
            <a:r>
              <a:rPr lang="az-Latn-AZ" dirty="0"/>
              <a:t> (travel)</a:t>
            </a:r>
            <a:r>
              <a:rPr lang="en-US" dirty="0"/>
              <a:t>. Because when I travel myself, I find this information on different websites and it is a bit of a waste of time.</a:t>
            </a:r>
            <a:r>
              <a:rPr lang="az-Latn-AZ" dirty="0"/>
              <a:t> </a:t>
            </a:r>
            <a:r>
              <a:rPr lang="en-US" dirty="0"/>
              <a:t>Which can be the most important set of information that a person who wants to travel will need. Since this is my mini database, I couldn't fit all the countries and cities. I created a database based on the more popular places I know.</a:t>
            </a:r>
          </a:p>
          <a:p>
            <a:pPr marL="0" indent="0" algn="just">
              <a:buNone/>
            </a:pPr>
            <a:r>
              <a:rPr lang="en-US" dirty="0"/>
              <a:t>I have prepared 2 types of </a:t>
            </a:r>
            <a:r>
              <a:rPr lang="az-Latn-AZ" dirty="0"/>
              <a:t>EER</a:t>
            </a:r>
            <a:r>
              <a:rPr lang="en-US" dirty="0"/>
              <a:t> </a:t>
            </a:r>
            <a:r>
              <a:rPr lang="az-Latn-AZ" dirty="0"/>
              <a:t>D</a:t>
            </a:r>
            <a:r>
              <a:rPr lang="en-US" dirty="0" err="1"/>
              <a:t>iagram</a:t>
            </a:r>
            <a:r>
              <a:rPr lang="az-Latn-AZ" dirty="0"/>
              <a:t>s. </a:t>
            </a:r>
            <a:r>
              <a:rPr lang="en-US" dirty="0"/>
              <a:t>Diagram 2 is easier to understand where I have created tables and shown how they are related to each other by foreign keys.</a:t>
            </a:r>
            <a:endParaRPr lang="az-Latn-AZ" dirty="0"/>
          </a:p>
          <a:p>
            <a:pPr marL="0" indent="0" algn="just">
              <a:buNone/>
            </a:pPr>
            <a:endParaRPr lang="en-US" dirty="0"/>
          </a:p>
        </p:txBody>
      </p:sp>
    </p:spTree>
    <p:extLst>
      <p:ext uri="{BB962C8B-B14F-4D97-AF65-F5344CB8AC3E}">
        <p14:creationId xmlns:p14="http://schemas.microsoft.com/office/powerpoint/2010/main" val="335181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7B2ED-CDEB-437E-B8BB-95FC3AAC1AA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FD327F-F439-49D7-8378-168E62AE633D}"/>
              </a:ext>
            </a:extLst>
          </p:cNvPr>
          <p:cNvPicPr>
            <a:picLocks noChangeAspect="1"/>
          </p:cNvPicPr>
          <p:nvPr/>
        </p:nvPicPr>
        <p:blipFill>
          <a:blip r:embed="rId3"/>
          <a:stretch>
            <a:fillRect/>
          </a:stretch>
        </p:blipFill>
        <p:spPr>
          <a:xfrm>
            <a:off x="0" y="811696"/>
            <a:ext cx="12192000" cy="6046303"/>
          </a:xfrm>
          <a:prstGeom prst="rect">
            <a:avLst/>
          </a:prstGeom>
        </p:spPr>
      </p:pic>
      <p:pic>
        <p:nvPicPr>
          <p:cNvPr id="7" name="Picture 6">
            <a:extLst>
              <a:ext uri="{FF2B5EF4-FFF2-40B4-BE49-F238E27FC236}">
                <a16:creationId xmlns:a16="http://schemas.microsoft.com/office/drawing/2014/main" id="{13711E29-38EF-4E20-9396-B7B72836384D}"/>
              </a:ext>
            </a:extLst>
          </p:cNvPr>
          <p:cNvPicPr>
            <a:picLocks noChangeAspect="1"/>
          </p:cNvPicPr>
          <p:nvPr/>
        </p:nvPicPr>
        <p:blipFill>
          <a:blip r:embed="rId4"/>
          <a:stretch>
            <a:fillRect/>
          </a:stretch>
        </p:blipFill>
        <p:spPr>
          <a:xfrm>
            <a:off x="0" y="-18979"/>
            <a:ext cx="12192000" cy="847725"/>
          </a:xfrm>
          <a:prstGeom prst="rect">
            <a:avLst/>
          </a:prstGeom>
        </p:spPr>
      </p:pic>
      <p:sp>
        <p:nvSpPr>
          <p:cNvPr id="8" name="Rectangle 7">
            <a:extLst>
              <a:ext uri="{FF2B5EF4-FFF2-40B4-BE49-F238E27FC236}">
                <a16:creationId xmlns:a16="http://schemas.microsoft.com/office/drawing/2014/main" id="{CE7D895C-20D6-4080-9511-1E6C86D1BACE}"/>
              </a:ext>
            </a:extLst>
          </p:cNvPr>
          <p:cNvSpPr/>
          <p:nvPr/>
        </p:nvSpPr>
        <p:spPr>
          <a:xfrm>
            <a:off x="3723397" y="120860"/>
            <a:ext cx="4463850" cy="707886"/>
          </a:xfrm>
          <a:prstGeom prst="rect">
            <a:avLst/>
          </a:prstGeom>
          <a:noFill/>
        </p:spPr>
        <p:txBody>
          <a:bodyPr wrap="none" lIns="91440" tIns="45720" rIns="91440" bIns="45720">
            <a:spAutoFit/>
          </a:bodyPr>
          <a:lstStyle/>
          <a:p>
            <a:pPr algn="ctr"/>
            <a:r>
              <a:rPr lang="en-US" sz="4000" dirty="0">
                <a:solidFill>
                  <a:schemeClr val="bg2">
                    <a:lumMod val="40000"/>
                    <a:lumOff val="60000"/>
                  </a:schemeClr>
                </a:solidFill>
              </a:rPr>
              <a:t>OUR EER DIAGRAMS</a:t>
            </a:r>
            <a:endParaRPr lang="en-US" sz="4000" dirty="0">
              <a:ln w="0"/>
              <a:solidFill>
                <a:schemeClr val="bg2">
                  <a:lumMod val="40000"/>
                  <a:lumOff val="6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520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1D4EF6-AEA3-42EB-95F5-5E861A724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7142462"/>
          </a:xfrm>
        </p:spPr>
      </p:pic>
    </p:spTree>
    <p:extLst>
      <p:ext uri="{BB962C8B-B14F-4D97-AF65-F5344CB8AC3E}">
        <p14:creationId xmlns:p14="http://schemas.microsoft.com/office/powerpoint/2010/main" val="168771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ightbulb">
            <a:extLst>
              <a:ext uri="{FF2B5EF4-FFF2-40B4-BE49-F238E27FC236}">
                <a16:creationId xmlns:a16="http://schemas.microsoft.com/office/drawing/2014/main" id="{CFC9BE10-8E22-4522-B6FB-B3C1511BE31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52" y="1960528"/>
            <a:ext cx="2936944" cy="2936944"/>
          </a:xfrm>
        </p:spPr>
      </p:pic>
      <p:sp>
        <p:nvSpPr>
          <p:cNvPr id="6" name="Block Arc 5">
            <a:extLst>
              <a:ext uri="{FF2B5EF4-FFF2-40B4-BE49-F238E27FC236}">
                <a16:creationId xmlns:a16="http://schemas.microsoft.com/office/drawing/2014/main" id="{B227E3F8-7BCD-4635-A49D-B27DB61BCD49}"/>
              </a:ext>
            </a:extLst>
          </p:cNvPr>
          <p:cNvSpPr/>
          <p:nvPr/>
        </p:nvSpPr>
        <p:spPr>
          <a:xfrm rot="5590499">
            <a:off x="-3007079" y="27704"/>
            <a:ext cx="5555629" cy="6802591"/>
          </a:xfrm>
          <a:prstGeom prst="blockArc">
            <a:avLst>
              <a:gd name="adj1" fmla="val 12345360"/>
              <a:gd name="adj2" fmla="val 19820818"/>
              <a:gd name="adj3" fmla="val 2236"/>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0050D88C-9181-415B-B9A2-F69F358CF066}"/>
              </a:ext>
            </a:extLst>
          </p:cNvPr>
          <p:cNvSpPr/>
          <p:nvPr/>
        </p:nvSpPr>
        <p:spPr>
          <a:xfrm>
            <a:off x="1688685" y="1191653"/>
            <a:ext cx="659717" cy="36346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8" name="Oval 7">
            <a:extLst>
              <a:ext uri="{FF2B5EF4-FFF2-40B4-BE49-F238E27FC236}">
                <a16:creationId xmlns:a16="http://schemas.microsoft.com/office/drawing/2014/main" id="{A200744A-BD4C-422F-ACE8-75EC6A688131}"/>
              </a:ext>
            </a:extLst>
          </p:cNvPr>
          <p:cNvSpPr/>
          <p:nvPr/>
        </p:nvSpPr>
        <p:spPr>
          <a:xfrm>
            <a:off x="2391854" y="1996452"/>
            <a:ext cx="748923" cy="51253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a:extLst>
              <a:ext uri="{FF2B5EF4-FFF2-40B4-BE49-F238E27FC236}">
                <a16:creationId xmlns:a16="http://schemas.microsoft.com/office/drawing/2014/main" id="{5E80D0AB-80D7-4A66-8285-5B645281BCFB}"/>
              </a:ext>
            </a:extLst>
          </p:cNvPr>
          <p:cNvSpPr/>
          <p:nvPr/>
        </p:nvSpPr>
        <p:spPr>
          <a:xfrm>
            <a:off x="2701154" y="3086951"/>
            <a:ext cx="748923" cy="584776"/>
          </a:xfrm>
          <a:prstGeom prst="diamond">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A0D939-3DAA-4016-AC12-62351F21378B}"/>
              </a:ext>
            </a:extLst>
          </p:cNvPr>
          <p:cNvSpPr/>
          <p:nvPr/>
        </p:nvSpPr>
        <p:spPr>
          <a:xfrm>
            <a:off x="2676776" y="3772927"/>
            <a:ext cx="466794" cy="769441"/>
          </a:xfrm>
          <a:prstGeom prst="rect">
            <a:avLst/>
          </a:prstGeom>
        </p:spPr>
        <p:txBody>
          <a:bodyPr wrap="none">
            <a:spAutoFit/>
          </a:bodyPr>
          <a:lstStyle/>
          <a:p>
            <a:r>
              <a:rPr lang="en-US" sz="4400" b="1" dirty="0"/>
              <a:t>_</a:t>
            </a:r>
          </a:p>
        </p:txBody>
      </p:sp>
      <p:sp>
        <p:nvSpPr>
          <p:cNvPr id="12" name="Rectangle 11">
            <a:extLst>
              <a:ext uri="{FF2B5EF4-FFF2-40B4-BE49-F238E27FC236}">
                <a16:creationId xmlns:a16="http://schemas.microsoft.com/office/drawing/2014/main" id="{AE235D38-4984-4735-92DA-194238015858}"/>
              </a:ext>
            </a:extLst>
          </p:cNvPr>
          <p:cNvSpPr/>
          <p:nvPr/>
        </p:nvSpPr>
        <p:spPr>
          <a:xfrm>
            <a:off x="2075769" y="4780074"/>
            <a:ext cx="748923" cy="584775"/>
          </a:xfrm>
          <a:prstGeom prst="rect">
            <a:avLst/>
          </a:prstGeom>
        </p:spPr>
        <p:txBody>
          <a:bodyPr wrap="none">
            <a:spAutoFit/>
          </a:bodyPr>
          <a:lstStyle/>
          <a:p>
            <a:r>
              <a:rPr lang="en-US" sz="3200" b="1" dirty="0"/>
              <a:t>1-1</a:t>
            </a:r>
          </a:p>
        </p:txBody>
      </p:sp>
      <p:sp>
        <p:nvSpPr>
          <p:cNvPr id="13" name="Rectangle 12">
            <a:extLst>
              <a:ext uri="{FF2B5EF4-FFF2-40B4-BE49-F238E27FC236}">
                <a16:creationId xmlns:a16="http://schemas.microsoft.com/office/drawing/2014/main" id="{0BEFB786-9804-4DB7-BF08-EE76C59C1442}"/>
              </a:ext>
            </a:extLst>
          </p:cNvPr>
          <p:cNvSpPr/>
          <p:nvPr/>
        </p:nvSpPr>
        <p:spPr>
          <a:xfrm>
            <a:off x="1282164" y="5344843"/>
            <a:ext cx="813043" cy="584775"/>
          </a:xfrm>
          <a:prstGeom prst="rect">
            <a:avLst/>
          </a:prstGeom>
        </p:spPr>
        <p:txBody>
          <a:bodyPr wrap="none">
            <a:spAutoFit/>
          </a:bodyPr>
          <a:lstStyle/>
          <a:p>
            <a:r>
              <a:rPr lang="en-US" sz="3200" b="1" dirty="0"/>
              <a:t>1-N</a:t>
            </a:r>
          </a:p>
        </p:txBody>
      </p:sp>
      <p:sp>
        <p:nvSpPr>
          <p:cNvPr id="15" name="Rectangle 14">
            <a:extLst>
              <a:ext uri="{FF2B5EF4-FFF2-40B4-BE49-F238E27FC236}">
                <a16:creationId xmlns:a16="http://schemas.microsoft.com/office/drawing/2014/main" id="{AC77EB2B-D92D-4DC7-B218-F8D99A2EDF7F}"/>
              </a:ext>
            </a:extLst>
          </p:cNvPr>
          <p:cNvSpPr/>
          <p:nvPr/>
        </p:nvSpPr>
        <p:spPr>
          <a:xfrm>
            <a:off x="4725328" y="1191653"/>
            <a:ext cx="5467009" cy="369332"/>
          </a:xfrm>
          <a:prstGeom prst="rect">
            <a:avLst/>
          </a:prstGeom>
        </p:spPr>
        <p:txBody>
          <a:bodyPr wrap="none">
            <a:spAutoFit/>
          </a:bodyPr>
          <a:lstStyle/>
          <a:p>
            <a:r>
              <a:rPr lang="en-US" dirty="0"/>
              <a:t>What is written inside this figure is the name of the tables</a:t>
            </a:r>
          </a:p>
        </p:txBody>
      </p:sp>
      <p:sp>
        <p:nvSpPr>
          <p:cNvPr id="16" name="Rectangle 15">
            <a:extLst>
              <a:ext uri="{FF2B5EF4-FFF2-40B4-BE49-F238E27FC236}">
                <a16:creationId xmlns:a16="http://schemas.microsoft.com/office/drawing/2014/main" id="{B5442414-7D58-4E2F-8306-EDBE6139694F}"/>
              </a:ext>
            </a:extLst>
          </p:cNvPr>
          <p:cNvSpPr/>
          <p:nvPr/>
        </p:nvSpPr>
        <p:spPr>
          <a:xfrm>
            <a:off x="4661208" y="2153783"/>
            <a:ext cx="5595250" cy="369332"/>
          </a:xfrm>
          <a:prstGeom prst="rect">
            <a:avLst/>
          </a:prstGeom>
        </p:spPr>
        <p:txBody>
          <a:bodyPr wrap="none">
            <a:spAutoFit/>
          </a:bodyPr>
          <a:lstStyle/>
          <a:p>
            <a:r>
              <a:rPr lang="en-US" dirty="0"/>
              <a:t>What is written inside this figure is the name of the </a:t>
            </a:r>
            <a:r>
              <a:rPr lang="az-Latn-AZ" dirty="0"/>
              <a:t>columns</a:t>
            </a:r>
            <a:endParaRPr lang="en-US" dirty="0"/>
          </a:p>
        </p:txBody>
      </p:sp>
      <p:sp>
        <p:nvSpPr>
          <p:cNvPr id="17" name="Rectangle 16">
            <a:extLst>
              <a:ext uri="{FF2B5EF4-FFF2-40B4-BE49-F238E27FC236}">
                <a16:creationId xmlns:a16="http://schemas.microsoft.com/office/drawing/2014/main" id="{1A5BD755-921E-44E0-96D9-8355B7BFA11B}"/>
              </a:ext>
            </a:extLst>
          </p:cNvPr>
          <p:cNvSpPr/>
          <p:nvPr/>
        </p:nvSpPr>
        <p:spPr>
          <a:xfrm>
            <a:off x="4661208" y="3216237"/>
            <a:ext cx="6802591" cy="369332"/>
          </a:xfrm>
          <a:prstGeom prst="rect">
            <a:avLst/>
          </a:prstGeom>
        </p:spPr>
        <p:txBody>
          <a:bodyPr wrap="square">
            <a:spAutoFit/>
          </a:bodyPr>
          <a:lstStyle/>
          <a:p>
            <a:r>
              <a:rPr lang="en-US" dirty="0"/>
              <a:t>What is written inside this figure is the relationship between the tables</a:t>
            </a:r>
          </a:p>
        </p:txBody>
      </p:sp>
      <p:sp>
        <p:nvSpPr>
          <p:cNvPr id="18" name="Rectangle 17">
            <a:extLst>
              <a:ext uri="{FF2B5EF4-FFF2-40B4-BE49-F238E27FC236}">
                <a16:creationId xmlns:a16="http://schemas.microsoft.com/office/drawing/2014/main" id="{2FFFA427-EA46-48AF-8A52-3FE9EA798D88}"/>
              </a:ext>
            </a:extLst>
          </p:cNvPr>
          <p:cNvSpPr/>
          <p:nvPr/>
        </p:nvSpPr>
        <p:spPr>
          <a:xfrm>
            <a:off x="4661208" y="4000410"/>
            <a:ext cx="6974201" cy="646331"/>
          </a:xfrm>
          <a:prstGeom prst="rect">
            <a:avLst/>
          </a:prstGeom>
        </p:spPr>
        <p:txBody>
          <a:bodyPr wrap="square">
            <a:spAutoFit/>
          </a:bodyPr>
          <a:lstStyle/>
          <a:p>
            <a:r>
              <a:rPr lang="en-US" dirty="0"/>
              <a:t>Inside the oval figure is the column name belonging to each table with underline. In which the Primary Key was added to that column name.</a:t>
            </a:r>
          </a:p>
        </p:txBody>
      </p:sp>
      <p:sp>
        <p:nvSpPr>
          <p:cNvPr id="19" name="Rectangle 18">
            <a:extLst>
              <a:ext uri="{FF2B5EF4-FFF2-40B4-BE49-F238E27FC236}">
                <a16:creationId xmlns:a16="http://schemas.microsoft.com/office/drawing/2014/main" id="{5B343839-0011-4E6F-A973-06160C89D5EB}"/>
              </a:ext>
            </a:extLst>
          </p:cNvPr>
          <p:cNvSpPr/>
          <p:nvPr/>
        </p:nvSpPr>
        <p:spPr>
          <a:xfrm>
            <a:off x="4661208" y="4876916"/>
            <a:ext cx="2425664" cy="369332"/>
          </a:xfrm>
          <a:prstGeom prst="rect">
            <a:avLst/>
          </a:prstGeom>
        </p:spPr>
        <p:txBody>
          <a:bodyPr wrap="none">
            <a:spAutoFit/>
          </a:bodyPr>
          <a:lstStyle/>
          <a:p>
            <a:r>
              <a:rPr lang="en-US" dirty="0"/>
              <a:t>One-to-One relationship</a:t>
            </a:r>
          </a:p>
        </p:txBody>
      </p:sp>
      <p:sp>
        <p:nvSpPr>
          <p:cNvPr id="20" name="Rectangle 19">
            <a:extLst>
              <a:ext uri="{FF2B5EF4-FFF2-40B4-BE49-F238E27FC236}">
                <a16:creationId xmlns:a16="http://schemas.microsoft.com/office/drawing/2014/main" id="{34833FAF-641A-4312-9338-6AFCBDB3E6A6}"/>
              </a:ext>
            </a:extLst>
          </p:cNvPr>
          <p:cNvSpPr/>
          <p:nvPr/>
        </p:nvSpPr>
        <p:spPr>
          <a:xfrm>
            <a:off x="4661208" y="5582004"/>
            <a:ext cx="2545440" cy="369332"/>
          </a:xfrm>
          <a:prstGeom prst="rect">
            <a:avLst/>
          </a:prstGeom>
        </p:spPr>
        <p:txBody>
          <a:bodyPr wrap="none">
            <a:spAutoFit/>
          </a:bodyPr>
          <a:lstStyle/>
          <a:p>
            <a:r>
              <a:rPr lang="en-US" dirty="0"/>
              <a:t>One-to-Many relationship</a:t>
            </a:r>
          </a:p>
        </p:txBody>
      </p:sp>
      <p:cxnSp>
        <p:nvCxnSpPr>
          <p:cNvPr id="22" name="Straight Connector 21">
            <a:extLst>
              <a:ext uri="{FF2B5EF4-FFF2-40B4-BE49-F238E27FC236}">
                <a16:creationId xmlns:a16="http://schemas.microsoft.com/office/drawing/2014/main" id="{06CA4C47-DBD9-45ED-8053-1E163490B0F6}"/>
              </a:ext>
            </a:extLst>
          </p:cNvPr>
          <p:cNvCxnSpPr/>
          <p:nvPr/>
        </p:nvCxnSpPr>
        <p:spPr>
          <a:xfrm>
            <a:off x="2612895" y="1373383"/>
            <a:ext cx="1828963"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DA3B9C9C-47C2-4666-BCAE-27473F981E38}"/>
              </a:ext>
            </a:extLst>
          </p:cNvPr>
          <p:cNvCxnSpPr>
            <a:cxnSpLocks/>
          </p:cNvCxnSpPr>
          <p:nvPr/>
        </p:nvCxnSpPr>
        <p:spPr>
          <a:xfrm>
            <a:off x="3260551" y="2331263"/>
            <a:ext cx="1181308"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D01D9277-7EEF-4D35-BC00-831B26C4EFCD}"/>
              </a:ext>
            </a:extLst>
          </p:cNvPr>
          <p:cNvCxnSpPr>
            <a:cxnSpLocks/>
          </p:cNvCxnSpPr>
          <p:nvPr/>
        </p:nvCxnSpPr>
        <p:spPr>
          <a:xfrm>
            <a:off x="3108151" y="5074274"/>
            <a:ext cx="1333708"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C3057772-2B7F-464A-BBAB-12610B295DE8}"/>
              </a:ext>
            </a:extLst>
          </p:cNvPr>
          <p:cNvCxnSpPr>
            <a:cxnSpLocks/>
          </p:cNvCxnSpPr>
          <p:nvPr/>
        </p:nvCxnSpPr>
        <p:spPr>
          <a:xfrm>
            <a:off x="3358078" y="4323575"/>
            <a:ext cx="1035534"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6FCC35FB-058B-4327-B75D-BE58C12D033D}"/>
              </a:ext>
            </a:extLst>
          </p:cNvPr>
          <p:cNvCxnSpPr>
            <a:cxnSpLocks/>
          </p:cNvCxnSpPr>
          <p:nvPr/>
        </p:nvCxnSpPr>
        <p:spPr>
          <a:xfrm>
            <a:off x="3527377" y="3400903"/>
            <a:ext cx="876508"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F7593A33-2BE1-4B8E-96CE-1FCA6FFA3B1A}"/>
              </a:ext>
            </a:extLst>
          </p:cNvPr>
          <p:cNvCxnSpPr/>
          <p:nvPr/>
        </p:nvCxnSpPr>
        <p:spPr>
          <a:xfrm>
            <a:off x="2612896" y="5766670"/>
            <a:ext cx="182896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713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0FF1-1E09-4C74-8417-CDF32315A988}"/>
              </a:ext>
            </a:extLst>
          </p:cNvPr>
          <p:cNvSpPr>
            <a:spLocks noGrp="1"/>
          </p:cNvSpPr>
          <p:nvPr>
            <p:ph type="title"/>
          </p:nvPr>
        </p:nvSpPr>
        <p:spPr>
          <a:xfrm>
            <a:off x="3252602" y="215106"/>
            <a:ext cx="9905998" cy="1478570"/>
          </a:xfrm>
        </p:spPr>
        <p:txBody>
          <a:bodyPr/>
          <a:lstStyle/>
          <a:p>
            <a:r>
              <a:rPr lang="az-Latn-AZ" dirty="0"/>
              <a:t>About DataBase Creating</a:t>
            </a:r>
            <a:endParaRPr lang="en-US" dirty="0"/>
          </a:p>
        </p:txBody>
      </p:sp>
      <p:sp>
        <p:nvSpPr>
          <p:cNvPr id="3" name="Content Placeholder 2">
            <a:extLst>
              <a:ext uri="{FF2B5EF4-FFF2-40B4-BE49-F238E27FC236}">
                <a16:creationId xmlns:a16="http://schemas.microsoft.com/office/drawing/2014/main" id="{7DC4B3C0-8D32-40BD-8F68-E674691846C3}"/>
              </a:ext>
            </a:extLst>
          </p:cNvPr>
          <p:cNvSpPr>
            <a:spLocks noGrp="1"/>
          </p:cNvSpPr>
          <p:nvPr>
            <p:ph idx="1"/>
          </p:nvPr>
        </p:nvSpPr>
        <p:spPr>
          <a:xfrm>
            <a:off x="1143000" y="1872969"/>
            <a:ext cx="9905999" cy="3541714"/>
          </a:xfrm>
        </p:spPr>
        <p:txBody>
          <a:bodyPr>
            <a:normAutofit fontScale="92500"/>
          </a:bodyPr>
          <a:lstStyle/>
          <a:p>
            <a:pPr algn="just"/>
            <a:r>
              <a:rPr lang="en-US" dirty="0"/>
              <a:t>In this database, the countries belonging to each continent and several cities of some countries are given. Some countries, for example, the United Kingdom, the United States, have several parts within themselves, so they are additionally listed in the states table. Therefore, while creating the city table, both country and state tables were used. </a:t>
            </a:r>
            <a:r>
              <a:rPr lang="az-Latn-AZ" dirty="0"/>
              <a:t>BestPlace, FamousMeal and TransportApp are based on Citites table. The information in the TransportApp table may contain not only applications, but also the name of the transport that can be used in that city, so that transport does not have its own application.</a:t>
            </a:r>
          </a:p>
        </p:txBody>
      </p:sp>
    </p:spTree>
    <p:extLst>
      <p:ext uri="{BB962C8B-B14F-4D97-AF65-F5344CB8AC3E}">
        <p14:creationId xmlns:p14="http://schemas.microsoft.com/office/powerpoint/2010/main" val="190397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174E6-2D1D-4DD6-9073-9C5C3D5DD6B4}"/>
              </a:ext>
            </a:extLst>
          </p:cNvPr>
          <p:cNvSpPr/>
          <p:nvPr/>
        </p:nvSpPr>
        <p:spPr>
          <a:xfrm>
            <a:off x="656049" y="2474844"/>
            <a:ext cx="10879901" cy="1754326"/>
          </a:xfrm>
          <a:prstGeom prst="rect">
            <a:avLst/>
          </a:prstGeom>
          <a:noFill/>
        </p:spPr>
        <p:txBody>
          <a:bodyPr wrap="none" lIns="91440" tIns="45720" rIns="91440" bIns="45720">
            <a:spAutoFit/>
          </a:bodyPr>
          <a:lstStyle/>
          <a:p>
            <a:pPr algn="ct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How do I create my database? </a:t>
            </a:r>
            <a:endParaRPr lang="az-Latn-AZ"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a:p>
            <a:pPr algn="ctr"/>
            <a:b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b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What are tables and columns included in tables?</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84164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781ED15E-1A0C-4BB4-A08A-0052F78D0666}"/>
              </a:ext>
            </a:extLst>
          </p:cNvPr>
          <p:cNvSpPr/>
          <p:nvPr/>
        </p:nvSpPr>
        <p:spPr>
          <a:xfrm>
            <a:off x="6125100" y="298175"/>
            <a:ext cx="5940540" cy="437322"/>
          </a:xfrm>
          <a:prstGeom prst="homePlate">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Information</a:t>
            </a:r>
          </a:p>
        </p:txBody>
      </p:sp>
      <p:sp>
        <p:nvSpPr>
          <p:cNvPr id="5" name="Arrow: Pentagon 4">
            <a:extLst>
              <a:ext uri="{FF2B5EF4-FFF2-40B4-BE49-F238E27FC236}">
                <a16:creationId xmlns:a16="http://schemas.microsoft.com/office/drawing/2014/main" id="{942291F7-924B-485D-A744-1775A111AD84}"/>
              </a:ext>
            </a:extLst>
          </p:cNvPr>
          <p:cNvSpPr/>
          <p:nvPr/>
        </p:nvSpPr>
        <p:spPr>
          <a:xfrm>
            <a:off x="946612" y="298175"/>
            <a:ext cx="5707405" cy="437322"/>
          </a:xfrm>
          <a:prstGeom prst="homePlat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Column Names</a:t>
            </a:r>
          </a:p>
        </p:txBody>
      </p:sp>
      <p:sp>
        <p:nvSpPr>
          <p:cNvPr id="7" name="Rectangle 6">
            <a:extLst>
              <a:ext uri="{FF2B5EF4-FFF2-40B4-BE49-F238E27FC236}">
                <a16:creationId xmlns:a16="http://schemas.microsoft.com/office/drawing/2014/main" id="{350A7061-D1D9-4BEF-8DE8-0D1DE70A6E34}"/>
              </a:ext>
            </a:extLst>
          </p:cNvPr>
          <p:cNvSpPr/>
          <p:nvPr/>
        </p:nvSpPr>
        <p:spPr>
          <a:xfrm>
            <a:off x="441022" y="302140"/>
            <a:ext cx="1420837" cy="6261650"/>
          </a:xfrm>
          <a:prstGeom prst="rect">
            <a:avLst/>
          </a:prstGeom>
          <a:solidFill>
            <a:schemeClr val="bg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B5ADD4FC-D263-4BE1-9B97-189AACF1FB13}"/>
              </a:ext>
            </a:extLst>
          </p:cNvPr>
          <p:cNvCxnSpPr>
            <a:cxnSpLocks/>
          </p:cNvCxnSpPr>
          <p:nvPr/>
        </p:nvCxnSpPr>
        <p:spPr>
          <a:xfrm flipH="1">
            <a:off x="450166" y="735497"/>
            <a:ext cx="1463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5E5ABB-8841-426F-A0BD-2ECEACD851F3}"/>
              </a:ext>
            </a:extLst>
          </p:cNvPr>
          <p:cNvSpPr txBox="1"/>
          <p:nvPr/>
        </p:nvSpPr>
        <p:spPr>
          <a:xfrm>
            <a:off x="523409" y="332598"/>
            <a:ext cx="1301125" cy="369332"/>
          </a:xfrm>
          <a:prstGeom prst="rect">
            <a:avLst/>
          </a:prstGeom>
          <a:noFill/>
        </p:spPr>
        <p:txBody>
          <a:bodyPr wrap="none" rtlCol="0">
            <a:spAutoFit/>
          </a:bodyPr>
          <a:lstStyle/>
          <a:p>
            <a:r>
              <a:rPr lang="en-US" dirty="0">
                <a:solidFill>
                  <a:schemeClr val="bg1"/>
                </a:solidFill>
              </a:rPr>
              <a:t>Table Name</a:t>
            </a:r>
          </a:p>
        </p:txBody>
      </p:sp>
      <p:sp>
        <p:nvSpPr>
          <p:cNvPr id="12" name="TextBox 11">
            <a:extLst>
              <a:ext uri="{FF2B5EF4-FFF2-40B4-BE49-F238E27FC236}">
                <a16:creationId xmlns:a16="http://schemas.microsoft.com/office/drawing/2014/main" id="{53047309-BB0C-428F-9F28-2E6A0535D121}"/>
              </a:ext>
            </a:extLst>
          </p:cNvPr>
          <p:cNvSpPr txBox="1"/>
          <p:nvPr/>
        </p:nvSpPr>
        <p:spPr>
          <a:xfrm>
            <a:off x="487431" y="1068314"/>
            <a:ext cx="1425775"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CONTINENTS</a:t>
            </a:r>
            <a:endParaRPr lang="en-US" dirty="0"/>
          </a:p>
        </p:txBody>
      </p:sp>
      <p:sp>
        <p:nvSpPr>
          <p:cNvPr id="13" name="TextBox 12">
            <a:extLst>
              <a:ext uri="{FF2B5EF4-FFF2-40B4-BE49-F238E27FC236}">
                <a16:creationId xmlns:a16="http://schemas.microsoft.com/office/drawing/2014/main" id="{FD8D10B9-CFA2-49B0-A838-54A82E6AE68D}"/>
              </a:ext>
            </a:extLst>
          </p:cNvPr>
          <p:cNvSpPr txBox="1"/>
          <p:nvPr/>
        </p:nvSpPr>
        <p:spPr>
          <a:xfrm>
            <a:off x="2527322" y="1080485"/>
            <a:ext cx="2953950"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ContinentID</a:t>
            </a:r>
            <a:r>
              <a:rPr lang="en-US" b="1" dirty="0">
                <a:latin typeface="Calibri" panose="020F0502020204030204" pitchFamily="34" charset="0"/>
                <a:cs typeface="Calibri" panose="020F0502020204030204" pitchFamily="34" charset="0"/>
              </a:rPr>
              <a:t>,</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ContinentName</a:t>
            </a:r>
            <a:endParaRPr lang="en-US" dirty="0"/>
          </a:p>
        </p:txBody>
      </p:sp>
      <p:sp>
        <p:nvSpPr>
          <p:cNvPr id="14" name="TextBox 13">
            <a:extLst>
              <a:ext uri="{FF2B5EF4-FFF2-40B4-BE49-F238E27FC236}">
                <a16:creationId xmlns:a16="http://schemas.microsoft.com/office/drawing/2014/main" id="{1FB21915-3079-4864-B2ED-2D56358F5310}"/>
              </a:ext>
            </a:extLst>
          </p:cNvPr>
          <p:cNvSpPr txBox="1"/>
          <p:nvPr/>
        </p:nvSpPr>
        <p:spPr>
          <a:xfrm>
            <a:off x="6730010" y="719786"/>
            <a:ext cx="5608569" cy="1199420"/>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In the Continents table, the names of 7 continents and each of them is assigned a order number as the </a:t>
            </a:r>
            <a:r>
              <a:rPr lang="en-US" i="1" dirty="0" err="1">
                <a:latin typeface="Calibri" panose="020F0502020204030204" pitchFamily="34" charset="0"/>
                <a:cs typeface="Calibri" panose="020F0502020204030204" pitchFamily="34" charset="0"/>
              </a:rPr>
              <a:t>ContinentID</a:t>
            </a:r>
            <a:r>
              <a:rPr lang="en-US" i="1" dirty="0">
                <a:latin typeface="Calibri" panose="020F0502020204030204" pitchFamily="34" charset="0"/>
                <a:cs typeface="Calibri" panose="020F0502020204030204" pitchFamily="34" charset="0"/>
              </a:rPr>
              <a:t> column name.</a:t>
            </a:r>
            <a:endParaRPr lang="az-Latn-AZ" i="1" dirty="0">
              <a:latin typeface="Calibri" panose="020F0502020204030204" pitchFamily="34" charset="0"/>
              <a:cs typeface="Calibri" panose="020F0502020204030204" pitchFamily="34" charset="0"/>
            </a:endParaRPr>
          </a:p>
          <a:p>
            <a:endParaRPr lang="en-US" dirty="0"/>
          </a:p>
        </p:txBody>
      </p:sp>
      <p:cxnSp>
        <p:nvCxnSpPr>
          <p:cNvPr id="18" name="Straight Arrow Connector 17">
            <a:extLst>
              <a:ext uri="{FF2B5EF4-FFF2-40B4-BE49-F238E27FC236}">
                <a16:creationId xmlns:a16="http://schemas.microsoft.com/office/drawing/2014/main" id="{4FE7AB6E-D09D-402D-90EC-D12F5883C9FF}"/>
              </a:ext>
            </a:extLst>
          </p:cNvPr>
          <p:cNvCxnSpPr>
            <a:cxnSpLocks/>
          </p:cNvCxnSpPr>
          <p:nvPr/>
        </p:nvCxnSpPr>
        <p:spPr>
          <a:xfrm flipV="1">
            <a:off x="450166" y="1782634"/>
            <a:ext cx="11615474" cy="121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1581ABD0-90F9-4135-866C-911022129BA3}"/>
              </a:ext>
            </a:extLst>
          </p:cNvPr>
          <p:cNvSpPr txBox="1"/>
          <p:nvPr/>
        </p:nvSpPr>
        <p:spPr>
          <a:xfrm>
            <a:off x="548134" y="2632237"/>
            <a:ext cx="1206612" cy="400110"/>
          </a:xfrm>
          <a:prstGeom prst="rect">
            <a:avLst/>
          </a:prstGeom>
          <a:noFill/>
        </p:spPr>
        <p:txBody>
          <a:bodyPr wrap="none" rtlCol="0">
            <a:spAutoFit/>
          </a:bodyPr>
          <a:lstStyle/>
          <a:p>
            <a:r>
              <a:rPr lang="az-Latn-AZ" sz="2000" b="1" dirty="0">
                <a:latin typeface="Calibri" panose="020F0502020204030204" pitchFamily="34" charset="0"/>
                <a:cs typeface="Calibri" panose="020F0502020204030204" pitchFamily="34" charset="0"/>
              </a:rPr>
              <a:t>Countries</a:t>
            </a:r>
            <a:endParaRPr lang="en-US" sz="2000" dirty="0"/>
          </a:p>
        </p:txBody>
      </p:sp>
      <p:sp>
        <p:nvSpPr>
          <p:cNvPr id="23" name="TextBox 22">
            <a:extLst>
              <a:ext uri="{FF2B5EF4-FFF2-40B4-BE49-F238E27FC236}">
                <a16:creationId xmlns:a16="http://schemas.microsoft.com/office/drawing/2014/main" id="{F035AE00-941B-45E3-9770-3969590DB770}"/>
              </a:ext>
            </a:extLst>
          </p:cNvPr>
          <p:cNvSpPr txBox="1"/>
          <p:nvPr/>
        </p:nvSpPr>
        <p:spPr>
          <a:xfrm>
            <a:off x="2022543" y="2335158"/>
            <a:ext cx="5608569" cy="923330"/>
          </a:xfrm>
          <a:prstGeom prst="rect">
            <a:avLst/>
          </a:prstGeom>
          <a:noFill/>
        </p:spPr>
        <p:txBody>
          <a:bodyPr wrap="square" rtlCol="0">
            <a:spAutoFit/>
          </a:bodyPr>
          <a:lstStyle/>
          <a:p>
            <a:r>
              <a:rPr lang="az-Latn-AZ" b="1" dirty="0">
                <a:latin typeface="Calibri" panose="020F0502020204030204" pitchFamily="34" charset="0"/>
                <a:cs typeface="Calibri" panose="020F0502020204030204" pitchFamily="34" charset="0"/>
              </a:rPr>
              <a:t>Country</a:t>
            </a:r>
            <a:r>
              <a:rPr lang="en-US" b="1" dirty="0">
                <a:latin typeface="Calibri" panose="020F0502020204030204" pitchFamily="34" charset="0"/>
                <a:cs typeface="Calibri" panose="020F0502020204030204" pitchFamily="34" charset="0"/>
              </a:rPr>
              <a:t>ID,</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CountryName</a:t>
            </a:r>
            <a:r>
              <a:rPr lang="en-US" b="1" dirty="0">
                <a:latin typeface="Calibri" panose="020F0502020204030204" pitchFamily="34" charset="0"/>
                <a:cs typeface="Calibri" panose="020F0502020204030204" pitchFamily="34" charset="0"/>
              </a:rPr>
              <a:t>,</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CapitalCity</a:t>
            </a:r>
            <a:r>
              <a:rPr lang="en-US" b="1" dirty="0">
                <a:latin typeface="Calibri" panose="020F0502020204030204" pitchFamily="34" charset="0"/>
                <a:cs typeface="Calibri" panose="020F0502020204030204" pitchFamily="34" charset="0"/>
              </a:rPr>
              <a:t>,</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PopulationCountry</a:t>
            </a:r>
            <a:r>
              <a:rPr lang="en-US" b="1" dirty="0">
                <a:latin typeface="Calibri" panose="020F0502020204030204" pitchFamily="34" charset="0"/>
                <a:cs typeface="Calibri" panose="020F0502020204030204" pitchFamily="34" charset="0"/>
              </a:rPr>
              <a:t>,</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OfficialLanguage,Currency</a:t>
            </a:r>
            <a:r>
              <a:rPr lang="en-US" b="1" dirty="0">
                <a:latin typeface="Calibri" panose="020F0502020204030204" pitchFamily="34" charset="0"/>
                <a:cs typeface="Calibri" panose="020F0502020204030204" pitchFamily="34" charset="0"/>
              </a:rPr>
              <a:t>,</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ContinentID</a:t>
            </a:r>
            <a:endParaRPr lang="en-US" dirty="0"/>
          </a:p>
        </p:txBody>
      </p:sp>
      <p:sp>
        <p:nvSpPr>
          <p:cNvPr id="24" name="TextBox 23">
            <a:extLst>
              <a:ext uri="{FF2B5EF4-FFF2-40B4-BE49-F238E27FC236}">
                <a16:creationId xmlns:a16="http://schemas.microsoft.com/office/drawing/2014/main" id="{74CD2B21-3F8A-406E-9CC8-4DB9649CD293}"/>
              </a:ext>
            </a:extLst>
          </p:cNvPr>
          <p:cNvSpPr txBox="1"/>
          <p:nvPr/>
        </p:nvSpPr>
        <p:spPr>
          <a:xfrm>
            <a:off x="6730010" y="1838452"/>
            <a:ext cx="5335630" cy="2031325"/>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In the Countries table, the names of the countries, the order number(</a:t>
            </a:r>
            <a:r>
              <a:rPr lang="en-US" i="1" dirty="0" err="1">
                <a:latin typeface="Calibri" panose="020F0502020204030204" pitchFamily="34" charset="0"/>
                <a:cs typeface="Calibri" panose="020F0502020204030204" pitchFamily="34" charset="0"/>
              </a:rPr>
              <a:t>CountryİD</a:t>
            </a:r>
            <a:r>
              <a:rPr lang="en-US" i="1" dirty="0">
                <a:latin typeface="Calibri" panose="020F0502020204030204" pitchFamily="34" charset="0"/>
                <a:cs typeface="Calibri" panose="020F0502020204030204" pitchFamily="34" charset="0"/>
              </a:rPr>
              <a:t>) assigned to them, the official language,  the capital of country , currency and the </a:t>
            </a:r>
            <a:r>
              <a:rPr lang="en-US" i="1" dirty="0" err="1">
                <a:latin typeface="Calibri" panose="020F0502020204030204" pitchFamily="34" charset="0"/>
                <a:cs typeface="Calibri" panose="020F0502020204030204" pitchFamily="34" charset="0"/>
              </a:rPr>
              <a:t>ContinentID</a:t>
            </a:r>
            <a:r>
              <a:rPr lang="en-US" i="1" dirty="0">
                <a:latin typeface="Calibri" panose="020F0502020204030204" pitchFamily="34" charset="0"/>
                <a:cs typeface="Calibri" panose="020F0502020204030204" pitchFamily="34" charset="0"/>
              </a:rPr>
              <a:t> from the CONTINENTS table are foreign keyed. That is, which continent any country belongs to will be determined through the </a:t>
            </a:r>
            <a:r>
              <a:rPr lang="en-US" i="1" dirty="0" err="1">
                <a:latin typeface="Calibri" panose="020F0502020204030204" pitchFamily="34" charset="0"/>
                <a:cs typeface="Calibri" panose="020F0502020204030204" pitchFamily="34" charset="0"/>
              </a:rPr>
              <a:t>ContinentID</a:t>
            </a:r>
            <a:r>
              <a:rPr lang="en-US" i="1" dirty="0">
                <a:latin typeface="Calibri" panose="020F0502020204030204" pitchFamily="34" charset="0"/>
                <a:cs typeface="Calibri" panose="020F0502020204030204" pitchFamily="34" charset="0"/>
              </a:rPr>
              <a:t> in the Countries table</a:t>
            </a:r>
            <a:endParaRPr lang="en-US" dirty="0"/>
          </a:p>
        </p:txBody>
      </p:sp>
      <p:cxnSp>
        <p:nvCxnSpPr>
          <p:cNvPr id="26" name="Straight Arrow Connector 25">
            <a:extLst>
              <a:ext uri="{FF2B5EF4-FFF2-40B4-BE49-F238E27FC236}">
                <a16:creationId xmlns:a16="http://schemas.microsoft.com/office/drawing/2014/main" id="{14B6469F-77AE-49A4-ABD5-329A39105B79}"/>
              </a:ext>
            </a:extLst>
          </p:cNvPr>
          <p:cNvCxnSpPr/>
          <p:nvPr/>
        </p:nvCxnSpPr>
        <p:spPr>
          <a:xfrm>
            <a:off x="441022" y="3869777"/>
            <a:ext cx="1162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70E4734F-4C50-4F1F-9905-A4E8CB48C1E8}"/>
              </a:ext>
            </a:extLst>
          </p:cNvPr>
          <p:cNvSpPr txBox="1"/>
          <p:nvPr/>
        </p:nvSpPr>
        <p:spPr>
          <a:xfrm>
            <a:off x="576102" y="4173290"/>
            <a:ext cx="1248432" cy="615553"/>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Combine</a:t>
            </a:r>
          </a:p>
          <a:p>
            <a:r>
              <a:rPr lang="en-US" sz="1400" b="1" dirty="0">
                <a:latin typeface="Calibri" panose="020F0502020204030204" pitchFamily="34" charset="0"/>
                <a:cs typeface="Calibri" panose="020F0502020204030204" pitchFamily="34" charset="0"/>
              </a:rPr>
              <a:t>(relationship)</a:t>
            </a:r>
            <a:endParaRPr lang="en-US" sz="1400" dirty="0"/>
          </a:p>
        </p:txBody>
      </p:sp>
      <p:sp>
        <p:nvSpPr>
          <p:cNvPr id="28" name="TextBox 27">
            <a:extLst>
              <a:ext uri="{FF2B5EF4-FFF2-40B4-BE49-F238E27FC236}">
                <a16:creationId xmlns:a16="http://schemas.microsoft.com/office/drawing/2014/main" id="{00BA3958-B0C4-4010-A7ED-512AA8A9937E}"/>
              </a:ext>
            </a:extLst>
          </p:cNvPr>
          <p:cNvSpPr txBox="1"/>
          <p:nvPr/>
        </p:nvSpPr>
        <p:spPr>
          <a:xfrm>
            <a:off x="3000271" y="4236162"/>
            <a:ext cx="2481000"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ContinentID</a:t>
            </a:r>
            <a:r>
              <a:rPr lang="en-US" b="1" dirty="0">
                <a:latin typeface="Calibri" panose="020F0502020204030204" pitchFamily="34" charset="0"/>
                <a:cs typeface="Calibri" panose="020F0502020204030204" pitchFamily="34" charset="0"/>
              </a:rPr>
              <a:t>,</a:t>
            </a:r>
            <a:r>
              <a:rPr lang="az-Latn-AZ"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CountryID</a:t>
            </a:r>
            <a:endParaRPr lang="en-US" dirty="0"/>
          </a:p>
        </p:txBody>
      </p:sp>
      <p:sp>
        <p:nvSpPr>
          <p:cNvPr id="29" name="TextBox 28">
            <a:extLst>
              <a:ext uri="{FF2B5EF4-FFF2-40B4-BE49-F238E27FC236}">
                <a16:creationId xmlns:a16="http://schemas.microsoft.com/office/drawing/2014/main" id="{FAEC1062-4722-4043-B55C-E1DB97886705}"/>
              </a:ext>
            </a:extLst>
          </p:cNvPr>
          <p:cNvSpPr txBox="1"/>
          <p:nvPr/>
        </p:nvSpPr>
        <p:spPr>
          <a:xfrm>
            <a:off x="6710730" y="3939808"/>
            <a:ext cx="5295900" cy="1477328"/>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Combine is the connection between the CONTINENTS and Country tables. That is, the </a:t>
            </a:r>
            <a:r>
              <a:rPr lang="en-US" i="1" dirty="0" err="1">
                <a:latin typeface="Calibri" panose="020F0502020204030204" pitchFamily="34" charset="0"/>
                <a:cs typeface="Calibri" panose="020F0502020204030204" pitchFamily="34" charset="0"/>
              </a:rPr>
              <a:t>ContinentsID</a:t>
            </a:r>
            <a:r>
              <a:rPr lang="en-US" i="1" dirty="0">
                <a:latin typeface="Calibri" panose="020F0502020204030204" pitchFamily="34" charset="0"/>
                <a:cs typeface="Calibri" panose="020F0502020204030204" pitchFamily="34" charset="0"/>
              </a:rPr>
              <a:t> in the CONTINENTS table is added to the Countries table as a foreign key.</a:t>
            </a:r>
          </a:p>
          <a:p>
            <a:endParaRPr lang="en-US" dirty="0"/>
          </a:p>
        </p:txBody>
      </p:sp>
      <p:cxnSp>
        <p:nvCxnSpPr>
          <p:cNvPr id="31" name="Straight Arrow Connector 30">
            <a:extLst>
              <a:ext uri="{FF2B5EF4-FFF2-40B4-BE49-F238E27FC236}">
                <a16:creationId xmlns:a16="http://schemas.microsoft.com/office/drawing/2014/main" id="{133CC0F3-7435-4932-8105-2A1ED8B672B0}"/>
              </a:ext>
            </a:extLst>
          </p:cNvPr>
          <p:cNvCxnSpPr/>
          <p:nvPr/>
        </p:nvCxnSpPr>
        <p:spPr>
          <a:xfrm>
            <a:off x="441022" y="5247249"/>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3E998263-931E-423E-9614-860149E9C8DD}"/>
              </a:ext>
            </a:extLst>
          </p:cNvPr>
          <p:cNvSpPr txBox="1"/>
          <p:nvPr/>
        </p:nvSpPr>
        <p:spPr>
          <a:xfrm>
            <a:off x="713966" y="5635683"/>
            <a:ext cx="833883" cy="400110"/>
          </a:xfrm>
          <a:prstGeom prst="rect">
            <a:avLst/>
          </a:prstGeom>
          <a:noFill/>
        </p:spPr>
        <p:txBody>
          <a:bodyPr wrap="none" rtlCol="0">
            <a:spAutoFit/>
          </a:bodyPr>
          <a:lstStyle/>
          <a:p>
            <a:r>
              <a:rPr lang="az-Latn-AZ" sz="2000" b="1" dirty="0">
                <a:latin typeface="Calibri" panose="020F0502020204030204" pitchFamily="34" charset="0"/>
                <a:cs typeface="Calibri" panose="020F0502020204030204" pitchFamily="34" charset="0"/>
              </a:rPr>
              <a:t>States</a:t>
            </a:r>
            <a:endParaRPr lang="en-US" dirty="0"/>
          </a:p>
        </p:txBody>
      </p:sp>
      <p:sp>
        <p:nvSpPr>
          <p:cNvPr id="34" name="TextBox 33">
            <a:extLst>
              <a:ext uri="{FF2B5EF4-FFF2-40B4-BE49-F238E27FC236}">
                <a16:creationId xmlns:a16="http://schemas.microsoft.com/office/drawing/2014/main" id="{815FB097-5CF3-47BF-9D99-216F9ADF5843}"/>
              </a:ext>
            </a:extLst>
          </p:cNvPr>
          <p:cNvSpPr txBox="1"/>
          <p:nvPr/>
        </p:nvSpPr>
        <p:spPr>
          <a:xfrm>
            <a:off x="2007343" y="5582354"/>
            <a:ext cx="4577182" cy="646331"/>
          </a:xfrm>
          <a:prstGeom prst="rect">
            <a:avLst/>
          </a:prstGeom>
          <a:noFill/>
        </p:spPr>
        <p:txBody>
          <a:bodyPr wrap="square" rtlCol="0">
            <a:spAutoFit/>
          </a:bodyPr>
          <a:lstStyle/>
          <a:p>
            <a:r>
              <a:rPr lang="az-Latn-AZ" b="1" dirty="0">
                <a:latin typeface="Calibri" panose="020F0502020204030204" pitchFamily="34" charset="0"/>
                <a:cs typeface="Calibri" panose="020F0502020204030204" pitchFamily="34" charset="0"/>
              </a:rPr>
              <a:t>State</a:t>
            </a:r>
            <a:r>
              <a:rPr lang="en-US" b="1" dirty="0" err="1">
                <a:latin typeface="Calibri" panose="020F0502020204030204" pitchFamily="34" charset="0"/>
                <a:cs typeface="Calibri" panose="020F0502020204030204" pitchFamily="34" charset="0"/>
              </a:rPr>
              <a:t>ID,StateName,CapitalCity,PopulationCity,CountryID</a:t>
            </a:r>
            <a:endParaRPr lang="en-US" dirty="0"/>
          </a:p>
        </p:txBody>
      </p:sp>
      <p:sp>
        <p:nvSpPr>
          <p:cNvPr id="35" name="TextBox 34">
            <a:extLst>
              <a:ext uri="{FF2B5EF4-FFF2-40B4-BE49-F238E27FC236}">
                <a16:creationId xmlns:a16="http://schemas.microsoft.com/office/drawing/2014/main" id="{69DE058C-2C22-4D13-8562-134B02982887}"/>
              </a:ext>
            </a:extLst>
          </p:cNvPr>
          <p:cNvSpPr txBox="1"/>
          <p:nvPr/>
        </p:nvSpPr>
        <p:spPr>
          <a:xfrm>
            <a:off x="6710730" y="5435628"/>
            <a:ext cx="5335631"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The States table contains information about the order number(</a:t>
            </a:r>
            <a:r>
              <a:rPr lang="en-US" i="1" dirty="0" err="1">
                <a:latin typeface="Calibri" panose="020F0502020204030204" pitchFamily="34" charset="0"/>
                <a:cs typeface="Calibri" panose="020F0502020204030204" pitchFamily="34" charset="0"/>
              </a:rPr>
              <a:t>StateID</a:t>
            </a:r>
            <a:r>
              <a:rPr lang="en-US" i="1" dirty="0">
                <a:latin typeface="Calibri" panose="020F0502020204030204" pitchFamily="34" charset="0"/>
                <a:cs typeface="Calibri" panose="020F0502020204030204" pitchFamily="34" charset="0"/>
              </a:rPr>
              <a:t>), names, capital city, population and which country the state belongs to.</a:t>
            </a:r>
            <a:endParaRPr lang="az-Latn-AZ" i="1" dirty="0">
              <a:latin typeface="Calibri" panose="020F0502020204030204" pitchFamily="34" charset="0"/>
              <a:cs typeface="Calibri" panose="020F0502020204030204" pitchFamily="34" charset="0"/>
            </a:endParaRPr>
          </a:p>
          <a:p>
            <a:endParaRPr lang="en-US" dirty="0"/>
          </a:p>
        </p:txBody>
      </p:sp>
      <p:cxnSp>
        <p:nvCxnSpPr>
          <p:cNvPr id="36" name="Straight Arrow Connector 35">
            <a:extLst>
              <a:ext uri="{FF2B5EF4-FFF2-40B4-BE49-F238E27FC236}">
                <a16:creationId xmlns:a16="http://schemas.microsoft.com/office/drawing/2014/main" id="{684EC0BC-59FC-4FA2-B9BF-2C9C023D1667}"/>
              </a:ext>
            </a:extLst>
          </p:cNvPr>
          <p:cNvCxnSpPr/>
          <p:nvPr/>
        </p:nvCxnSpPr>
        <p:spPr>
          <a:xfrm>
            <a:off x="450166" y="6563790"/>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283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781ED15E-1A0C-4BB4-A08A-0052F78D0666}"/>
              </a:ext>
            </a:extLst>
          </p:cNvPr>
          <p:cNvSpPr/>
          <p:nvPr/>
        </p:nvSpPr>
        <p:spPr>
          <a:xfrm>
            <a:off x="6125100" y="298175"/>
            <a:ext cx="5940540" cy="437322"/>
          </a:xfrm>
          <a:prstGeom prst="homePlate">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Information</a:t>
            </a:r>
          </a:p>
        </p:txBody>
      </p:sp>
      <p:sp>
        <p:nvSpPr>
          <p:cNvPr id="5" name="Arrow: Pentagon 4">
            <a:extLst>
              <a:ext uri="{FF2B5EF4-FFF2-40B4-BE49-F238E27FC236}">
                <a16:creationId xmlns:a16="http://schemas.microsoft.com/office/drawing/2014/main" id="{942291F7-924B-485D-A744-1775A111AD84}"/>
              </a:ext>
            </a:extLst>
          </p:cNvPr>
          <p:cNvSpPr/>
          <p:nvPr/>
        </p:nvSpPr>
        <p:spPr>
          <a:xfrm>
            <a:off x="946612" y="298175"/>
            <a:ext cx="5707405" cy="437322"/>
          </a:xfrm>
          <a:prstGeom prst="homePlate">
            <a:avLst/>
          </a:prstGeom>
          <a:solidFill>
            <a:schemeClr val="tx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Column Names</a:t>
            </a:r>
          </a:p>
        </p:txBody>
      </p:sp>
      <p:sp>
        <p:nvSpPr>
          <p:cNvPr id="7" name="Rectangle 6">
            <a:extLst>
              <a:ext uri="{FF2B5EF4-FFF2-40B4-BE49-F238E27FC236}">
                <a16:creationId xmlns:a16="http://schemas.microsoft.com/office/drawing/2014/main" id="{350A7061-D1D9-4BEF-8DE8-0D1DE70A6E34}"/>
              </a:ext>
            </a:extLst>
          </p:cNvPr>
          <p:cNvSpPr/>
          <p:nvPr/>
        </p:nvSpPr>
        <p:spPr>
          <a:xfrm>
            <a:off x="438573" y="294209"/>
            <a:ext cx="1420837" cy="6261650"/>
          </a:xfrm>
          <a:prstGeom prst="rect">
            <a:avLst/>
          </a:prstGeom>
          <a:solidFill>
            <a:schemeClr val="bg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B5ADD4FC-D263-4BE1-9B97-189AACF1FB13}"/>
              </a:ext>
            </a:extLst>
          </p:cNvPr>
          <p:cNvCxnSpPr>
            <a:cxnSpLocks/>
          </p:cNvCxnSpPr>
          <p:nvPr/>
        </p:nvCxnSpPr>
        <p:spPr>
          <a:xfrm flipH="1">
            <a:off x="450166" y="735497"/>
            <a:ext cx="1463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85E5ABB-8841-426F-A0BD-2ECEACD851F3}"/>
              </a:ext>
            </a:extLst>
          </p:cNvPr>
          <p:cNvSpPr txBox="1"/>
          <p:nvPr/>
        </p:nvSpPr>
        <p:spPr>
          <a:xfrm>
            <a:off x="531123" y="340873"/>
            <a:ext cx="1301125" cy="369332"/>
          </a:xfrm>
          <a:prstGeom prst="rect">
            <a:avLst/>
          </a:prstGeom>
          <a:noFill/>
        </p:spPr>
        <p:txBody>
          <a:bodyPr wrap="none" rtlCol="0">
            <a:spAutoFit/>
          </a:bodyPr>
          <a:lstStyle/>
          <a:p>
            <a:r>
              <a:rPr lang="en-US" dirty="0">
                <a:solidFill>
                  <a:schemeClr val="bg1"/>
                </a:solidFill>
              </a:rPr>
              <a:t>Table Name</a:t>
            </a:r>
          </a:p>
        </p:txBody>
      </p:sp>
      <p:sp>
        <p:nvSpPr>
          <p:cNvPr id="12" name="TextBox 11">
            <a:extLst>
              <a:ext uri="{FF2B5EF4-FFF2-40B4-BE49-F238E27FC236}">
                <a16:creationId xmlns:a16="http://schemas.microsoft.com/office/drawing/2014/main" id="{53047309-BB0C-428F-9F28-2E6A0535D121}"/>
              </a:ext>
            </a:extLst>
          </p:cNvPr>
          <p:cNvSpPr txBox="1"/>
          <p:nvPr/>
        </p:nvSpPr>
        <p:spPr>
          <a:xfrm>
            <a:off x="736473" y="1024122"/>
            <a:ext cx="766557" cy="400110"/>
          </a:xfrm>
          <a:prstGeom prst="rect">
            <a:avLst/>
          </a:prstGeom>
          <a:noFill/>
        </p:spPr>
        <p:txBody>
          <a:bodyPr wrap="none" rtlCol="0">
            <a:spAutoFit/>
          </a:bodyPr>
          <a:lstStyle/>
          <a:p>
            <a:r>
              <a:rPr lang="az-Latn-AZ" sz="2000" b="1" dirty="0">
                <a:latin typeface="Calibri" panose="020F0502020204030204" pitchFamily="34" charset="0"/>
                <a:cs typeface="Calibri" panose="020F0502020204030204" pitchFamily="34" charset="0"/>
              </a:rPr>
              <a:t>Cities</a:t>
            </a:r>
            <a:endParaRPr lang="en-US" sz="2000" dirty="0"/>
          </a:p>
        </p:txBody>
      </p:sp>
      <p:sp>
        <p:nvSpPr>
          <p:cNvPr id="13" name="TextBox 12">
            <a:extLst>
              <a:ext uri="{FF2B5EF4-FFF2-40B4-BE49-F238E27FC236}">
                <a16:creationId xmlns:a16="http://schemas.microsoft.com/office/drawing/2014/main" id="{FD8D10B9-CFA2-49B0-A838-54A82E6AE68D}"/>
              </a:ext>
            </a:extLst>
          </p:cNvPr>
          <p:cNvSpPr txBox="1"/>
          <p:nvPr/>
        </p:nvSpPr>
        <p:spPr>
          <a:xfrm>
            <a:off x="2022543" y="959475"/>
            <a:ext cx="4541382" cy="646331"/>
          </a:xfrm>
          <a:prstGeom prst="rect">
            <a:avLst/>
          </a:prstGeom>
          <a:noFill/>
        </p:spPr>
        <p:txBody>
          <a:bodyPr wrap="square" rtlCol="0">
            <a:spAutoFit/>
          </a:bodyPr>
          <a:lstStyle/>
          <a:p>
            <a:r>
              <a:rPr lang="az-Latn-AZ" b="1" dirty="0">
                <a:latin typeface="Calibri" panose="020F0502020204030204" pitchFamily="34" charset="0"/>
                <a:cs typeface="Calibri" panose="020F0502020204030204" pitchFamily="34" charset="0"/>
              </a:rPr>
              <a:t>City</a:t>
            </a:r>
            <a:r>
              <a:rPr lang="en-US" b="1" dirty="0" err="1">
                <a:latin typeface="Calibri" panose="020F0502020204030204" pitchFamily="34" charset="0"/>
                <a:cs typeface="Calibri" panose="020F0502020204030204" pitchFamily="34" charset="0"/>
              </a:rPr>
              <a:t>ID,CityName,CountryID,PopulationCity</a:t>
            </a:r>
            <a:r>
              <a:rPr lang="en-US" b="1" dirty="0">
                <a:latin typeface="Calibri" panose="020F0502020204030204" pitchFamily="34" charset="0"/>
                <a:cs typeface="Calibri" panose="020F0502020204030204" pitchFamily="34" charset="0"/>
              </a:rPr>
              <a:t>,</a:t>
            </a:r>
          </a:p>
          <a:p>
            <a:r>
              <a:rPr lang="en-US" b="1" dirty="0" err="1">
                <a:latin typeface="Calibri" panose="020F0502020204030204" pitchFamily="34" charset="0"/>
                <a:cs typeface="Calibri" panose="020F0502020204030204" pitchFamily="34" charset="0"/>
              </a:rPr>
              <a:t>StateID</a:t>
            </a:r>
            <a:endParaRPr lang="en-US" dirty="0"/>
          </a:p>
        </p:txBody>
      </p:sp>
      <p:sp>
        <p:nvSpPr>
          <p:cNvPr id="14" name="TextBox 13">
            <a:extLst>
              <a:ext uri="{FF2B5EF4-FFF2-40B4-BE49-F238E27FC236}">
                <a16:creationId xmlns:a16="http://schemas.microsoft.com/office/drawing/2014/main" id="{1FB21915-3079-4864-B2ED-2D56358F5310}"/>
              </a:ext>
            </a:extLst>
          </p:cNvPr>
          <p:cNvSpPr txBox="1"/>
          <p:nvPr/>
        </p:nvSpPr>
        <p:spPr>
          <a:xfrm>
            <a:off x="6549856" y="831317"/>
            <a:ext cx="5608569"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The Cities table contains information about the order number(</a:t>
            </a:r>
            <a:r>
              <a:rPr lang="en-US" i="1" dirty="0" err="1">
                <a:latin typeface="Calibri" panose="020F0502020204030204" pitchFamily="34" charset="0"/>
                <a:cs typeface="Calibri" panose="020F0502020204030204" pitchFamily="34" charset="0"/>
              </a:rPr>
              <a:t>CityID</a:t>
            </a:r>
            <a:r>
              <a:rPr lang="en-US" i="1" dirty="0">
                <a:latin typeface="Calibri" panose="020F0502020204030204" pitchFamily="34" charset="0"/>
                <a:cs typeface="Calibri" panose="020F0502020204030204" pitchFamily="34" charset="0"/>
              </a:rPr>
              <a:t>), names, population, which country the city belongs to and which state the city belongs to.</a:t>
            </a:r>
          </a:p>
          <a:p>
            <a:endParaRPr lang="en-US" dirty="0"/>
          </a:p>
        </p:txBody>
      </p:sp>
      <p:cxnSp>
        <p:nvCxnSpPr>
          <p:cNvPr id="18" name="Straight Arrow Connector 17">
            <a:extLst>
              <a:ext uri="{FF2B5EF4-FFF2-40B4-BE49-F238E27FC236}">
                <a16:creationId xmlns:a16="http://schemas.microsoft.com/office/drawing/2014/main" id="{4FE7AB6E-D09D-402D-90EC-D12F5883C9FF}"/>
              </a:ext>
            </a:extLst>
          </p:cNvPr>
          <p:cNvCxnSpPr>
            <a:cxnSpLocks/>
          </p:cNvCxnSpPr>
          <p:nvPr/>
        </p:nvCxnSpPr>
        <p:spPr>
          <a:xfrm flipV="1">
            <a:off x="450166" y="1782634"/>
            <a:ext cx="11615474" cy="121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1581ABD0-90F9-4135-866C-911022129BA3}"/>
              </a:ext>
            </a:extLst>
          </p:cNvPr>
          <p:cNvSpPr txBox="1"/>
          <p:nvPr/>
        </p:nvSpPr>
        <p:spPr>
          <a:xfrm>
            <a:off x="395423" y="1908250"/>
            <a:ext cx="1476815" cy="707886"/>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Part</a:t>
            </a:r>
          </a:p>
          <a:p>
            <a:pPr algn="ctr"/>
            <a:r>
              <a:rPr lang="en-US" b="1" dirty="0">
                <a:latin typeface="Calibri" panose="020F0502020204030204" pitchFamily="34" charset="0"/>
                <a:cs typeface="Calibri" panose="020F0502020204030204" pitchFamily="34" charset="0"/>
              </a:rPr>
              <a:t>(relationship</a:t>
            </a:r>
            <a:r>
              <a:rPr lang="en-US" sz="2000" b="1" dirty="0">
                <a:latin typeface="Calibri" panose="020F0502020204030204" pitchFamily="34" charset="0"/>
                <a:cs typeface="Calibri" panose="020F0502020204030204" pitchFamily="34" charset="0"/>
              </a:rPr>
              <a:t>)</a:t>
            </a:r>
            <a:endParaRPr lang="en-US" sz="2000" dirty="0"/>
          </a:p>
        </p:txBody>
      </p:sp>
      <p:sp>
        <p:nvSpPr>
          <p:cNvPr id="24" name="TextBox 23">
            <a:extLst>
              <a:ext uri="{FF2B5EF4-FFF2-40B4-BE49-F238E27FC236}">
                <a16:creationId xmlns:a16="http://schemas.microsoft.com/office/drawing/2014/main" id="{74CD2B21-3F8A-406E-9CC8-4DB9649CD293}"/>
              </a:ext>
            </a:extLst>
          </p:cNvPr>
          <p:cNvSpPr txBox="1"/>
          <p:nvPr/>
        </p:nvSpPr>
        <p:spPr>
          <a:xfrm>
            <a:off x="6537028" y="1887203"/>
            <a:ext cx="5335630" cy="923330"/>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Part is the connection between the States and Cities tables. That is, the </a:t>
            </a:r>
            <a:r>
              <a:rPr lang="en-US" i="1" dirty="0" err="1">
                <a:latin typeface="Calibri" panose="020F0502020204030204" pitchFamily="34" charset="0"/>
                <a:cs typeface="Calibri" panose="020F0502020204030204" pitchFamily="34" charset="0"/>
              </a:rPr>
              <a:t>StateID</a:t>
            </a:r>
            <a:r>
              <a:rPr lang="en-US" i="1" dirty="0">
                <a:latin typeface="Calibri" panose="020F0502020204030204" pitchFamily="34" charset="0"/>
                <a:cs typeface="Calibri" panose="020F0502020204030204" pitchFamily="34" charset="0"/>
              </a:rPr>
              <a:t> in the States table is added to the Cities table as a foreign key.</a:t>
            </a:r>
          </a:p>
        </p:txBody>
      </p:sp>
      <p:cxnSp>
        <p:nvCxnSpPr>
          <p:cNvPr id="26" name="Straight Arrow Connector 25">
            <a:extLst>
              <a:ext uri="{FF2B5EF4-FFF2-40B4-BE49-F238E27FC236}">
                <a16:creationId xmlns:a16="http://schemas.microsoft.com/office/drawing/2014/main" id="{14B6469F-77AE-49A4-ABD5-329A39105B79}"/>
              </a:ext>
            </a:extLst>
          </p:cNvPr>
          <p:cNvCxnSpPr/>
          <p:nvPr/>
        </p:nvCxnSpPr>
        <p:spPr>
          <a:xfrm>
            <a:off x="441022" y="2854468"/>
            <a:ext cx="1162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70E4734F-4C50-4F1F-9905-A4E8CB48C1E8}"/>
              </a:ext>
            </a:extLst>
          </p:cNvPr>
          <p:cNvSpPr txBox="1"/>
          <p:nvPr/>
        </p:nvSpPr>
        <p:spPr>
          <a:xfrm>
            <a:off x="316811" y="3040957"/>
            <a:ext cx="1664360" cy="892552"/>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Belong</a:t>
            </a:r>
          </a:p>
          <a:p>
            <a:pPr algn="ctr"/>
            <a:r>
              <a:rPr lang="en-US" b="1" dirty="0">
                <a:latin typeface="Calibri" panose="020F0502020204030204" pitchFamily="34" charset="0"/>
                <a:cs typeface="Calibri" panose="020F0502020204030204" pitchFamily="34" charset="0"/>
              </a:rPr>
              <a:t>(relationship)</a:t>
            </a:r>
          </a:p>
          <a:p>
            <a:endParaRPr lang="en-US" sz="1400" dirty="0"/>
          </a:p>
        </p:txBody>
      </p:sp>
      <p:sp>
        <p:nvSpPr>
          <p:cNvPr id="28" name="TextBox 27">
            <a:extLst>
              <a:ext uri="{FF2B5EF4-FFF2-40B4-BE49-F238E27FC236}">
                <a16:creationId xmlns:a16="http://schemas.microsoft.com/office/drawing/2014/main" id="{00BA3958-B0C4-4010-A7ED-512AA8A9937E}"/>
              </a:ext>
            </a:extLst>
          </p:cNvPr>
          <p:cNvSpPr txBox="1"/>
          <p:nvPr/>
        </p:nvSpPr>
        <p:spPr>
          <a:xfrm>
            <a:off x="3101498" y="3102249"/>
            <a:ext cx="1781513"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CountryID,CityID</a:t>
            </a:r>
            <a:endParaRPr lang="en-US" dirty="0"/>
          </a:p>
        </p:txBody>
      </p:sp>
      <p:sp>
        <p:nvSpPr>
          <p:cNvPr id="29" name="TextBox 28">
            <a:extLst>
              <a:ext uri="{FF2B5EF4-FFF2-40B4-BE49-F238E27FC236}">
                <a16:creationId xmlns:a16="http://schemas.microsoft.com/office/drawing/2014/main" id="{FAEC1062-4722-4043-B55C-E1DB97886705}"/>
              </a:ext>
            </a:extLst>
          </p:cNvPr>
          <p:cNvSpPr txBox="1"/>
          <p:nvPr/>
        </p:nvSpPr>
        <p:spPr>
          <a:xfrm>
            <a:off x="6528243" y="2944719"/>
            <a:ext cx="5518118"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Belong is the connection between the Countries and Cities tables. That is, the </a:t>
            </a:r>
            <a:r>
              <a:rPr lang="en-US" i="1" dirty="0" err="1">
                <a:latin typeface="Calibri" panose="020F0502020204030204" pitchFamily="34" charset="0"/>
                <a:cs typeface="Calibri" panose="020F0502020204030204" pitchFamily="34" charset="0"/>
              </a:rPr>
              <a:t>CountryID</a:t>
            </a:r>
            <a:r>
              <a:rPr lang="en-US" i="1" dirty="0">
                <a:latin typeface="Calibri" panose="020F0502020204030204" pitchFamily="34" charset="0"/>
                <a:cs typeface="Calibri" panose="020F0502020204030204" pitchFamily="34" charset="0"/>
              </a:rPr>
              <a:t> in the Countries table is added to the Cities table as a foreign key.</a:t>
            </a:r>
          </a:p>
          <a:p>
            <a:endParaRPr lang="en-US" dirty="0"/>
          </a:p>
        </p:txBody>
      </p:sp>
      <p:cxnSp>
        <p:nvCxnSpPr>
          <p:cNvPr id="31" name="Straight Arrow Connector 30">
            <a:extLst>
              <a:ext uri="{FF2B5EF4-FFF2-40B4-BE49-F238E27FC236}">
                <a16:creationId xmlns:a16="http://schemas.microsoft.com/office/drawing/2014/main" id="{133CC0F3-7435-4932-8105-2A1ED8B672B0}"/>
              </a:ext>
            </a:extLst>
          </p:cNvPr>
          <p:cNvCxnSpPr/>
          <p:nvPr/>
        </p:nvCxnSpPr>
        <p:spPr>
          <a:xfrm>
            <a:off x="438573" y="3919966"/>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3E998263-931E-423E-9614-860149E9C8DD}"/>
              </a:ext>
            </a:extLst>
          </p:cNvPr>
          <p:cNvSpPr txBox="1"/>
          <p:nvPr/>
        </p:nvSpPr>
        <p:spPr>
          <a:xfrm>
            <a:off x="531123" y="4331822"/>
            <a:ext cx="1209305" cy="400110"/>
          </a:xfrm>
          <a:prstGeom prst="rect">
            <a:avLst/>
          </a:prstGeom>
          <a:noFill/>
        </p:spPr>
        <p:txBody>
          <a:bodyPr wrap="none" rtlCol="0">
            <a:spAutoFit/>
          </a:bodyPr>
          <a:lstStyle/>
          <a:p>
            <a:r>
              <a:rPr lang="en-US" sz="2000" b="1" dirty="0" err="1">
                <a:latin typeface="Calibri" panose="020F0502020204030204" pitchFamily="34" charset="0"/>
                <a:cs typeface="Calibri" panose="020F0502020204030204" pitchFamily="34" charset="0"/>
              </a:rPr>
              <a:t>BestPlace</a:t>
            </a:r>
            <a:endParaRPr lang="en-US" dirty="0"/>
          </a:p>
        </p:txBody>
      </p:sp>
      <p:sp>
        <p:nvSpPr>
          <p:cNvPr id="34" name="TextBox 33">
            <a:extLst>
              <a:ext uri="{FF2B5EF4-FFF2-40B4-BE49-F238E27FC236}">
                <a16:creationId xmlns:a16="http://schemas.microsoft.com/office/drawing/2014/main" id="{815FB097-5CF3-47BF-9D99-216F9ADF5843}"/>
              </a:ext>
            </a:extLst>
          </p:cNvPr>
          <p:cNvSpPr txBox="1"/>
          <p:nvPr/>
        </p:nvSpPr>
        <p:spPr>
          <a:xfrm>
            <a:off x="2050873" y="4218349"/>
            <a:ext cx="4577182"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PlaceID,CityID,PlaceName,Description,Rating,OpeningHours,EntryFee</a:t>
            </a:r>
            <a:endParaRPr lang="en-US" dirty="0"/>
          </a:p>
        </p:txBody>
      </p:sp>
      <p:sp>
        <p:nvSpPr>
          <p:cNvPr id="35" name="TextBox 34">
            <a:extLst>
              <a:ext uri="{FF2B5EF4-FFF2-40B4-BE49-F238E27FC236}">
                <a16:creationId xmlns:a16="http://schemas.microsoft.com/office/drawing/2014/main" id="{69DE058C-2C22-4D13-8562-134B02982887}"/>
              </a:ext>
            </a:extLst>
          </p:cNvPr>
          <p:cNvSpPr txBox="1"/>
          <p:nvPr/>
        </p:nvSpPr>
        <p:spPr>
          <a:xfrm>
            <a:off x="6549856" y="3993268"/>
            <a:ext cx="5515784" cy="1477328"/>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The </a:t>
            </a:r>
            <a:r>
              <a:rPr lang="en-US" i="1" dirty="0" err="1">
                <a:latin typeface="Calibri" panose="020F0502020204030204" pitchFamily="34" charset="0"/>
                <a:cs typeface="Calibri" panose="020F0502020204030204" pitchFamily="34" charset="0"/>
              </a:rPr>
              <a:t>BestPlace</a:t>
            </a:r>
            <a:r>
              <a:rPr lang="en-US" i="1" dirty="0">
                <a:latin typeface="Calibri" panose="020F0502020204030204" pitchFamily="34" charset="0"/>
                <a:cs typeface="Calibri" panose="020F0502020204030204" pitchFamily="34" charset="0"/>
              </a:rPr>
              <a:t> table contains information about the order number(</a:t>
            </a:r>
            <a:r>
              <a:rPr lang="en-US" i="1" dirty="0" err="1">
                <a:latin typeface="Calibri" panose="020F0502020204030204" pitchFamily="34" charset="0"/>
                <a:cs typeface="Calibri" panose="020F0502020204030204" pitchFamily="34" charset="0"/>
              </a:rPr>
              <a:t>PlaceID</a:t>
            </a:r>
            <a:r>
              <a:rPr lang="en-US" i="1" dirty="0">
                <a:latin typeface="Calibri" panose="020F0502020204030204" pitchFamily="34" charset="0"/>
                <a:cs typeface="Calibri" panose="020F0502020204030204" pitchFamily="34" charset="0"/>
              </a:rPr>
              <a:t>), names, description about that place , </a:t>
            </a:r>
            <a:r>
              <a:rPr lang="en-US" i="1" dirty="0" err="1">
                <a:latin typeface="Calibri" panose="020F0502020204030204" pitchFamily="34" charset="0"/>
                <a:cs typeface="Calibri" panose="020F0502020204030204" pitchFamily="34" charset="0"/>
              </a:rPr>
              <a:t>ratin</a:t>
            </a:r>
            <a:r>
              <a:rPr lang="az-Latn-AZ" i="1" dirty="0">
                <a:latin typeface="Calibri" panose="020F0502020204030204" pitchFamily="34" charset="0"/>
                <a:cs typeface="Calibri" panose="020F0502020204030204" pitchFamily="34" charset="0"/>
              </a:rPr>
              <a:t>g</a:t>
            </a:r>
            <a:r>
              <a:rPr lang="en-US" i="1" dirty="0">
                <a:latin typeface="Calibri" panose="020F0502020204030204" pitchFamily="34" charset="0"/>
                <a:cs typeface="Calibri" panose="020F0502020204030204" pitchFamily="34" charset="0"/>
              </a:rPr>
              <a:t>, </a:t>
            </a:r>
            <a:r>
              <a:rPr lang="az-Latn-AZ" i="1" dirty="0">
                <a:latin typeface="Calibri" panose="020F0502020204030204" pitchFamily="34" charset="0"/>
                <a:cs typeface="Calibri" panose="020F0502020204030204" pitchFamily="34" charset="0"/>
              </a:rPr>
              <a:t>opening hours and </a:t>
            </a:r>
            <a:r>
              <a:rPr lang="en-US" i="1" dirty="0">
                <a:latin typeface="Calibri" panose="020F0502020204030204" pitchFamily="34" charset="0"/>
                <a:cs typeface="Calibri" panose="020F0502020204030204" pitchFamily="34" charset="0"/>
              </a:rPr>
              <a:t>which Place the Cities belongs to(</a:t>
            </a:r>
            <a:r>
              <a:rPr lang="en-US" i="1" dirty="0" err="1">
                <a:latin typeface="Calibri" panose="020F0502020204030204" pitchFamily="34" charset="0"/>
                <a:cs typeface="Calibri" panose="020F0502020204030204" pitchFamily="34" charset="0"/>
              </a:rPr>
              <a:t>CityID</a:t>
            </a:r>
            <a:r>
              <a:rPr lang="en-US" i="1" dirty="0">
                <a:latin typeface="Calibri" panose="020F0502020204030204" pitchFamily="34" charset="0"/>
                <a:cs typeface="Calibri" panose="020F0502020204030204" pitchFamily="34" charset="0"/>
              </a:rPr>
              <a:t>).</a:t>
            </a:r>
          </a:p>
          <a:p>
            <a:endParaRPr lang="en-US" dirty="0"/>
          </a:p>
        </p:txBody>
      </p:sp>
      <p:cxnSp>
        <p:nvCxnSpPr>
          <p:cNvPr id="36" name="Straight Arrow Connector 35">
            <a:extLst>
              <a:ext uri="{FF2B5EF4-FFF2-40B4-BE49-F238E27FC236}">
                <a16:creationId xmlns:a16="http://schemas.microsoft.com/office/drawing/2014/main" id="{684EC0BC-59FC-4FA2-B9BF-2C9C023D1667}"/>
              </a:ext>
            </a:extLst>
          </p:cNvPr>
          <p:cNvCxnSpPr/>
          <p:nvPr/>
        </p:nvCxnSpPr>
        <p:spPr>
          <a:xfrm>
            <a:off x="450166" y="6563790"/>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E5E3970A-900D-4C88-8F92-EF918B0156ED}"/>
              </a:ext>
            </a:extLst>
          </p:cNvPr>
          <p:cNvSpPr txBox="1"/>
          <p:nvPr/>
        </p:nvSpPr>
        <p:spPr>
          <a:xfrm>
            <a:off x="3236792" y="2058425"/>
            <a:ext cx="1510926"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StateID,CityID</a:t>
            </a:r>
            <a:endParaRPr lang="en-US" dirty="0"/>
          </a:p>
        </p:txBody>
      </p:sp>
      <p:cxnSp>
        <p:nvCxnSpPr>
          <p:cNvPr id="25" name="Straight Arrow Connector 24">
            <a:extLst>
              <a:ext uri="{FF2B5EF4-FFF2-40B4-BE49-F238E27FC236}">
                <a16:creationId xmlns:a16="http://schemas.microsoft.com/office/drawing/2014/main" id="{79F96F49-4322-47CB-AC7F-7129FC47BFAA}"/>
              </a:ext>
            </a:extLst>
          </p:cNvPr>
          <p:cNvCxnSpPr/>
          <p:nvPr/>
        </p:nvCxnSpPr>
        <p:spPr>
          <a:xfrm>
            <a:off x="450166" y="5239082"/>
            <a:ext cx="1156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FD4CE831-064E-4A6A-B36D-26B56C229470}"/>
              </a:ext>
            </a:extLst>
          </p:cNvPr>
          <p:cNvSpPr txBox="1"/>
          <p:nvPr/>
        </p:nvSpPr>
        <p:spPr>
          <a:xfrm>
            <a:off x="421241" y="5495324"/>
            <a:ext cx="1468800" cy="677108"/>
          </a:xfrm>
          <a:prstGeom prst="rect">
            <a:avLst/>
          </a:prstGeom>
          <a:noFill/>
        </p:spPr>
        <p:txBody>
          <a:bodyPr wrap="none" rtlCol="0">
            <a:spAutoFit/>
          </a:bodyPr>
          <a:lstStyle/>
          <a:p>
            <a:pPr algn="ctr"/>
            <a:r>
              <a:rPr lang="en-US" sz="2000" b="1" dirty="0">
                <a:latin typeface="Calibri" panose="020F0502020204030204" pitchFamily="34" charset="0"/>
                <a:cs typeface="Calibri" panose="020F0502020204030204" pitchFamily="34" charset="0"/>
              </a:rPr>
              <a:t>Travel</a:t>
            </a:r>
          </a:p>
          <a:p>
            <a:pPr algn="ctr"/>
            <a:r>
              <a:rPr lang="en-US" b="1" dirty="0">
                <a:latin typeface="Calibri" panose="020F0502020204030204" pitchFamily="34" charset="0"/>
                <a:cs typeface="Calibri" panose="020F0502020204030204" pitchFamily="34" charset="0"/>
              </a:rPr>
              <a:t>(relationship)</a:t>
            </a:r>
            <a:endParaRPr lang="en-US" dirty="0"/>
          </a:p>
        </p:txBody>
      </p:sp>
      <p:sp>
        <p:nvSpPr>
          <p:cNvPr id="4" name="TextBox 3">
            <a:extLst>
              <a:ext uri="{FF2B5EF4-FFF2-40B4-BE49-F238E27FC236}">
                <a16:creationId xmlns:a16="http://schemas.microsoft.com/office/drawing/2014/main" id="{27D57A48-84C9-406E-88B6-00D47EE80C3C}"/>
              </a:ext>
            </a:extLst>
          </p:cNvPr>
          <p:cNvSpPr txBox="1"/>
          <p:nvPr/>
        </p:nvSpPr>
        <p:spPr>
          <a:xfrm>
            <a:off x="3223198" y="5647861"/>
            <a:ext cx="1524520" cy="369332"/>
          </a:xfrm>
          <a:prstGeom prst="rect">
            <a:avLst/>
          </a:prstGeom>
          <a:noFill/>
        </p:spPr>
        <p:txBody>
          <a:bodyPr wrap="none" rtlCol="0">
            <a:spAutoFit/>
          </a:bodyPr>
          <a:lstStyle/>
          <a:p>
            <a:r>
              <a:rPr lang="en-US" b="1" dirty="0" err="1">
                <a:latin typeface="Calibri" panose="020F0502020204030204" pitchFamily="34" charset="0"/>
                <a:cs typeface="Calibri" panose="020F0502020204030204" pitchFamily="34" charset="0"/>
              </a:rPr>
              <a:t>CityID,PlaceID</a:t>
            </a:r>
            <a:endParaRPr lang="en-US" dirty="0"/>
          </a:p>
        </p:txBody>
      </p:sp>
      <p:sp>
        <p:nvSpPr>
          <p:cNvPr id="8" name="TextBox 7">
            <a:extLst>
              <a:ext uri="{FF2B5EF4-FFF2-40B4-BE49-F238E27FC236}">
                <a16:creationId xmlns:a16="http://schemas.microsoft.com/office/drawing/2014/main" id="{3A7D4D6F-6B3C-4CD0-B9D7-E83FCA7B3B65}"/>
              </a:ext>
            </a:extLst>
          </p:cNvPr>
          <p:cNvSpPr txBox="1"/>
          <p:nvPr/>
        </p:nvSpPr>
        <p:spPr>
          <a:xfrm>
            <a:off x="6563925" y="5419648"/>
            <a:ext cx="5147942"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Travel is the connection between the Cities and Travel tables. That is, the </a:t>
            </a:r>
            <a:r>
              <a:rPr lang="en-US" i="1" dirty="0" err="1">
                <a:latin typeface="Calibri" panose="020F0502020204030204" pitchFamily="34" charset="0"/>
                <a:cs typeface="Calibri" panose="020F0502020204030204" pitchFamily="34" charset="0"/>
              </a:rPr>
              <a:t>CityID</a:t>
            </a:r>
            <a:r>
              <a:rPr lang="en-US" i="1" dirty="0">
                <a:latin typeface="Calibri" panose="020F0502020204030204" pitchFamily="34" charset="0"/>
                <a:cs typeface="Calibri" panose="020F0502020204030204" pitchFamily="34" charset="0"/>
              </a:rPr>
              <a:t> in the Cities table is added to the </a:t>
            </a:r>
            <a:r>
              <a:rPr lang="en-US" i="1" dirty="0" err="1">
                <a:latin typeface="Calibri" panose="020F0502020204030204" pitchFamily="34" charset="0"/>
                <a:cs typeface="Calibri" panose="020F0502020204030204" pitchFamily="34" charset="0"/>
              </a:rPr>
              <a:t>BestPlace</a:t>
            </a:r>
            <a:r>
              <a:rPr lang="en-US" i="1" dirty="0">
                <a:latin typeface="Calibri" panose="020F0502020204030204" pitchFamily="34" charset="0"/>
                <a:cs typeface="Calibri" panose="020F0502020204030204" pitchFamily="34" charset="0"/>
              </a:rPr>
              <a:t> table as a foreign key.</a:t>
            </a:r>
          </a:p>
          <a:p>
            <a:endParaRPr lang="en-US" dirty="0"/>
          </a:p>
        </p:txBody>
      </p:sp>
    </p:spTree>
    <p:extLst>
      <p:ext uri="{BB962C8B-B14F-4D97-AF65-F5344CB8AC3E}">
        <p14:creationId xmlns:p14="http://schemas.microsoft.com/office/powerpoint/2010/main" val="3561760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785</TotalTime>
  <Words>1060</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PowerPoint Presentation</vt:lpstr>
      <vt:lpstr>WHY DO I CREATE THIS DATABASE ? </vt:lpstr>
      <vt:lpstr>PowerPoint Presentation</vt:lpstr>
      <vt:lpstr>PowerPoint Presentation</vt:lpstr>
      <vt:lpstr>PowerPoint Presentation</vt:lpstr>
      <vt:lpstr>About DataBase Creating</vt:lpstr>
      <vt:lpstr>PowerPoint Presentation</vt:lpstr>
      <vt:lpstr>PowerPoint Presentation</vt:lpstr>
      <vt:lpstr>PowerPoint Presentation</vt:lpstr>
      <vt:lpstr>PowerPoint Presentation</vt:lpstr>
      <vt:lpstr>Database setup </vt:lpstr>
      <vt:lpstr>PowerPoint Presentation</vt:lpstr>
      <vt:lpstr>PowerPoint Presentation</vt:lpstr>
      <vt:lpstr>I have some codes</vt:lpstr>
      <vt:lpstr>PowerPoint Presentation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2023-11-26T17:57:35Z</dcterms:created>
  <dcterms:modified xsi:type="dcterms:W3CDTF">2023-12-01T21:56:56Z</dcterms:modified>
</cp:coreProperties>
</file>