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1" r:id="rId4"/>
    <p:sldId id="258" r:id="rId5"/>
    <p:sldId id="260" r:id="rId6"/>
    <p:sldId id="259" r:id="rId7"/>
    <p:sldId id="265" r:id="rId8"/>
    <p:sldId id="262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4684"/>
  </p:normalViewPr>
  <p:slideViewPr>
    <p:cSldViewPr snapToGrid="0">
      <p:cViewPr>
        <p:scale>
          <a:sx n="96" d="100"/>
          <a:sy n="96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E05D-63BC-7B40-9358-8E06D4129F7D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D7B5A-D191-1745-B6DF-68C6D513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036B-738D-1CA8-A51C-4158CAF85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F2D61-3450-FBFE-0C4A-2FDB37BE9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B43C-27C4-62A3-8029-88C928B8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FC4C5-66C6-70FB-5836-6FDBB5F0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8C465-6931-7FC9-27EE-E65F41366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8742-3716-2ACB-F870-742351E1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14BC9-5B47-8606-3525-30661A55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EED3-C4F7-D64F-17ED-6C35EE8D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9EA5-17E2-0A71-74A9-194AD116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6B70-5D95-F2A3-7E78-38146FB5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6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86287-0ABC-22AC-05BE-AD946F80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6E13B-5A81-BC76-CFB5-5A5973A0D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F77C-5AE6-2DF1-DD02-3D115CFF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CBDE7-2C46-3963-363A-9DBA933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7731-49AB-03CF-CA8A-25C1F4B3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9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E8D0-37F9-7C73-ECC9-9B6359C8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06F59-925D-3A59-2CBF-8525D115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1A52-D397-B0E2-84ED-1B33FC4D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B811-3FBD-437F-2419-2B3BD46F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4DDD-528F-6777-2B94-0015A911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8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9003-089D-B0D4-0C82-FB507351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49FF-EA79-63B1-64A5-981CF79D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DFD9-8589-E257-5263-7E673283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F5BB-4F7B-A1DA-FAE0-26C08E8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971C-07AC-689E-FD8B-5D814C42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0B0C-6D6B-A5D4-703F-7124C05A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B89D-DF77-EB0A-F5E6-FCF299CB1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236B2-AB62-480C-32F3-306D85CF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92623-12FA-E363-B364-B90F2EDC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FB540-D781-BDE0-CE06-92BDDDA25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8E761-8501-BB8E-E014-2D770521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BB42-1E27-47E1-195D-9EDC1D07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BD06A-CFED-3D2C-4BEE-2452A1C9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0F5AD-41F7-CB8F-4A5F-61643420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06007-D04B-32EC-7A85-59D44C1D3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53ADE-7E52-0DE0-43B8-9FCFCCBB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55E6-51BE-8676-F9CE-E50077A1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FAA3E-18C5-06D1-0DBC-28AE618B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DBDEC-DD89-6169-7751-E162E988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4938-B588-2311-FBB5-6328C4FF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42567-714C-107C-20B2-3500ED8C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7DF58-4E0F-99B8-55D8-17B3519B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7A455-F16C-98AF-4514-9743524F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6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C161E-68AD-A2B2-9074-270171F4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70704-A1BD-9E2A-145F-9424286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58B9E-5EF8-00F9-BFE3-A69E4F7A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52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45069-02C1-D6AA-CF83-8CE358A0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4B82-BB4E-4260-583C-E6F78792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A3A93-BCAB-2CEE-06D5-34123E4F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8AC71-059A-E5E2-8901-66D7120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62C2-2FD1-E979-3668-61D6BA6E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24A95-D45F-A1F5-05AF-4461867D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0A7A-79DD-B4E6-F02F-B77167F6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AA082-977A-1DBC-2B9F-8DC5D66DE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5771-8B03-1E9F-1C49-1AD7D7767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E15FA-1EF2-61B3-4121-9730DD29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53234-0222-7BBA-9C71-7803DAD0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06FB-5CC5-2375-6C52-99179FC8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5569B-BC83-E911-2FB2-C8282757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55A45-0FB5-093D-07F8-96D49BE46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4FE24-9299-CBB7-56E8-0CB523711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ABAA4-9590-8D4C-9C9D-A6319E11ECA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D672-BE7E-EB3C-D583-FF8BD8173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B6BB-B6C5-34D6-56A8-E2214467B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7E96-A850-B348-9F75-129FFBA8C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0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1B79D-C402-E65B-D77E-4B850A846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GB" sz="5000">
                <a:solidFill>
                  <a:srgbClr val="FFFFFF"/>
                </a:solidFill>
                <a:latin typeface="Times" pitchFamily="2" charset="0"/>
              </a:rPr>
              <a:t>Fraud Detection Using Machine Learning Models</a:t>
            </a:r>
            <a:endParaRPr lang="en-US" sz="5000">
              <a:solidFill>
                <a:srgbClr val="FFFFFF"/>
              </a:solidFill>
              <a:latin typeface="Times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machine learning process&#10;&#10;Description automatically generated">
            <a:extLst>
              <a:ext uri="{FF2B5EF4-FFF2-40B4-BE49-F238E27FC236}">
                <a16:creationId xmlns:a16="http://schemas.microsoft.com/office/drawing/2014/main" id="{CDF65C6E-ADBA-D0EA-84FF-C5E20BDD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482899"/>
            <a:ext cx="5664133" cy="29504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58D9ECB-2028-65BA-6FDC-C782BEA700C0}"/>
              </a:ext>
            </a:extLst>
          </p:cNvPr>
          <p:cNvSpPr txBox="1"/>
          <p:nvPr/>
        </p:nvSpPr>
        <p:spPr>
          <a:xfrm>
            <a:off x="457200" y="6334539"/>
            <a:ext cx="1869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ZARA ZAHEDI</a:t>
            </a:r>
          </a:p>
        </p:txBody>
      </p:sp>
    </p:spTree>
    <p:extLst>
      <p:ext uri="{BB962C8B-B14F-4D97-AF65-F5344CB8AC3E}">
        <p14:creationId xmlns:p14="http://schemas.microsoft.com/office/powerpoint/2010/main" val="29696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7E93-6B65-37FB-85C7-752B34D2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22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" pitchFamily="2" charset="0"/>
              </a:rPr>
              <a:t>Performance Metrics – </a:t>
            </a:r>
            <a:r>
              <a:rPr lang="en-GB" sz="2800" b="1" dirty="0" err="1">
                <a:latin typeface="Times" pitchFamily="2" charset="0"/>
              </a:rPr>
              <a:t>LightGBM</a:t>
            </a:r>
            <a:endParaRPr lang="en-US" sz="2800" b="1" dirty="0">
              <a:latin typeface="Times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82ABEA-9FDF-F031-62F5-9EDB36A48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56616"/>
              </p:ext>
            </p:extLst>
          </p:nvPr>
        </p:nvGraphicFramePr>
        <p:xfrm>
          <a:off x="0" y="1179444"/>
          <a:ext cx="6938620" cy="224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24">
                  <a:extLst>
                    <a:ext uri="{9D8B030D-6E8A-4147-A177-3AD203B41FA5}">
                      <a16:colId xmlns:a16="http://schemas.microsoft.com/office/drawing/2014/main" val="274786536"/>
                    </a:ext>
                  </a:extLst>
                </a:gridCol>
                <a:gridCol w="1387724">
                  <a:extLst>
                    <a:ext uri="{9D8B030D-6E8A-4147-A177-3AD203B41FA5}">
                      <a16:colId xmlns:a16="http://schemas.microsoft.com/office/drawing/2014/main" val="3662092365"/>
                    </a:ext>
                  </a:extLst>
                </a:gridCol>
                <a:gridCol w="1387724">
                  <a:extLst>
                    <a:ext uri="{9D8B030D-6E8A-4147-A177-3AD203B41FA5}">
                      <a16:colId xmlns:a16="http://schemas.microsoft.com/office/drawing/2014/main" val="3934372212"/>
                    </a:ext>
                  </a:extLst>
                </a:gridCol>
                <a:gridCol w="1387724">
                  <a:extLst>
                    <a:ext uri="{9D8B030D-6E8A-4147-A177-3AD203B41FA5}">
                      <a16:colId xmlns:a16="http://schemas.microsoft.com/office/drawing/2014/main" val="2520747459"/>
                    </a:ext>
                  </a:extLst>
                </a:gridCol>
                <a:gridCol w="1387724">
                  <a:extLst>
                    <a:ext uri="{9D8B030D-6E8A-4147-A177-3AD203B41FA5}">
                      <a16:colId xmlns:a16="http://schemas.microsoft.com/office/drawing/2014/main" val="4292579394"/>
                    </a:ext>
                  </a:extLst>
                </a:gridCol>
              </a:tblGrid>
              <a:tr h="37492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Label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Precision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Recall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F1-Score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Support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07061"/>
                  </a:ext>
                </a:extLst>
              </a:tr>
              <a:tr h="374926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0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1,906,322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414487"/>
                  </a:ext>
                </a:extLst>
              </a:tr>
              <a:tr h="374926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1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0.994337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0.997565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0.995948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2,464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974192"/>
                  </a:ext>
                </a:extLst>
              </a:tr>
              <a:tr h="374926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Accuracy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0.999990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247097"/>
                  </a:ext>
                </a:extLst>
              </a:tr>
              <a:tr h="374926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Macro Avg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0.997167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0.998779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0.997971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1,908,786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573702"/>
                  </a:ext>
                </a:extLst>
              </a:tr>
              <a:tr h="374926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Weighted Avg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1,908,786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008287"/>
                  </a:ext>
                </a:extLst>
              </a:tr>
            </a:tbl>
          </a:graphicData>
        </a:graphic>
      </p:graphicFrame>
      <p:pic>
        <p:nvPicPr>
          <p:cNvPr id="9" name="Picture 8" descr="A graph with a blue square and white text&#10;&#10;Description automatically generated">
            <a:extLst>
              <a:ext uri="{FF2B5EF4-FFF2-40B4-BE49-F238E27FC236}">
                <a16:creationId xmlns:a16="http://schemas.microsoft.com/office/drawing/2014/main" id="{CD8232B1-CDCA-59CA-DDE7-800D671DF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582" y="6522"/>
            <a:ext cx="4953000" cy="4152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168C5-3705-2E6B-6F56-9DAB78F9B6EA}"/>
              </a:ext>
            </a:extLst>
          </p:cNvPr>
          <p:cNvSpPr txBox="1"/>
          <p:nvPr/>
        </p:nvSpPr>
        <p:spPr>
          <a:xfrm>
            <a:off x="397565" y="3763617"/>
            <a:ext cx="7010400" cy="2004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latin typeface="Times" pitchFamily="2" charset="0"/>
              </a:rPr>
              <a:t>🌟 Performance Highlights: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Best fraud detection overall</a:t>
            </a:r>
            <a:r>
              <a:rPr lang="en-GB" sz="1400" dirty="0">
                <a:latin typeface="Times" pitchFamily="2" charset="0"/>
              </a:rPr>
              <a:t>: very high </a:t>
            </a:r>
            <a:r>
              <a:rPr lang="en-GB" sz="1400" b="1" dirty="0">
                <a:latin typeface="Times" pitchFamily="2" charset="0"/>
              </a:rPr>
              <a:t>precision (99.4%)</a:t>
            </a:r>
            <a:r>
              <a:rPr lang="en-GB" sz="1400" dirty="0">
                <a:latin typeface="Times" pitchFamily="2" charset="0"/>
              </a:rPr>
              <a:t> and </a:t>
            </a:r>
            <a:r>
              <a:rPr lang="en-GB" sz="1400" b="1" dirty="0">
                <a:latin typeface="Times" pitchFamily="2" charset="0"/>
              </a:rPr>
              <a:t>recall (99.76%)</a:t>
            </a:r>
            <a:r>
              <a:rPr lang="en-GB" sz="1400" dirty="0">
                <a:latin typeface="Times" pitchFamily="2" charset="0"/>
              </a:rPr>
              <a:t> for fraud.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Only </a:t>
            </a:r>
            <a:r>
              <a:rPr lang="en-GB" sz="1400" b="1" dirty="0">
                <a:latin typeface="Times" pitchFamily="2" charset="0"/>
              </a:rPr>
              <a:t>14 false positives</a:t>
            </a:r>
            <a:r>
              <a:rPr lang="en-GB" sz="1400" dirty="0">
                <a:latin typeface="Times" pitchFamily="2" charset="0"/>
              </a:rPr>
              <a:t> and </a:t>
            </a:r>
            <a:r>
              <a:rPr lang="en-GB" sz="1400" b="1" dirty="0">
                <a:latin typeface="Times" pitchFamily="2" charset="0"/>
              </a:rPr>
              <a:t>6 false negatives</a:t>
            </a:r>
            <a:r>
              <a:rPr lang="en-GB" sz="1400" dirty="0">
                <a:latin typeface="Times" pitchFamily="2" charset="0"/>
              </a:rPr>
              <a:t> in ~1.9 million records — outstanding.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F1-score for fraud: 99.59%</a:t>
            </a:r>
            <a:r>
              <a:rPr lang="en-GB" sz="1400" dirty="0">
                <a:latin typeface="Times" pitchFamily="2" charset="0"/>
              </a:rPr>
              <a:t> — extremely well balanced.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Accuracy: 99.999%</a:t>
            </a:r>
            <a:r>
              <a:rPr lang="en-GB" sz="1400" dirty="0">
                <a:latin typeface="Times" pitchFamily="2" charset="0"/>
              </a:rPr>
              <a:t> — almost perfect.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9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87CB-18AE-0D5A-501F-DACD1C1B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8" y="0"/>
            <a:ext cx="7629939" cy="1325563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Times" pitchFamily="2" charset="0"/>
              </a:rPr>
              <a:t>Performance Metrics – </a:t>
            </a:r>
            <a:r>
              <a:rPr lang="en-GB" sz="2800" b="1" dirty="0" err="1">
                <a:latin typeface="Times" pitchFamily="2" charset="0"/>
              </a:rPr>
              <a:t>Logistic_Regression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B95193-B84B-EA3C-7D26-93B8AC5B3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90042"/>
              </p:ext>
            </p:extLst>
          </p:nvPr>
        </p:nvGraphicFramePr>
        <p:xfrm>
          <a:off x="186358" y="1203960"/>
          <a:ext cx="74035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09">
                  <a:extLst>
                    <a:ext uri="{9D8B030D-6E8A-4147-A177-3AD203B41FA5}">
                      <a16:colId xmlns:a16="http://schemas.microsoft.com/office/drawing/2014/main" val="2325675467"/>
                    </a:ext>
                  </a:extLst>
                </a:gridCol>
                <a:gridCol w="1480709">
                  <a:extLst>
                    <a:ext uri="{9D8B030D-6E8A-4147-A177-3AD203B41FA5}">
                      <a16:colId xmlns:a16="http://schemas.microsoft.com/office/drawing/2014/main" val="1169591413"/>
                    </a:ext>
                  </a:extLst>
                </a:gridCol>
                <a:gridCol w="1480709">
                  <a:extLst>
                    <a:ext uri="{9D8B030D-6E8A-4147-A177-3AD203B41FA5}">
                      <a16:colId xmlns:a16="http://schemas.microsoft.com/office/drawing/2014/main" val="312866471"/>
                    </a:ext>
                  </a:extLst>
                </a:gridCol>
                <a:gridCol w="1480709">
                  <a:extLst>
                    <a:ext uri="{9D8B030D-6E8A-4147-A177-3AD203B41FA5}">
                      <a16:colId xmlns:a16="http://schemas.microsoft.com/office/drawing/2014/main" val="2750223883"/>
                    </a:ext>
                  </a:extLst>
                </a:gridCol>
                <a:gridCol w="1480709">
                  <a:extLst>
                    <a:ext uri="{9D8B030D-6E8A-4147-A177-3AD203B41FA5}">
                      <a16:colId xmlns:a16="http://schemas.microsoft.com/office/drawing/2014/main" val="2935752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0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 (Non-Fraud)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0.956669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0.977853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1,906,322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31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 (Fraud)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0.028897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0.997565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0.056167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2,464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82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Accuracy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0.956722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0.956722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0.956722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0.956722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24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Macro Avg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0.514447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0.977117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0.517010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1,908,786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27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Weighted </a:t>
                      </a:r>
                      <a:r>
                        <a:rPr lang="en-GB" sz="1400" b="1" dirty="0" err="1">
                          <a:latin typeface="Times" pitchFamily="2" charset="0"/>
                        </a:rPr>
                        <a:t>Avg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0.998743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0.956722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0.976663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1,908,786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530940"/>
                  </a:ext>
                </a:extLst>
              </a:tr>
            </a:tbl>
          </a:graphicData>
        </a:graphic>
      </p:graphicFrame>
      <p:pic>
        <p:nvPicPr>
          <p:cNvPr id="9" name="Picture 8" descr="A graph with blue squares&#10;&#10;Description automatically generated">
            <a:extLst>
              <a:ext uri="{FF2B5EF4-FFF2-40B4-BE49-F238E27FC236}">
                <a16:creationId xmlns:a16="http://schemas.microsoft.com/office/drawing/2014/main" id="{2CF2EAE0-6C42-79D5-16D5-8B1DB3FF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57" y="527436"/>
            <a:ext cx="4390685" cy="4088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D71257-48CF-7918-9942-5FA3DC6313D3}"/>
              </a:ext>
            </a:extLst>
          </p:cNvPr>
          <p:cNvSpPr txBox="1"/>
          <p:nvPr/>
        </p:nvSpPr>
        <p:spPr>
          <a:xfrm>
            <a:off x="516835" y="3882887"/>
            <a:ext cx="74035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" pitchFamily="2" charset="0"/>
              </a:rPr>
              <a:t>⚠️ Logistic Regression — Performance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✅ </a:t>
            </a:r>
            <a:r>
              <a:rPr lang="en-GB" sz="1400" b="1" dirty="0">
                <a:latin typeface="Times" pitchFamily="2" charset="0"/>
              </a:rPr>
              <a:t>Best at detecting all frauds</a:t>
            </a:r>
            <a:r>
              <a:rPr lang="en-GB" sz="1400" dirty="0">
                <a:latin typeface="Times" pitchFamily="2" charset="0"/>
              </a:rPr>
              <a:t>: Extremely high </a:t>
            </a:r>
            <a:r>
              <a:rPr lang="en-GB" sz="1400" b="1" dirty="0">
                <a:latin typeface="Times" pitchFamily="2" charset="0"/>
              </a:rPr>
              <a:t>recall</a:t>
            </a:r>
            <a:r>
              <a:rPr lang="en-GB" sz="1400" dirty="0">
                <a:latin typeface="Times" pitchFamily="2" charset="0"/>
              </a:rPr>
              <a:t> for fraud class (</a:t>
            </a:r>
            <a:r>
              <a:rPr lang="en-GB" sz="1400" b="1" dirty="0">
                <a:latin typeface="Times" pitchFamily="2" charset="0"/>
              </a:rPr>
              <a:t>99.76%</a:t>
            </a:r>
            <a:r>
              <a:rPr lang="en-GB" sz="1400" dirty="0">
                <a:latin typeface="Times" pitchFamily="2" charset="0"/>
              </a:rPr>
              <a:t>) — it catches nearly every fraud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❌ </a:t>
            </a:r>
            <a:r>
              <a:rPr lang="en-GB" sz="1400" b="1" dirty="0">
                <a:latin typeface="Times" pitchFamily="2" charset="0"/>
              </a:rPr>
              <a:t>Very low precision</a:t>
            </a:r>
            <a:r>
              <a:rPr lang="en-GB" sz="1400" dirty="0">
                <a:latin typeface="Times" pitchFamily="2" charset="0"/>
              </a:rPr>
              <a:t> for fraud (</a:t>
            </a:r>
            <a:r>
              <a:rPr lang="en-GB" sz="1400" b="1" dirty="0">
                <a:latin typeface="Times" pitchFamily="2" charset="0"/>
              </a:rPr>
              <a:t>2.89%</a:t>
            </a:r>
            <a:r>
              <a:rPr lang="en-GB" sz="1400" dirty="0">
                <a:latin typeface="Times" pitchFamily="2" charset="0"/>
              </a:rPr>
              <a:t>) — most fraud predictions are false alarms (over 82,000 false positives).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⚖️ </a:t>
            </a:r>
            <a:r>
              <a:rPr lang="en-GB" sz="1400" b="1" dirty="0">
                <a:latin typeface="Times" pitchFamily="2" charset="0"/>
              </a:rPr>
              <a:t>F1-score for fraud</a:t>
            </a:r>
            <a:r>
              <a:rPr lang="en-GB" sz="1400" dirty="0">
                <a:latin typeface="Times" pitchFamily="2" charset="0"/>
              </a:rPr>
              <a:t>: Only </a:t>
            </a:r>
            <a:r>
              <a:rPr lang="en-GB" sz="1400" b="1" dirty="0">
                <a:latin typeface="Times" pitchFamily="2" charset="0"/>
              </a:rPr>
              <a:t>5.61%</a:t>
            </a:r>
            <a:r>
              <a:rPr lang="en-GB" sz="1400" dirty="0">
                <a:latin typeface="Times" pitchFamily="2" charset="0"/>
              </a:rPr>
              <a:t> — unbalanced due to poor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📉 </a:t>
            </a:r>
            <a:r>
              <a:rPr lang="en-GB" sz="1400" b="1" dirty="0">
                <a:latin typeface="Times" pitchFamily="2" charset="0"/>
              </a:rPr>
              <a:t>Confusion matrix</a:t>
            </a:r>
            <a:r>
              <a:rPr lang="en-GB" sz="1400" dirty="0">
                <a:latin typeface="Times" pitchFamily="2" charset="0"/>
              </a:rPr>
              <a:t>: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‣ </a:t>
            </a:r>
            <a:r>
              <a:rPr lang="en-GB" sz="1400" b="1" dirty="0">
                <a:latin typeface="Times" pitchFamily="2" charset="0"/>
              </a:rPr>
              <a:t>False positives</a:t>
            </a:r>
            <a:r>
              <a:rPr lang="en-GB" sz="1400" dirty="0">
                <a:latin typeface="Times" pitchFamily="2" charset="0"/>
              </a:rPr>
              <a:t>: 82,603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‣ </a:t>
            </a:r>
            <a:r>
              <a:rPr lang="en-GB" sz="1400" b="1" dirty="0">
                <a:latin typeface="Times" pitchFamily="2" charset="0"/>
              </a:rPr>
              <a:t>False negatives</a:t>
            </a:r>
            <a:r>
              <a:rPr lang="en-GB" sz="1400" dirty="0">
                <a:latin typeface="Times" pitchFamily="2" charset="0"/>
              </a:rPr>
              <a:t>: 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✅ </a:t>
            </a:r>
            <a:r>
              <a:rPr lang="en-GB" sz="1400" b="1" dirty="0">
                <a:latin typeface="Times" pitchFamily="2" charset="0"/>
              </a:rPr>
              <a:t>Accuracy</a:t>
            </a:r>
            <a:r>
              <a:rPr lang="en-GB" sz="1400" dirty="0">
                <a:latin typeface="Times" pitchFamily="2" charset="0"/>
              </a:rPr>
              <a:t>: 95.67% — looks good, but misleading due to class imbalance.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🚨 </a:t>
            </a:r>
            <a:r>
              <a:rPr lang="en-GB" sz="1400" b="1" dirty="0">
                <a:latin typeface="Times" pitchFamily="2" charset="0"/>
              </a:rPr>
              <a:t>Conclusion</a:t>
            </a:r>
            <a:r>
              <a:rPr lang="en-GB" sz="1400" dirty="0">
                <a:latin typeface="Times" pitchFamily="2" charset="0"/>
              </a:rPr>
              <a:t>: Not reliable for deployment without addressing class imbalance. Needs improvement in precision (e.g., better model or rebalancing techniques).</a:t>
            </a:r>
          </a:p>
          <a:p>
            <a:endParaRPr lang="en-US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16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D2FD-AAAA-2B08-853E-A874796A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543261" cy="97334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" pitchFamily="2" charset="0"/>
              </a:rPr>
              <a:t>✅ </a:t>
            </a:r>
            <a:r>
              <a:rPr lang="en-GB" sz="2800" b="1" dirty="0">
                <a:latin typeface="Times" pitchFamily="2" charset="0"/>
              </a:rPr>
              <a:t>Model Comparison Summary</a:t>
            </a:r>
            <a:endParaRPr lang="en-US" sz="2800" b="1" dirty="0">
              <a:latin typeface="Times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64FB54-3757-D85B-839C-D8DC7B17C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94785"/>
              </p:ext>
            </p:extLst>
          </p:nvPr>
        </p:nvGraphicFramePr>
        <p:xfrm>
          <a:off x="838200" y="1505157"/>
          <a:ext cx="10515600" cy="24384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670519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765249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33582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2336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Metric /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Logistic Regression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XGBoost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latin typeface="Times" pitchFamily="2" charset="0"/>
                        </a:rPr>
                        <a:t>LightGBM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851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Accuracy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95.67%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99.98%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99.999%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270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Precision (Fraud)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2.89%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86.74%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99.43%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195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Recall (Fraud)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99.76%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99.31%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99.76%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53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F1-score (Fraud)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5.61%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92.60%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99.59%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66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False Positives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82,603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374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14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02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False Negatives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6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39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Training Time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24.9s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18.0s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18.7s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323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C984F4-B641-F288-3C86-DFE53E170A2A}"/>
              </a:ext>
            </a:extLst>
          </p:cNvPr>
          <p:cNvSpPr txBox="1"/>
          <p:nvPr/>
        </p:nvSpPr>
        <p:spPr>
          <a:xfrm>
            <a:off x="838200" y="4461550"/>
            <a:ext cx="9365974" cy="204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Times" pitchFamily="2" charset="0"/>
              </a:rPr>
              <a:t>✅ </a:t>
            </a:r>
            <a:r>
              <a:rPr lang="en-GB" sz="1600" b="1" dirty="0">
                <a:latin typeface="Times" pitchFamily="2" charset="0"/>
              </a:rPr>
              <a:t>Conclusion: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Among the three models tested, </a:t>
            </a:r>
            <a:r>
              <a:rPr lang="en-GB" sz="1400" b="1" dirty="0" err="1">
                <a:latin typeface="Times" pitchFamily="2" charset="0"/>
              </a:rPr>
              <a:t>LightGBM</a:t>
            </a:r>
            <a:r>
              <a:rPr lang="en-GB" sz="1400" dirty="0">
                <a:latin typeface="Times" pitchFamily="2" charset="0"/>
              </a:rPr>
              <a:t> delivers the </a:t>
            </a:r>
            <a:r>
              <a:rPr lang="en-GB" sz="1400" b="1" dirty="0">
                <a:latin typeface="Times" pitchFamily="2" charset="0"/>
              </a:rPr>
              <a:t>highest performance</a:t>
            </a:r>
            <a:r>
              <a:rPr lang="en-GB" sz="1400" dirty="0">
                <a:latin typeface="Times" pitchFamily="2" charset="0"/>
              </a:rPr>
              <a:t>, achieving near-perfect accuracy, </a:t>
            </a:r>
            <a:r>
              <a:rPr lang="en-GB" sz="1400" b="1" dirty="0">
                <a:latin typeface="Times" pitchFamily="2" charset="0"/>
              </a:rPr>
              <a:t>extremely high fraud detection</a:t>
            </a:r>
            <a:r>
              <a:rPr lang="en-GB" sz="1400" dirty="0">
                <a:latin typeface="Times" pitchFamily="2" charset="0"/>
              </a:rPr>
              <a:t> capability, and the </a:t>
            </a:r>
            <a:r>
              <a:rPr lang="en-GB" sz="1400" b="1" dirty="0">
                <a:latin typeface="Times" pitchFamily="2" charset="0"/>
              </a:rPr>
              <a:t>lowest false positive rate</a:t>
            </a:r>
            <a:r>
              <a:rPr lang="en-GB" sz="1400" dirty="0">
                <a:latin typeface="Times" pitchFamily="2" charset="0"/>
              </a:rPr>
              <a:t>. While Logistic Regression shows strong recall, its </a:t>
            </a:r>
            <a:r>
              <a:rPr lang="en-GB" sz="1400" b="1" dirty="0">
                <a:latin typeface="Times" pitchFamily="2" charset="0"/>
              </a:rPr>
              <a:t>poor precision and very high false alarm rate</a:t>
            </a:r>
            <a:r>
              <a:rPr lang="en-GB" sz="1400" dirty="0">
                <a:latin typeface="Times" pitchFamily="2" charset="0"/>
              </a:rPr>
              <a:t> make it unsuitable for deployment. </a:t>
            </a:r>
            <a:r>
              <a:rPr lang="en-GB" sz="1400" b="1" dirty="0" err="1">
                <a:latin typeface="Times" pitchFamily="2" charset="0"/>
              </a:rPr>
              <a:t>XGBoost</a:t>
            </a:r>
            <a:r>
              <a:rPr lang="en-GB" sz="1400" dirty="0">
                <a:latin typeface="Times" pitchFamily="2" charset="0"/>
              </a:rPr>
              <a:t> performs well but is slightly outpaced by </a:t>
            </a:r>
            <a:r>
              <a:rPr lang="en-GB" sz="1400" dirty="0" err="1">
                <a:latin typeface="Times" pitchFamily="2" charset="0"/>
              </a:rPr>
              <a:t>LightGBM</a:t>
            </a:r>
            <a:r>
              <a:rPr lang="en-GB" sz="1400" dirty="0">
                <a:latin typeface="Times" pitchFamily="2" charset="0"/>
              </a:rPr>
              <a:t> in overall balance.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Times" pitchFamily="2" charset="0"/>
              </a:rPr>
              <a:t>👉 </a:t>
            </a:r>
            <a:r>
              <a:rPr lang="en-GB" sz="1400" b="1" dirty="0">
                <a:latin typeface="Times" pitchFamily="2" charset="0"/>
              </a:rPr>
              <a:t>Recommendation</a:t>
            </a:r>
            <a:r>
              <a:rPr lang="en-GB" sz="1400" dirty="0">
                <a:latin typeface="Times" pitchFamily="2" charset="0"/>
              </a:rPr>
              <a:t>: Proceed with </a:t>
            </a:r>
            <a:r>
              <a:rPr lang="en-GB" sz="1400" b="1" dirty="0" err="1">
                <a:latin typeface="Times" pitchFamily="2" charset="0"/>
              </a:rPr>
              <a:t>LightGBM</a:t>
            </a:r>
            <a:r>
              <a:rPr lang="en-GB" sz="1400" dirty="0">
                <a:latin typeface="Times" pitchFamily="2" charset="0"/>
              </a:rPr>
              <a:t> as the production model for fraud detection.</a:t>
            </a:r>
          </a:p>
        </p:txBody>
      </p:sp>
    </p:spTree>
    <p:extLst>
      <p:ext uri="{BB962C8B-B14F-4D97-AF65-F5344CB8AC3E}">
        <p14:creationId xmlns:p14="http://schemas.microsoft.com/office/powerpoint/2010/main" val="182247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1431-2E5A-EAC1-68C1-43C052D5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Times" pitchFamily="2" charset="0"/>
              </a:rPr>
              <a:t>🧱 Workflow Overview:</a:t>
            </a:r>
            <a:br>
              <a:rPr lang="en-GB" sz="2800" b="1" dirty="0">
                <a:latin typeface="Times" pitchFamily="2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F31C-A68C-E3A4-2519-37C31B88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Times" pitchFamily="2" charset="0"/>
              </a:rPr>
              <a:t>Here's a typical workflow :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latin typeface="Times" pitchFamily="2" charset="0"/>
              </a:rPr>
              <a:t>✅ </a:t>
            </a:r>
            <a:r>
              <a:rPr lang="en-GB" sz="1600" b="1" dirty="0">
                <a:latin typeface="Times" pitchFamily="2" charset="0"/>
              </a:rPr>
              <a:t>Data cleaning / </a:t>
            </a:r>
            <a:r>
              <a:rPr lang="en-GB" sz="1600" b="1" dirty="0" err="1">
                <a:latin typeface="Times" pitchFamily="2" charset="0"/>
              </a:rPr>
              <a:t>preprocessing</a:t>
            </a:r>
            <a:endParaRPr lang="en-GB" sz="1600" dirty="0"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latin typeface="Times" pitchFamily="2" charset="0"/>
              </a:rPr>
              <a:t>✅ </a:t>
            </a:r>
            <a:r>
              <a:rPr lang="en-GB" sz="1600" b="1" dirty="0">
                <a:latin typeface="Times" pitchFamily="2" charset="0"/>
              </a:rPr>
              <a:t>Feature engineering</a:t>
            </a:r>
            <a:endParaRPr lang="en-GB" sz="1600" dirty="0"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latin typeface="Times" pitchFamily="2" charset="0"/>
              </a:rPr>
              <a:t>✅ </a:t>
            </a:r>
            <a:r>
              <a:rPr lang="en-GB" sz="1600" b="1" dirty="0">
                <a:latin typeface="Times" pitchFamily="2" charset="0"/>
              </a:rPr>
              <a:t>Exploratory analysis</a:t>
            </a:r>
            <a:r>
              <a:rPr lang="en-GB" sz="1600" dirty="0">
                <a:latin typeface="Times" pitchFamily="2" charset="0"/>
              </a:rPr>
              <a:t> (e.g. boxplots, correlation)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latin typeface="Times" pitchFamily="2" charset="0"/>
              </a:rPr>
              <a:t>❗ </a:t>
            </a:r>
            <a:r>
              <a:rPr lang="en-GB" sz="1600" b="1" dirty="0">
                <a:latin typeface="Times" pitchFamily="2" charset="0"/>
              </a:rPr>
              <a:t>Class imbalance handling</a:t>
            </a:r>
            <a:endParaRPr lang="en-GB" sz="1600" dirty="0">
              <a:latin typeface="Times" pitchFamily="2" charset="0"/>
            </a:endParaRPr>
          </a:p>
          <a:p>
            <a:pPr marL="457200" lvl="1" indent="0">
              <a:buNone/>
            </a:pPr>
            <a:r>
              <a:rPr lang="en-GB" sz="1400" dirty="0">
                <a:latin typeface="Times" pitchFamily="2" charset="0"/>
              </a:rPr>
              <a:t>   </a:t>
            </a:r>
            <a:r>
              <a:rPr lang="en-GB" sz="1400" b="1" dirty="0">
                <a:latin typeface="Times" pitchFamily="2" charset="0"/>
              </a:rPr>
              <a:t>Class weighting</a:t>
            </a:r>
            <a:r>
              <a:rPr lang="en-GB" sz="1400" dirty="0">
                <a:latin typeface="Times" pitchFamily="2" charset="0"/>
              </a:rPr>
              <a:t> → change how the model </a:t>
            </a:r>
            <a:r>
              <a:rPr lang="en-GB" sz="1400" b="1" dirty="0">
                <a:latin typeface="Times" pitchFamily="2" charset="0"/>
              </a:rPr>
              <a:t>learns</a:t>
            </a:r>
            <a:endParaRPr lang="en-GB" sz="1400" dirty="0"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1600" dirty="0">
                <a:latin typeface="Times" pitchFamily="2" charset="0"/>
              </a:rPr>
              <a:t>🟡 </a:t>
            </a:r>
            <a:r>
              <a:rPr lang="en-GB" sz="1600" b="1" dirty="0">
                <a:latin typeface="Times" pitchFamily="2" charset="0"/>
              </a:rPr>
              <a:t>Model building</a:t>
            </a:r>
            <a:endParaRPr lang="en-GB" sz="1600" dirty="0">
              <a:latin typeface="Times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dirty="0">
                <a:latin typeface="Times" pitchFamily="2" charset="0"/>
              </a:rPr>
              <a:t>This is where apply algorithms </a:t>
            </a:r>
            <a:r>
              <a:rPr lang="en-GB" sz="1400" b="1" dirty="0">
                <a:latin typeface="Times" pitchFamily="2" charset="0"/>
              </a:rPr>
              <a:t>with</a:t>
            </a:r>
            <a:r>
              <a:rPr lang="en-GB" sz="1400" dirty="0">
                <a:latin typeface="Times" pitchFamily="2" charset="0"/>
              </a:rPr>
              <a:t> class weighting</a:t>
            </a:r>
          </a:p>
          <a:p>
            <a:pPr>
              <a:buFont typeface="+mj-lt"/>
              <a:buAutoNum type="arabicPeriod"/>
            </a:pPr>
            <a:r>
              <a:rPr lang="en-GB" sz="1600" dirty="0">
                <a:latin typeface="Times" pitchFamily="2" charset="0"/>
              </a:rPr>
              <a:t>🟡 </a:t>
            </a:r>
            <a:r>
              <a:rPr lang="en-GB" sz="1600" b="1" dirty="0">
                <a:latin typeface="Times" pitchFamily="2" charset="0"/>
              </a:rPr>
              <a:t>Model evaluation</a:t>
            </a:r>
            <a:endParaRPr lang="en-GB" sz="1600" dirty="0">
              <a:latin typeface="Times" pitchFamily="2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GB" sz="1400" dirty="0">
                <a:latin typeface="Times" pitchFamily="2" charset="0"/>
              </a:rPr>
              <a:t>Use metrics like precision, recall, F1-score, AUC, Confusion Matrix</a:t>
            </a:r>
          </a:p>
          <a:p>
            <a:pPr marL="0" indent="0">
              <a:buNone/>
            </a:pPr>
            <a:endParaRPr lang="en-US" sz="16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3ABBD-01A3-8D06-1EE9-18416802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6165928" cy="814479"/>
          </a:xfrm>
        </p:spPr>
        <p:txBody>
          <a:bodyPr anchor="b">
            <a:noAutofit/>
          </a:bodyPr>
          <a:lstStyle/>
          <a:p>
            <a:r>
              <a:rPr lang="en-GB" sz="2800" b="1" dirty="0">
                <a:latin typeface="Times" pitchFamily="2" charset="0"/>
              </a:rPr>
              <a:t>Dataset Source and Feature Overview</a:t>
            </a:r>
            <a:endParaRPr lang="en-GB" sz="2800" dirty="0">
              <a:latin typeface="Times" pitchFamily="2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BE8ED4-9A21-90DB-94FA-09433696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Times" pitchFamily="2" charset="0"/>
              </a:rPr>
              <a:t>The dataset we use is a </a:t>
            </a:r>
            <a:r>
              <a:rPr lang="en-GB" sz="1400" b="1" dirty="0">
                <a:latin typeface="Times" pitchFamily="2" charset="0"/>
              </a:rPr>
              <a:t>synthetic financial transaction dataset</a:t>
            </a:r>
            <a:r>
              <a:rPr lang="en-GB" sz="1400" dirty="0">
                <a:latin typeface="Times" pitchFamily="2" charset="0"/>
              </a:rPr>
              <a:t> generated by Worldline and ULB, designed to mimic real-world mobile money operations. It includes over </a:t>
            </a:r>
            <a:r>
              <a:rPr lang="en-GB" sz="1400" b="1" dirty="0">
                <a:latin typeface="Times" pitchFamily="2" charset="0"/>
              </a:rPr>
              <a:t>6 million records</a:t>
            </a:r>
            <a:r>
              <a:rPr lang="en-GB" sz="1400" dirty="0">
                <a:latin typeface="Times" pitchFamily="2" charset="0"/>
              </a:rPr>
              <a:t> and features transaction types, account balances, and fraud labels. The data is publicly available on </a:t>
            </a:r>
            <a:r>
              <a:rPr lang="en-GB" sz="1400" b="1" dirty="0">
                <a:latin typeface="Times" pitchFamily="2" charset="0"/>
              </a:rPr>
              <a:t>Kaggle</a:t>
            </a:r>
            <a:r>
              <a:rPr lang="en-GB" sz="1400" dirty="0">
                <a:latin typeface="Times" pitchFamily="2" charset="0"/>
              </a:rPr>
              <a:t>.</a:t>
            </a:r>
            <a:endParaRPr lang="en-US" sz="2000" dirty="0">
              <a:latin typeface="Times" pitchFamily="2" charset="0"/>
            </a:endParaRPr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BE252EEE-8E37-C3DD-99F5-18D00F957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976402"/>
              </p:ext>
            </p:extLst>
          </p:nvPr>
        </p:nvGraphicFramePr>
        <p:xfrm>
          <a:off x="612648" y="778597"/>
          <a:ext cx="4681507" cy="53292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371769">
                  <a:extLst>
                    <a:ext uri="{9D8B030D-6E8A-4147-A177-3AD203B41FA5}">
                      <a16:colId xmlns:a16="http://schemas.microsoft.com/office/drawing/2014/main" val="4236457101"/>
                    </a:ext>
                  </a:extLst>
                </a:gridCol>
                <a:gridCol w="3309738">
                  <a:extLst>
                    <a:ext uri="{9D8B030D-6E8A-4147-A177-3AD203B41FA5}">
                      <a16:colId xmlns:a16="http://schemas.microsoft.com/office/drawing/2014/main" val="1802276018"/>
                    </a:ext>
                  </a:extLst>
                </a:gridCol>
              </a:tblGrid>
              <a:tr h="356284"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Feature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Description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555078"/>
                  </a:ext>
                </a:extLst>
              </a:tr>
              <a:tr h="531916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step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Time step — represents the </a:t>
                      </a:r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hour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of the transaction (e.g., 1 = first hour).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25098"/>
                  </a:ext>
                </a:extLst>
              </a:tr>
              <a:tr h="531916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type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Type of transaction, e.g. PAYMENT, TRANSFER, CASH_OUT, etc.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07347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amount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Amount of money transferred in the transaction.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582504"/>
                  </a:ext>
                </a:extLst>
              </a:tr>
              <a:tr h="531916">
                <a:tc>
                  <a:txBody>
                    <a:bodyPr/>
                    <a:lstStyle/>
                    <a:p>
                      <a:r>
                        <a:rPr lang="en-GB" sz="1200" b="1" cap="none" spc="0" dirty="0" err="1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nameOrig</a:t>
                      </a:r>
                      <a:endParaRPr lang="en-GB" sz="1200" cap="none" spc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Sender's account ID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(usually starts with 'C' = customer).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47520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oldbalanceOrg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Sender’s </a:t>
                      </a:r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balance before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the transaction.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68170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newbalanceOrig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Sender’s </a:t>
                      </a:r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balance after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the transaction.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237948"/>
                  </a:ext>
                </a:extLst>
              </a:tr>
              <a:tr h="531916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nameDest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Receiver’s account ID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(starts with 'C' for customers, 'M' for merchants).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83318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oldbalanceDest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Receiver’s </a:t>
                      </a:r>
                      <a:r>
                        <a:rPr lang="en-GB" sz="1200" b="1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balance before</a:t>
                      </a:r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receiving money.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875989"/>
                  </a:ext>
                </a:extLst>
              </a:tr>
              <a:tr h="356284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newbalanceDest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Receiver’s </a:t>
                      </a:r>
                      <a:r>
                        <a:rPr lang="en-GB" sz="1200" b="1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balance after</a:t>
                      </a:r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the transaction.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22168"/>
                  </a:ext>
                </a:extLst>
              </a:tr>
              <a:tr h="531916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isFraud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 if the transaction is </a:t>
                      </a:r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fraudulent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, 0 otherwise (</a:t>
                      </a:r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target variable</a:t>
                      </a:r>
                      <a:r>
                        <a:rPr lang="en-GB" sz="1200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).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466940"/>
                  </a:ext>
                </a:extLst>
              </a:tr>
              <a:tr h="531916">
                <a:tc>
                  <a:txBody>
                    <a:bodyPr/>
                    <a:lstStyle/>
                    <a:p>
                      <a:r>
                        <a:rPr lang="en-GB" sz="1200" b="1" cap="none" spc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isFlaggedFraud</a:t>
                      </a:r>
                      <a:endParaRPr lang="en-GB" sz="1200" cap="none" spc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 if the transaction was </a:t>
                      </a:r>
                      <a:r>
                        <a:rPr lang="en-GB" sz="1200" b="1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automatically flagged</a:t>
                      </a:r>
                      <a:r>
                        <a:rPr lang="en-GB" sz="1200" cap="none" spc="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 (e.g., over a threshold), usually 0.</a:t>
                      </a:r>
                    </a:p>
                  </a:txBody>
                  <a:tcPr marL="97852" marR="34818" marT="75271" marB="7527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0523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901FE2-2949-1BA7-A226-F2490DFE4584}"/>
              </a:ext>
            </a:extLst>
          </p:cNvPr>
          <p:cNvSpPr txBox="1"/>
          <p:nvPr/>
        </p:nvSpPr>
        <p:spPr>
          <a:xfrm>
            <a:off x="6003235" y="1867598"/>
            <a:ext cx="548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" pitchFamily="2" charset="0"/>
              </a:rPr>
              <a:t>🗂️ Synthetic Financial Datasets For Fraud Detection (</a:t>
            </a:r>
            <a:r>
              <a:rPr lang="en-GB" sz="1400" b="1" dirty="0" err="1">
                <a:latin typeface="Times" pitchFamily="2" charset="0"/>
              </a:rPr>
              <a:t>PaySim</a:t>
            </a:r>
            <a:r>
              <a:rPr lang="en-GB" sz="1400" b="1" dirty="0">
                <a:latin typeface="Times" pitchFamily="2" charset="0"/>
              </a:rPr>
              <a:t>)</a:t>
            </a:r>
            <a:endParaRPr lang="en-US" sz="1400" b="1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1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52E4-5E24-3EFB-CC83-A014E38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65" y="0"/>
            <a:ext cx="3679405" cy="66623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" pitchFamily="2" charset="0"/>
              </a:rPr>
              <a:t>Dataset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A6FF80-C8E8-AA2C-6DA3-03AE1EE96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11243"/>
              </p:ext>
            </p:extLst>
          </p:nvPr>
        </p:nvGraphicFramePr>
        <p:xfrm>
          <a:off x="402265" y="583688"/>
          <a:ext cx="10411508" cy="3866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169">
                  <a:extLst>
                    <a:ext uri="{9D8B030D-6E8A-4147-A177-3AD203B41FA5}">
                      <a16:colId xmlns:a16="http://schemas.microsoft.com/office/drawing/2014/main" val="2313035203"/>
                    </a:ext>
                  </a:extLst>
                </a:gridCol>
                <a:gridCol w="975501">
                  <a:extLst>
                    <a:ext uri="{9D8B030D-6E8A-4147-A177-3AD203B41FA5}">
                      <a16:colId xmlns:a16="http://schemas.microsoft.com/office/drawing/2014/main" val="1456565474"/>
                    </a:ext>
                  </a:extLst>
                </a:gridCol>
                <a:gridCol w="986667">
                  <a:extLst>
                    <a:ext uri="{9D8B030D-6E8A-4147-A177-3AD203B41FA5}">
                      <a16:colId xmlns:a16="http://schemas.microsoft.com/office/drawing/2014/main" val="763779258"/>
                    </a:ext>
                  </a:extLst>
                </a:gridCol>
                <a:gridCol w="1003642">
                  <a:extLst>
                    <a:ext uri="{9D8B030D-6E8A-4147-A177-3AD203B41FA5}">
                      <a16:colId xmlns:a16="http://schemas.microsoft.com/office/drawing/2014/main" val="215760403"/>
                    </a:ext>
                  </a:extLst>
                </a:gridCol>
                <a:gridCol w="771091">
                  <a:extLst>
                    <a:ext uri="{9D8B030D-6E8A-4147-A177-3AD203B41FA5}">
                      <a16:colId xmlns:a16="http://schemas.microsoft.com/office/drawing/2014/main" val="856498283"/>
                    </a:ext>
                  </a:extLst>
                </a:gridCol>
                <a:gridCol w="1003643">
                  <a:extLst>
                    <a:ext uri="{9D8B030D-6E8A-4147-A177-3AD203B41FA5}">
                      <a16:colId xmlns:a16="http://schemas.microsoft.com/office/drawing/2014/main" val="721443826"/>
                    </a:ext>
                  </a:extLst>
                </a:gridCol>
                <a:gridCol w="1015882">
                  <a:extLst>
                    <a:ext uri="{9D8B030D-6E8A-4147-A177-3AD203B41FA5}">
                      <a16:colId xmlns:a16="http://schemas.microsoft.com/office/drawing/2014/main" val="83240734"/>
                    </a:ext>
                  </a:extLst>
                </a:gridCol>
                <a:gridCol w="1236194">
                  <a:extLst>
                    <a:ext uri="{9D8B030D-6E8A-4147-A177-3AD203B41FA5}">
                      <a16:colId xmlns:a16="http://schemas.microsoft.com/office/drawing/2014/main" val="1364714652"/>
                    </a:ext>
                  </a:extLst>
                </a:gridCol>
                <a:gridCol w="2080719">
                  <a:extLst>
                    <a:ext uri="{9D8B030D-6E8A-4147-A177-3AD203B41FA5}">
                      <a16:colId xmlns:a16="http://schemas.microsoft.com/office/drawing/2014/main" val="1218046349"/>
                    </a:ext>
                  </a:extLst>
                </a:gridCol>
              </a:tblGrid>
              <a:tr h="385914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Feature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Count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FF00"/>
                          </a:solidFill>
                          <a:latin typeface="Times" pitchFamily="2" charset="0"/>
                        </a:rPr>
                        <a:t>Mean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Std Dev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Min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25%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FFF00"/>
                          </a:solidFill>
                          <a:latin typeface="Times" pitchFamily="2" charset="0"/>
                        </a:rPr>
                        <a:t>50%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75%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Max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710517113"/>
                  </a:ext>
                </a:extLst>
              </a:tr>
              <a:tr h="385914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Times" pitchFamily="2" charset="0"/>
                        </a:rPr>
                        <a:t>step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243.40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142.33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1.00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156.00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239.00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335.00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743.00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663093669"/>
                  </a:ext>
                </a:extLst>
              </a:tr>
              <a:tr h="464483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Times" pitchFamily="2" charset="0"/>
                        </a:rPr>
                        <a:t>amount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179,861.90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dirty="0">
                          <a:latin typeface="Times" pitchFamily="2" charset="0"/>
                        </a:rPr>
                        <a:t>603,858.23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13,389.57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74,871.94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208,721.48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92,445,516.64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102557804"/>
                  </a:ext>
                </a:extLst>
              </a:tr>
              <a:tr h="46448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latin typeface="Times" pitchFamily="2" charset="0"/>
                        </a:rPr>
                        <a:t>oldbalanceOrg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833,883.10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2,888,242.67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u="none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u="none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14,208.00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107,315.18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59,585,040.37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478062755"/>
                  </a:ext>
                </a:extLst>
              </a:tr>
              <a:tr h="464483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Times" pitchFamily="2" charset="0"/>
                        </a:rPr>
                        <a:t>newbalanceOrig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855,113.67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2,924,048.50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144,258.41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49,585,040.37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460633566"/>
                  </a:ext>
                </a:extLst>
              </a:tr>
              <a:tr h="464483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Times" pitchFamily="2" charset="0"/>
                        </a:rPr>
                        <a:t>oldbalanceDest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1,100,702.00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3,399,180.00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132,705.70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943,036.70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356,015,900.00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788672931"/>
                  </a:ext>
                </a:extLst>
              </a:tr>
              <a:tr h="464483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Times" pitchFamily="2" charset="0"/>
                        </a:rPr>
                        <a:t>newbalanceDest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1,224,996.00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3,674,129.00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214,661.40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1,111,909.00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356,179,300.00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774800879"/>
                  </a:ext>
                </a:extLst>
              </a:tr>
              <a:tr h="38591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>
                          <a:latin typeface="Times" pitchFamily="2" charset="0"/>
                        </a:rPr>
                        <a:t>isFraud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u="sng" dirty="0">
                          <a:latin typeface="Times" pitchFamily="2" charset="0"/>
                        </a:rPr>
                        <a:t>0.04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1.00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806763217"/>
                  </a:ext>
                </a:extLst>
              </a:tr>
              <a:tr h="385914">
                <a:tc>
                  <a:txBody>
                    <a:bodyPr/>
                    <a:lstStyle/>
                    <a:p>
                      <a:pPr algn="ctr"/>
                      <a:r>
                        <a:rPr lang="en-GB" sz="1200" b="1">
                          <a:latin typeface="Times" pitchFamily="2" charset="0"/>
                        </a:rPr>
                        <a:t>isFlaggedFraud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6,362,620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u="sng" dirty="0">
                          <a:latin typeface="Times" pitchFamily="2" charset="0"/>
                        </a:rPr>
                        <a:t>0.00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" pitchFamily="2" charset="0"/>
                        </a:rPr>
                        <a:t>1.00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602932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1E57AD-2DF2-12C7-0ABF-1890B1D7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78563"/>
              </p:ext>
            </p:extLst>
          </p:nvPr>
        </p:nvGraphicFramePr>
        <p:xfrm>
          <a:off x="402265" y="4623888"/>
          <a:ext cx="8914014" cy="2234112"/>
        </p:xfrm>
        <a:graphic>
          <a:graphicData uri="http://schemas.openxmlformats.org/drawingml/2006/table">
            <a:tbl>
              <a:tblPr/>
              <a:tblGrid>
                <a:gridCol w="1996378">
                  <a:extLst>
                    <a:ext uri="{9D8B030D-6E8A-4147-A177-3AD203B41FA5}">
                      <a16:colId xmlns:a16="http://schemas.microsoft.com/office/drawing/2014/main" val="2727065891"/>
                    </a:ext>
                  </a:extLst>
                </a:gridCol>
                <a:gridCol w="6917636">
                  <a:extLst>
                    <a:ext uri="{9D8B030D-6E8A-4147-A177-3AD203B41FA5}">
                      <a16:colId xmlns:a16="http://schemas.microsoft.com/office/drawing/2014/main" val="3213886348"/>
                    </a:ext>
                  </a:extLst>
                </a:gridCol>
              </a:tblGrid>
              <a:tr h="216539">
                <a:tc>
                  <a:txBody>
                    <a:bodyPr/>
                    <a:lstStyle/>
                    <a:p>
                      <a:r>
                        <a:rPr lang="en-GB" sz="1200" b="1" u="sng" dirty="0">
                          <a:latin typeface="Times" pitchFamily="2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u="sng" dirty="0">
                          <a:latin typeface="Times" pitchFamily="2" charset="0"/>
                        </a:rPr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531043"/>
                  </a:ext>
                </a:extLst>
              </a:tr>
              <a:tr h="216539"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Times" pitchFamily="2" charset="0"/>
                        </a:rPr>
                        <a:t>step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Times" pitchFamily="2" charset="0"/>
                        </a:rPr>
                        <a:t>Time steps (1–743); covers ~31 days of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76403"/>
                  </a:ext>
                </a:extLst>
              </a:tr>
              <a:tr h="378944"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Times" pitchFamily="2" charset="0"/>
                        </a:rPr>
                        <a:t>amount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" pitchFamily="2" charset="0"/>
                        </a:rPr>
                        <a:t>Highly skewed; most transactions are small, max exceeds </a:t>
                      </a:r>
                      <a:r>
                        <a:rPr lang="en-GB" sz="1200" b="1" dirty="0">
                          <a:latin typeface="Times" pitchFamily="2" charset="0"/>
                        </a:rPr>
                        <a:t>$92M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139941"/>
                  </a:ext>
                </a:extLst>
              </a:tr>
              <a:tr h="378944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Times" pitchFamily="2" charset="0"/>
                        </a:rPr>
                        <a:t>origin balances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" pitchFamily="2" charset="0"/>
                        </a:rPr>
                        <a:t>Many senders start with </a:t>
                      </a:r>
                      <a:r>
                        <a:rPr lang="en-GB" sz="1200" b="1" dirty="0">
                          <a:latin typeface="Times" pitchFamily="2" charset="0"/>
                        </a:rPr>
                        <a:t>0</a:t>
                      </a:r>
                      <a:r>
                        <a:rPr lang="en-GB" sz="1200" dirty="0">
                          <a:latin typeface="Times" pitchFamily="2" charset="0"/>
                        </a:rPr>
                        <a:t> or drop to </a:t>
                      </a:r>
                      <a:r>
                        <a:rPr lang="en-GB" sz="1200" b="1" dirty="0">
                          <a:latin typeface="Times" pitchFamily="2" charset="0"/>
                        </a:rPr>
                        <a:t>0</a:t>
                      </a:r>
                      <a:r>
                        <a:rPr lang="en-GB" sz="1200" dirty="0">
                          <a:latin typeface="Times" pitchFamily="2" charset="0"/>
                        </a:rPr>
                        <a:t> after transactions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136338"/>
                  </a:ext>
                </a:extLst>
              </a:tr>
              <a:tr h="216539">
                <a:tc>
                  <a:txBody>
                    <a:bodyPr/>
                    <a:lstStyle/>
                    <a:p>
                      <a:r>
                        <a:rPr lang="en-GB" sz="1200" b="1" dirty="0">
                          <a:latin typeface="Times" pitchFamily="2" charset="0"/>
                        </a:rPr>
                        <a:t>destination balances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" pitchFamily="2" charset="0"/>
                        </a:rPr>
                        <a:t>Large variance; some accounts receive up to </a:t>
                      </a:r>
                      <a:r>
                        <a:rPr lang="en-GB" sz="1200" b="1" dirty="0">
                          <a:latin typeface="Times" pitchFamily="2" charset="0"/>
                        </a:rPr>
                        <a:t>$356M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866331"/>
                  </a:ext>
                </a:extLst>
              </a:tr>
              <a:tr h="378944">
                <a:tc>
                  <a:txBody>
                    <a:bodyPr/>
                    <a:lstStyle/>
                    <a:p>
                      <a:r>
                        <a:rPr lang="en-GB" sz="1200" b="1">
                          <a:latin typeface="Times" pitchFamily="2" charset="0"/>
                        </a:rPr>
                        <a:t>isFraud</a:t>
                      </a:r>
                      <a:endParaRPr lang="en-GB" sz="120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" pitchFamily="2" charset="0"/>
                        </a:rPr>
                        <a:t>Only </a:t>
                      </a:r>
                      <a:r>
                        <a:rPr lang="en-GB" sz="1200" b="1" dirty="0">
                          <a:latin typeface="Times" pitchFamily="2" charset="0"/>
                        </a:rPr>
                        <a:t>0.4%</a:t>
                      </a:r>
                      <a:r>
                        <a:rPr lang="en-GB" sz="1200" dirty="0">
                          <a:latin typeface="Times" pitchFamily="2" charset="0"/>
                        </a:rPr>
                        <a:t> of transactions are fraudulent → </a:t>
                      </a:r>
                      <a:r>
                        <a:rPr lang="en-GB" sz="1200" b="1" dirty="0">
                          <a:latin typeface="Times" pitchFamily="2" charset="0"/>
                        </a:rPr>
                        <a:t>high class imbalance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24938"/>
                  </a:ext>
                </a:extLst>
              </a:tr>
              <a:tr h="216539">
                <a:tc>
                  <a:txBody>
                    <a:bodyPr/>
                    <a:lstStyle/>
                    <a:p>
                      <a:r>
                        <a:rPr lang="en-GB" sz="1200" b="1" dirty="0" err="1">
                          <a:latin typeface="Times" pitchFamily="2" charset="0"/>
                        </a:rPr>
                        <a:t>isFlaggedFraud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" pitchFamily="2" charset="0"/>
                        </a:rPr>
                        <a:t>Rarely used; almost always </a:t>
                      </a:r>
                      <a:r>
                        <a:rPr lang="en-GB" sz="1200" b="1" dirty="0">
                          <a:latin typeface="Times" pitchFamily="2" charset="0"/>
                        </a:rPr>
                        <a:t>0</a:t>
                      </a:r>
                      <a:endParaRPr lang="en-GB" sz="12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1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6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B9AC-3179-A347-E4AD-F601E7F5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 fontScale="90000"/>
          </a:bodyPr>
          <a:lstStyle/>
          <a:p>
            <a:r>
              <a:rPr lang="en-GB" sz="2800" b="1" dirty="0">
                <a:latin typeface="Times" pitchFamily="2" charset="0"/>
              </a:rPr>
              <a:t>🔍 Typical Behaviours of Fraudsters</a:t>
            </a:r>
            <a:br>
              <a:rPr lang="en-GB" sz="2800" b="1" dirty="0">
                <a:latin typeface="Times" pitchFamily="2" charset="0"/>
              </a:rPr>
            </a:br>
            <a:endParaRPr lang="en-US" sz="2800" dirty="0">
              <a:latin typeface="Time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02CF-1471-D71C-9641-BA1BC79C8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79" y="1105786"/>
            <a:ext cx="5257800" cy="5071177"/>
          </a:xfrm>
        </p:spPr>
        <p:txBody>
          <a:bodyPr>
            <a:normAutofit/>
          </a:bodyPr>
          <a:lstStyle/>
          <a:p>
            <a:r>
              <a:rPr lang="en-GB" sz="1400" b="1" dirty="0">
                <a:latin typeface="Times" pitchFamily="2" charset="0"/>
              </a:rPr>
              <a:t>1. ✅ Number of Past Transactions (per sender)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Why it's powerful: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Fraudsters often use new accounts with no history.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A low or zero count strongly signals abnormal behaviour.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Priority:</a:t>
            </a:r>
            <a:r>
              <a:rPr lang="en-GB" sz="1400" dirty="0">
                <a:latin typeface="Times" pitchFamily="2" charset="0"/>
              </a:rPr>
              <a:t> ★★★★☆ (Very useful, fairly easy to calculate)</a:t>
            </a:r>
          </a:p>
          <a:p>
            <a:pPr marL="0" indent="0">
              <a:buNone/>
            </a:pPr>
            <a:endParaRPr lang="en-GB" sz="1400" dirty="0">
              <a:latin typeface="Times" pitchFamily="2" charset="0"/>
            </a:endParaRPr>
          </a:p>
          <a:p>
            <a:r>
              <a:rPr lang="en-GB" sz="1400" b="1" dirty="0">
                <a:latin typeface="Times" pitchFamily="2" charset="0"/>
              </a:rPr>
              <a:t>2. ✅ Time Since Last Transaction (per sender)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Why it's useful: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Sudden activity after a long period of silence can be suspicious.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Priority:</a:t>
            </a:r>
            <a:r>
              <a:rPr lang="en-GB" sz="1400" dirty="0">
                <a:latin typeface="Times" pitchFamily="2" charset="0"/>
              </a:rPr>
              <a:t> ★★★★☆ (Very helpful, especially for behavioural models)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latin typeface="Times" pitchFamily="2" charset="0"/>
            </a:endParaRPr>
          </a:p>
          <a:p>
            <a:r>
              <a:rPr lang="en-GB" sz="1400" b="1" dirty="0">
                <a:latin typeface="Times" pitchFamily="2" charset="0"/>
              </a:rPr>
              <a:t>Zero or unchanged balance at the destination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‣ </a:t>
            </a:r>
            <a:r>
              <a:rPr lang="en-GB" sz="1400" dirty="0" err="1">
                <a:latin typeface="Times" pitchFamily="2" charset="0"/>
              </a:rPr>
              <a:t>oldbalanceDest</a:t>
            </a:r>
            <a:r>
              <a:rPr lang="en-GB" sz="1400" dirty="0">
                <a:latin typeface="Times" pitchFamily="2" charset="0"/>
              </a:rPr>
              <a:t> = 0 and </a:t>
            </a:r>
            <a:r>
              <a:rPr lang="en-GB" sz="1400" dirty="0" err="1">
                <a:latin typeface="Times" pitchFamily="2" charset="0"/>
              </a:rPr>
              <a:t>newbalanceDest</a:t>
            </a:r>
            <a:r>
              <a:rPr lang="en-GB" sz="1400" dirty="0">
                <a:latin typeface="Times" pitchFamily="2" charset="0"/>
              </a:rPr>
              <a:t> = 0 — may indicate a </a:t>
            </a:r>
            <a:r>
              <a:rPr lang="en-GB" sz="1400" b="1" dirty="0">
                <a:latin typeface="Times" pitchFamily="2" charset="0"/>
              </a:rPr>
              <a:t>fake or mule account</a:t>
            </a:r>
            <a:r>
              <a:rPr lang="en-GB" sz="1400" dirty="0">
                <a:latin typeface="Times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>
              <a:latin typeface="Times" pitchFamily="2" charset="0"/>
            </a:endParaRPr>
          </a:p>
          <a:p>
            <a:endParaRPr lang="en-US" sz="1400" dirty="0">
              <a:latin typeface="Times" pitchFamily="2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34DE5-54BE-5329-8ABE-14A1E8A0D2E2}"/>
              </a:ext>
            </a:extLst>
          </p:cNvPr>
          <p:cNvSpPr txBox="1">
            <a:spLocks/>
          </p:cNvSpPr>
          <p:nvPr/>
        </p:nvSpPr>
        <p:spPr>
          <a:xfrm>
            <a:off x="5782340" y="1105786"/>
            <a:ext cx="6264348" cy="5071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1" dirty="0">
                <a:latin typeface="Times" pitchFamily="2" charset="0"/>
              </a:rPr>
              <a:t>3. 🔄 Average Past Transaction Amount</a:t>
            </a:r>
          </a:p>
          <a:p>
            <a:r>
              <a:rPr lang="en-GB" sz="1400" b="1" dirty="0">
                <a:latin typeface="Times" pitchFamily="2" charset="0"/>
              </a:rPr>
              <a:t>Why it helps: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Detects unusual behaviour — like a small spender suddenly sending huge money.</a:t>
            </a:r>
          </a:p>
          <a:p>
            <a:r>
              <a:rPr lang="en-GB" sz="1400" b="1" dirty="0">
                <a:latin typeface="Times" pitchFamily="2" charset="0"/>
              </a:rPr>
              <a:t>Priority:</a:t>
            </a:r>
            <a:r>
              <a:rPr lang="en-GB" sz="1400" dirty="0">
                <a:latin typeface="Times" pitchFamily="2" charset="0"/>
              </a:rPr>
              <a:t> ★★★☆☆ (Helpful but slightly more complex to compute)</a:t>
            </a:r>
          </a:p>
          <a:p>
            <a:pPr marL="0" indent="0">
              <a:buNone/>
            </a:pPr>
            <a:endParaRPr lang="en-GB" sz="1400" dirty="0">
              <a:latin typeface="Times" pitchFamily="2" charset="0"/>
            </a:endParaRPr>
          </a:p>
          <a:p>
            <a:r>
              <a:rPr lang="en-GB" sz="1400" b="1" dirty="0">
                <a:latin typeface="Times" pitchFamily="2" charset="0"/>
              </a:rPr>
              <a:t>4. 💰 Total Past Amount Transferred</a:t>
            </a:r>
          </a:p>
          <a:p>
            <a:r>
              <a:rPr lang="en-GB" sz="1400" b="1" dirty="0">
                <a:latin typeface="Times" pitchFamily="2" charset="0"/>
              </a:rPr>
              <a:t>Why it helps: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Shows overall account activity — fraudsters may try to move large sums quickly.</a:t>
            </a:r>
          </a:p>
          <a:p>
            <a:r>
              <a:rPr lang="en-GB" sz="1400" b="1" dirty="0">
                <a:latin typeface="Times" pitchFamily="2" charset="0"/>
              </a:rPr>
              <a:t>Priority:</a:t>
            </a:r>
            <a:r>
              <a:rPr lang="en-GB" sz="1400" dirty="0">
                <a:latin typeface="Times" pitchFamily="2" charset="0"/>
              </a:rPr>
              <a:t> ★★☆☆☆ (Can be redundant with average + count)</a:t>
            </a:r>
          </a:p>
          <a:p>
            <a:pPr marL="0" indent="0">
              <a:buNone/>
            </a:pPr>
            <a:endParaRPr lang="en-GB" sz="1400" dirty="0">
              <a:latin typeface="Times" pitchFamily="2" charset="0"/>
            </a:endParaRPr>
          </a:p>
          <a:p>
            <a:r>
              <a:rPr lang="en-GB" sz="1400" b="1" dirty="0">
                <a:latin typeface="Times" pitchFamily="2" charset="0"/>
              </a:rPr>
              <a:t>5. 🔁 Incoming vs. Outgoing Transaction Ratio</a:t>
            </a:r>
          </a:p>
          <a:p>
            <a:r>
              <a:rPr lang="en-GB" sz="1400" b="1" dirty="0">
                <a:latin typeface="Times" pitchFamily="2" charset="0"/>
              </a:rPr>
              <a:t>Why it helps:</a:t>
            </a:r>
            <a:br>
              <a:rPr lang="en-GB" sz="1400" dirty="0">
                <a:latin typeface="Times" pitchFamily="2" charset="0"/>
              </a:rPr>
            </a:br>
            <a:r>
              <a:rPr lang="en-GB" sz="1400" dirty="0">
                <a:latin typeface="Times" pitchFamily="2" charset="0"/>
              </a:rPr>
              <a:t>Most users have both incoming and outgoing — fraud accounts may only do one.</a:t>
            </a:r>
          </a:p>
          <a:p>
            <a:r>
              <a:rPr lang="en-GB" sz="1400" b="1" dirty="0">
                <a:latin typeface="Times" pitchFamily="2" charset="0"/>
              </a:rPr>
              <a:t>Priority:</a:t>
            </a:r>
            <a:r>
              <a:rPr lang="en-GB" sz="1400" dirty="0">
                <a:latin typeface="Times" pitchFamily="2" charset="0"/>
              </a:rPr>
              <a:t> ★★☆☆☆ (Good for advanced models)</a:t>
            </a:r>
          </a:p>
          <a:p>
            <a:endParaRPr lang="en-US" sz="2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90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C933-9C89-410F-928E-41708B22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" pitchFamily="2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C193-9AEB-83FB-7319-6551E54DE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latin typeface="Times" pitchFamily="2" charset="0"/>
              </a:rPr>
              <a:t>build  features! </a:t>
            </a:r>
          </a:p>
          <a:p>
            <a:r>
              <a:rPr lang="en-GB" sz="1400" dirty="0">
                <a:latin typeface="Times" pitchFamily="2" charset="0"/>
              </a:rPr>
              <a:t>✅ </a:t>
            </a:r>
            <a:r>
              <a:rPr lang="en-GB" sz="1400" b="1" dirty="0">
                <a:latin typeface="Times" pitchFamily="2" charset="0"/>
              </a:rPr>
              <a:t>we should do this manually</a:t>
            </a:r>
            <a:r>
              <a:rPr lang="en-GB" sz="1400" dirty="0">
                <a:latin typeface="Times" pitchFamily="2" charset="0"/>
              </a:rPr>
              <a:t> — the model </a:t>
            </a:r>
            <a:r>
              <a:rPr lang="en-GB" sz="1400" b="1" dirty="0">
                <a:latin typeface="Times" pitchFamily="2" charset="0"/>
              </a:rPr>
              <a:t>does not automatically understand</a:t>
            </a:r>
            <a:r>
              <a:rPr lang="en-GB" sz="1400" dirty="0">
                <a:latin typeface="Times" pitchFamily="2" charset="0"/>
              </a:rPr>
              <a:t> the past behaviour of an account over time. Machine learning models (like </a:t>
            </a:r>
            <a:r>
              <a:rPr lang="en-GB" sz="1400" dirty="0" err="1">
                <a:latin typeface="Times" pitchFamily="2" charset="0"/>
              </a:rPr>
              <a:t>XGBoost</a:t>
            </a:r>
            <a:r>
              <a:rPr lang="en-GB" sz="1400" dirty="0">
                <a:latin typeface="Times" pitchFamily="2" charset="0"/>
              </a:rPr>
              <a:t>, Random Forest, etc.) see each transaction </a:t>
            </a:r>
            <a:r>
              <a:rPr lang="en-GB" sz="1400" b="1" dirty="0">
                <a:latin typeface="Times" pitchFamily="2" charset="0"/>
              </a:rPr>
              <a:t>as a separate row</a:t>
            </a:r>
            <a:r>
              <a:rPr lang="en-GB" sz="1400" dirty="0">
                <a:latin typeface="Times" pitchFamily="2" charset="0"/>
              </a:rPr>
              <a:t>, with no memory of what came before.</a:t>
            </a:r>
          </a:p>
          <a:p>
            <a:r>
              <a:rPr lang="en-GB" sz="1400" dirty="0">
                <a:latin typeface="Times" pitchFamily="2" charset="0"/>
              </a:rPr>
              <a:t>So unless </a:t>
            </a:r>
            <a:r>
              <a:rPr lang="en-GB" sz="1400" b="1" dirty="0">
                <a:latin typeface="Times" pitchFamily="2" charset="0"/>
              </a:rPr>
              <a:t>we create features that describe past behaviour</a:t>
            </a:r>
            <a:r>
              <a:rPr lang="en-GB" sz="1400" dirty="0">
                <a:latin typeface="Times" pitchFamily="2" charset="0"/>
              </a:rPr>
              <a:t>, the model has </a:t>
            </a:r>
            <a:r>
              <a:rPr lang="en-GB" sz="1400" b="1" dirty="0">
                <a:latin typeface="Times" pitchFamily="2" charset="0"/>
              </a:rPr>
              <a:t>no way of knowing</a:t>
            </a:r>
            <a:r>
              <a:rPr lang="en-GB" sz="1400" dirty="0">
                <a:latin typeface="Times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How many transactions this account has made before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Whether it's a new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How recently it last transacted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If its behaviour has suddenly changed</a:t>
            </a:r>
          </a:p>
          <a:p>
            <a:endParaRPr lang="en-US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1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F375-9271-C4D7-0A84-0FAE94EF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 pitchFamily="2" charset="0"/>
              </a:rPr>
              <a:t>Class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A47F-556D-4C69-3D83-CEEDD321B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9540"/>
          </a:xfrm>
        </p:spPr>
        <p:txBody>
          <a:bodyPr>
            <a:normAutofit/>
          </a:bodyPr>
          <a:lstStyle/>
          <a:p>
            <a:r>
              <a:rPr lang="en-GB" sz="1400" b="1" dirty="0">
                <a:latin typeface="Times" pitchFamily="2" charset="0"/>
              </a:rPr>
              <a:t>What can we do about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Resampling techniques:</a:t>
            </a:r>
            <a:endParaRPr lang="en-GB" sz="1400" dirty="0">
              <a:latin typeface="Times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Oversample the minority class (SMOTE, ADASYN).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latin typeface="Times" pitchFamily="2" charset="0"/>
              </a:rPr>
              <a:t>Undersample</a:t>
            </a:r>
            <a:r>
              <a:rPr lang="en-GB" sz="1400" dirty="0">
                <a:latin typeface="Times" pitchFamily="2" charset="0"/>
              </a:rPr>
              <a:t> the majority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Class weighting:</a:t>
            </a:r>
            <a:r>
              <a:rPr lang="en-GB" sz="1400" dirty="0">
                <a:latin typeface="Times" pitchFamily="2" charset="0"/>
              </a:rPr>
              <a:t> Give more importance to fraud samples during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Anomaly detection models:</a:t>
            </a:r>
            <a:r>
              <a:rPr lang="en-GB" sz="1400" dirty="0">
                <a:latin typeface="Times" pitchFamily="2" charset="0"/>
              </a:rPr>
              <a:t> Focus on rare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Better evaluation metrics:</a:t>
            </a:r>
            <a:r>
              <a:rPr lang="en-GB" sz="1400" dirty="0">
                <a:latin typeface="Times" pitchFamily="2" charset="0"/>
              </a:rPr>
              <a:t> Use precision, recall, F1, or ROC-AUC.</a:t>
            </a:r>
          </a:p>
          <a:p>
            <a:endParaRPr lang="en-US" sz="1400" dirty="0"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57F6E-1C55-272E-99AB-6E619D370564}"/>
              </a:ext>
            </a:extLst>
          </p:cNvPr>
          <p:cNvSpPr txBox="1"/>
          <p:nvPr/>
        </p:nvSpPr>
        <p:spPr>
          <a:xfrm>
            <a:off x="838200" y="4190102"/>
            <a:ext cx="8150087" cy="205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u="sng" dirty="0">
                <a:latin typeface="Times" pitchFamily="2" charset="0"/>
              </a:rPr>
              <a:t>Class Weighting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Assigns higher penalty to misclassifying minority class in loss function.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Built-in in many ML models like Logistic Regression, Random Forest, </a:t>
            </a:r>
            <a:r>
              <a:rPr lang="en-GB" sz="1400" dirty="0" err="1">
                <a:latin typeface="Times" pitchFamily="2" charset="0"/>
              </a:rPr>
              <a:t>XGBoost</a:t>
            </a:r>
            <a:r>
              <a:rPr lang="en-GB" sz="1400" dirty="0">
                <a:latin typeface="Times" pitchFamily="2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✅ No data manipulation, keeps original distribution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⚠️ Might need tuning to find best weights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" pitchFamily="2" charset="0"/>
            </a:endParaRPr>
          </a:p>
        </p:txBody>
      </p:sp>
      <p:pic>
        <p:nvPicPr>
          <p:cNvPr id="6" name="Picture 5" descr="A blue circle with text on it&#10;&#10;Description automatically generated">
            <a:extLst>
              <a:ext uri="{FF2B5EF4-FFF2-40B4-BE49-F238E27FC236}">
                <a16:creationId xmlns:a16="http://schemas.microsoft.com/office/drawing/2014/main" id="{39985E67-ACFD-10A1-D1F9-8F44F669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819772"/>
            <a:ext cx="4533900" cy="459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BB737-625D-3B27-EC5F-211BCE898AEA}"/>
              </a:ext>
            </a:extLst>
          </p:cNvPr>
          <p:cNvSpPr txBox="1"/>
          <p:nvPr/>
        </p:nvSpPr>
        <p:spPr>
          <a:xfrm>
            <a:off x="8309113" y="5512904"/>
            <a:ext cx="388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" pitchFamily="2" charset="0"/>
              </a:rPr>
              <a:t>Not Fraud:     99.87% = 0.9987</a:t>
            </a:r>
            <a:r>
              <a:rPr lang="en-GB" dirty="0">
                <a:latin typeface="Times" pitchFamily="2" charset="0"/>
              </a:rPr>
              <a:t> ✅</a:t>
            </a:r>
            <a:br>
              <a:rPr lang="en-GB" dirty="0">
                <a:latin typeface="Times" pitchFamily="2" charset="0"/>
              </a:rPr>
            </a:br>
            <a:r>
              <a:rPr lang="en-GB" b="1" dirty="0">
                <a:latin typeface="Times" pitchFamily="2" charset="0"/>
              </a:rPr>
              <a:t>Fraud:             0.13% = 0.0013</a:t>
            </a: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97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0E2E-071C-F65E-CE85-4BFEBEB7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-21179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" pitchFamily="2" charset="0"/>
              </a:rPr>
              <a:t>Which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36E2-7E0A-7159-4177-311CDF3F6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4" y="1345821"/>
            <a:ext cx="10515600" cy="2004253"/>
          </a:xfrm>
        </p:spPr>
        <p:txBody>
          <a:bodyPr>
            <a:normAutofit/>
          </a:bodyPr>
          <a:lstStyle/>
          <a:p>
            <a:r>
              <a:rPr lang="en-GB" sz="1600" b="1" dirty="0">
                <a:latin typeface="Times" pitchFamily="2" charset="0"/>
              </a:rPr>
              <a:t>✅ Dataset Characteristics</a:t>
            </a:r>
          </a:p>
          <a:p>
            <a:pPr>
              <a:buFont typeface="+mj-lt"/>
              <a:buAutoNum type="arabicPeriod"/>
            </a:pPr>
            <a:r>
              <a:rPr lang="en-GB" sz="1400" b="1" dirty="0">
                <a:latin typeface="Times" pitchFamily="2" charset="0"/>
              </a:rPr>
              <a:t>Tabular, numerical + categorical features</a:t>
            </a:r>
            <a:endParaRPr lang="en-GB" sz="1400" dirty="0">
              <a:latin typeface="Times" pitchFamily="2" charset="0"/>
            </a:endParaRPr>
          </a:p>
          <a:p>
            <a:pPr>
              <a:buFont typeface="+mj-lt"/>
              <a:buAutoNum type="arabicPeriod"/>
            </a:pPr>
            <a:r>
              <a:rPr lang="en-GB" sz="1400" b="1" dirty="0">
                <a:latin typeface="Times" pitchFamily="2" charset="0"/>
              </a:rPr>
              <a:t>Highly imbalanced target</a:t>
            </a:r>
            <a:r>
              <a:rPr lang="en-GB" sz="1400" dirty="0">
                <a:latin typeface="Times" pitchFamily="2" charset="0"/>
              </a:rPr>
              <a:t> (</a:t>
            </a:r>
            <a:r>
              <a:rPr lang="en-GB" sz="1400" dirty="0" err="1">
                <a:latin typeface="Times" pitchFamily="2" charset="0"/>
              </a:rPr>
              <a:t>isFraud</a:t>
            </a:r>
            <a:r>
              <a:rPr lang="en-GB" sz="1400" dirty="0">
                <a:latin typeface="Times" pitchFamily="2" charset="0"/>
              </a:rPr>
              <a:t> ≈ 0.4%)</a:t>
            </a:r>
          </a:p>
          <a:p>
            <a:pPr>
              <a:buFont typeface="+mj-lt"/>
              <a:buAutoNum type="arabicPeriod"/>
            </a:pPr>
            <a:r>
              <a:rPr lang="en-GB" sz="1400" b="1" dirty="0">
                <a:latin typeface="Times" pitchFamily="2" charset="0"/>
              </a:rPr>
              <a:t>Non-linear relationships</a:t>
            </a:r>
            <a:r>
              <a:rPr lang="en-GB" sz="1400" dirty="0">
                <a:latin typeface="Times" pitchFamily="2" charset="0"/>
              </a:rPr>
              <a:t> (e.g., balances, timing, behaviour)</a:t>
            </a:r>
          </a:p>
          <a:p>
            <a:pPr>
              <a:buFont typeface="+mj-lt"/>
              <a:buAutoNum type="arabicPeriod"/>
            </a:pPr>
            <a:r>
              <a:rPr lang="en-GB" sz="1400" b="1" dirty="0">
                <a:latin typeface="Times" pitchFamily="2" charset="0"/>
              </a:rPr>
              <a:t>Structured features</a:t>
            </a:r>
            <a:r>
              <a:rPr lang="en-GB" sz="1400" dirty="0">
                <a:latin typeface="Times" pitchFamily="2" charset="0"/>
              </a:rPr>
              <a:t> (amounts, account IDs, etc.)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Times" pitchFamily="2" charset="0"/>
              </a:rPr>
              <a:t>Many </a:t>
            </a:r>
            <a:r>
              <a:rPr lang="en-GB" sz="1400" b="1" dirty="0">
                <a:latin typeface="Times" pitchFamily="2" charset="0"/>
              </a:rPr>
              <a:t>zero </a:t>
            </a:r>
            <a:r>
              <a:rPr lang="en-GB" sz="1400" dirty="0">
                <a:latin typeface="Times" pitchFamily="2" charset="0"/>
              </a:rPr>
              <a:t>(e.g., 0 balances)</a:t>
            </a:r>
          </a:p>
          <a:p>
            <a:endParaRPr lang="en-US" sz="1400" dirty="0">
              <a:latin typeface="Times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F9BAA-3C1F-EDF7-6D6C-26A63CBC5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72435"/>
              </p:ext>
            </p:extLst>
          </p:nvPr>
        </p:nvGraphicFramePr>
        <p:xfrm>
          <a:off x="493644" y="3998896"/>
          <a:ext cx="10515600" cy="24079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544253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315671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600" b="1" u="sng" dirty="0">
                          <a:latin typeface="Times" pitchFamily="2" charset="0"/>
                        </a:rPr>
                        <a:t>Model</a:t>
                      </a:r>
                      <a:endParaRPr lang="en-GB" sz="1400" b="1" u="sng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u="sng" dirty="0">
                          <a:latin typeface="Times" pitchFamily="2" charset="0"/>
                        </a:rPr>
                        <a:t>Why It's a Good 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73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Times" pitchFamily="2" charset="0"/>
                        </a:rPr>
                        <a:t>💡 </a:t>
                      </a:r>
                      <a:r>
                        <a:rPr lang="en-GB" sz="1400" b="1" dirty="0" err="1">
                          <a:latin typeface="Times" pitchFamily="2" charset="0"/>
                        </a:rPr>
                        <a:t>XGBoost</a:t>
                      </a:r>
                      <a:r>
                        <a:rPr lang="en-GB" sz="1400" b="1" dirty="0">
                          <a:latin typeface="Times" pitchFamily="2" charset="0"/>
                        </a:rPr>
                        <a:t> / </a:t>
                      </a:r>
                      <a:r>
                        <a:rPr lang="en-GB" sz="1400" b="1" dirty="0" err="1">
                          <a:latin typeface="Times" pitchFamily="2" charset="0"/>
                        </a:rPr>
                        <a:t>LightGBM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" pitchFamily="2" charset="0"/>
                        </a:rPr>
                        <a:t>Handles class imbalance well, great with numeric &amp; categorical data, robust to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167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Times" pitchFamily="2" charset="0"/>
                        </a:rPr>
                        <a:t>🌲 Random Forest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" pitchFamily="2" charset="0"/>
                        </a:rPr>
                        <a:t>Simple, interpretable, and strong on structured data — handles non-linearity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3316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Times" pitchFamily="2" charset="0"/>
                        </a:rPr>
                        <a:t>📊 Logistic Regression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Times" pitchFamily="2" charset="0"/>
                        </a:rPr>
                        <a:t>Good baseline, fast to train, interpretable — but limited for complex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14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Times" pitchFamily="2" charset="0"/>
                        </a:rPr>
                        <a:t>🧠 Neural Networks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Times" pitchFamily="2" charset="0"/>
                        </a:rPr>
                        <a:t>Possible for deep behaviour modelling (e.g. with embeddings), but needs tuning &amp; more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17108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46705B6-B18A-8761-B5C4-19F64380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26" y="3582126"/>
            <a:ext cx="423026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2" charset="0"/>
              </a:rPr>
              <a:t>🏆 Recommended Models for Fraud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chart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A49A648-260F-0EAB-67AE-4FF03CBD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811" y="662506"/>
            <a:ext cx="4165175" cy="265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4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EED-86D3-A270-FFD4-EAA8A3B0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15" y="126586"/>
            <a:ext cx="3614531" cy="1026353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Times" pitchFamily="2" charset="0"/>
              </a:rPr>
              <a:t>XGBoost</a:t>
            </a:r>
            <a:r>
              <a:rPr lang="en-US" sz="2800" b="1" dirty="0">
                <a:latin typeface="Times" pitchFamily="2" charset="0"/>
              </a:rPr>
              <a:t> Classifier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B7262C-83DA-AEA2-1D86-A78BB505B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2400"/>
              </p:ext>
            </p:extLst>
          </p:nvPr>
        </p:nvGraphicFramePr>
        <p:xfrm>
          <a:off x="0" y="1152939"/>
          <a:ext cx="7173840" cy="2100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768">
                  <a:extLst>
                    <a:ext uri="{9D8B030D-6E8A-4147-A177-3AD203B41FA5}">
                      <a16:colId xmlns:a16="http://schemas.microsoft.com/office/drawing/2014/main" val="3866554726"/>
                    </a:ext>
                  </a:extLst>
                </a:gridCol>
                <a:gridCol w="1434768">
                  <a:extLst>
                    <a:ext uri="{9D8B030D-6E8A-4147-A177-3AD203B41FA5}">
                      <a16:colId xmlns:a16="http://schemas.microsoft.com/office/drawing/2014/main" val="4014095565"/>
                    </a:ext>
                  </a:extLst>
                </a:gridCol>
                <a:gridCol w="1434768">
                  <a:extLst>
                    <a:ext uri="{9D8B030D-6E8A-4147-A177-3AD203B41FA5}">
                      <a16:colId xmlns:a16="http://schemas.microsoft.com/office/drawing/2014/main" val="2917834396"/>
                    </a:ext>
                  </a:extLst>
                </a:gridCol>
                <a:gridCol w="1434768">
                  <a:extLst>
                    <a:ext uri="{9D8B030D-6E8A-4147-A177-3AD203B41FA5}">
                      <a16:colId xmlns:a16="http://schemas.microsoft.com/office/drawing/2014/main" val="3269835471"/>
                    </a:ext>
                  </a:extLst>
                </a:gridCol>
                <a:gridCol w="1434768">
                  <a:extLst>
                    <a:ext uri="{9D8B030D-6E8A-4147-A177-3AD203B41FA5}">
                      <a16:colId xmlns:a16="http://schemas.microsoft.com/office/drawing/2014/main" val="2167850832"/>
                    </a:ext>
                  </a:extLst>
                </a:gridCol>
              </a:tblGrid>
              <a:tr h="35003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0113590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0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0.999991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0.999804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0.999897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1,906,322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92398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1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0.867423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0.993101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0.926017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2,464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60313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latin typeface="Times" pitchFamily="2" charset="0"/>
                        </a:rPr>
                        <a:t>Accuracy</a:t>
                      </a:r>
                      <a:endParaRPr lang="en-GB" sz="1400" dirty="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0.999795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0.999795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0.999795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34388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Macro Avg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0.933707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0.996452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0.962957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1,908,786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095143"/>
                  </a:ext>
                </a:extLst>
              </a:tr>
              <a:tr h="350030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" pitchFamily="2" charset="0"/>
                        </a:rPr>
                        <a:t>Weighted Avg</a:t>
                      </a:r>
                      <a:endParaRPr lang="en-GB" sz="1400">
                        <a:latin typeface="Times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latin typeface="Times" pitchFamily="2" charset="0"/>
                        </a:rPr>
                        <a:t>0.999820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0.999795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0.999802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" pitchFamily="2" charset="0"/>
                        </a:rPr>
                        <a:t>1,908,786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175288"/>
                  </a:ext>
                </a:extLst>
              </a:tr>
            </a:tbl>
          </a:graphicData>
        </a:graphic>
      </p:graphicFrame>
      <p:pic>
        <p:nvPicPr>
          <p:cNvPr id="9" name="Content Placeholder 8" descr="A blue square with white text&#10;&#10;Description automatically generated">
            <a:extLst>
              <a:ext uri="{FF2B5EF4-FFF2-40B4-BE49-F238E27FC236}">
                <a16:creationId xmlns:a16="http://schemas.microsoft.com/office/drawing/2014/main" id="{5F994DEB-DDD8-148F-5C2A-34AF297C0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955" y="337785"/>
            <a:ext cx="4624479" cy="37304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27BE7B-BDD0-2D3F-4017-154A236DB6BA}"/>
              </a:ext>
            </a:extLst>
          </p:cNvPr>
          <p:cNvSpPr txBox="1"/>
          <p:nvPr/>
        </p:nvSpPr>
        <p:spPr>
          <a:xfrm>
            <a:off x="437322" y="3697357"/>
            <a:ext cx="6917633" cy="2327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latin typeface="Times" pitchFamily="2" charset="0"/>
              </a:rPr>
              <a:t>✅ This is an </a:t>
            </a:r>
            <a:r>
              <a:rPr lang="en-GB" sz="1400" b="1" dirty="0">
                <a:latin typeface="Times" pitchFamily="2" charset="0"/>
              </a:rPr>
              <a:t>excellent result</a:t>
            </a:r>
            <a:r>
              <a:rPr lang="en-GB" sz="1400" dirty="0">
                <a:latin typeface="Times" pitchFamily="2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Very high </a:t>
            </a:r>
            <a:r>
              <a:rPr lang="en-GB" sz="1400" b="1" dirty="0">
                <a:latin typeface="Times" pitchFamily="2" charset="0"/>
              </a:rPr>
              <a:t>recall</a:t>
            </a:r>
            <a:r>
              <a:rPr lang="en-GB" sz="1400" dirty="0">
                <a:latin typeface="Times" pitchFamily="2" charset="0"/>
              </a:rPr>
              <a:t> for fraud (99.3%) → almost all frauds caught.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Very strong </a:t>
            </a:r>
            <a:r>
              <a:rPr lang="en-GB" sz="1400" b="1" dirty="0">
                <a:latin typeface="Times" pitchFamily="2" charset="0"/>
              </a:rPr>
              <a:t>precision</a:t>
            </a:r>
            <a:r>
              <a:rPr lang="en-GB" sz="1400" dirty="0">
                <a:latin typeface="Times" pitchFamily="2" charset="0"/>
              </a:rPr>
              <a:t> (86.7%) → relatively few false alarms.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" pitchFamily="2" charset="0"/>
              </a:rPr>
              <a:t>Tiny number of false positives (374) and false negatives (17) across ~1.9M samples.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F1-score for fraud: 92.6%</a:t>
            </a:r>
            <a:r>
              <a:rPr lang="en-GB" sz="1400" dirty="0">
                <a:latin typeface="Times" pitchFamily="2" charset="0"/>
              </a:rPr>
              <a:t> → shows good balance between precision &amp; recall.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" pitchFamily="2" charset="0"/>
              </a:rPr>
              <a:t>Almost perfect accuracy (99.98%)</a:t>
            </a:r>
            <a:r>
              <a:rPr lang="en-GB" sz="1400" dirty="0">
                <a:latin typeface="Times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75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1547</Words>
  <Application>Microsoft Macintosh PowerPoint</Application>
  <PresentationFormat>Widescreen</PresentationFormat>
  <Paragraphs>343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</vt:lpstr>
      <vt:lpstr>Office Theme</vt:lpstr>
      <vt:lpstr>Fraud Detection Using Machine Learning Models</vt:lpstr>
      <vt:lpstr>🧱 Workflow Overview: </vt:lpstr>
      <vt:lpstr>Dataset Source and Feature Overview</vt:lpstr>
      <vt:lpstr>Dataset Overview</vt:lpstr>
      <vt:lpstr>🔍 Typical Behaviours of Fraudsters </vt:lpstr>
      <vt:lpstr>Feature Engineering</vt:lpstr>
      <vt:lpstr>Class Imbalance</vt:lpstr>
      <vt:lpstr>Which Model?</vt:lpstr>
      <vt:lpstr>XGBoost Classifier</vt:lpstr>
      <vt:lpstr>Performance Metrics – LightGBM</vt:lpstr>
      <vt:lpstr>Performance Metrics – Logistic_Regression</vt:lpstr>
      <vt:lpstr>✅ Model Comparison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Zahedi, Bahar</dc:creator>
  <cp:lastModifiedBy>Zahedi, Bahar</cp:lastModifiedBy>
  <cp:revision>21</cp:revision>
  <dcterms:created xsi:type="dcterms:W3CDTF">2025-06-30T19:36:43Z</dcterms:created>
  <dcterms:modified xsi:type="dcterms:W3CDTF">2025-07-04T19:11:16Z</dcterms:modified>
</cp:coreProperties>
</file>