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99" r:id="rId6"/>
    <p:sldId id="301" r:id="rId7"/>
    <p:sldId id="303" r:id="rId8"/>
    <p:sldId id="304" r:id="rId9"/>
    <p:sldId id="305" r:id="rId10"/>
    <p:sldId id="306" r:id="rId11"/>
    <p:sldId id="261" r:id="rId12"/>
    <p:sldId id="269" r:id="rId13"/>
    <p:sldId id="264" r:id="rId14"/>
    <p:sldId id="262" r:id="rId15"/>
    <p:sldId id="266" r:id="rId16"/>
    <p:sldId id="263" r:id="rId17"/>
    <p:sldId id="268" r:id="rId18"/>
    <p:sldId id="298" r:id="rId19"/>
    <p:sldId id="267" r:id="rId20"/>
    <p:sldId id="270" r:id="rId21"/>
    <p:sldId id="271" r:id="rId22"/>
    <p:sldId id="272" r:id="rId23"/>
    <p:sldId id="274" r:id="rId24"/>
    <p:sldId id="280" r:id="rId25"/>
    <p:sldId id="283" r:id="rId26"/>
    <p:sldId id="284" r:id="rId27"/>
    <p:sldId id="285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76" r:id="rId38"/>
    <p:sldId id="275" r:id="rId39"/>
    <p:sldId id="273" r:id="rId40"/>
    <p:sldId id="277" r:id="rId41"/>
    <p:sldId id="279" r:id="rId42"/>
    <p:sldId id="281" r:id="rId43"/>
    <p:sldId id="282" r:id="rId44"/>
    <p:sldId id="27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93A7B-0C1A-4205-B60E-D157B0B1115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D8DC8-4785-4596-A05D-CE66C8E9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7654CD-73AC-4571-AF3D-90D3FF765C4C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CBA-C845-4C8A-A8AF-0FF33ADE20D2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9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4D58-87CF-46EB-AF36-1E137A2C5CD6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1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254-98B2-4507-A7C0-D1E289AAB668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7D10-AC07-4264-A4BC-757E55CE09FC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8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1BD6-FCA1-435B-96DF-9C69B2084358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5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C78-D17E-4B72-8B7E-8A388AA27B91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9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0B8-55C5-4EE1-AD44-958D87D67FC7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CB01-3767-4AFA-B945-6FC8E57B09A3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1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065-7230-4400-BED9-6774197DE97F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9704DF5-8ABE-4486-A4F7-ED2E5C6F5272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4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ILGenerator_12_25_2023/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ILGenerator_12_25_202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C79-F70E-C7B0-A242-F457B4BA0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 code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2949-84A1-7120-E068-D5A6F173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468031"/>
            <a:ext cx="9144000" cy="17325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Compiler design principles</a:t>
            </a:r>
          </a:p>
          <a:p>
            <a:r>
              <a:rPr lang="en-US" dirty="0"/>
              <a:t>Dr. Saeed Parsa</a:t>
            </a:r>
          </a:p>
          <a:p>
            <a:r>
              <a:rPr lang="en-US" dirty="0"/>
              <a:t>Presesnter: Kawan FarhadiBaneh</a:t>
            </a:r>
          </a:p>
          <a:p>
            <a:endParaRPr lang="en-US" dirty="0"/>
          </a:p>
          <a:p>
            <a:r>
              <a:rPr lang="en-US" dirty="0"/>
              <a:t>12/25/2023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A077D3-A435-D8C1-8C2D-7521F512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52AF-DB9C-48E8-9D0B-EEE149914524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D5054-7806-E9EB-6B97-0BD8B6A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7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378-0C03-E2F0-706A-BAB54CB5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88" y="561439"/>
            <a:ext cx="10773423" cy="1356360"/>
          </a:xfrm>
        </p:spPr>
        <p:txBody>
          <a:bodyPr/>
          <a:lstStyle/>
          <a:p>
            <a:r>
              <a:rPr lang="en-US" dirty="0"/>
              <a:t>Step3.4: generate IL from post-order traversal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0E3E-17DE-ED7A-FA28-FAA76B0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8B78-4406-C10E-7767-E6ECAA0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9CA2F-6CD3-18D3-6C69-1517D0CF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10386" cy="582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B32E71-426C-13F1-52EE-FB0967B55FD0}"/>
              </a:ext>
            </a:extLst>
          </p:cNvPr>
          <p:cNvSpPr/>
          <p:nvPr/>
        </p:nvSpPr>
        <p:spPr>
          <a:xfrm>
            <a:off x="1941920" y="2117619"/>
            <a:ext cx="1348035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65780B-8403-4E3D-596F-77051028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881" y="2025285"/>
            <a:ext cx="80361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il_mapper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ILMapper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il_mapper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generate_intermediate_language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post_order_traversal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E16AD-F322-8557-8EF7-2F03592FD4EF}"/>
              </a:ext>
            </a:extLst>
          </p:cNvPr>
          <p:cNvSpPr txBox="1"/>
          <p:nvPr/>
        </p:nvSpPr>
        <p:spPr>
          <a:xfrm>
            <a:off x="1142996" y="3470649"/>
            <a:ext cx="671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 instance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ILMapper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class, then pass the post-order traversal to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generate_intermediate_language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function. This function is the starting point for generating IL code based on the post-order traversal.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2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E380-31BD-539B-10FE-00D7AFD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Write a custom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F111-B68D-4F40-3ECB-19842A29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using a </a:t>
            </a:r>
            <a:r>
              <a:rPr lang="en-US" dirty="0">
                <a:solidFill>
                  <a:srgbClr val="0070C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listener </a:t>
            </a:r>
            <a:r>
              <a:rPr lang="en-US" dirty="0"/>
              <a:t>and overriding the exit and enter functions of its parent we can define actions to be taken when traversing the parse tree when using a walker and by we can produce the desired results.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A4949-F0CE-E74C-60DD-58FA1A9A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36019"/>
            <a:ext cx="8141975" cy="810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6F146-19FE-4392-395E-196ECC236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649" y="4254860"/>
            <a:ext cx="7605184" cy="19935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FB79-937B-0FBB-D86F-7E6926E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061-E1D3-4D54-BAAB-E5FD5EC6F2AA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5A81-A842-C109-9D26-DEA0BA8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9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19F3-4A3C-6A3A-D4F2-906DBA2F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A7120-8FB2-C1AF-5ED2-78578D84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7C9-DE21-4C76-8914-48BCB6376A70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1CCB4-059A-2F82-54D6-F0555DF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6A799-898A-FEEA-4014-4480134738A1}"/>
              </a:ext>
            </a:extLst>
          </p:cNvPr>
          <p:cNvSpPr txBox="1"/>
          <p:nvPr/>
        </p:nvSpPr>
        <p:spPr>
          <a:xfrm>
            <a:off x="1774209" y="2202068"/>
            <a:ext cx="5163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Begin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b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:=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450 / 50 + 23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c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:=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14 * 150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f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:=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b&gt;c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? 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78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: 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8+3 == 9+2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?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69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48 * 2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if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f &gt; 45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then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 </a:t>
            </a:r>
            <a:r>
              <a:rPr lang="en-US" sz="20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begin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     f := f – 45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     output := f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 </a:t>
            </a:r>
            <a:r>
              <a:rPr lang="en-US" sz="20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end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</a:t>
            </a:r>
            <a:r>
              <a:rPr lang="en-US" sz="20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else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 output := 88 </a:t>
            </a:r>
          </a:p>
          <a:p>
            <a:r>
              <a:rPr lang="en-US" sz="20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3295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D6F3-4669-0DAD-BA72-39EF8939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15755-E5A7-3AD3-B3CD-CA2FDF2FC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562" y="1567961"/>
            <a:ext cx="9209826" cy="463883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00837-6E0E-E25A-12C2-7BA3ABA7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578-E7DA-43A5-A521-9F16C5EF8E7B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3E001-99F2-5C48-C22C-B6D55274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4E12A-5CB3-279D-8033-AA39B5D5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30" y="4750346"/>
            <a:ext cx="1930593" cy="283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A30ED-FE4A-C1AD-A27B-57C1FC8E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205" y="4072860"/>
            <a:ext cx="1457405" cy="182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70AEBB-1E36-75AF-B469-0D9A0D05A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645" y="6206795"/>
            <a:ext cx="4803671" cy="274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B84E0A-3A51-4DF7-A0A7-9A1FC0D64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2042" y="4430537"/>
            <a:ext cx="1421192" cy="205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6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2B13-DB65-FF41-8BF0-90B24C95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Transform Binary to normal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D725-855B-3BE3-2C90-5571C2F1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order traversal of our custom binary tree requires a custom algorithm to be done. By transforming the Binary AST to Normal AST we can achieve the same result using standard libraries defined in networkx library in python.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C00400-78DE-CA0B-6949-331A71C2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5" y="4515782"/>
            <a:ext cx="10083930" cy="489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393BB-0B69-8D16-6ECD-DAC15D5B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51" y="3493568"/>
            <a:ext cx="9875520" cy="52084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DCF136-72B3-C527-B9FD-00B82291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039-5E59-46A4-8F17-B63AC4C6875D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6150-5EFA-FDC9-E45B-8AFCB7D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0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2DD47-9701-25D1-1E71-EA6660D2F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500" y="1037231"/>
            <a:ext cx="8707518" cy="555172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7A7F69-9EC9-8E99-AA2F-E2A7B070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5EEB1-303B-4E2A-DB45-FCFCF2F8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1032-C7F9-4612-9CD6-406C4ECDD147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71B81-E4C2-80D7-7EBF-7FC8CA8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D8402-A0F6-12AF-C9D6-CF4AC3842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03" y="4892041"/>
            <a:ext cx="1930593" cy="283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D1CA5-F9D3-BAAE-8ECE-217AF8D29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070" y="6314172"/>
            <a:ext cx="4803671" cy="274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D78FF-6829-2C9F-0CDA-F15996C8F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88" y="4149911"/>
            <a:ext cx="1521230" cy="2195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DFB3B9-8738-2DA5-605B-804BF2D1D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202" y="4149911"/>
            <a:ext cx="1457405" cy="1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4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B52D-8EFE-4A5E-A54D-81829E43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Post-order traversal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7C8E-B348-6B34-DF03-DCF9B44C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resulting post-order traversal we can generate IL code.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We prefer usi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ng post-order traversal because the operands are visited before the operators, which is similar to how most ILs are structured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9DD87-9DAC-63CA-BC15-647DF321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20" y="3506927"/>
            <a:ext cx="9759759" cy="15375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5324-B5A1-1679-C67F-EA8B208F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3929-808E-43A5-9F53-1B9C63725B53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393D-7B73-6B3D-7E06-3485F00B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34B9-AA03-3F5F-E1F2-E15EC0AA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FCCC-1420-077A-2A21-F4120BCA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['begin’,</a:t>
            </a:r>
          </a:p>
          <a:p>
            <a:r>
              <a:rPr lang="en-US" dirty="0"/>
              <a:t>  'b’,  '450’,  '50’,  '/’,  '23’,  '+’,  ‘=‘,</a:t>
            </a:r>
          </a:p>
          <a:p>
            <a:r>
              <a:rPr lang="en-US" dirty="0"/>
              <a:t>  'c’,  '14’,  '150’,  '*’,  ‘=‘,</a:t>
            </a:r>
          </a:p>
          <a:p>
            <a:r>
              <a:rPr lang="en-US" dirty="0"/>
              <a:t>  'f’,  'b’,  'c’,  '&gt;’,  '78’,  '8’,  '3’,  '+’,  '9’,  '2’,  '+’,  '==‘,  '69’,  '48’,  '2’,  '*’,  '?’,  '?’,  ‘=‘,</a:t>
            </a:r>
          </a:p>
          <a:p>
            <a:r>
              <a:rPr lang="en-US" dirty="0"/>
              <a:t>  'begin’,  'f’,  '45’,  ‘&gt;’,</a:t>
            </a:r>
          </a:p>
          <a:p>
            <a:r>
              <a:rPr lang="en-US" dirty="0"/>
              <a:t>  'begin’,  ‘f’,  'f’,  '45’,  '-’,  '=‘,  'output’,  'f’,  '=‘,  'end’,  'block’,</a:t>
            </a:r>
          </a:p>
          <a:p>
            <a:r>
              <a:rPr lang="en-US" dirty="0"/>
              <a:t>  'output’,  '88’,  '=‘,  'end’,  'if’,</a:t>
            </a:r>
          </a:p>
          <a:p>
            <a:r>
              <a:rPr lang="en-US" dirty="0"/>
              <a:t>  'end’,  'block’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54F9-474F-E6F5-C525-0787F1BD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3398-27C4-4139-8CF9-991D803C5CF5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56209-8D86-007E-A11F-E06CE005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32BBF-A058-4CF2-54AF-60432BEA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79" y="2553056"/>
            <a:ext cx="1930593" cy="283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2C27D-61D4-7836-47A3-FCA3230F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79" y="3021983"/>
            <a:ext cx="1457405" cy="182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C9D52-9D53-1242-1161-9D0EA5F48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79" y="3252305"/>
            <a:ext cx="4803671" cy="274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B5332-993E-8EAC-09CD-D3DEAA244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278" y="3944008"/>
            <a:ext cx="1863661" cy="24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8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34B9-AA03-3F5F-E1F2-E15EC0AA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54F9-474F-E6F5-C525-0787F1BD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3398-27C4-4139-8CF9-991D803C5CF5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56209-8D86-007E-A11F-E06CE005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F4A68160-FA57-8EB4-A953-E7958BD7B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64"/>
          <a:stretch/>
        </p:blipFill>
        <p:spPr>
          <a:xfrm>
            <a:off x="5284689" y="1589638"/>
            <a:ext cx="6724967" cy="4775885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46F519-C65C-C4FE-1011-CD62E4487F0F}"/>
              </a:ext>
            </a:extLst>
          </p:cNvPr>
          <p:cNvSpPr txBox="1">
            <a:spLocks/>
          </p:cNvSpPr>
          <p:nvPr/>
        </p:nvSpPr>
        <p:spPr>
          <a:xfrm>
            <a:off x="296432" y="1953674"/>
            <a:ext cx="5130325" cy="428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['begin’,</a:t>
            </a:r>
          </a:p>
          <a:p>
            <a:r>
              <a:rPr lang="en-US" sz="1800" dirty="0"/>
              <a:t>  'b’,  '450’,  '50’,  '/’,  '23’,  '+’,  ‘=‘,</a:t>
            </a:r>
          </a:p>
          <a:p>
            <a:r>
              <a:rPr lang="en-US" sz="1800" dirty="0"/>
              <a:t>  'c’,  '14’,  '150’,  '*’,  ‘=‘,</a:t>
            </a:r>
          </a:p>
          <a:p>
            <a:r>
              <a:rPr lang="en-US" sz="1800" dirty="0"/>
              <a:t>  'f’,  'b’,  'c’,  '&gt;’,  '78’,  '8’,  '3’,  '+’,  '9’,  '2’,  '+’,  '==‘,  '69’,  '48’,  '2’,  '*’,  '?’,  '?’,  ‘=‘,</a:t>
            </a:r>
          </a:p>
          <a:p>
            <a:r>
              <a:rPr lang="en-US" sz="1800" dirty="0"/>
              <a:t>  'begin’,  'f’,  '45’,  ‘&gt;’,</a:t>
            </a:r>
          </a:p>
          <a:p>
            <a:r>
              <a:rPr lang="en-US" sz="1800" dirty="0"/>
              <a:t>  'begin’,  ‘f’,  'f’,  '45’,  '-’,  '=‘,  'output’,  'f’,  '=‘,  'end’,  'block’,</a:t>
            </a:r>
          </a:p>
          <a:p>
            <a:r>
              <a:rPr lang="en-US" sz="1800" dirty="0"/>
              <a:t>  'output’,  '88’,  '=‘,  'end’,  'if’,</a:t>
            </a:r>
          </a:p>
          <a:p>
            <a:r>
              <a:rPr lang="en-US" sz="1800" dirty="0"/>
              <a:t>  'end’,  'block’ 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223287-8343-25EC-17E8-8BCA3691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91" y="4892041"/>
            <a:ext cx="1930593" cy="2833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7D372E-4AE0-4D3E-210E-5D8F25DB8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955" y="4080026"/>
            <a:ext cx="1213174" cy="1516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E74A9A-A00D-095E-F0D7-78C9F018E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737" y="4892041"/>
            <a:ext cx="1150230" cy="1659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AAA1C0-A6D2-5565-390A-69FF2A1D4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291" y="6215012"/>
            <a:ext cx="4803671" cy="2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7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14BE-A3F3-45E6-1F5C-6B088EDB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ILMapper class from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B13CF-2FAC-8A6E-63B1-C10E9EFBC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992" y="2570340"/>
            <a:ext cx="4120269" cy="494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009CA-485F-C40C-16C2-14CC87439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65176"/>
            <a:ext cx="9464669" cy="5142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E6D98-3BE8-DBEB-7C0A-5684D1AF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7577-1D68-487D-96C6-E85F7E7ACF9D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42A1-F6CE-CEDD-69E9-E4FFD27A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A14DA-9A39-FF73-BD3E-F4EA9AB3F7C9}"/>
              </a:ext>
            </a:extLst>
          </p:cNvPr>
          <p:cNvSpPr txBox="1"/>
          <p:nvPr/>
        </p:nvSpPr>
        <p:spPr>
          <a:xfrm>
            <a:off x="1142996" y="4164392"/>
            <a:ext cx="671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 instance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ILMapper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class, then pass the post-order traversal to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generate_intermediate_language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function. This function is the starting point for generating IL code based on the post-order traversal.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4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9AC1-6B06-97B8-7C61-D7607840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generation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DE37-3E0C-0113-032F-A8B56E12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97" y="1852684"/>
            <a:ext cx="9727442" cy="4038600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Write A grammar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Generate A Lexer and Parser from your grammar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Write your input and a script that specifies the flow of your program (main script)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Write a custom listener to generate an Abstract syntax tree (AST) from the parse tree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If your AST is binary, transform it to a normal AST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Perform post-order traversal on your AST and store it.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Generate IL code from the post-order traversal of the AST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Write the IL code to a file with the “.il” extension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Use ilasm.exe to produce an executable file for your “.il”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Run your executable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291E-72D5-C128-D257-E2CFF9A7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B55-FAB3-4EF4-B2FD-3A5F1FBA5B5C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DB0C9-D76B-2A98-B578-91928537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0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4255-7999-87C2-8C2D-E3B944A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class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49ACE5-AF6F-BA0F-5655-E828C26E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29" y="2985139"/>
            <a:ext cx="10778262" cy="312696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5549E-1409-3EE2-0681-D2EC96AF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9749-531E-4FA1-8DAD-DA72AA48C455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18842-9C51-C937-A113-03B66E1F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2BBA4-21AF-BB1B-887B-B6C57731C404}"/>
              </a:ext>
            </a:extLst>
          </p:cNvPr>
          <p:cNvSpPr txBox="1"/>
          <p:nvPr/>
        </p:nvSpPr>
        <p:spPr>
          <a:xfrm>
            <a:off x="691629" y="1893022"/>
            <a:ext cx="109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ILMapper</a:t>
            </a:r>
            <a:r>
              <a:rPr lang="en-US" dirty="0"/>
              <a:t> class is responsible for generating IL code from the post-order traversal of the given input program.</a:t>
            </a:r>
          </a:p>
        </p:txBody>
      </p:sp>
    </p:spTree>
    <p:extLst>
      <p:ext uri="{BB962C8B-B14F-4D97-AF65-F5344CB8AC3E}">
        <p14:creationId xmlns:p14="http://schemas.microsoft.com/office/powerpoint/2010/main" val="3608355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7DC4-9B58-8ADD-A76E-6D2FB873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Core functions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74469A-5D9A-51F0-A7AA-EDD84951D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012" y="1827674"/>
            <a:ext cx="6015789" cy="439615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8E8F7-BADB-A03A-C6DA-6431053B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122C-B027-467C-883F-017F2247F0F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4D82-3420-0B9B-F0E9-ECC6ECBE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B8508-B276-0111-0389-FB52261CFBC6}"/>
              </a:ext>
            </a:extLst>
          </p:cNvPr>
          <p:cNvSpPr txBox="1"/>
          <p:nvPr/>
        </p:nvSpPr>
        <p:spPr>
          <a:xfrm>
            <a:off x="1008668" y="1965960"/>
            <a:ext cx="45060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generate_intermediate_language</a:t>
            </a:r>
            <a:r>
              <a:rPr lang="en-US" dirty="0"/>
              <a:t> function iterates through the post-order traversal and does the following based on the type of the item: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item is an operand, it gets pushed onto the </a:t>
            </a:r>
            <a:r>
              <a:rPr lang="en-US" dirty="0" err="1"/>
              <a:t>ILMapper</a:t>
            </a:r>
            <a:r>
              <a:rPr lang="en-US" dirty="0"/>
              <a:t>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item is an operator, it is passed to the </a:t>
            </a:r>
            <a:r>
              <a:rPr lang="en-US" dirty="0" err="1"/>
              <a:t>generate_il_based_on_operator</a:t>
            </a:r>
            <a:r>
              <a:rPr lang="en-US" dirty="0"/>
              <a:t> function, and the function result is added to the </a:t>
            </a:r>
            <a:r>
              <a:rPr lang="en-US" dirty="0" err="1"/>
              <a:t>il_codes</a:t>
            </a:r>
            <a:r>
              <a:rPr lang="en-US" dirty="0"/>
              <a:t> array of the </a:t>
            </a:r>
            <a:r>
              <a:rPr lang="en-US" dirty="0" err="1"/>
              <a:t>ILMapper</a:t>
            </a:r>
            <a:r>
              <a:rPr lang="en-US" dirty="0"/>
              <a:t> class.</a:t>
            </a:r>
          </a:p>
          <a:p>
            <a:r>
              <a:rPr lang="en-US" dirty="0"/>
              <a:t>after the iteration of the post-order traversal is finished, the necessary header is written to the output file. The generated il codes are appended, and the footer is appended.</a:t>
            </a:r>
          </a:p>
        </p:txBody>
      </p:sp>
    </p:spTree>
    <p:extLst>
      <p:ext uri="{BB962C8B-B14F-4D97-AF65-F5344CB8AC3E}">
        <p14:creationId xmlns:p14="http://schemas.microsoft.com/office/powerpoint/2010/main" val="423990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7DC4-9B58-8ADD-A76E-6D2FB873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Core functions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5648BF-E7FE-9F66-22C6-7924736D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095" y="1965960"/>
            <a:ext cx="7340406" cy="428329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1561-BD56-BD07-FB82-A8EA9CCC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7ACA-F4C3-42E8-9E06-2B57992B02EB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B6037-A349-9F9F-3AF4-F440F752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06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D547-E489-AE82-A982-1845EB0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code generation for assignment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EA4F0-8C25-CE21-4315-CFB7017AB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776" y="1736137"/>
            <a:ext cx="7375901" cy="402179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DB85A-04AD-A552-5F4F-CBC7EDDD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063-DB87-4746-A3C9-709F32993EF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43B0-F277-FFDE-DCC8-CE12EEBD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</a:t>
            </a:r>
            <a:r>
              <a:rPr lang="en-US" sz="3200" dirty="0">
                <a:solidFill>
                  <a:srgbClr val="FF0000"/>
                </a:solidFill>
              </a:rPr>
              <a:t>b’,  </a:t>
            </a:r>
            <a:r>
              <a:rPr lang="en-US" sz="3200" dirty="0"/>
              <a:t>'450’,  '50’,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31348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29661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40021"/>
              </p:ext>
            </p:extLst>
          </p:nvPr>
        </p:nvGraphicFramePr>
        <p:xfrm>
          <a:off x="2806397" y="2565528"/>
          <a:ext cx="5445079" cy="384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2FB62-77D6-A292-C0D6-023B3832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3E5-ADBA-47E3-A507-373A12363DA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3BF19E-6F7B-948B-9238-687E8A10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</a:t>
            </a:r>
            <a:r>
              <a:rPr lang="en-US" sz="3200" dirty="0">
                <a:solidFill>
                  <a:srgbClr val="FF0000"/>
                </a:solidFill>
              </a:rPr>
              <a:t>'450’</a:t>
            </a:r>
            <a:r>
              <a:rPr lang="en-US" sz="3200" dirty="0"/>
              <a:t>,  '50’,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56587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84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2BD40-7014-F49F-788F-1973C83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8DAE-119A-47A2-B930-68177F6FEE7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32BE22-F43B-3946-744F-6FE7E4FC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73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</a:t>
            </a:r>
            <a:r>
              <a:rPr lang="en-US" sz="3200" dirty="0">
                <a:solidFill>
                  <a:srgbClr val="FF0000"/>
                </a:solidFill>
              </a:rPr>
              <a:t>50</a:t>
            </a:r>
            <a:r>
              <a:rPr lang="en-US" sz="3200" dirty="0"/>
              <a:t>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82097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84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524DF-3FAB-0E01-84FA-33474A1D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10F-40BD-470D-999D-25996CF1DD67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7B073B-B0EB-B711-AA4F-021D35CC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</a:t>
            </a:r>
            <a:r>
              <a:rPr lang="en-US" sz="3200" dirty="0">
                <a:solidFill>
                  <a:srgbClr val="FF0000"/>
                </a:solidFill>
              </a:rPr>
              <a:t>'/’</a:t>
            </a:r>
            <a:r>
              <a:rPr lang="en-US" sz="3200" dirty="0"/>
              <a:t>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96065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90924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41810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697A3-EBFE-FD4A-D195-77F193F6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CC-7038-420C-9305-BFE700F342DD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FA4392-9385-195B-7EEF-2D5F456D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3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</a:t>
            </a:r>
            <a:r>
              <a:rPr lang="en-US" sz="3200" dirty="0">
                <a:solidFill>
                  <a:srgbClr val="FF0000"/>
                </a:solidFill>
              </a:rPr>
              <a:t>'/’</a:t>
            </a:r>
            <a:r>
              <a:rPr lang="en-US" sz="3200" dirty="0"/>
              <a:t>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48296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95139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03505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F8A45-D669-AB6D-EF75-6DBBFAF3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F1B-E042-40ED-AAFB-1032FF04600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BF5D5-6F46-3BF8-448F-049D2607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49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</a:t>
            </a:r>
            <a:r>
              <a:rPr lang="en-US" sz="3200" dirty="0">
                <a:solidFill>
                  <a:srgbClr val="FF0000"/>
                </a:solidFill>
              </a:rPr>
              <a:t>'/’</a:t>
            </a:r>
            <a:r>
              <a:rPr lang="en-US" sz="3200" dirty="0"/>
              <a:t>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71342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41549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09464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A34AD-E454-8191-1B8F-77A4F02E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195-0175-44B5-BAF9-7D4D8C0FDBC5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64D85E-067A-9E83-D950-32F58B3E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4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D5F-172A-747A-982B-7189188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1- Define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A9D1-9681-308A-1726-A4D337D6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0048"/>
            <a:ext cx="9872871" cy="43459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2" action="ppaction://hlinkfile"/>
              </a:rPr>
              <a:t>Grammar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/>
              <a:t>is used to define the rules that should be followed, and the default lexer and parser can be generated from it. Below are two sample production rules: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610C5-D58A-10C8-10F1-47270A9F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25" y="2730278"/>
            <a:ext cx="5889019" cy="1907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230F3-0E21-A325-208A-632A1BB83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725" y="4892041"/>
            <a:ext cx="9315573" cy="73618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427B-5DD6-4BB8-8747-6E3D4DE4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F13-4C12-4551-9FD5-27E56CE9D832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3F6A8-3118-ACB9-809D-5CF6F13B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4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</a:t>
            </a:r>
            <a:r>
              <a:rPr lang="en-US" sz="3200" dirty="0">
                <a:solidFill>
                  <a:srgbClr val="FF0000"/>
                </a:solidFill>
              </a:rPr>
              <a:t>23</a:t>
            </a:r>
            <a:r>
              <a:rPr lang="en-US" sz="3200" dirty="0"/>
              <a:t>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76548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9883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DAEA-2537-658B-BF29-7B563AD8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F485-2088-444E-90C0-033D32DFF98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2E3C52-65CB-58AC-BE58-EA75DB16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98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28793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9114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39098"/>
              </p:ext>
            </p:extLst>
          </p:nvPr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3B05C-574F-18DC-6C0C-483F5DF4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FB7-1003-4E30-B857-A23029F8ACCF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94709-A177-8870-1936-7E0E4999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2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68741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2409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B14D3-F588-7340-575A-E4EBFE2C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ADB7-3C4F-479F-923F-12F3DC8E83B7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F31055-DC18-B0F4-B426-697EA549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41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96199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86068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93284-4F1B-D457-5FED-7F476C62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379-EADA-4F34-90EB-42E5F3D0F963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5374C5-646A-B263-A646-B9C153E3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07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'+’,  ‘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en-US" sz="3200" dirty="0"/>
              <a:t>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47945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88273"/>
              </p:ext>
            </p:extLst>
          </p:nvPr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stloc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FAD52-9F03-B14D-78CA-3D513F2E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EF25-4B5C-4983-B4D2-5C6DCC571191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6A006-DD10-6C7F-9753-0B4AF5C9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06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'+’,  ‘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en-US" sz="3200" dirty="0"/>
              <a:t>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63235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31676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stloc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DF104-CD41-F6C0-5B67-6FD22651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D6A-5BC3-400C-ACF0-81120A0DCBB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1D9648-498B-CA72-56DB-5288A989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1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/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7768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stloc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6A93C-EB59-24D8-DEC1-C23B1289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EB41-AFB4-43AC-942B-351E528FA25B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3FE9D2-B5A1-8208-B604-8BFF0B5C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4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09" y="382093"/>
            <a:ext cx="6050791" cy="1521083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generation:  binary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9DF7E-5984-45FA-97FF-6156768B6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545" y="325432"/>
            <a:ext cx="5642446" cy="589839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86C7A-8FC8-4358-E4DC-92B1487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BA5F-EE88-4A18-9247-B5B24C9EF23B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4CCF-A046-4CAE-78D5-6C08875A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2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8D8B-FA76-39B8-21BA-FA4F0B73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code generation: 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4FB41-528C-8ED9-53EF-C775BA5B2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930" y="1972343"/>
            <a:ext cx="5040139" cy="395657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83521-8FA2-FD66-04E4-39C93F2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3B23-01FE-4869-ABB3-2C8B26FED790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7313E-5F93-9C4B-5B99-FB7954C7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3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40" y="364592"/>
            <a:ext cx="10552789" cy="1521083"/>
          </a:xfrm>
        </p:spPr>
        <p:txBody>
          <a:bodyPr>
            <a:normAutofit/>
          </a:bodyPr>
          <a:lstStyle/>
          <a:p>
            <a:r>
              <a:rPr lang="en-US" dirty="0"/>
              <a:t>ILMapper code generation: if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5E752D-92BA-F7F1-D069-FCEE06C03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810" y="2039203"/>
            <a:ext cx="5928379" cy="378845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4F242-7D67-8CB8-93FB-5802F3FB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E99-FBF3-4FB8-B662-9F9F3B41BDC5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811E-8884-4697-0D77-28E9F081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8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D6EF-1630-99FA-A19D-1309D46A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2- Generate ANTLR recognizer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BF7EF-69AD-9C4E-863F-18438E723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7011" y="1965960"/>
            <a:ext cx="3512805" cy="26483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E4E27-AE5E-727E-931A-1E539F71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84" y="1965960"/>
            <a:ext cx="4340655" cy="44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38E2B-6B1E-382F-03CF-083681E43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737"/>
          <a:stretch/>
        </p:blipFill>
        <p:spPr>
          <a:xfrm>
            <a:off x="1226562" y="3236555"/>
            <a:ext cx="4013767" cy="92098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155EB3D-65CE-CA22-C453-FEB9CC1244AF}"/>
              </a:ext>
            </a:extLst>
          </p:cNvPr>
          <p:cNvSpPr/>
          <p:nvPr/>
        </p:nvSpPr>
        <p:spPr>
          <a:xfrm>
            <a:off x="3145711" y="2576945"/>
            <a:ext cx="484632" cy="5993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EF33589-A544-5571-4644-D1C5BC688B22}"/>
              </a:ext>
            </a:extLst>
          </p:cNvPr>
          <p:cNvSpPr/>
          <p:nvPr/>
        </p:nvSpPr>
        <p:spPr>
          <a:xfrm rot="16200000">
            <a:off x="6256015" y="2929819"/>
            <a:ext cx="484632" cy="10337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28284-8711-E2C3-AEB1-5C669187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04-8A4B-42BB-A4C4-C3D4A4565723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D0A45-68B3-C2BB-7003-F2B0D914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3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40" y="364592"/>
            <a:ext cx="10834778" cy="1521083"/>
          </a:xfrm>
        </p:spPr>
        <p:txBody>
          <a:bodyPr>
            <a:normAutofit/>
          </a:bodyPr>
          <a:lstStyle/>
          <a:p>
            <a:r>
              <a:rPr lang="en-US" dirty="0"/>
              <a:t>ILMapper code generation: if without else part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F0258-70FC-5CF7-6019-5EBB2C50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5" y="2057400"/>
            <a:ext cx="7067066" cy="37127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885C4-D820-4F8F-B1D3-30CEB58F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1EA-636A-49DE-821A-5AA70D3357C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9FD4-3FDE-43B0-99D4-AC202B6C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19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40" y="364592"/>
            <a:ext cx="10552789" cy="1521083"/>
          </a:xfrm>
        </p:spPr>
        <p:txBody>
          <a:bodyPr>
            <a:normAutofit/>
          </a:bodyPr>
          <a:lstStyle/>
          <a:p>
            <a:r>
              <a:rPr lang="en-US" dirty="0"/>
              <a:t>ILMapper code generation: if with else part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91E0F0-6A1C-0DF6-9777-590098E2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450" y="1832335"/>
            <a:ext cx="5735100" cy="441533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B1D0C-706B-3AB5-A5DC-16D10E8A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1883-E619-4C98-A403-D975424C3431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D372F-9FD4-C316-ABFA-F2F4D97F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2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5C84-CDAB-1D2D-1FEE-FDD03586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ilasm</a:t>
            </a:r>
            <a:r>
              <a:rPr lang="en-US" dirty="0"/>
              <a:t>: command for building EXE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ADEC4-F612-608B-E028-C0C9B14A5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187" y="2263703"/>
            <a:ext cx="7901964" cy="373458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92C5-8EF4-EA70-B050-BC56C829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A93-E1AD-4BBB-92D0-214853BF5BAD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C1FFB-3C51-EFA7-A1FD-06C01F0C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03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5C84-CDAB-1D2D-1FEE-FDD03586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running EXE file in windows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0CD94-7BFB-871C-2AC8-169C8B1BA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136" y="3429000"/>
            <a:ext cx="7705989" cy="106449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DBE1F-BB0E-DF77-E6A2-A42CD242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E6E0-FB9E-42A3-A8E0-F3F56D6744D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23F2-AED6-6CC8-81A7-694C1A86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1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9CC9-13A5-F4F7-EA48-8EFC3D02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12FB-8EAB-E7E9-6E6D-8659A967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code generation functionality for the following: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Greater than or equal to operator (“&gt;=“)</a:t>
            </a:r>
          </a:p>
          <a:p>
            <a:pPr lvl="1"/>
            <a:r>
              <a:rPr lang="en-US" dirty="0"/>
              <a:t>Less than or equal to operator (“&lt;=“)</a:t>
            </a:r>
          </a:p>
          <a:p>
            <a:pPr lvl="1"/>
            <a:r>
              <a:rPr lang="en-US" dirty="0"/>
              <a:t>Not equal to operator (“!=“)</a:t>
            </a:r>
          </a:p>
          <a:p>
            <a:r>
              <a:rPr lang="en-US" dirty="0"/>
              <a:t>The deadline for this homework is due on Saturday, 8</a:t>
            </a:r>
            <a:r>
              <a:rPr lang="en-US" baseline="30000" dirty="0"/>
              <a:t>th</a:t>
            </a:r>
            <a:r>
              <a:rPr lang="en-US" dirty="0"/>
              <a:t> of Dey, 1402 (01/01/2024)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52BB-F7CF-ED3A-81EA-D463DDF9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B4E-3656-47ED-8247-3F005608EC72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41659-66A6-BFEC-17C6-3EE258EC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8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B92-56EF-5A86-0A93-78F44141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3- Write the main() function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2882-CAEA-F7FF-F28B-2A8F596D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33" y="1970519"/>
            <a:ext cx="9872871" cy="4038600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dirty="0"/>
              <a:t>Input: </a:t>
            </a:r>
          </a:p>
          <a:p>
            <a:pPr marL="502920" indent="-457200">
              <a:buAutoNum type="arabicPeriod"/>
            </a:pPr>
            <a:r>
              <a:rPr lang="en-US" dirty="0"/>
              <a:t>The following code fragment of the main script accepts a program written using the given syntax and passes it to the main function which generates the corresponding IL code for the given input:</a:t>
            </a:r>
          </a:p>
          <a:p>
            <a:pPr marL="502920" indent="-457200">
              <a:buAutoNum type="arabicPeriod"/>
            </a:pPr>
            <a:endParaRPr lang="en-US" dirty="0"/>
          </a:p>
          <a:p>
            <a:pPr marL="502920" indent="-457200"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9417D-95FD-6A20-0A16-58F87B15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395D4-47FC-6235-7CFD-6AC65B80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3E898B-4C2F-2039-495C-19B33025E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209" y="3553614"/>
            <a:ext cx="745660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__name__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argparser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argparse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ArgumentParser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argparser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'-n'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'--file'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help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'Input source'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r'input3.txt'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argparser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parse_args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2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FCCC-C338-0323-BE4B-13C58A87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6" y="609600"/>
            <a:ext cx="10460712" cy="1356360"/>
          </a:xfrm>
        </p:spPr>
        <p:txBody>
          <a:bodyPr/>
          <a:lstStyle/>
          <a:p>
            <a:r>
              <a:rPr lang="en-US" dirty="0"/>
              <a:t>Step 3- generate output from sample input: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D0E48-2A9D-0ED4-05EA-D95DF46B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A2A35-7D55-4AE2-D865-32BE40E8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9FB1236-DCEA-48E8-ADC8-C178D189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00" y="2206022"/>
            <a:ext cx="438181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Input: b := 450 /50 + 23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3932BB5-AAB5-89CA-8FF1-2BA06DFD70AB}"/>
              </a:ext>
            </a:extLst>
          </p:cNvPr>
          <p:cNvSpPr/>
          <p:nvPr/>
        </p:nvSpPr>
        <p:spPr>
          <a:xfrm rot="5400000">
            <a:off x="1667986" y="3087172"/>
            <a:ext cx="1055335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F2469AC-0820-3D51-4FAC-D0CCFBE3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530" y="2472203"/>
            <a:ext cx="2441542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ldc.i8 450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ldc.i8 50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ldc.i8 23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2977CA-6836-6364-D49D-3F409CE2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6" y="3909980"/>
            <a:ext cx="2105319" cy="22863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473DE6-FA63-94C2-9A62-50A8EA0B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02" y="3521903"/>
            <a:ext cx="2114550" cy="306705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2C863B2-A44B-DE12-ECD9-2F6D514D1C76}"/>
              </a:ext>
            </a:extLst>
          </p:cNvPr>
          <p:cNvSpPr/>
          <p:nvPr/>
        </p:nvSpPr>
        <p:spPr>
          <a:xfrm>
            <a:off x="3393648" y="4973763"/>
            <a:ext cx="1421321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1DF96-D837-F18D-7976-7D198783B434}"/>
              </a:ext>
            </a:extLst>
          </p:cNvPr>
          <p:cNvSpPr txBox="1"/>
          <p:nvPr/>
        </p:nvSpPr>
        <p:spPr>
          <a:xfrm>
            <a:off x="4666985" y="2566195"/>
            <a:ext cx="350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'b', '450', '50', '/', '23', '+', '='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CD5EC5-9157-AF88-6AFD-D6DF855E6205}"/>
              </a:ext>
            </a:extLst>
          </p:cNvPr>
          <p:cNvSpPr/>
          <p:nvPr/>
        </p:nvSpPr>
        <p:spPr>
          <a:xfrm rot="16200000">
            <a:off x="5496741" y="3291070"/>
            <a:ext cx="762534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9D81C3-488B-DA2D-527B-F04DF577ACB0}"/>
              </a:ext>
            </a:extLst>
          </p:cNvPr>
          <p:cNvSpPr/>
          <p:nvPr/>
        </p:nvSpPr>
        <p:spPr>
          <a:xfrm>
            <a:off x="7987838" y="2504640"/>
            <a:ext cx="762534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D4BEA1-2C84-B69D-9B8C-8C065A1DBCE9}"/>
              </a:ext>
            </a:extLst>
          </p:cNvPr>
          <p:cNvSpPr/>
          <p:nvPr/>
        </p:nvSpPr>
        <p:spPr>
          <a:xfrm>
            <a:off x="1541047" y="3002119"/>
            <a:ext cx="423774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6DF0B2-2646-E2CE-739F-78979CA36CAC}"/>
              </a:ext>
            </a:extLst>
          </p:cNvPr>
          <p:cNvSpPr/>
          <p:nvPr/>
        </p:nvSpPr>
        <p:spPr>
          <a:xfrm>
            <a:off x="3792412" y="4653029"/>
            <a:ext cx="423774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6DF536-98DA-3F81-6018-B379496586DC}"/>
              </a:ext>
            </a:extLst>
          </p:cNvPr>
          <p:cNvSpPr/>
          <p:nvPr/>
        </p:nvSpPr>
        <p:spPr>
          <a:xfrm>
            <a:off x="6071368" y="3375706"/>
            <a:ext cx="423774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731339-5E5F-8FD7-198C-8B18EBC41AB3}"/>
              </a:ext>
            </a:extLst>
          </p:cNvPr>
          <p:cNvSpPr/>
          <p:nvPr/>
        </p:nvSpPr>
        <p:spPr>
          <a:xfrm>
            <a:off x="7945331" y="2206022"/>
            <a:ext cx="423774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9511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378-0C03-E2F0-706A-BAB54CB5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Step3.1: create binary AST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0E3E-17DE-ED7A-FA28-FAA76B0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8B78-4406-C10E-7767-E6ECAA0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9CA2F-6CD3-18D3-6C69-1517D0CF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10386" cy="582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B32E71-426C-13F1-52EE-FB0967B55FD0}"/>
              </a:ext>
            </a:extLst>
          </p:cNvPr>
          <p:cNvSpPr/>
          <p:nvPr/>
        </p:nvSpPr>
        <p:spPr>
          <a:xfrm>
            <a:off x="1941920" y="2117619"/>
            <a:ext cx="3035433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12C9B-3569-C08E-449C-801D54082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4"/>
          <a:stretch/>
        </p:blipFill>
        <p:spPr>
          <a:xfrm>
            <a:off x="5316718" y="1785023"/>
            <a:ext cx="6411886" cy="465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FB5F4-2490-D33E-9303-C7107CB94331}"/>
              </a:ext>
            </a:extLst>
          </p:cNvPr>
          <p:cNvSpPr txBox="1"/>
          <p:nvPr/>
        </p:nvSpPr>
        <p:spPr>
          <a:xfrm>
            <a:off x="1142996" y="2781737"/>
            <a:ext cx="3506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1800" dirty="0"/>
              <a:t>Create the </a:t>
            </a:r>
            <a:r>
              <a:rPr lang="en-US" sz="1800" dirty="0" err="1"/>
              <a:t>lexer</a:t>
            </a:r>
            <a:r>
              <a:rPr lang="en-US" sz="1800" dirty="0"/>
              <a:t> object for the given input stream, tokenize the input stream, pass the tokenized input stream to the parse to create a parse tree. Instantiate the </a:t>
            </a:r>
            <a:r>
              <a:rPr lang="en-US" sz="1800" dirty="0" err="1"/>
              <a:t>ASTListener</a:t>
            </a:r>
            <a:r>
              <a:rPr lang="en-US" sz="1800" dirty="0"/>
              <a:t> class. </a:t>
            </a:r>
          </a:p>
          <a:p>
            <a:pPr marL="45720" indent="0">
              <a:buNone/>
            </a:pPr>
            <a:r>
              <a:rPr lang="en-US" sz="1800" dirty="0"/>
              <a:t>To build an AST while invoked by the </a:t>
            </a:r>
            <a:r>
              <a:rPr lang="en-US" sz="1800" dirty="0" err="1"/>
              <a:t>TreeWalker</a:t>
            </a:r>
            <a:r>
              <a:rPr lang="en-US" sz="1800" dirty="0"/>
              <a:t>. Pass the </a:t>
            </a:r>
            <a:r>
              <a:rPr lang="en-US" sz="1800" dirty="0" err="1"/>
              <a:t>ASTListener</a:t>
            </a:r>
            <a:r>
              <a:rPr lang="en-US" sz="1800" dirty="0"/>
              <a:t> and the parse tree to the tree walker to generate the binary </a:t>
            </a:r>
            <a:r>
              <a:rPr lang="en-US" sz="1800" dirty="0" err="1"/>
              <a:t>ast</a:t>
            </a:r>
            <a:r>
              <a:rPr lang="en-US" sz="1800" dirty="0"/>
              <a:t> while walking through the parse tree</a:t>
            </a:r>
          </a:p>
        </p:txBody>
      </p:sp>
    </p:spTree>
    <p:extLst>
      <p:ext uri="{BB962C8B-B14F-4D97-AF65-F5344CB8AC3E}">
        <p14:creationId xmlns:p14="http://schemas.microsoft.com/office/powerpoint/2010/main" val="370293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378-0C03-E2F0-706A-BAB54CB5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6" y="609600"/>
            <a:ext cx="10122974" cy="1356360"/>
          </a:xfrm>
        </p:spPr>
        <p:txBody>
          <a:bodyPr/>
          <a:lstStyle/>
          <a:p>
            <a:r>
              <a:rPr lang="en-US" dirty="0"/>
              <a:t>Step3.2: transform binary AST to n-</a:t>
            </a:r>
            <a:r>
              <a:rPr lang="en-US" dirty="0" err="1"/>
              <a:t>ary</a:t>
            </a:r>
            <a:r>
              <a:rPr lang="en-US" dirty="0"/>
              <a:t> AST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0E3E-17DE-ED7A-FA28-FAA76B0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8B78-4406-C10E-7767-E6ECAA0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9CA2F-6CD3-18D3-6C69-1517D0CF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10386" cy="582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B32E71-426C-13F1-52EE-FB0967B55FD0}"/>
              </a:ext>
            </a:extLst>
          </p:cNvPr>
          <p:cNvSpPr/>
          <p:nvPr/>
        </p:nvSpPr>
        <p:spPr>
          <a:xfrm>
            <a:off x="1941920" y="2117619"/>
            <a:ext cx="1421321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9B107-C9D6-6921-D558-D40AB82150A6}"/>
              </a:ext>
            </a:extLst>
          </p:cNvPr>
          <p:cNvSpPr txBox="1"/>
          <p:nvPr/>
        </p:nvSpPr>
        <p:spPr>
          <a:xfrm>
            <a:off x="3761294" y="2057400"/>
            <a:ext cx="7610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normal_ast</a:t>
            </a:r>
            <a:r>
              <a:rPr lang="en-US" sz="2000" dirty="0"/>
              <a:t> = </a:t>
            </a:r>
            <a:r>
              <a:rPr lang="en-US" sz="2000" dirty="0" err="1"/>
              <a:t>transform_binary_ast_to_normal_ast</a:t>
            </a:r>
            <a:r>
              <a:rPr lang="en-US" sz="2000" dirty="0"/>
              <a:t>(</a:t>
            </a:r>
            <a:r>
              <a:rPr lang="en-US" sz="2000" dirty="0" err="1"/>
              <a:t>ast_generator.ast</a:t>
            </a:r>
            <a:r>
              <a:rPr lang="en-US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E95A8-17F9-0256-39E4-EBB977E5B669}"/>
              </a:ext>
            </a:extLst>
          </p:cNvPr>
          <p:cNvSpPr txBox="1"/>
          <p:nvPr/>
        </p:nvSpPr>
        <p:spPr>
          <a:xfrm>
            <a:off x="1244339" y="2875624"/>
            <a:ext cx="7890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sz="1800" dirty="0" err="1"/>
              <a:t>transform_binary_ast_to_normal_ast</a:t>
            </a:r>
            <a:r>
              <a:rPr lang="en-US" sz="1800" dirty="0"/>
              <a:t>() function from the AST script defined in the Code directory, transform the binary AST to </a:t>
            </a:r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AST.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This function aims to convert a binary abstract syntax tree (AST) to a normal AST. A binary AST is a tree where each node has at most two children, while a normal AST is a tree where each node can have any number of children.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0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378-0C03-E2F0-706A-BAB54CB5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6" y="609600"/>
            <a:ext cx="10122974" cy="1356360"/>
          </a:xfrm>
        </p:spPr>
        <p:txBody>
          <a:bodyPr/>
          <a:lstStyle/>
          <a:p>
            <a:r>
              <a:rPr lang="en-US" dirty="0"/>
              <a:t>Step3.3: post-order traversal of the AST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0E3E-17DE-ED7A-FA28-FAA76B0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8B78-4406-C10E-7767-E6ECAA0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9CA2F-6CD3-18D3-6C69-1517D0CF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10386" cy="582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B32E71-426C-13F1-52EE-FB0967B55FD0}"/>
              </a:ext>
            </a:extLst>
          </p:cNvPr>
          <p:cNvSpPr/>
          <p:nvPr/>
        </p:nvSpPr>
        <p:spPr>
          <a:xfrm>
            <a:off x="1941920" y="2117619"/>
            <a:ext cx="3035433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E95A8-17F9-0256-39E4-EBB977E5B669}"/>
              </a:ext>
            </a:extLst>
          </p:cNvPr>
          <p:cNvSpPr txBox="1"/>
          <p:nvPr/>
        </p:nvSpPr>
        <p:spPr>
          <a:xfrm>
            <a:off x="895546" y="3568601"/>
            <a:ext cx="4496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the post-order traversal of the AST by utilizing the </a:t>
            </a:r>
            <a:r>
              <a:rPr lang="en-US" dirty="0" err="1"/>
              <a:t>dfs_postorder_nodes</a:t>
            </a:r>
            <a:r>
              <a:rPr lang="en-US" dirty="0"/>
              <a:t> of the network library in Python:</a:t>
            </a: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8CD26B-AF35-7E1D-1702-987CBE52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46" y="2105561"/>
            <a:ext cx="661974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choose a source node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post_order_traversal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dfs_postorder_nodes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'label'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'No label'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post_order_traversal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display the node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863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1283</TotalTime>
  <Words>1950</Words>
  <Application>Microsoft Office PowerPoint</Application>
  <PresentationFormat>Widescreen</PresentationFormat>
  <Paragraphs>363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Yu Gothic UI Semibold</vt:lpstr>
      <vt:lpstr>-apple-system</vt:lpstr>
      <vt:lpstr>Arial</vt:lpstr>
      <vt:lpstr>Calibri</vt:lpstr>
      <vt:lpstr>Consolas</vt:lpstr>
      <vt:lpstr>Corbel</vt:lpstr>
      <vt:lpstr>Basis</vt:lpstr>
      <vt:lpstr>IL code generator</vt:lpstr>
      <vt:lpstr>IL generation steps</vt:lpstr>
      <vt:lpstr>Step 1- Define grammar</vt:lpstr>
      <vt:lpstr>Step 2- Generate ANTLR recognizer</vt:lpstr>
      <vt:lpstr>Step 3- Write the main() function  </vt:lpstr>
      <vt:lpstr>Step 3- generate output from sample input:</vt:lpstr>
      <vt:lpstr>Step3.1: create binary AST </vt:lpstr>
      <vt:lpstr>Step3.2: transform binary AST to n-ary AST</vt:lpstr>
      <vt:lpstr>Step3.3: post-order traversal of the AST</vt:lpstr>
      <vt:lpstr>Step3.4: generate IL from post-order traversal</vt:lpstr>
      <vt:lpstr>Step 4: Write a custom listener</vt:lpstr>
      <vt:lpstr>Sample input</vt:lpstr>
      <vt:lpstr>Binary AST</vt:lpstr>
      <vt:lpstr>Step 5: Transform Binary to normal AST</vt:lpstr>
      <vt:lpstr>Normal AST</vt:lpstr>
      <vt:lpstr>Step 6: Post-order traversal of AST</vt:lpstr>
      <vt:lpstr>Post-order traversal</vt:lpstr>
      <vt:lpstr>Post-order traversal</vt:lpstr>
      <vt:lpstr>Using the ILMapper class from main</vt:lpstr>
      <vt:lpstr>ILMapper class</vt:lpstr>
      <vt:lpstr>ILMapper Core functions </vt:lpstr>
      <vt:lpstr>ILMapper Core functions </vt:lpstr>
      <vt:lpstr>ILMapper code generation for assignment 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generation:  binary operator</vt:lpstr>
      <vt:lpstr>ILMapper code generation: block</vt:lpstr>
      <vt:lpstr>ILMapper code generation: if</vt:lpstr>
      <vt:lpstr>ILMapper code generation: if without else part</vt:lpstr>
      <vt:lpstr>ILMapper code generation: if with else part</vt:lpstr>
      <vt:lpstr>ilasm: command for building EXE file</vt:lpstr>
      <vt:lpstr>command running EXE file in windows</vt:lpstr>
      <vt:lpstr>Homework: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code generator</dc:title>
  <dc:creator>Kawankfb1378</dc:creator>
  <cp:lastModifiedBy>saeed</cp:lastModifiedBy>
  <cp:revision>19</cp:revision>
  <dcterms:created xsi:type="dcterms:W3CDTF">2023-12-24T14:31:30Z</dcterms:created>
  <dcterms:modified xsi:type="dcterms:W3CDTF">2023-12-27T11:56:48Z</dcterms:modified>
</cp:coreProperties>
</file>