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5"/>
  </p:notesMasterIdLst>
  <p:sldIdLst>
    <p:sldId id="471" r:id="rId3"/>
    <p:sldId id="472" r:id="rId4"/>
    <p:sldId id="473" r:id="rId5"/>
    <p:sldId id="474" r:id="rId6"/>
    <p:sldId id="477" r:id="rId7"/>
    <p:sldId id="478" r:id="rId8"/>
    <p:sldId id="479" r:id="rId9"/>
    <p:sldId id="480" r:id="rId10"/>
    <p:sldId id="515" r:id="rId11"/>
    <p:sldId id="481" r:id="rId12"/>
    <p:sldId id="482" r:id="rId13"/>
    <p:sldId id="539" r:id="rId14"/>
    <p:sldId id="484" r:id="rId15"/>
    <p:sldId id="559" r:id="rId16"/>
    <p:sldId id="560" r:id="rId17"/>
    <p:sldId id="561" r:id="rId18"/>
    <p:sldId id="562" r:id="rId19"/>
    <p:sldId id="485" r:id="rId20"/>
    <p:sldId id="486" r:id="rId21"/>
    <p:sldId id="487" r:id="rId22"/>
    <p:sldId id="488" r:id="rId23"/>
    <p:sldId id="489" r:id="rId24"/>
    <p:sldId id="490" r:id="rId25"/>
    <p:sldId id="541" r:id="rId26"/>
    <p:sldId id="493" r:id="rId27"/>
    <p:sldId id="495" r:id="rId28"/>
    <p:sldId id="496" r:id="rId29"/>
    <p:sldId id="497" r:id="rId30"/>
    <p:sldId id="542" r:id="rId31"/>
    <p:sldId id="543" r:id="rId32"/>
    <p:sldId id="564" r:id="rId33"/>
    <p:sldId id="544" r:id="rId34"/>
    <p:sldId id="545" r:id="rId35"/>
    <p:sldId id="565" r:id="rId36"/>
    <p:sldId id="566" r:id="rId37"/>
    <p:sldId id="547" r:id="rId38"/>
    <p:sldId id="567" r:id="rId39"/>
    <p:sldId id="548" r:id="rId40"/>
    <p:sldId id="530" r:id="rId41"/>
    <p:sldId id="531" r:id="rId42"/>
    <p:sldId id="532" r:id="rId43"/>
    <p:sldId id="533" r:id="rId44"/>
    <p:sldId id="499" r:id="rId45"/>
    <p:sldId id="498" r:id="rId46"/>
    <p:sldId id="500" r:id="rId47"/>
    <p:sldId id="501" r:id="rId48"/>
    <p:sldId id="550" r:id="rId49"/>
    <p:sldId id="551" r:id="rId50"/>
    <p:sldId id="552" r:id="rId51"/>
    <p:sldId id="503" r:id="rId52"/>
    <p:sldId id="557" r:id="rId53"/>
    <p:sldId id="558" r:id="rId54"/>
    <p:sldId id="504" r:id="rId55"/>
    <p:sldId id="553" r:id="rId56"/>
    <p:sldId id="554" r:id="rId57"/>
    <p:sldId id="506" r:id="rId58"/>
    <p:sldId id="507" r:id="rId59"/>
    <p:sldId id="563" r:id="rId60"/>
    <p:sldId id="508" r:id="rId61"/>
    <p:sldId id="509" r:id="rId62"/>
    <p:sldId id="555" r:id="rId63"/>
    <p:sldId id="556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3300"/>
    <a:srgbClr val="6633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>
        <p:scale>
          <a:sx n="60" d="100"/>
          <a:sy n="60" d="100"/>
        </p:scale>
        <p:origin x="-109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E7992D-AA37-4045-BE13-FC4BBE1F9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4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06DA7-8CE1-45D8-B777-17022DB7B039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6529AB-45EA-4D56-AC3F-C74B209157E3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7A5B3-4AC4-4093-9917-465491953057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9D98F7-A492-4602-849B-D932048B1B1C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1AC1EC-FF6D-4433-877E-4BCEEF437215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C6F89F-EB43-47AE-B7E7-68F5D586AE2C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22CB27-F2F1-46BC-9B79-8FC7187D7881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CFD891-D5F2-48F8-9486-315C074D202E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441DCF-3927-4943-9D20-093B502D2BDE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250C5B-7EE4-4A33-B13B-03CA6F987BAF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C1BFEE-38C8-41EF-B6ED-91F9D2D44699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4DF08C-E2CB-46FF-B289-8E1811046A01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A6BD18-716A-4E47-A1CC-66752AAE6825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5CD631-382D-4D73-BF63-E5A9A8F852C8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8FE5F8-CB7D-47F5-9B01-3D7015428DF5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F1FD7A-34E4-4040-BAE5-77A38F8516DE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DC1DD5-C047-454D-8DF6-C4754553BECD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033049-414E-4F2A-87D5-6A5AAE87C281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99F400-F787-4CAC-A5CD-801CB3E21CA0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E21526-83CB-4BCE-B3C9-D812AC86298D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78B067-25DB-4A9B-9A74-E0BB81340C45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24A947-49D8-4BDA-B20E-0EDE0D9C771A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A221FC-5323-4DE1-B227-49547F4002A1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1CCF57-0E28-432A-8073-40A8EE7C2149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09CCFD-CD95-4764-B2E7-D569CFD91F45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B74A9E-B7EF-4386-B3C1-12C98E3A642D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696087-4C1B-45BE-B76C-0CB33B077FCC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E520D7-DCB6-4376-98B4-7B305C070A46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1C224-BD54-410E-8F9D-B05D59F61933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16481A-5828-47AA-BDB8-0FAFBE52B336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6C873F-304C-4B5D-B0E9-3926BF50BA5D}" type="slidenum">
              <a:rPr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3944EB-7923-4C83-A6C5-D66AF73E5062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1518C6-83D0-4088-97EE-6F6EA9B082C5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FE8E6A-9651-4CFE-BE2C-A5F9F4A26D6D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2C765C-700E-48DF-9789-0BECF46E996F}" type="slidenum">
              <a:rPr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A9ABE-8852-4419-8F0B-BD7F24A0F080}" type="slidenum">
              <a:rPr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AB72A7-57D4-440F-921C-A61CCE6BDC0E}" type="slidenum">
              <a:rPr lang="en-US" altLang="en-US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B2FE05-6B23-45BB-906A-33BC651BE041}" type="slidenum">
              <a:rPr lang="en-US" altLang="en-US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74BA02-0E45-40DD-9E9B-97D892052F1D}" type="slidenum">
              <a:rPr lang="en-US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B1BA46-F312-47A1-8F18-3695834E38B9}" type="slidenum">
              <a:rPr lang="en-US" altLang="en-US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BD8504-63BF-4E04-927E-0F9927C11A77}" type="slidenum">
              <a:rPr lang="en-US" altLang="en-US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69B9D1-14D0-4329-BA5F-9271217D70A8}" type="slidenum">
              <a:rPr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19C256-307D-4667-9C88-C595E4E66F0E}" type="slidenum">
              <a:rPr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B04D52-5601-458E-90DA-4E4E6BEBBDD5}" type="slidenum">
              <a:rPr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56A179-B284-4B87-8C83-AD63A18F6325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0A32C6-72CC-4DD5-8DEC-CFCA0EEBA87F}" type="slidenum">
              <a:rPr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0F1165-4106-4F58-974E-204C640BD61A}" type="slidenum">
              <a:rPr lang="en-US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EBE4A5-772F-4CF4-9BF4-F89B97C48C59}" type="slidenum">
              <a:rPr lang="en-US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35EC41-A2F0-47F5-B223-C8F4C800B2FE}" type="slidenum">
              <a:rPr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8D5CB7-5C65-4A88-919A-C0151BAF63DA}" type="slidenum">
              <a:rPr lang="en-US" altLang="en-US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en-US" smtClean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E18F1-19B6-49F4-9DF8-66F969A25D54}" type="slidenum">
              <a:rPr lang="en-US" altLang="en-US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en-US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997EC1-ED62-41C5-9DCC-61763FBD7B4B}" type="slidenum">
              <a:rPr lang="en-US" altLang="en-US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en-US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B1DD8D-9A67-4C03-913A-26686D3018EE}" type="slidenum">
              <a:rPr lang="en-US" altLang="en-US" smtClean="0"/>
              <a:pPr eaLnBrk="1" hangingPunct="1">
                <a:spcBef>
                  <a:spcPct val="0"/>
                </a:spcBef>
              </a:pPr>
              <a:t>57</a:t>
            </a:fld>
            <a:endParaRPr lang="en-US" altLang="en-US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51F8A6-B399-4C47-97DA-C336B5F91698}" type="slidenum">
              <a:rPr lang="en-US" altLang="en-US" smtClean="0"/>
              <a:pPr eaLnBrk="1" hangingPunct="1">
                <a:spcBef>
                  <a:spcPct val="0"/>
                </a:spcBef>
              </a:pPr>
              <a:t>58</a:t>
            </a:fld>
            <a:endParaRPr lang="en-US" altLang="en-US" smtClean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8B5B47-3850-40BA-8B98-02158CA3B652}" type="slidenum">
              <a:rPr lang="en-US" altLang="en-US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BEF88-421B-4411-B12C-D9780C757B6A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676B4E-12D6-4FAD-9AD2-F6915A895705}" type="slidenum">
              <a:rPr lang="en-US" altLang="en-US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676020-5A91-4D0D-B7B5-349DF8AFA8B9}" type="slidenum">
              <a:rPr lang="en-US" altLang="en-US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en-US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5BB99D-F3D8-48FA-AF25-8F57784C8D38}" type="slidenum">
              <a:rPr lang="en-US" altLang="en-US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en-US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AA30AB-C3F2-4CD2-8112-EF4606230D62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4D8AE8-0FFE-4D60-A8E0-630937F013F1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09DE18-7C75-4E87-B6F3-74D9141D601A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61299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5E1FC-CD78-44FC-B5D4-1BADDFC7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7025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296D9-F3B3-4B99-8EF6-1533EBAE0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0736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1B53E-7B74-48E3-9F6D-2463DC898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1765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12972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B78FC-2C6C-40B0-A045-875B26B78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35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44F4-0469-405C-8942-36756DB0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85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1DFD2-FB3C-472B-8E93-1DA29EF7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96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D56B6-4562-4EE8-B749-9E3D2A444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284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BCAF8-64EE-4E0F-B772-0FF1ED205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61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5FEB8-5A07-4AF0-9A3E-9A4A031BC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40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0B97F-BF06-4FA0-907E-C6A5656D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091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3EBA1-186A-4611-96CA-48479483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44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9A652-9F57-47BB-9BC8-C4D96A5CA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35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F2412-973B-417F-A964-3C0D4CE2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71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6E986-5AC4-4462-8B37-52813F45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85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C1745-1AD7-4CD0-95F1-D400C8C01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34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46DE-4DCF-4F08-82BB-DCC3DE583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19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DF46-12F5-47A8-8133-8D736B614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505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1603-C87C-4C26-92F6-60120427B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383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6102C-1C09-44DC-AB03-58108591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004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5EEC-C398-48B4-A33E-E2F53F89E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22302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D0CF5-9758-4F5E-812F-67275838F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565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6CE96942-1EF8-4716-9C22-F888A1CDD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1019175" eaLnBrk="0" hangingPunct="0"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927B32B-E0C4-431D-BEE2-C15A7AAEC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نمايش اعداد</a:t>
            </a:r>
            <a:endParaRPr lang="en-US" altLang="en-US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6C7D9A1-5140-42FD-A602-CB013914FEB1}" type="slidenum">
              <a:rPr lang="en-US">
                <a:latin typeface="+mn-lt"/>
              </a:rPr>
              <a:pPr defTabSz="820738">
                <a:defRPr/>
              </a:pPr>
              <a:t>10</a:t>
            </a:fld>
            <a:endParaRPr lang="en-US">
              <a:latin typeface="+mn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توان هاي </a:t>
            </a:r>
            <a:r>
              <a:rPr lang="en-US" altLang="en-US" smtClean="0"/>
              <a:t>2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0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at least through 2</a:t>
            </a:r>
            <a:r>
              <a:rPr lang="en-US" altLang="en-US" sz="2400" b="0" baseline="30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12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86600" cy="4311650"/>
          </a:xfrm>
          <a:noFill/>
        </p:spPr>
      </p:pic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987675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3641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14033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788511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A6EC8BB-3F45-428A-99CB-873F23617D45}" type="slidenum">
              <a:rPr lang="en-US">
                <a:latin typeface="+mn-lt"/>
              </a:rPr>
              <a:pPr defTabSz="820738">
                <a:defRPr/>
              </a:pPr>
              <a:t>11</a:t>
            </a:fld>
            <a:endParaRPr lang="en-US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اکتال (مبناي </a:t>
            </a:r>
            <a:r>
              <a:rPr lang="en-US" altLang="en-US" smtClean="0"/>
              <a:t>8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453312" cy="4525963"/>
          </a:xfrm>
        </p:spPr>
        <p:txBody>
          <a:bodyPr/>
          <a:lstStyle/>
          <a:p>
            <a:pPr eaLnBrk="1" hangingPunct="1"/>
            <a:r>
              <a:rPr lang="fa-IR" altLang="en-US" smtClean="0"/>
              <a:t>مبناي </a:t>
            </a:r>
            <a:r>
              <a:rPr lang="en-US" altLang="en-US" smtClean="0"/>
              <a:t>8</a:t>
            </a:r>
            <a:r>
              <a:rPr lang="fa-IR" altLang="en-US" smtClean="0"/>
              <a:t>: </a:t>
            </a:r>
            <a:endParaRPr lang="en-US" altLang="en-US" smtClean="0"/>
          </a:p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ارقام </a:t>
            </a:r>
            <a:r>
              <a:rPr lang="en-US" altLang="en-US" smtClean="0"/>
              <a:t>0</a:t>
            </a:r>
            <a:r>
              <a:rPr lang="fa-IR" altLang="en-US" smtClean="0"/>
              <a:t> تا </a:t>
            </a:r>
            <a:r>
              <a:rPr lang="en-US" altLang="en-US" smtClean="0"/>
              <a:t>7</a:t>
            </a:r>
          </a:p>
          <a:p>
            <a:pPr eaLnBrk="1" hangingPunct="1"/>
            <a:r>
              <a:rPr lang="fa-IR" altLang="en-US" smtClean="0"/>
              <a:t>مثال:</a:t>
            </a:r>
            <a:endParaRPr lang="en-US" altLang="en-US" smtClean="0"/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</a:rPr>
              <a:t>         (762)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8</a:t>
            </a:r>
            <a:r>
              <a:rPr lang="en-US" altLang="en-US" sz="2800" smtClean="0">
                <a:solidFill>
                  <a:schemeClr val="accent2"/>
                </a:solidFill>
              </a:rPr>
              <a:t>  =</a:t>
            </a:r>
            <a:r>
              <a:rPr lang="en-US" altLang="en-US" sz="32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7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en-US" sz="2800" baseline="30000" smtClean="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+ 6</a:t>
            </a:r>
            <a:r>
              <a:rPr lang="en-US" altLang="en-US" sz="280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en-US" sz="28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800" b="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en-US" sz="2800" baseline="30000" smtClean="0">
                <a:solidFill>
                  <a:schemeClr val="accent2"/>
                </a:solidFill>
                <a:sym typeface="Symbol" pitchFamily="18" charset="2"/>
              </a:rPr>
              <a:t>0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(in decimal)   =  448 + 48 + 2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			    = (498)</a:t>
            </a:r>
            <a:r>
              <a:rPr lang="en-US" altLang="en-US" sz="2800" baseline="-25000" smtClean="0">
                <a:solidFill>
                  <a:srgbClr val="FF0000"/>
                </a:solidFill>
              </a:rPr>
              <a:t>10</a:t>
            </a:r>
            <a:endParaRPr lang="en-US" altLang="en-US" sz="280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00FF31E-A1D7-404B-AF2C-0C3310525C0A}" type="slidenum">
              <a:rPr lang="en-US">
                <a:latin typeface="+mn-lt"/>
              </a:rPr>
              <a:pPr defTabSz="820738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هگزادسيمال (مبناي </a:t>
            </a:r>
            <a:r>
              <a:rPr lang="en-US" altLang="en-US" smtClean="0"/>
              <a:t>16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28775"/>
            <a:ext cx="74533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en-US" sz="4800" smtClean="0"/>
              <a:t>مبناي </a:t>
            </a:r>
            <a:r>
              <a:rPr lang="en-US" altLang="en-US" sz="4400" smtClean="0"/>
              <a:t>16</a:t>
            </a:r>
            <a:r>
              <a:rPr lang="fa-IR" altLang="en-US" sz="4800" smtClean="0"/>
              <a:t>: </a:t>
            </a:r>
            <a:endParaRPr lang="en-US" altLang="en-US" sz="4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4000" smtClean="0"/>
              <a:t> </a:t>
            </a:r>
            <a:r>
              <a:rPr lang="fa-IR" altLang="en-US" smtClean="0"/>
              <a:t>ارقام </a:t>
            </a:r>
            <a:r>
              <a:rPr lang="en-US" altLang="en-US" smtClean="0"/>
              <a:t>0, …, 9, A, B, C, D, E, F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 </a:t>
            </a:r>
            <a:r>
              <a:rPr lang="en-US" altLang="en-US" smtClean="0"/>
              <a:t>A=10, B=11, … , F = 15</a:t>
            </a:r>
          </a:p>
          <a:p>
            <a:pPr eaLnBrk="1" hangingPunct="1">
              <a:lnSpc>
                <a:spcPct val="90000"/>
              </a:lnSpc>
            </a:pPr>
            <a:r>
              <a:rPr lang="fa-IR" altLang="en-US" sz="4800" smtClean="0"/>
              <a:t>مثال:</a:t>
            </a:r>
            <a:endParaRPr lang="en-US" altLang="en-US" sz="4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         </a:t>
            </a:r>
            <a:r>
              <a:rPr lang="en-US" altLang="en-US" sz="3200" smtClean="0">
                <a:solidFill>
                  <a:schemeClr val="accent2"/>
                </a:solidFill>
              </a:rPr>
              <a:t>(3FB)</a:t>
            </a:r>
            <a:r>
              <a:rPr lang="en-US" altLang="en-US" sz="3200" baseline="-25000" smtClean="0">
                <a:solidFill>
                  <a:srgbClr val="FF0000"/>
                </a:solidFill>
              </a:rPr>
              <a:t>16</a:t>
            </a:r>
            <a:r>
              <a:rPr lang="en-US" altLang="en-US" sz="3200" smtClean="0">
                <a:solidFill>
                  <a:schemeClr val="accent2"/>
                </a:solidFill>
              </a:rPr>
              <a:t>  =</a:t>
            </a:r>
            <a:r>
              <a:rPr lang="en-US" altLang="en-US" sz="3600" smtClean="0">
                <a:solidFill>
                  <a:schemeClr val="accent2"/>
                </a:solidFill>
              </a:rPr>
              <a:t> 3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3200" smtClean="0">
                <a:solidFill>
                  <a:srgbClr val="FF0000"/>
                </a:solidFill>
                <a:sym typeface="Symbol" pitchFamily="18" charset="2"/>
              </a:rPr>
              <a:t>16</a:t>
            </a:r>
            <a:r>
              <a:rPr lang="en-US" altLang="en-US" sz="3200" baseline="30000" smtClean="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+ 15</a:t>
            </a:r>
            <a:r>
              <a:rPr lang="en-US" altLang="en-US" sz="3200" smtClean="0">
                <a:solidFill>
                  <a:srgbClr val="FF0000"/>
                </a:solidFill>
                <a:sym typeface="Symbol" pitchFamily="18" charset="2"/>
              </a:rPr>
              <a:t>16</a:t>
            </a:r>
            <a:r>
              <a:rPr lang="en-US" altLang="en-US" sz="32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3200" b="0" smtClean="0">
                <a:solidFill>
                  <a:schemeClr val="accent2"/>
                </a:solidFill>
                <a:sym typeface="Symbol" pitchFamily="18" charset="2"/>
              </a:rPr>
              <a:t>11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3200" smtClean="0">
                <a:solidFill>
                  <a:srgbClr val="FF0000"/>
                </a:solidFill>
                <a:sym typeface="Symbol" pitchFamily="18" charset="2"/>
              </a:rPr>
              <a:t>16</a:t>
            </a:r>
            <a:r>
              <a:rPr lang="en-US" altLang="en-US" sz="3200" baseline="30000" smtClean="0">
                <a:solidFill>
                  <a:schemeClr val="accent2"/>
                </a:solidFill>
                <a:sym typeface="Symbol" pitchFamily="18" charset="2"/>
              </a:rPr>
              <a:t>0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(in decimal)    =  768 + 240 + 11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			     = (1019)</a:t>
            </a:r>
            <a:r>
              <a:rPr lang="en-US" altLang="en-US" sz="3200" baseline="-25000" smtClean="0">
                <a:solidFill>
                  <a:srgbClr val="FF0000"/>
                </a:solidFill>
              </a:rPr>
              <a:t>10</a:t>
            </a:r>
            <a:endParaRPr lang="en-US" altLang="en-US" sz="3200" smtClean="0">
              <a:solidFill>
                <a:srgbClr val="FF0000"/>
              </a:solidFill>
              <a:sym typeface="Symbol" pitchFamily="18" charset="2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CC8B6F6-498F-4F03-AD6B-F7FB8532C379}" type="slidenum">
              <a:rPr lang="en-US">
                <a:latin typeface="+mn-lt"/>
              </a:rPr>
              <a:pPr defTabSz="820738">
                <a:defRPr/>
              </a:pPr>
              <a:t>13</a:t>
            </a:fld>
            <a:endParaRPr lang="en-US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تبديل مبناها</a:t>
            </a:r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886325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 هر مبنا (</a:t>
            </a:r>
            <a:r>
              <a:rPr lang="en-US" altLang="en-US" smtClean="0"/>
              <a:t>r</a:t>
            </a:r>
            <a:r>
              <a:rPr lang="fa-IR" altLang="en-US" smtClean="0"/>
              <a:t>)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</a:t>
            </a:r>
            <a:r>
              <a:rPr lang="fa-IR" altLang="en-US" smtClean="0"/>
              <a:t>دسيمال: آسان (گفته شده)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هر مبناي </a:t>
            </a:r>
            <a:r>
              <a:rPr lang="en-US" altLang="en-US" smtClean="0">
                <a:sym typeface="Wingdings" pitchFamily="2" charset="2"/>
              </a:rPr>
              <a:t>r</a:t>
            </a: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fa-IR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 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اکتال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en-US" smtClean="0"/>
              <a:t>هگزادسيمال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0E360D5-EBFB-4B06-A005-14E23C582077}" type="slidenum">
              <a:rPr lang="en-US">
                <a:latin typeface="+mn-lt"/>
              </a:rPr>
              <a:pPr defTabSz="820738">
                <a:defRPr/>
              </a:pPr>
              <a:t>14</a:t>
            </a:fld>
            <a:endParaRPr lang="en-US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>
                <a:cs typeface="Titr" pitchFamily="2" charset="-78"/>
              </a:rPr>
              <a:t>تبديل دسيمال به هر مبناي </a:t>
            </a:r>
            <a:r>
              <a:rPr lang="en-US" altLang="en-US" smtClean="0">
                <a:cs typeface="Titr" pitchFamily="2" charset="-78"/>
              </a:rPr>
              <a:t>r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013325" y="1665288"/>
            <a:ext cx="35750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 بخش صحيح: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تقسيم متوالي بر </a:t>
            </a:r>
            <a:r>
              <a:rPr lang="en-US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خواندن باقيمانده‌ها به بالا</a:t>
            </a:r>
            <a:endParaRPr lang="en-US" altLang="en-US" sz="2700">
              <a:solidFill>
                <a:schemeClr val="accent2"/>
              </a:solidFill>
              <a:latin typeface="Times New Roman" pitchFamily="18" charset="0"/>
              <a:cs typeface="Nazanin" pitchFamily="2" charset="-78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1355725" y="2886075"/>
            <a:ext cx="3835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16 34,761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16 2,172	rem  9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16  135 rem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 16   8 rem  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      0 rem  8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1905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9050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20574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362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2362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590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0" y="3276600"/>
            <a:ext cx="1327150" cy="1371600"/>
            <a:chOff x="3360" y="2064"/>
            <a:chExt cx="836" cy="864"/>
          </a:xfrm>
        </p:grpSpPr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446" y="2330"/>
              <a:ext cx="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Arial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Arial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Read up</a:t>
              </a:r>
            </a:p>
          </p:txBody>
        </p:sp>
      </p:grp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2041525" y="51720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34,761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87C9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588963" y="18923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34,761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(?)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p" autoUpdateAnimBg="0"/>
      <p:bldP spid="988176" grpId="0" build="p" autoUpdateAnimBg="0"/>
      <p:bldP spid="98817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70DA0AB-F594-4867-822C-364D5BEDFE47}" type="slidenum">
              <a:rPr lang="en-US">
                <a:latin typeface="+mn-lt"/>
              </a:rPr>
              <a:pPr defTabSz="820738">
                <a:defRPr/>
              </a:pPr>
              <a:t>15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>
                <a:cs typeface="Titr" pitchFamily="2" charset="-78"/>
              </a:rPr>
              <a:t>تبديل دسيمال به هر مبناي </a:t>
            </a:r>
            <a:r>
              <a:rPr lang="en-US" altLang="en-US" smtClean="0">
                <a:cs typeface="Titr" pitchFamily="2" charset="-78"/>
              </a:rPr>
              <a:t>r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685800" y="3200400"/>
            <a:ext cx="62087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0.78125 x 16 = 12.5  int =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   0.5 x 16 = 8.0   int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2971800"/>
            <a:ext cx="998538" cy="1447800"/>
            <a:chOff x="4512" y="1872"/>
            <a:chExt cx="629" cy="912"/>
          </a:xfrm>
        </p:grpSpPr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Arial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Arial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down</a:t>
              </a:r>
            </a:p>
          </p:txBody>
        </p:sp>
      </p:grp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1981200" y="49530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0.78125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0.C8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3868738" y="1412875"/>
            <a:ext cx="471963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 بخش اعشاري: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ضرب متوالي در </a:t>
            </a:r>
            <a:r>
              <a:rPr lang="en-US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en-US" sz="2700">
                <a:solidFill>
                  <a:schemeClr val="accent2"/>
                </a:solidFill>
                <a:latin typeface="Times New Roman" pitchFamily="18" charset="0"/>
                <a:cs typeface="Nazanin" pitchFamily="2" charset="-78"/>
              </a:rPr>
              <a:t> خواندن بخش‌های صحيح رو به پايين</a:t>
            </a:r>
            <a:endParaRPr lang="en-US" altLang="en-US" sz="36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39750" y="20605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0.78125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(?)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16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 autoUpdateAnimBg="0"/>
      <p:bldP spid="990215" grpId="0" build="p" autoUpdateAnimBg="0"/>
      <p:bldP spid="9902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F099BF2-F1DA-46BA-B911-392798DE1EB5}" type="slidenum">
              <a:rPr lang="en-US">
                <a:latin typeface="+mn-lt"/>
              </a:rPr>
              <a:pPr defTabSz="820738">
                <a:defRPr/>
              </a:pPr>
              <a:t>16</a:t>
            </a:fld>
            <a:endParaRPr lang="en-US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en-US" smtClean="0">
                <a:cs typeface="Titr" pitchFamily="2" charset="-78"/>
              </a:rPr>
              <a:t>تبديل دسيمال به هر مبناي </a:t>
            </a:r>
            <a:r>
              <a:rPr lang="en-US" altLang="en-US" smtClean="0">
                <a:cs typeface="Titr" pitchFamily="2" charset="-78"/>
              </a:rPr>
              <a:t>r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43830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0.1 x 2 = 0.2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0.4 x 2 = 0.8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0.8 x 2 = 1.6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0.6 x 2 = 1.2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0.4 x 2 = 0.8   int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4663" y="2971800"/>
            <a:ext cx="998537" cy="1447800"/>
            <a:chOff x="4512" y="1872"/>
            <a:chExt cx="629" cy="912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Arial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Arial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Times New Roman" pitchFamily="18" charset="0"/>
                </a:rPr>
                <a:t>down</a:t>
              </a:r>
            </a:p>
          </p:txBody>
        </p:sp>
      </p:grpSp>
      <p:sp>
        <p:nvSpPr>
          <p:cNvPr id="992263" name="Rectangle 7"/>
          <p:cNvSpPr>
            <a:spLocks noChangeArrowheads="1"/>
          </p:cNvSpPr>
          <p:nvPr/>
        </p:nvSpPr>
        <p:spPr bwMode="auto">
          <a:xfrm>
            <a:off x="2819400" y="5486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0.00011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2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4800600" y="548640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7153275" y="1412875"/>
            <a:ext cx="1435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مثالي ديگر</a:t>
            </a:r>
            <a:endParaRPr lang="en-US" altLang="en-US" sz="3600" b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92266" name="Rectangle 10"/>
          <p:cNvSpPr>
            <a:spLocks noChangeArrowheads="1"/>
          </p:cNvSpPr>
          <p:nvPr/>
        </p:nvSpPr>
        <p:spPr bwMode="auto">
          <a:xfrm>
            <a:off x="611188" y="177323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0.1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en-US" sz="2400" b="0">
                <a:solidFill>
                  <a:schemeClr val="tx1"/>
                </a:solidFill>
                <a:latin typeface="Courier New" pitchFamily="49" charset="0"/>
              </a:rPr>
              <a:t> = (?)</a:t>
            </a:r>
            <a:r>
              <a:rPr lang="en-US" altLang="en-US" sz="2400" b="0" baseline="-25000">
                <a:solidFill>
                  <a:schemeClr val="tx1"/>
                </a:solidFill>
                <a:latin typeface="Courier New" pitchFamily="49" charset="0"/>
              </a:rPr>
              <a:t>2</a:t>
            </a:r>
            <a:endParaRPr lang="en-US" altLang="en-US" sz="24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  <p:bldP spid="992263" grpId="0" build="p" autoUpdateAnimBg="0"/>
      <p:bldP spid="992264" grpId="0" animBg="1"/>
      <p:bldP spid="9922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B1F88AA-1E70-41A2-BE68-8A3197289214}" type="slidenum">
              <a:rPr lang="en-US">
                <a:latin typeface="+mn-lt"/>
              </a:rPr>
              <a:pPr defTabSz="820738">
                <a:defRPr/>
              </a:pPr>
              <a:t>17</a:t>
            </a:fld>
            <a:endParaRPr 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>
                <a:cs typeface="Titr" pitchFamily="2" charset="-78"/>
              </a:rPr>
              <a:t>اعداد در مبناهاي مختلف</a:t>
            </a:r>
            <a:endParaRPr lang="en-US" altLang="en-US" sz="3600" smtClean="0">
              <a:cs typeface="Titr" pitchFamily="2" charset="-78"/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itchFamily="66" charset="0"/>
              </a:rPr>
              <a:t>Memorize </a:t>
            </a: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</a:rPr>
              <a:t>at least Binary and Hex</a:t>
            </a:r>
            <a:endParaRPr lang="en-US" altLang="en-US" sz="2400" b="0" baseline="3000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EE00A4D-FC1F-448D-B3C2-B04838CCB771}" type="slidenum">
              <a:rPr lang="en-US">
                <a:latin typeface="+mn-lt"/>
              </a:rPr>
              <a:pPr defTabSz="820738">
                <a:defRPr/>
              </a:pPr>
              <a:t>18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</a:t>
            </a:r>
            <a:endParaRPr lang="en-US" altLang="en-US" smtClean="0">
              <a:sym typeface="Wingdings" pitchFamily="2" charset="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en-US" smtClean="0"/>
              <a:t>فرض: </a:t>
            </a:r>
            <a:r>
              <a:rPr lang="en-US" altLang="en-US" smtClean="0"/>
              <a:t>N</a:t>
            </a:r>
            <a:r>
              <a:rPr lang="fa-IR" altLang="en-US" smtClean="0"/>
              <a:t> يک عدد دسيمال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fa-IR" altLang="en-US" smtClean="0"/>
              <a:t>بزرگترين عددي که توان 2 است و با تفريق آن عددي مثبت (</a:t>
            </a:r>
            <a:r>
              <a:rPr lang="en-US" altLang="en-US" smtClean="0"/>
              <a:t>N</a:t>
            </a:r>
            <a:r>
              <a:rPr lang="en-US" altLang="en-US" baseline="-25000" smtClean="0"/>
              <a:t>1</a:t>
            </a:r>
            <a:r>
              <a:rPr lang="fa-IR" altLang="en-US" baseline="-25000" smtClean="0"/>
              <a:t> </a:t>
            </a:r>
            <a:r>
              <a:rPr lang="fa-IR" altLang="en-US" smtClean="0"/>
              <a:t>)حاصل مي شود</a:t>
            </a:r>
            <a:r>
              <a:rPr lang="fa-IR" altLang="en-US" baseline="-25000" smtClean="0"/>
              <a:t> </a:t>
            </a:r>
            <a:r>
              <a:rPr lang="fa-IR" altLang="en-US" smtClean="0"/>
              <a:t>پيدا کن.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fa-IR" altLang="en-US" smtClean="0"/>
              <a:t>يک عدد 1 در </a:t>
            </a:r>
            <a:r>
              <a:rPr lang="en-US" altLang="en-US" smtClean="0"/>
              <a:t>MSB</a:t>
            </a:r>
            <a:r>
              <a:rPr lang="fa-IR" altLang="en-US" smtClean="0"/>
              <a:t> قرار بده.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fa-IR" altLang="en-US" smtClean="0"/>
              <a:t>مرحلة 1 را با عدد </a:t>
            </a:r>
            <a:r>
              <a:rPr lang="en-US" altLang="en-US" smtClean="0"/>
              <a:t>N</a:t>
            </a:r>
            <a:r>
              <a:rPr lang="en-US" altLang="en-US" baseline="-25000" smtClean="0"/>
              <a:t>1</a:t>
            </a:r>
            <a:r>
              <a:rPr lang="fa-IR" altLang="en-US" smtClean="0"/>
              <a:t> تکرار کن.</a:t>
            </a:r>
          </a:p>
          <a:p>
            <a:pPr marL="1371600" lvl="2" indent="-457200" eaLnBrk="1" hangingPunct="1">
              <a:buFont typeface="Wingdings" pitchFamily="2" charset="2"/>
              <a:buChar char="×"/>
            </a:pPr>
            <a:r>
              <a:rPr lang="fa-IR" altLang="en-US" smtClean="0"/>
              <a:t> در بيت مربوط عدد 1 قرار بده. </a:t>
            </a:r>
          </a:p>
          <a:p>
            <a:pPr marL="1371600" lvl="2" indent="-457200" eaLnBrk="1" hangingPunct="1">
              <a:buFont typeface="Wingdings" pitchFamily="2" charset="2"/>
              <a:buChar char="×"/>
            </a:pPr>
            <a:r>
              <a:rPr lang="fa-IR" altLang="en-US" smtClean="0"/>
              <a:t>وقتي اختلاف صفر شد توقف کن.</a:t>
            </a:r>
            <a:endParaRPr lang="en-US" altLang="en-US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85C4FA5-DE83-4AEB-AB8E-FD590B14DB81}" type="slidenum">
              <a:rPr lang="en-US">
                <a:latin typeface="+mn-lt"/>
              </a:rPr>
              <a:pPr defTabSz="820738">
                <a:defRPr/>
              </a:pPr>
              <a:t>19</a:t>
            </a:fld>
            <a:endParaRPr lang="en-US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دسيمال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باينري</a:t>
            </a:r>
            <a:endParaRPr lang="en-US" altLang="en-US" smtClean="0">
              <a:sym typeface="Wingdings" pitchFamily="2" charset="2"/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en-US" sz="2400" smtClean="0"/>
              <a:t>مثال:</a:t>
            </a:r>
          </a:p>
          <a:p>
            <a:pPr marL="609600" indent="-609600" algn="l" rtl="0" eaLnBrk="1" hangingPunct="1"/>
            <a:r>
              <a:rPr lang="en-US" altLang="en-US" sz="2400" i="1" smtClean="0"/>
              <a:t>N </a:t>
            </a:r>
            <a:r>
              <a:rPr lang="en-US" altLang="en-US" sz="2400" smtClean="0"/>
              <a:t>= (717)</a:t>
            </a:r>
            <a:r>
              <a:rPr lang="en-US" altLang="en-US" sz="2400" baseline="-25000" smtClean="0"/>
              <a:t>10</a:t>
            </a:r>
          </a:p>
          <a:p>
            <a:pPr marL="609600" indent="-609600" algn="l" rtl="0" eaLnBrk="1" hangingPunct="1">
              <a:buFontTx/>
              <a:buNone/>
            </a:pPr>
            <a:endParaRPr lang="en-US" altLang="en-US" sz="2400" baseline="-25000" smtClean="0"/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en-US" sz="2400" smtClean="0">
                <a:solidFill>
                  <a:schemeClr val="accent2"/>
                </a:solidFill>
              </a:rPr>
              <a:t>717 – 512 = 205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1	</a:t>
            </a:r>
            <a:r>
              <a:rPr lang="en-US" altLang="en-US" sz="2400" smtClean="0">
                <a:solidFill>
                  <a:schemeClr val="accent2"/>
                </a:solidFill>
              </a:rPr>
              <a:t>512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9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en-US" sz="2400" smtClean="0">
                <a:solidFill>
                  <a:schemeClr val="accent2"/>
                </a:solidFill>
              </a:rPr>
              <a:t>205 –128 =   77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2	</a:t>
            </a:r>
            <a:r>
              <a:rPr lang="en-US" altLang="en-US" sz="2400" smtClean="0">
                <a:solidFill>
                  <a:schemeClr val="accent2"/>
                </a:solidFill>
              </a:rPr>
              <a:t>128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7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en-US" sz="2400" smtClean="0">
                <a:solidFill>
                  <a:schemeClr val="accent2"/>
                </a:solidFill>
              </a:rPr>
              <a:t>77 – 64  =   13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3	  </a:t>
            </a:r>
            <a:r>
              <a:rPr lang="en-US" altLang="en-US" sz="2400" smtClean="0">
                <a:solidFill>
                  <a:schemeClr val="accent2"/>
                </a:solidFill>
              </a:rPr>
              <a:t>64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6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en-US" sz="2400" smtClean="0">
                <a:solidFill>
                  <a:schemeClr val="accent2"/>
                </a:solidFill>
              </a:rPr>
              <a:t> 13 –  8   =    5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4	</a:t>
            </a:r>
            <a:r>
              <a:rPr lang="en-US" altLang="en-US" sz="2400" smtClean="0">
                <a:solidFill>
                  <a:schemeClr val="accent2"/>
                </a:solidFill>
              </a:rPr>
              <a:t>   8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3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      </a:t>
            </a:r>
            <a:r>
              <a:rPr lang="en-US" altLang="en-US" sz="2400" smtClean="0">
                <a:solidFill>
                  <a:schemeClr val="accent2"/>
                </a:solidFill>
              </a:rPr>
              <a:t>5 – 4   =    1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5	</a:t>
            </a:r>
            <a:r>
              <a:rPr lang="en-US" altLang="en-US" sz="2400" smtClean="0">
                <a:solidFill>
                  <a:schemeClr val="accent2"/>
                </a:solidFill>
              </a:rPr>
              <a:t>   4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-25000" smtClean="0">
                <a:solidFill>
                  <a:schemeClr val="accent2"/>
                </a:solidFill>
              </a:rPr>
              <a:t>		          </a:t>
            </a:r>
            <a:r>
              <a:rPr lang="en-US" altLang="en-US" sz="2400" smtClean="0">
                <a:solidFill>
                  <a:schemeClr val="accent2"/>
                </a:solidFill>
              </a:rPr>
              <a:t>1 – 1   =   0  = </a:t>
            </a:r>
            <a:r>
              <a:rPr lang="en-US" altLang="en-US" sz="2400" i="1" smtClean="0">
                <a:solidFill>
                  <a:schemeClr val="accent2"/>
                </a:solidFill>
              </a:rPr>
              <a:t>N</a:t>
            </a:r>
            <a:r>
              <a:rPr lang="en-US" altLang="en-US" sz="2400" i="1" baseline="-25000" smtClean="0">
                <a:solidFill>
                  <a:schemeClr val="accent2"/>
                </a:solidFill>
              </a:rPr>
              <a:t>6	     </a:t>
            </a:r>
            <a:r>
              <a:rPr lang="en-US" altLang="en-US" sz="2400" smtClean="0">
                <a:solidFill>
                  <a:schemeClr val="accent2"/>
                </a:solidFill>
              </a:rPr>
              <a:t>1 =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0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en-US" sz="2400" smtClean="0">
                <a:solidFill>
                  <a:schemeClr val="accent2"/>
                </a:solidFill>
              </a:rPr>
              <a:t>(717)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10</a:t>
            </a:r>
            <a:r>
              <a:rPr lang="en-US" altLang="en-US" sz="2400" smtClean="0">
                <a:solidFill>
                  <a:schemeClr val="accent2"/>
                </a:solidFill>
              </a:rPr>
              <a:t> =  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9</a:t>
            </a:r>
            <a:r>
              <a:rPr lang="en-US" altLang="en-US" sz="2400" smtClean="0">
                <a:solidFill>
                  <a:schemeClr val="accent2"/>
                </a:solidFill>
              </a:rPr>
              <a:t> +     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7</a:t>
            </a:r>
            <a:r>
              <a:rPr lang="en-US" altLang="en-US" sz="2400" smtClean="0">
                <a:solidFill>
                  <a:schemeClr val="accent2"/>
                </a:solidFill>
              </a:rPr>
              <a:t> + 2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6</a:t>
            </a:r>
            <a:r>
              <a:rPr lang="en-US" altLang="en-US" sz="2400" smtClean="0">
                <a:solidFill>
                  <a:schemeClr val="accent2"/>
                </a:solidFill>
              </a:rPr>
              <a:t>           + 2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3</a:t>
            </a:r>
            <a:r>
              <a:rPr lang="en-US" altLang="en-US" sz="2400" smtClean="0">
                <a:solidFill>
                  <a:schemeClr val="accent2"/>
                </a:solidFill>
              </a:rPr>
              <a:t> + 2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+      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endParaRPr lang="en-US" altLang="en-US" sz="2400" baseline="30000" smtClean="0">
              <a:solidFill>
                <a:schemeClr val="accent2"/>
              </a:solidFill>
            </a:endParaRPr>
          </a:p>
          <a:p>
            <a:pPr marL="609600" indent="-609600" algn="l" rtl="0" eaLnBrk="1" hangingPunct="1">
              <a:buFontTx/>
              <a:buNone/>
            </a:pPr>
            <a:r>
              <a:rPr lang="en-US" altLang="en-US" sz="2400" baseline="30000" smtClean="0">
                <a:solidFill>
                  <a:schemeClr val="accent2"/>
                </a:solidFill>
              </a:rPr>
              <a:t>		         </a:t>
            </a:r>
            <a:r>
              <a:rPr lang="en-US" altLang="en-US" sz="2400" smtClean="0">
                <a:solidFill>
                  <a:schemeClr val="accent2"/>
                </a:solidFill>
              </a:rPr>
              <a:t>= ( 1     0    1     1    0    0    1     1     0    1)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1C67146-1145-4066-8B89-00FDAE68AC98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</a:t>
            </a:r>
            <a:endParaRPr lang="en-US" altLang="en-US" sz="36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مبنا (</a:t>
            </a:r>
            <a:r>
              <a:rPr lang="en-US" altLang="en-US" sz="2400" smtClean="0"/>
              <a:t>base</a:t>
            </a:r>
            <a:r>
              <a:rPr lang="fa-IR" altLang="en-US" sz="3600" smtClean="0"/>
              <a:t>):</a:t>
            </a:r>
          </a:p>
          <a:p>
            <a:pPr lvl="1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r</a:t>
            </a:r>
            <a:r>
              <a:rPr lang="fa-IR" altLang="en-US" sz="2800" smtClean="0"/>
              <a:t>: ارقام محدود به </a:t>
            </a:r>
            <a:r>
              <a:rPr lang="en-US" altLang="en-US" sz="2800" smtClean="0"/>
              <a:t>[0, r-1]</a:t>
            </a:r>
          </a:p>
          <a:p>
            <a:pPr lvl="2" eaLnBrk="1" hangingPunct="1"/>
            <a:r>
              <a:rPr lang="fa-IR" altLang="en-US" sz="2400" smtClean="0"/>
              <a:t>دسيمال:	</a:t>
            </a:r>
            <a:r>
              <a:rPr lang="en-US" altLang="en-US" sz="2400" smtClean="0"/>
              <a:t>(379)</a:t>
            </a:r>
            <a:r>
              <a:rPr lang="en-US" altLang="en-US" sz="2400" baseline="-25000" smtClean="0"/>
              <a:t>10</a:t>
            </a:r>
            <a:endParaRPr lang="fa-IR" altLang="en-US" sz="2400" smtClean="0"/>
          </a:p>
          <a:p>
            <a:pPr lvl="2" eaLnBrk="1" hangingPunct="1"/>
            <a:r>
              <a:rPr lang="fa-IR" altLang="en-US" sz="2400" smtClean="0"/>
              <a:t>باينري:	</a:t>
            </a:r>
            <a:r>
              <a:rPr lang="en-US" altLang="en-US" sz="2400" smtClean="0"/>
              <a:t>(01011101)</a:t>
            </a:r>
            <a:r>
              <a:rPr lang="en-US" altLang="en-US" sz="2400" baseline="-25000" smtClean="0"/>
              <a:t>2</a:t>
            </a:r>
            <a:endParaRPr lang="fa-IR" altLang="en-US" sz="2400" baseline="-25000" smtClean="0"/>
          </a:p>
          <a:p>
            <a:pPr lvl="2" eaLnBrk="1" hangingPunct="1"/>
            <a:r>
              <a:rPr lang="fa-IR" altLang="en-US" sz="2400" smtClean="0"/>
              <a:t>اکتال:	</a:t>
            </a:r>
            <a:r>
              <a:rPr lang="en-US" altLang="en-US" sz="2400" smtClean="0"/>
              <a:t>(372)</a:t>
            </a:r>
            <a:r>
              <a:rPr lang="en-US" altLang="en-US" sz="2400" baseline="-25000" smtClean="0"/>
              <a:t>8</a:t>
            </a:r>
          </a:p>
          <a:p>
            <a:pPr lvl="2" eaLnBrk="1" hangingPunct="1"/>
            <a:r>
              <a:rPr lang="fa-IR" altLang="en-US" sz="2400" smtClean="0"/>
              <a:t>هگزادسيمال:	</a:t>
            </a:r>
            <a:r>
              <a:rPr lang="en-US" altLang="en-US" sz="2400" smtClean="0"/>
              <a:t>(23D9F)</a:t>
            </a:r>
            <a:r>
              <a:rPr lang="en-US" altLang="en-US" sz="2400" baseline="-25000" smtClean="0"/>
              <a:t>16</a:t>
            </a:r>
            <a:endParaRPr lang="fa-IR" altLang="en-US" sz="2400" smtClean="0"/>
          </a:p>
          <a:p>
            <a:pPr eaLnBrk="1" hangingPunct="1"/>
            <a:r>
              <a:rPr lang="fa-IR" altLang="en-US" sz="3600" smtClean="0"/>
              <a:t>نيازها:</a:t>
            </a:r>
          </a:p>
          <a:p>
            <a:pPr lvl="1" eaLnBrk="1" hangingPunct="1"/>
            <a:r>
              <a:rPr lang="fa-IR" altLang="en-US" sz="2800" smtClean="0"/>
              <a:t>محاسبات در هر سيستم</a:t>
            </a:r>
          </a:p>
          <a:p>
            <a:pPr lvl="1" eaLnBrk="1" hangingPunct="1"/>
            <a:r>
              <a:rPr lang="fa-IR" altLang="en-US" sz="2800" smtClean="0"/>
              <a:t>تبديل از يک سيستم به سيستم ديگر</a:t>
            </a:r>
            <a:endParaRPr lang="en-US" altLang="en-US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AC5D335-ED3A-4EE5-B40F-4FCB6A657CBE}" type="slidenum">
              <a:rPr lang="en-US">
                <a:latin typeface="+mn-lt"/>
              </a:rPr>
              <a:pPr defTabSz="820738">
                <a:defRPr/>
              </a:pPr>
              <a:t>20</a:t>
            </a:fld>
            <a:endParaRPr lang="en-US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39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en-US" smtClean="0"/>
              <a:t>باينري به اکتال</a:t>
            </a:r>
            <a:br>
              <a:rPr lang="fa-IR" altLang="en-US" smtClean="0"/>
            </a:br>
            <a:r>
              <a:rPr lang="fa-IR" altLang="en-US" smtClean="0"/>
              <a:t>باينري به هگزادسيمال</a:t>
            </a:r>
            <a:endParaRPr lang="en-US" alt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en-US" sz="4400" smtClean="0"/>
              <a:t>باينري به اکتال</a:t>
            </a:r>
          </a:p>
          <a:p>
            <a:pPr marL="742950" lvl="1" indent="-285750" eaLnBrk="1" hangingPunct="1"/>
            <a:r>
              <a:rPr lang="fa-IR" altLang="en-US" smtClean="0"/>
              <a:t> </a:t>
            </a:r>
            <a:r>
              <a:rPr lang="en-US" altLang="en-US" smtClean="0"/>
              <a:t>8 = 2</a:t>
            </a:r>
            <a:r>
              <a:rPr lang="en-US" altLang="en-US" baseline="30000" smtClean="0"/>
              <a:t>3</a:t>
            </a:r>
            <a:endParaRPr lang="fa-IR" altLang="en-US" baseline="30000" smtClean="0"/>
          </a:p>
          <a:p>
            <a:pPr marL="1143000" lvl="2" indent="-228600" eaLnBrk="1" hangingPunct="1">
              <a:buFont typeface="Arial" charset="0"/>
              <a:buNone/>
            </a:pPr>
            <a:r>
              <a:rPr lang="en-US" altLang="en-US" sz="3200" smtClean="0">
                <a:sym typeface="Wingdings" pitchFamily="2" charset="2"/>
              </a:rPr>
              <a:t></a:t>
            </a:r>
            <a:r>
              <a:rPr lang="fa-IR" altLang="en-US" sz="3200" smtClean="0">
                <a:sym typeface="Wingdings" pitchFamily="2" charset="2"/>
              </a:rPr>
              <a:t> هر 3 بيت باينري به يک رقم اکتال تبديل مي شود.</a:t>
            </a:r>
            <a:endParaRPr lang="en-US" altLang="en-US" smtClean="0">
              <a:sym typeface="Wingdings" pitchFamily="2" charset="2"/>
            </a:endParaRPr>
          </a:p>
          <a:p>
            <a:pPr eaLnBrk="1" hangingPunct="1"/>
            <a:r>
              <a:rPr lang="fa-IR" altLang="en-US" sz="4400" smtClean="0"/>
              <a:t>باينري به هگزادسيمال</a:t>
            </a:r>
          </a:p>
          <a:p>
            <a:pPr marL="742950" lvl="1" indent="-285750" eaLnBrk="1" hangingPunct="1"/>
            <a:r>
              <a:rPr lang="fa-IR" altLang="en-US" smtClean="0"/>
              <a:t> </a:t>
            </a:r>
            <a:r>
              <a:rPr lang="en-US" altLang="en-US" smtClean="0"/>
              <a:t>16 = 2</a:t>
            </a:r>
            <a:r>
              <a:rPr lang="en-US" altLang="en-US" baseline="30000" smtClean="0"/>
              <a:t>4</a:t>
            </a:r>
            <a:endParaRPr lang="fa-IR" altLang="en-US" baseline="30000" smtClean="0"/>
          </a:p>
          <a:p>
            <a:pPr marL="1143000" lvl="2" indent="-228600" eaLnBrk="1" hangingPunct="1">
              <a:buFont typeface="Arial" charset="0"/>
              <a:buNone/>
            </a:pPr>
            <a:r>
              <a:rPr lang="en-US" altLang="en-US" sz="3200" smtClean="0">
                <a:sym typeface="Wingdings" pitchFamily="2" charset="2"/>
              </a:rPr>
              <a:t></a:t>
            </a:r>
            <a:r>
              <a:rPr lang="fa-IR" altLang="en-US" sz="3200" smtClean="0">
                <a:sym typeface="Wingdings" pitchFamily="2" charset="2"/>
              </a:rPr>
              <a:t> هر 4 بيت باينري به يک رقم </a:t>
            </a:r>
            <a:r>
              <a:rPr lang="fa-IR" altLang="en-US" sz="3200" smtClean="0"/>
              <a:t>هگزادسيمال</a:t>
            </a:r>
            <a:r>
              <a:rPr lang="fa-IR" altLang="en-US" sz="3200" smtClean="0">
                <a:sym typeface="Wingdings" pitchFamily="2" charset="2"/>
              </a:rPr>
              <a:t> تبديل مي شود.</a:t>
            </a:r>
            <a:endParaRPr lang="en-US" altLang="en-US" sz="3200" smtClean="0">
              <a:sym typeface="Wingdings" pitchFamily="2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BE23E96-4133-4539-A103-8674954E007A}" type="slidenum">
              <a:rPr lang="en-US">
                <a:latin typeface="+mn-lt"/>
              </a:rPr>
              <a:pPr defTabSz="820738">
                <a:defRPr/>
              </a:pPr>
              <a:t>21</a:t>
            </a:fld>
            <a:endParaRPr lang="en-US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 </a:t>
            </a:r>
            <a:r>
              <a:rPr lang="en-US" altLang="en-US" smtClean="0">
                <a:sym typeface="Symbol" pitchFamily="18" charset="2"/>
              </a:rPr>
              <a:t> Octal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914400" y="3300413"/>
            <a:ext cx="766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(011 010 101 000 . 111 101 011 100)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2</a:t>
            </a:r>
            <a:endParaRPr lang="en-US" altLang="en-US" sz="3600" b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1905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990600" y="4443413"/>
            <a:ext cx="7421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( 3   2     5    0    .  7    5    3    4 )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8</a:t>
            </a:r>
            <a:endParaRPr lang="en-US" altLang="en-US" sz="3600" b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28194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6576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4648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4876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638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477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7315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1524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220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3124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6" name="Line 16"/>
          <p:cNvSpPr>
            <a:spLocks noChangeShapeType="1"/>
          </p:cNvSpPr>
          <p:nvPr/>
        </p:nvSpPr>
        <p:spPr bwMode="auto">
          <a:xfrm>
            <a:off x="3962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7" name="Line 17"/>
          <p:cNvSpPr>
            <a:spLocks noChangeShapeType="1"/>
          </p:cNvSpPr>
          <p:nvPr/>
        </p:nvSpPr>
        <p:spPr bwMode="auto">
          <a:xfrm>
            <a:off x="4724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8" name="Line 18"/>
          <p:cNvSpPr>
            <a:spLocks noChangeShapeType="1"/>
          </p:cNvSpPr>
          <p:nvPr/>
        </p:nvSpPr>
        <p:spPr bwMode="auto">
          <a:xfrm>
            <a:off x="5257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9" name="Line 19"/>
          <p:cNvSpPr>
            <a:spLocks noChangeShapeType="1"/>
          </p:cNvSpPr>
          <p:nvPr/>
        </p:nvSpPr>
        <p:spPr bwMode="auto">
          <a:xfrm>
            <a:off x="601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60" name="Line 20"/>
          <p:cNvSpPr>
            <a:spLocks noChangeShapeType="1"/>
          </p:cNvSpPr>
          <p:nvPr/>
        </p:nvSpPr>
        <p:spPr bwMode="auto">
          <a:xfrm>
            <a:off x="6858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61" name="Line 21"/>
          <p:cNvSpPr>
            <a:spLocks noChangeShapeType="1"/>
          </p:cNvSpPr>
          <p:nvPr/>
        </p:nvSpPr>
        <p:spPr bwMode="auto">
          <a:xfrm>
            <a:off x="7696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(11010101000.1111010111)</a:t>
            </a:r>
            <a:r>
              <a:rPr lang="en-US" altLang="en-US" sz="3600" b="0" baseline="-250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2</a:t>
            </a:r>
            <a:endParaRPr lang="en-US" altLang="en-US" sz="3600" b="0">
              <a:solidFill>
                <a:schemeClr val="accent2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/>
      <p:bldP spid="752644" grpId="0" animBg="1"/>
      <p:bldP spid="752645" grpId="0"/>
      <p:bldP spid="752646" grpId="0" animBg="1"/>
      <p:bldP spid="752647" grpId="0" animBg="1"/>
      <p:bldP spid="752648" grpId="0" animBg="1"/>
      <p:bldP spid="752649" grpId="0" animBg="1"/>
      <p:bldP spid="752650" grpId="0" animBg="1"/>
      <p:bldP spid="752651" grpId="0" animBg="1"/>
      <p:bldP spid="752652" grpId="0" animBg="1"/>
      <p:bldP spid="752653" grpId="0" animBg="1"/>
      <p:bldP spid="752654" grpId="0" animBg="1"/>
      <p:bldP spid="752655" grpId="0" animBg="1"/>
      <p:bldP spid="752656" grpId="0" animBg="1"/>
      <p:bldP spid="752657" grpId="0" animBg="1"/>
      <p:bldP spid="752658" grpId="0" animBg="1"/>
      <p:bldP spid="752659" grpId="0" animBg="1"/>
      <p:bldP spid="752660" grpId="0" animBg="1"/>
      <p:bldP spid="7526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B0902EE-91DF-495D-8547-4C878F7C747B}" type="slidenum">
              <a:rPr lang="en-US">
                <a:latin typeface="+mn-lt"/>
              </a:rPr>
              <a:pPr defTabSz="820738">
                <a:defRPr/>
              </a:pPr>
              <a:t>22</a:t>
            </a:fld>
            <a:endParaRPr lang="en-US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 </a:t>
            </a:r>
            <a:r>
              <a:rPr lang="en-US" altLang="en-US" smtClean="0">
                <a:sym typeface="Symbol" pitchFamily="18" charset="2"/>
              </a:rPr>
              <a:t> Hex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838200" y="3321050"/>
            <a:ext cx="7620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   6	     A	8    </a:t>
            </a:r>
            <a:r>
              <a:rPr lang="en-US" altLang="en-US" sz="36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.</a:t>
            </a: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  F	     5      C 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16</a:t>
            </a:r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6781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>
            <a:off x="2743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>
            <a:off x="4648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391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762000" y="1981200"/>
            <a:ext cx="76565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( 0110 1010 1000 . 1111 0101 1100 )</a:t>
            </a:r>
            <a:r>
              <a:rPr lang="en-US" altLang="en-US" sz="3600" b="0" baseline="-2500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754701" name="Line 13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>
            <a:off x="47244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>
            <a:off x="32766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>
            <a:off x="4495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>
            <a:off x="2209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3600" b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(110 1010 1000 . 1111 0101 11 )</a:t>
            </a:r>
            <a:r>
              <a:rPr lang="en-US" altLang="en-US" sz="3600" b="0" baseline="-2500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 animBg="1"/>
      <p:bldP spid="754693" grpId="0" animBg="1"/>
      <p:bldP spid="754694" grpId="0" animBg="1"/>
      <p:bldP spid="754695" grpId="0" animBg="1"/>
      <p:bldP spid="754696" grpId="0" animBg="1"/>
      <p:bldP spid="754697" grpId="0" animBg="1"/>
      <p:bldP spid="754698" grpId="0" animBg="1"/>
      <p:bldP spid="754699" grpId="0" animBg="1"/>
      <p:bldP spid="754700" grpId="0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80DF0FB-FDD2-4A54-BA60-AA08D2F4E61E}" type="slidenum">
              <a:rPr lang="en-US">
                <a:latin typeface="+mn-lt"/>
              </a:rPr>
              <a:pPr defTabSz="820738">
                <a:defRPr/>
              </a:pPr>
              <a:t>23</a:t>
            </a:fld>
            <a:endParaRPr lang="en-US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Octal </a:t>
            </a:r>
            <a:r>
              <a:rPr lang="en-US" altLang="en-US" smtClean="0">
                <a:sym typeface="Symbol" pitchFamily="18" charset="2"/>
              </a:rPr>
              <a:t> Hex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133600" y="1970088"/>
            <a:ext cx="5561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b="0">
                <a:solidFill>
                  <a:schemeClr val="accent2"/>
                </a:solidFill>
                <a:latin typeface="Comic Sans MS" pitchFamily="66" charset="0"/>
                <a:cs typeface="Nazanin" pitchFamily="2" charset="-78"/>
              </a:rPr>
              <a:t> ازطريق باينري انجام دهيد:</a:t>
            </a:r>
            <a:endParaRPr lang="en-US" altLang="en-US" b="0">
              <a:solidFill>
                <a:schemeClr val="accent2"/>
              </a:solidFill>
              <a:latin typeface="Comic Sans MS" pitchFamily="66" charset="0"/>
              <a:cs typeface="Nazanin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endParaRPr lang="en-US" altLang="en-US" b="0">
              <a:solidFill>
                <a:schemeClr val="accent2"/>
              </a:solidFill>
              <a:latin typeface="Comic Sans MS" pitchFamily="66" charset="0"/>
              <a:cs typeface="Nazanin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Hex </a:t>
            </a:r>
            <a:r>
              <a:rPr lang="en-US" altLang="en-US" b="0">
                <a:solidFill>
                  <a:schemeClr val="tx1"/>
                </a:solidFill>
                <a:latin typeface="Comic Sans MS" pitchFamily="66" charset="0"/>
                <a:cs typeface="Arial" charset="0"/>
                <a:sym typeface="Wingdings" pitchFamily="2" charset="2"/>
              </a:rPr>
              <a:t> Binary  Octal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Comic Sans MS" pitchFamily="66" charset="0"/>
                <a:cs typeface="Arial" charset="0"/>
                <a:sym typeface="Wingdings" pitchFamily="2" charset="2"/>
              </a:rPr>
              <a:t>Octal  Binary  Hex</a:t>
            </a:r>
            <a:endParaRPr lang="en-US" altLang="en-US" b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2BB76B6-847D-4933-B7BB-92E3CF57D3AF}" type="slidenum">
              <a:rPr lang="en-US">
                <a:latin typeface="+mn-lt"/>
              </a:rPr>
              <a:pPr defTabSz="820738">
                <a:defRPr/>
              </a:pPr>
              <a:t>24</a:t>
            </a:fld>
            <a:endParaRPr lang="en-US">
              <a:latin typeface="+mn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en-US" smtClean="0"/>
              <a:t>تبديل ها (مثال)</a:t>
            </a:r>
            <a:endParaRPr lang="en-US" altLang="en-US" smtClean="0"/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6396038" y="1412875"/>
            <a:ext cx="21923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en-US" sz="2700" b="0">
                <a:solidFill>
                  <a:srgbClr val="FF0000"/>
                </a:solidFill>
                <a:latin typeface="Times New Roman" pitchFamily="18" charset="0"/>
                <a:cs typeface="Nazanin" pitchFamily="2" charset="-78"/>
              </a:rPr>
              <a:t> جدول را پر کنيد:</a:t>
            </a:r>
            <a:endParaRPr lang="en-US" altLang="en-US" sz="3600" b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77" name="Group 77"/>
          <p:cNvGraphicFramePr>
            <a:graphicFrameLocks noGrp="1"/>
          </p:cNvGraphicFramePr>
          <p:nvPr/>
        </p:nvGraphicFramePr>
        <p:xfrm>
          <a:off x="468313" y="2060575"/>
          <a:ext cx="8229600" cy="4013200"/>
        </p:xfrm>
        <a:graphic>
          <a:graphicData uri="http://schemas.openxmlformats.org/drawingml/2006/table">
            <a:tbl>
              <a:tblPr/>
              <a:tblGrid>
                <a:gridCol w="1676400"/>
                <a:gridCol w="2489200"/>
                <a:gridCol w="2032000"/>
                <a:gridCol w="2032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329.3935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10101101.011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F9C7.A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F6AF5FC-42A7-4947-AA13-000D9465472B}" type="slidenum">
              <a:rPr lang="en-US">
                <a:latin typeface="+mn-lt"/>
              </a:rPr>
              <a:pPr defTabSz="820738">
                <a:defRPr/>
              </a:pPr>
              <a:t>25</a:t>
            </a:fld>
            <a:endParaRPr lang="en-US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en-US" sz="3600" smtClean="0"/>
              <a:t>اعمال رياضي باينري: جمع</a:t>
            </a:r>
            <a:endParaRPr lang="en-US" altLang="en-US" sz="3600" smtClean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 </a:t>
            </a:r>
            <a:r>
              <a:rPr lang="fa-IR" altLang="en-US" sz="3000" smtClean="0"/>
              <a:t>قوانين: </a:t>
            </a:r>
            <a:r>
              <a:rPr lang="fa-IR" altLang="en-US" sz="3000" smtClean="0">
                <a:solidFill>
                  <a:schemeClr val="tx1"/>
                </a:solidFill>
              </a:rPr>
              <a:t>مانند جمع دسيمال</a:t>
            </a:r>
          </a:p>
          <a:p>
            <a:pPr eaLnBrk="1" hangingPunct="1"/>
            <a:r>
              <a:rPr lang="fa-IR" altLang="en-US" sz="3000" smtClean="0">
                <a:solidFill>
                  <a:schemeClr val="tx1"/>
                </a:solidFill>
              </a:rPr>
              <a:t>با اين تفاوت که</a:t>
            </a:r>
            <a:r>
              <a:rPr lang="en-US" altLang="en-US" sz="3000" smtClean="0">
                <a:solidFill>
                  <a:schemeClr val="tx1"/>
                </a:solidFill>
              </a:rPr>
              <a:t>1+1 = </a:t>
            </a:r>
            <a:r>
              <a:rPr lang="en-US" altLang="en-US" sz="3000" smtClean="0">
                <a:solidFill>
                  <a:srgbClr val="FF0000"/>
                </a:solidFill>
              </a:rPr>
              <a:t>1</a:t>
            </a:r>
            <a:r>
              <a:rPr lang="en-US" altLang="en-US" sz="3000" smtClean="0">
                <a:solidFill>
                  <a:schemeClr val="tx1"/>
                </a:solidFill>
              </a:rPr>
              <a:t>0</a:t>
            </a:r>
            <a:r>
              <a:rPr lang="fa-IR" altLang="en-US" sz="3000" smtClean="0">
                <a:solidFill>
                  <a:schemeClr val="tx1"/>
                </a:solidFill>
              </a:rPr>
              <a:t> </a:t>
            </a:r>
            <a:r>
              <a:rPr lang="en-US" altLang="en-US" sz="300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fa-IR" altLang="en-US" sz="3000" smtClean="0">
                <a:solidFill>
                  <a:schemeClr val="tx1"/>
                </a:solidFill>
                <a:sym typeface="Wingdings" pitchFamily="2" charset="2"/>
              </a:rPr>
              <a:t> توليد </a:t>
            </a:r>
            <a:r>
              <a:rPr lang="fa-IR" altLang="en-US" sz="3000" smtClean="0">
                <a:solidFill>
                  <a:srgbClr val="FF0000"/>
                </a:solidFill>
                <a:sym typeface="Wingdings" pitchFamily="2" charset="2"/>
              </a:rPr>
              <a:t>نقلي</a:t>
            </a:r>
            <a:endParaRPr lang="en-US" altLang="en-US" sz="3000" smtClean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en-US" altLang="en-US" sz="2500" smtClean="0"/>
              <a:t>0+0 = 0(c0) (sum 0 with carry 0)</a:t>
            </a:r>
          </a:p>
          <a:p>
            <a:pPr marL="742950" lvl="1" indent="-285750" eaLnBrk="1" hangingPunct="1"/>
            <a:r>
              <a:rPr lang="en-US" altLang="en-US" sz="2500" smtClean="0"/>
              <a:t>0+1 = 1+0 = 1(c0)</a:t>
            </a:r>
          </a:p>
          <a:p>
            <a:pPr marL="742950" lvl="1" indent="-285750" eaLnBrk="1" hangingPunct="1"/>
            <a:r>
              <a:rPr lang="en-US" altLang="en-US" sz="2500" smtClean="0"/>
              <a:t>1+1 = 0(c1)</a:t>
            </a:r>
          </a:p>
          <a:p>
            <a:pPr marL="742950" lvl="1" indent="-285750" eaLnBrk="1" hangingPunct="1"/>
            <a:r>
              <a:rPr lang="en-US" altLang="en-US" sz="2500" smtClean="0"/>
              <a:t>1+1+1 = 1(c1)</a:t>
            </a:r>
          </a:p>
          <a:p>
            <a:pPr eaLnBrk="1" hangingPunct="1"/>
            <a:endParaRPr lang="en-US" altLang="en-US" sz="2600" smtClean="0"/>
          </a:p>
        </p:txBody>
      </p:sp>
      <p:graphicFrame>
        <p:nvGraphicFramePr>
          <p:cNvPr id="762931" name="Group 51"/>
          <p:cNvGraphicFramePr>
            <a:graphicFrameLocks noGrp="1"/>
          </p:cNvGraphicFramePr>
          <p:nvPr>
            <p:ph sz="half" idx="2"/>
          </p:nvPr>
        </p:nvGraphicFramePr>
        <p:xfrm>
          <a:off x="757238" y="4111625"/>
          <a:ext cx="3814762" cy="1952626"/>
        </p:xfrm>
        <a:graphic>
          <a:graphicData uri="http://schemas.openxmlformats.org/drawingml/2006/table">
            <a:tbl>
              <a:tblPr/>
              <a:tblGrid>
                <a:gridCol w="1298575"/>
                <a:gridCol w="474662"/>
                <a:gridCol w="417513"/>
                <a:gridCol w="406400"/>
                <a:gridCol w="406400"/>
                <a:gridCol w="404812"/>
                <a:gridCol w="4064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Augend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Addend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2934" name="Object 54"/>
          <p:cNvGraphicFramePr>
            <a:graphicFrameLocks noChangeAspect="1"/>
          </p:cNvGraphicFramePr>
          <p:nvPr/>
        </p:nvGraphicFramePr>
        <p:xfrm>
          <a:off x="755650" y="1628775"/>
          <a:ext cx="21605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Visio" r:id="rId4" imgW="828760" imgH="612648" progId="Visio.Drawing.6">
                  <p:embed/>
                </p:oleObj>
              </mc:Choice>
              <mc:Fallback>
                <p:oleObj name="Visio" r:id="rId4" imgW="828760" imgH="612648" progId="Visio.Drawing.6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1605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90B182D-98F3-4A5F-8FCB-A5333F515FDE}" type="slidenum">
              <a:rPr lang="en-US">
                <a:latin typeface="+mn-lt"/>
              </a:rPr>
              <a:pPr defTabSz="820738">
                <a:defRPr/>
              </a:pPr>
              <a:t>26</a:t>
            </a:fld>
            <a:endParaRPr lang="en-US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سرريز (</a:t>
            </a:r>
            <a:r>
              <a:rPr lang="en-US" altLang="en-US" smtClean="0"/>
              <a:t>Overflow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fa-IR" altLang="en-US" smtClean="0"/>
              <a:t> اگر تعداد بيت ها = </a:t>
            </a:r>
            <a:r>
              <a:rPr lang="en-US" altLang="en-US" smtClean="0"/>
              <a:t>n</a:t>
            </a:r>
            <a:r>
              <a:rPr lang="fa-IR" altLang="en-US" smtClean="0"/>
              <a:t> و حاصل جمع </a:t>
            </a:r>
            <a:r>
              <a:rPr lang="en-US" altLang="en-US" smtClean="0"/>
              <a:t>n+1</a:t>
            </a:r>
            <a:r>
              <a:rPr lang="fa-IR" altLang="en-US" smtClean="0"/>
              <a:t> بيت نياز داشته باشد</a:t>
            </a:r>
          </a:p>
          <a:p>
            <a:pPr marL="1143000" lvl="2" indent="-228600" eaLnBrk="1" hangingPunct="1"/>
            <a:r>
              <a:rPr lang="fa-IR" altLang="en-US" smtClean="0"/>
              <a:t> </a:t>
            </a:r>
            <a:r>
              <a:rPr lang="en-US" altLang="en-US" smtClean="0">
                <a:sym typeface="Wingdings" pitchFamily="2" charset="2"/>
              </a:rPr>
              <a:t></a:t>
            </a:r>
            <a:r>
              <a:rPr lang="fa-IR" altLang="en-US" smtClean="0">
                <a:sym typeface="Wingdings" pitchFamily="2" charset="2"/>
              </a:rPr>
              <a:t> سرريز</a:t>
            </a:r>
            <a:endParaRPr lang="en-US" altLang="en-US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4309F45-1716-4AFB-8FD4-BFDD560D7309}" type="slidenum">
              <a:rPr lang="en-US">
                <a:latin typeface="+mn-lt"/>
              </a:rPr>
              <a:pPr defTabSz="820738">
                <a:defRPr/>
              </a:pPr>
              <a:t>27</a:t>
            </a:fld>
            <a:endParaRPr lang="en-US">
              <a:latin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اعمال رياضي باينري: تفريق</a:t>
            </a:r>
            <a:endParaRPr lang="en-US" altLang="en-US" sz="36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fa-IR" altLang="en-US" sz="3000" smtClean="0"/>
              <a:t>قوانين:</a:t>
            </a:r>
            <a:endParaRPr lang="en-US" altLang="en-US" sz="3000" smtClean="0"/>
          </a:p>
          <a:p>
            <a:pPr marL="742950" lvl="1" indent="-285750" eaLnBrk="1" hangingPunct="1"/>
            <a:r>
              <a:rPr lang="en-US" altLang="en-US" sz="2500" smtClean="0"/>
              <a:t>0-0 = 1-1 = 0 (b0) (result 0 with borrow 0)</a:t>
            </a:r>
          </a:p>
          <a:p>
            <a:pPr marL="742950" lvl="1" indent="-285750" eaLnBrk="1" hangingPunct="1"/>
            <a:r>
              <a:rPr lang="en-US" altLang="en-US" sz="2500" smtClean="0"/>
              <a:t>1-0 = 1 (b0)</a:t>
            </a:r>
          </a:p>
          <a:p>
            <a:pPr marL="742950" lvl="1" indent="-285750" eaLnBrk="1" hangingPunct="1"/>
            <a:r>
              <a:rPr lang="en-US" altLang="en-US" sz="2500" smtClean="0"/>
              <a:t>0-1 = 1 (b1)</a:t>
            </a:r>
          </a:p>
          <a:p>
            <a:pPr marL="742950" lvl="1" indent="-285750" eaLnBrk="1" hangingPunct="1"/>
            <a:r>
              <a:rPr lang="en-US" altLang="en-US" sz="2500" smtClean="0"/>
              <a:t>…</a:t>
            </a:r>
          </a:p>
        </p:txBody>
      </p:sp>
      <p:graphicFrame>
        <p:nvGraphicFramePr>
          <p:cNvPr id="769068" name="Group 44"/>
          <p:cNvGraphicFramePr>
            <a:graphicFrameLocks noGrp="1"/>
          </p:cNvGraphicFramePr>
          <p:nvPr>
            <p:ph sz="half" idx="2"/>
          </p:nvPr>
        </p:nvGraphicFramePr>
        <p:xfrm>
          <a:off x="4933950" y="4040188"/>
          <a:ext cx="3741738" cy="1981201"/>
        </p:xfrm>
        <a:graphic>
          <a:graphicData uri="http://schemas.openxmlformats.org/drawingml/2006/table">
            <a:tbl>
              <a:tblPr/>
              <a:tblGrid>
                <a:gridCol w="1798638"/>
                <a:gridCol w="431800"/>
                <a:gridCol w="371475"/>
                <a:gridCol w="347662"/>
                <a:gridCol w="360363"/>
                <a:gridCol w="4318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Borrow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Minuend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Subtrahend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69074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357688"/>
            <a:ext cx="446405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ACD569F-BB6F-4FF0-9E4C-1589ABBD80B5}" type="slidenum">
              <a:rPr lang="en-US">
                <a:latin typeface="+mn-lt"/>
              </a:rPr>
              <a:pPr defTabSz="820738">
                <a:defRPr/>
              </a:pPr>
              <a:t>28</a:t>
            </a:fld>
            <a:endParaRPr lang="en-US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کليد موفقيت</a:t>
            </a:r>
            <a:endParaRPr lang="en-US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الگوريتم هاي اعمال رياضي مبناي 10 را به خاطر آوريد.</a:t>
            </a:r>
          </a:p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آنها را براي مبناي مورد نظر تعميم دهيد.</a:t>
            </a:r>
          </a:p>
          <a:p>
            <a:pPr marL="742950" lvl="1" indent="-285750" eaLnBrk="1" hangingPunct="1"/>
            <a:r>
              <a:rPr lang="en-US" altLang="en-US" smtClean="0"/>
              <a:t> </a:t>
            </a:r>
            <a:r>
              <a:rPr lang="fa-IR" altLang="en-US" smtClean="0"/>
              <a:t>قانون مبناي مورد نظر را به کار بريد</a:t>
            </a:r>
            <a:r>
              <a:rPr lang="en-US" altLang="en-US" smtClean="0"/>
              <a:t>.</a:t>
            </a:r>
          </a:p>
          <a:p>
            <a:pPr marL="1143000" lvl="2" indent="-228600" eaLnBrk="1" hangingPunct="1"/>
            <a:r>
              <a:rPr lang="en-US" altLang="en-US" smtClean="0"/>
              <a:t> </a:t>
            </a:r>
            <a:r>
              <a:rPr lang="fa-IR" altLang="en-US" smtClean="0"/>
              <a:t>براي باينري: </a:t>
            </a:r>
            <a:r>
              <a:rPr lang="en-US" altLang="en-US" smtClean="0"/>
              <a:t>1+1=10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7AA74C4-86E3-4401-87C7-1E6F76948D7B}" type="slidenum">
              <a:rPr lang="en-US">
                <a:latin typeface="+mn-lt"/>
              </a:rPr>
              <a:pPr defTabSz="820738">
                <a:defRPr/>
              </a:pPr>
              <a:t>29</a:t>
            </a:fld>
            <a:endParaRPr lang="en-US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en-US" sz="3200" dirty="0" smtClean="0"/>
              <a:t>نمايش اعداد مثبت: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در بيشتر </a:t>
            </a:r>
            <a:r>
              <a:rPr lang="fa-IR" altLang="en-US" sz="2400" dirty="0" smtClean="0"/>
              <a:t>سيستم‌ها </a:t>
            </a:r>
            <a:r>
              <a:rPr lang="fa-IR" altLang="en-US" sz="2400" dirty="0" smtClean="0"/>
              <a:t>يکسان </a:t>
            </a:r>
            <a:r>
              <a:rPr lang="fa-IR" altLang="en-US" sz="2400" dirty="0" smtClean="0"/>
              <a:t>است</a:t>
            </a:r>
            <a:endParaRPr lang="fa-I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fa-IR" altLang="en-US" sz="3200" dirty="0" smtClean="0"/>
              <a:t>نمايش اعداد منفي: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اندازه-علامت (</a:t>
            </a:r>
            <a:r>
              <a:rPr lang="en-US" altLang="en-US" sz="2400" dirty="0" smtClean="0"/>
              <a:t>Sign magnitude</a:t>
            </a:r>
            <a:r>
              <a:rPr lang="fa-IR" altLang="en-US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مکمل 1 (</a:t>
            </a:r>
            <a:r>
              <a:rPr lang="en-US" altLang="en-US" sz="2400" dirty="0" smtClean="0"/>
              <a:t>1’s complement</a:t>
            </a:r>
            <a:r>
              <a:rPr lang="fa-IR" altLang="en-US" sz="2400" dirty="0" smtClean="0"/>
              <a:t>)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مکمل 2 (</a:t>
            </a:r>
            <a:r>
              <a:rPr lang="en-US" altLang="en-US" sz="2400" dirty="0" smtClean="0"/>
              <a:t>2’s complement</a:t>
            </a:r>
            <a:r>
              <a:rPr lang="fa-IR" altLang="en-US" sz="2400" dirty="0" smtClean="0"/>
              <a:t>)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fa-IR" altLang="en-US" sz="2000" dirty="0" smtClean="0"/>
              <a:t>در بيشتر </a:t>
            </a:r>
            <a:r>
              <a:rPr lang="fa-IR" altLang="en-US" sz="2000" dirty="0" smtClean="0"/>
              <a:t>سيستم‌ها</a:t>
            </a:r>
            <a:r>
              <a:rPr lang="fa-IR" altLang="en-US" sz="2000" dirty="0" smtClean="0"/>
              <a:t>: مکمل 2</a:t>
            </a:r>
          </a:p>
          <a:p>
            <a:pPr eaLnBrk="1" hangingPunct="1">
              <a:lnSpc>
                <a:spcPct val="90000"/>
              </a:lnSpc>
            </a:pPr>
            <a:r>
              <a:rPr lang="fa-IR" altLang="en-US" sz="3200" dirty="0" smtClean="0"/>
              <a:t>فرض در سلايدهای بعدی: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sz="2400" dirty="0" smtClean="0"/>
              <a:t>ماشين با </a:t>
            </a:r>
            <a:r>
              <a:rPr lang="fa-IR" altLang="en-US" sz="2400" dirty="0" smtClean="0"/>
              <a:t>کلمه‌هاي </a:t>
            </a:r>
            <a:r>
              <a:rPr lang="fa-IR" altLang="en-US" sz="2400" dirty="0" smtClean="0"/>
              <a:t>4 بيتي: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ym typeface="Wingdings" pitchFamily="2" charset="2"/>
              </a:rPr>
              <a:t></a:t>
            </a:r>
            <a:r>
              <a:rPr lang="fa-IR" altLang="en-US" sz="2000" dirty="0" smtClean="0">
                <a:sym typeface="Wingdings" pitchFamily="2" charset="2"/>
              </a:rPr>
              <a:t> 16 مقدار مختلف قابل </a:t>
            </a:r>
            <a:r>
              <a:rPr lang="fa-IR" altLang="en-US" sz="2000" dirty="0" smtClean="0">
                <a:sym typeface="Wingdings" pitchFamily="2" charset="2"/>
              </a:rPr>
              <a:t>نمايش</a:t>
            </a:r>
            <a:endParaRPr lang="fa-IR" altLang="en-US" sz="2000" dirty="0" smtClean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fa-IR" altLang="en-US" sz="2000" dirty="0" smtClean="0"/>
              <a:t>تقريباً نيمي مثبت، نيمي </a:t>
            </a:r>
            <a:r>
              <a:rPr lang="fa-IR" altLang="en-US" sz="2000" dirty="0" smtClean="0"/>
              <a:t>منفي</a:t>
            </a:r>
            <a:endParaRPr lang="en-US" altLang="en-US" sz="20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FA1EE5C-70F0-45F9-875A-7F7AEAEB5F55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en-US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en-US" smtClean="0"/>
              <a:t>دو بخش صحيح و اعشاري</a:t>
            </a:r>
            <a:endParaRPr lang="en-US" altLang="en-US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900" smtClean="0">
                <a:sym typeface="Symbol" pitchFamily="18" charset="2"/>
              </a:rPr>
              <a:t>A</a:t>
            </a:r>
            <a:r>
              <a:rPr lang="en-US" altLang="en-US" sz="2900" baseline="-25000" smtClean="0">
                <a:sym typeface="Symbol" pitchFamily="18" charset="2"/>
              </a:rPr>
              <a:t>n-1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n-2</a:t>
            </a:r>
            <a:r>
              <a:rPr lang="en-US" altLang="en-US" sz="2900" smtClean="0">
                <a:sym typeface="Symbol" pitchFamily="18" charset="2"/>
              </a:rPr>
              <a:t> … A</a:t>
            </a:r>
            <a:r>
              <a:rPr lang="en-US" altLang="en-US" sz="2900" baseline="-25000" smtClean="0">
                <a:sym typeface="Symbol" pitchFamily="18" charset="2"/>
              </a:rPr>
              <a:t>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0</a:t>
            </a:r>
            <a:r>
              <a:rPr lang="en-US" altLang="en-US" sz="2900" smtClean="0">
                <a:sym typeface="Symbol" pitchFamily="18" charset="2"/>
              </a:rPr>
              <a:t> . A</a:t>
            </a:r>
            <a:r>
              <a:rPr lang="en-US" altLang="en-US" sz="2900" baseline="-25000" smtClean="0">
                <a:sym typeface="Symbol" pitchFamily="18" charset="2"/>
              </a:rPr>
              <a:t>-1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-2</a:t>
            </a:r>
            <a:r>
              <a:rPr lang="en-US" altLang="en-US" sz="2900" smtClean="0">
                <a:sym typeface="Symbol" pitchFamily="18" charset="2"/>
              </a:rPr>
              <a:t> … A</a:t>
            </a:r>
            <a:r>
              <a:rPr lang="en-US" altLang="en-US" sz="2900" baseline="-25000" smtClean="0">
                <a:sym typeface="Symbol" pitchFamily="18" charset="2"/>
              </a:rPr>
              <a:t>-m+1</a:t>
            </a:r>
            <a:r>
              <a:rPr lang="en-US" altLang="en-US" sz="2900" smtClean="0">
                <a:sym typeface="Symbol" pitchFamily="18" charset="2"/>
              </a:rPr>
              <a:t> A</a:t>
            </a:r>
            <a:r>
              <a:rPr lang="en-US" altLang="en-US" sz="2900" baseline="-25000" smtClean="0">
                <a:sym typeface="Symbol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900" smtClean="0">
              <a:sym typeface="Symbol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که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en-US" sz="2400" b="0" baseline="-25000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عددي بين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تا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9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و با وزن </a:t>
            </a:r>
            <a:r>
              <a:rPr lang="en-US" altLang="en-US" sz="2400" b="0" smtClean="0">
                <a:solidFill>
                  <a:schemeClr val="tx1"/>
                </a:solidFill>
                <a:sym typeface="Symbol" pitchFamily="18" charset="2"/>
              </a:rPr>
              <a:t>10</a:t>
            </a:r>
            <a:r>
              <a:rPr lang="en-US" altLang="en-US" sz="2400" b="0" baseline="30000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fa-IR" altLang="en-US" sz="2400" b="0" smtClean="0">
                <a:solidFill>
                  <a:schemeClr val="tx1"/>
                </a:solidFill>
                <a:sym typeface="Symbol" pitchFamily="18" charset="2"/>
              </a:rPr>
              <a:t> است.</a:t>
            </a:r>
            <a:endParaRPr lang="en-US" altLang="en-US" sz="2400" b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b="0" smtClean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9B537C0-3DC2-4747-BA99-5A7D090F7412}" type="slidenum">
              <a:rPr lang="en-US">
                <a:latin typeface="+mn-lt"/>
              </a:rPr>
              <a:pPr defTabSz="820738">
                <a:defRPr/>
              </a:pPr>
              <a:t>30</a:t>
            </a:fld>
            <a:endParaRPr lang="en-US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اندازه-علامت: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pic>
        <p:nvPicPr>
          <p:cNvPr id="3482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1400"/>
            <a:ext cx="52070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755650" y="4221163"/>
            <a:ext cx="5284788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High order bit is sign: 0 = positive (or zero), 1 = negative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Three low order bits show the magnitude: 0 (000) thru 7 (111)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Number range for n bits = -(2 </a:t>
            </a:r>
            <a:r>
              <a:rPr lang="en-US" altLang="en-US" sz="1400" baseline="30000">
                <a:solidFill>
                  <a:schemeClr val="tx1"/>
                </a:solidFill>
                <a:cs typeface="Arial" charset="0"/>
              </a:rPr>
              <a:t>n-1 </a:t>
            </a: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 - 1) to (2 </a:t>
            </a:r>
            <a:r>
              <a:rPr lang="en-US" altLang="en-US" sz="1400" baseline="30000">
                <a:solidFill>
                  <a:schemeClr val="tx1"/>
                </a:solidFill>
                <a:cs typeface="Arial" charset="0"/>
              </a:rPr>
              <a:t>n-1 </a:t>
            </a: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 -1)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Two representations for 0</a:t>
            </a:r>
            <a:endParaRPr lang="fa-IR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fa-IR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Cumbersome addition/subtraction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Must compare magnitudes to determine the sign of result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483768" y="1041400"/>
            <a:ext cx="432048" cy="1966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91680" y="1045299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52524" y="1340768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446422" y="1772816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591926" y="2204864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43608" y="3645024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91926" y="2698306"/>
            <a:ext cx="288032" cy="2379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91680" y="3993803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19872" y="3212976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131840" y="3633688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83768" y="3993803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043608" y="1359375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1451" y="1765429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39552" y="2204864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67544" y="2708920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1560" y="3140968"/>
            <a:ext cx="288032" cy="22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uiExpand="1" build="p"/>
      <p:bldP spid="2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0B0E241-325D-4BA2-B364-FC11FE78EA23}" type="slidenum">
              <a:rPr lang="en-US">
                <a:latin typeface="+mn-lt"/>
              </a:rPr>
              <a:pPr defTabSz="820738">
                <a:defRPr/>
              </a:pPr>
              <a:t>31</a:t>
            </a:fld>
            <a:endParaRPr lang="en-US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177800"/>
            <a:ext cx="6189663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Addition and Subtraction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en-US" altLang="en-US" smtClean="0"/>
              <a:t>Sign and Magnitude 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368800" y="2192338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4337050" y="2897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5124450" y="21923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5124450" y="29352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6578600" y="2230438"/>
            <a:ext cx="6794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775450" y="29352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7562850" y="22304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7562850" y="29733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1314450" y="2408238"/>
            <a:ext cx="25812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result sign bit is the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same as the operands'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sign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4413250" y="4694238"/>
            <a:ext cx="3937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4324350" y="53990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5111750" y="46942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>
            <a:off x="5111750" y="54371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6794500" y="4732338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>
            <a:off x="6762750" y="5437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7550150" y="4732338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7550150" y="547528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1250950" y="4668838"/>
            <a:ext cx="26416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when signs differ,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operation is subtract,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sign of result depends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on sign of number with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the larger magnitude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DE5CA9C-ACCD-4752-9B3F-BD2999EC7F75}" type="slidenum">
              <a:rPr lang="en-US">
                <a:latin typeface="+mn-lt"/>
              </a:rPr>
              <a:pPr defTabSz="820738">
                <a:defRPr/>
              </a:pPr>
              <a:t>32</a:t>
            </a:fld>
            <a:endParaRPr lang="en-US">
              <a:latin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8625" y="2357438"/>
            <a:ext cx="7427913" cy="287337"/>
            <a:chOff x="642910" y="2357426"/>
            <a:chExt cx="7428412" cy="285566"/>
          </a:xfrm>
        </p:grpSpPr>
        <p:sp>
          <p:nvSpPr>
            <p:cNvPr id="36887" name="Rectangle 8"/>
            <p:cNvSpPr>
              <a:spLocks noChangeArrowheads="1"/>
            </p:cNvSpPr>
            <p:nvPr/>
          </p:nvSpPr>
          <p:spPr bwMode="auto">
            <a:xfrm>
              <a:off x="642910" y="2357428"/>
              <a:ext cx="7428412" cy="28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If N is a positive number, then its 1's complement, N, is defined as:</a:t>
              </a:r>
            </a:p>
          </p:txBody>
        </p:sp>
        <p:sp>
          <p:nvSpPr>
            <p:cNvPr id="36888" name="Line 9"/>
            <p:cNvSpPr>
              <a:spLocks noChangeShapeType="1"/>
            </p:cNvSpPr>
            <p:nvPr/>
          </p:nvSpPr>
          <p:spPr bwMode="auto">
            <a:xfrm>
              <a:off x="6167446" y="2357426"/>
              <a:ext cx="190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12950" y="2968625"/>
            <a:ext cx="1657350" cy="436563"/>
            <a:chOff x="2012950" y="2968625"/>
            <a:chExt cx="1657350" cy="436563"/>
          </a:xfrm>
        </p:grpSpPr>
        <p:sp>
          <p:nvSpPr>
            <p:cNvPr id="36883" name="Rectangle 10"/>
            <p:cNvSpPr>
              <a:spLocks noChangeArrowheads="1"/>
            </p:cNvSpPr>
            <p:nvPr/>
          </p:nvSpPr>
          <p:spPr bwMode="auto">
            <a:xfrm>
              <a:off x="2012950" y="3121025"/>
              <a:ext cx="1657350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 = (2   - 1) - N</a:t>
              </a:r>
            </a:p>
          </p:txBody>
        </p:sp>
        <p:grpSp>
          <p:nvGrpSpPr>
            <p:cNvPr id="36884" name="Group 19"/>
            <p:cNvGrpSpPr>
              <a:grpSpLocks/>
            </p:cNvGrpSpPr>
            <p:nvPr/>
          </p:nvGrpSpPr>
          <p:grpSpPr bwMode="auto">
            <a:xfrm>
              <a:off x="2063750" y="2968625"/>
              <a:ext cx="863600" cy="284163"/>
              <a:chOff x="2063750" y="2968625"/>
              <a:chExt cx="863600" cy="284163"/>
            </a:xfrm>
          </p:grpSpPr>
          <p:sp>
            <p:nvSpPr>
              <p:cNvPr id="36885" name="Rectangle 11"/>
              <p:cNvSpPr>
                <a:spLocks noChangeArrowheads="1"/>
              </p:cNvSpPr>
              <p:nvPr/>
            </p:nvSpPr>
            <p:spPr bwMode="auto">
              <a:xfrm>
                <a:off x="2660650" y="2968625"/>
                <a:ext cx="266700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n</a:t>
                </a:r>
              </a:p>
            </p:txBody>
          </p:sp>
          <p:sp>
            <p:nvSpPr>
              <p:cNvPr id="36886" name="Line 12"/>
              <p:cNvSpPr>
                <a:spLocks noChangeShapeType="1"/>
              </p:cNvSpPr>
              <p:nvPr/>
            </p:nvSpPr>
            <p:spPr bwMode="auto">
              <a:xfrm>
                <a:off x="2063750" y="3101975"/>
                <a:ext cx="203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1225550" y="3971925"/>
            <a:ext cx="3394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Example: 1's complement of 7</a:t>
            </a:r>
          </a:p>
        </p:txBody>
      </p:sp>
      <p:sp>
        <p:nvSpPr>
          <p:cNvPr id="36876" name="Line 15"/>
          <p:cNvSpPr>
            <a:spLocks noChangeShapeType="1"/>
          </p:cNvSpPr>
          <p:nvPr/>
        </p:nvSpPr>
        <p:spPr bwMode="auto">
          <a:xfrm>
            <a:off x="6178550" y="3863975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6"/>
          <p:cNvSpPr>
            <a:spLocks noChangeShapeType="1"/>
          </p:cNvSpPr>
          <p:nvPr/>
        </p:nvSpPr>
        <p:spPr bwMode="auto">
          <a:xfrm>
            <a:off x="6203950" y="47783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571500" y="5051425"/>
            <a:ext cx="45402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Shortcut method: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Simply perform bit-wise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0111 -&gt; 1000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641850" y="3044825"/>
            <a:ext cx="4276725" cy="2311400"/>
            <a:chOff x="4641850" y="3044825"/>
            <a:chExt cx="4276725" cy="2311400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5429250" y="3159125"/>
              <a:ext cx="1479550" cy="215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2     =  10000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-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1    =  00001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          1111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-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7    =    0111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          1000</a:t>
              </a: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7016750" y="4987925"/>
              <a:ext cx="190182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= -7 in 1's comp.</a:t>
              </a:r>
            </a:p>
          </p:txBody>
        </p:sp>
        <p:grpSp>
          <p:nvGrpSpPr>
            <p:cNvPr id="36878" name="Group 22"/>
            <p:cNvGrpSpPr>
              <a:grpSpLocks/>
            </p:cNvGrpSpPr>
            <p:nvPr/>
          </p:nvGrpSpPr>
          <p:grpSpPr bwMode="auto">
            <a:xfrm>
              <a:off x="4641850" y="3044825"/>
              <a:ext cx="1193800" cy="2311400"/>
              <a:chOff x="4641850" y="3044825"/>
              <a:chExt cx="1193800" cy="2311400"/>
            </a:xfrm>
          </p:grpSpPr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>
                <a:off x="4641850" y="4264025"/>
                <a:ext cx="863600" cy="1092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80" name="Group 21"/>
              <p:cNvGrpSpPr>
                <a:grpSpLocks/>
              </p:cNvGrpSpPr>
              <p:nvPr/>
            </p:nvGrpSpPr>
            <p:grpSpPr bwMode="auto">
              <a:xfrm>
                <a:off x="4654550" y="3044825"/>
                <a:ext cx="1181100" cy="901700"/>
                <a:chOff x="4654550" y="3044825"/>
                <a:chExt cx="1181100" cy="901700"/>
              </a:xfrm>
            </p:grpSpPr>
            <p:sp>
              <p:nvSpPr>
                <p:cNvPr id="368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654550" y="3095625"/>
                  <a:ext cx="711200" cy="8509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82" name="Rectangle 21"/>
                <p:cNvSpPr>
                  <a:spLocks noChangeArrowheads="1"/>
                </p:cNvSpPr>
                <p:nvPr/>
              </p:nvSpPr>
              <p:spPr bwMode="auto">
                <a:xfrm>
                  <a:off x="5581650" y="3044825"/>
                  <a:ext cx="254000" cy="28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charset="0"/>
                      <a:cs typeface="Zar" pitchFamily="2" charset="-78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Font typeface="Wingdings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charset="0"/>
                      <a:cs typeface="Zar" pitchFamily="2" charset="-78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8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9pPr>
                </a:lstStyle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4</a:t>
                  </a:r>
                </a:p>
              </p:txBody>
            </p:sp>
          </p:grpSp>
        </p:grp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76" grpId="0" animBg="1"/>
      <p:bldP spid="36877" grpId="0" animBg="1"/>
      <p:bldP spid="368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814826A-5839-4C80-A816-37B9052C7621}" type="slidenum">
              <a:rPr lang="en-US">
                <a:latin typeface="+mn-lt"/>
              </a:rPr>
              <a:pPr defTabSz="820738">
                <a:defRPr/>
              </a:pPr>
              <a:t>33</a:t>
            </a:fld>
            <a:endParaRPr lang="en-US"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01013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dirty="0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dirty="0" smtClean="0"/>
          </a:p>
        </p:txBody>
      </p:sp>
      <p:pic>
        <p:nvPicPr>
          <p:cNvPr id="3789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79500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20"/>
          <p:cNvSpPr>
            <a:spLocks noChangeArrowheads="1"/>
          </p:cNvSpPr>
          <p:nvPr/>
        </p:nvSpPr>
        <p:spPr bwMode="auto">
          <a:xfrm>
            <a:off x="684213" y="4724400"/>
            <a:ext cx="6832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Subtraction implemented by addition &amp; 1's complement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Still two representations of 0!  This causes some problems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Some complexities in addition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autoUpdateAnimBg="0"/>
      <p:bldP spid="378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FAAD937-2529-404F-88FA-5557804AADDF}" type="slidenum">
              <a:rPr lang="en-US">
                <a:latin typeface="+mn-lt"/>
              </a:rPr>
              <a:pPr defTabSz="820738">
                <a:defRPr/>
              </a:pPr>
              <a:t>34</a:t>
            </a:fld>
            <a:endParaRPr lang="en-US">
              <a:latin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38" y="177800"/>
            <a:ext cx="6249987" cy="12827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Addition and Subtraction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en-US" altLang="en-US" smtClean="0"/>
              <a:t>1’s Complement 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309938" y="1700213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3278188" y="24050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4065588" y="1700213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4065588" y="2443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5519738" y="1738313"/>
            <a:ext cx="6794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5716588" y="24431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6618288" y="1738313"/>
            <a:ext cx="7620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1000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719888" y="24812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3354388" y="4202113"/>
            <a:ext cx="3937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3265488" y="49069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3951288" y="4202113"/>
            <a:ext cx="7620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>
            <a:off x="4052888" y="49450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7"/>
          <p:cNvSpPr>
            <a:spLocks noChangeArrowheads="1"/>
          </p:cNvSpPr>
          <p:nvPr/>
        </p:nvSpPr>
        <p:spPr bwMode="auto">
          <a:xfrm>
            <a:off x="5735638" y="4240213"/>
            <a:ext cx="4508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38929" name="Line 18"/>
          <p:cNvSpPr>
            <a:spLocks noChangeShapeType="1"/>
          </p:cNvSpPr>
          <p:nvPr/>
        </p:nvSpPr>
        <p:spPr bwMode="auto">
          <a:xfrm>
            <a:off x="5703888" y="494506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9"/>
          <p:cNvSpPr>
            <a:spLocks noChangeArrowheads="1"/>
          </p:cNvSpPr>
          <p:nvPr/>
        </p:nvSpPr>
        <p:spPr bwMode="auto">
          <a:xfrm>
            <a:off x="6491288" y="4240213"/>
            <a:ext cx="63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1110</a:t>
            </a:r>
          </a:p>
        </p:txBody>
      </p:sp>
      <p:sp>
        <p:nvSpPr>
          <p:cNvPr id="38931" name="Line 20"/>
          <p:cNvSpPr>
            <a:spLocks noChangeShapeType="1"/>
          </p:cNvSpPr>
          <p:nvPr/>
        </p:nvSpPr>
        <p:spPr bwMode="auto">
          <a:xfrm>
            <a:off x="6491288" y="4983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1"/>
          <p:cNvSpPr>
            <a:spLocks noChangeShapeType="1"/>
          </p:cNvSpPr>
          <p:nvPr/>
        </p:nvSpPr>
        <p:spPr bwMode="auto">
          <a:xfrm>
            <a:off x="6745288" y="3433763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2"/>
          <p:cNvSpPr>
            <a:spLocks noChangeShapeType="1"/>
          </p:cNvSpPr>
          <p:nvPr/>
        </p:nvSpPr>
        <p:spPr bwMode="auto">
          <a:xfrm>
            <a:off x="6738938" y="29448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3"/>
          <p:cNvSpPr>
            <a:spLocks noChangeShapeType="1"/>
          </p:cNvSpPr>
          <p:nvPr/>
        </p:nvSpPr>
        <p:spPr bwMode="auto">
          <a:xfrm>
            <a:off x="6745288" y="3243263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4"/>
          <p:cNvSpPr>
            <a:spLocks noChangeArrowheads="1"/>
          </p:cNvSpPr>
          <p:nvPr/>
        </p:nvSpPr>
        <p:spPr bwMode="auto">
          <a:xfrm>
            <a:off x="4446588" y="312261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End around carry</a:t>
            </a:r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4059238" y="53832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4065588" y="5681663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4040188" y="58213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28"/>
          <p:cNvSpPr>
            <a:spLocks noChangeArrowheads="1"/>
          </p:cNvSpPr>
          <p:nvPr/>
        </p:nvSpPr>
        <p:spPr bwMode="auto">
          <a:xfrm>
            <a:off x="1804988" y="552291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End around carry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0DF9534-CE79-43F2-847F-70BB0E69A28A}" type="slidenum">
              <a:rPr lang="en-US">
                <a:latin typeface="+mn-lt"/>
              </a:rPr>
              <a:pPr defTabSz="820738">
                <a:defRPr/>
              </a:pPr>
              <a:t>35</a:t>
            </a:fld>
            <a:endParaRPr lang="en-US">
              <a:latin typeface="+mn-lt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14313"/>
            <a:ext cx="6330950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en-US" smtClean="0"/>
              <a:t>Addition and Subtraction 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en-US" altLang="en-US" smtClean="0"/>
              <a:t>1’s Complement 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454150" y="1466850"/>
            <a:ext cx="53594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Why does end-around carry work?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Its equivalent to subtracting 2   and adding 1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5099050" y="17716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1835150" y="2419350"/>
            <a:ext cx="5588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M - N  =  M + N  =  M + (2   - 1 - N)  =  (M - N) + 2   - 1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4489450" y="22669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6851650" y="22923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7689850" y="2432050"/>
            <a:ext cx="908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(M &gt; N)</a:t>
            </a: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>
            <a:off x="3282950" y="23876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1797050" y="3028950"/>
            <a:ext cx="4946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-M + (-N)  =  M + N  =  (2   - M - 1) + (2   - N - 1)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                             = 2   + [2   - 1 - (M + N)] - 1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4337050" y="2876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5746750" y="28638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4197350" y="33591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4794250" y="33591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2" name="Rectangle 17"/>
          <p:cNvSpPr>
            <a:spLocks noChangeArrowheads="1"/>
          </p:cNvSpPr>
          <p:nvPr/>
        </p:nvSpPr>
        <p:spPr bwMode="auto">
          <a:xfrm>
            <a:off x="7461250" y="3206750"/>
            <a:ext cx="114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M + N &lt; 2</a:t>
            </a:r>
          </a:p>
        </p:txBody>
      </p: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8502650" y="3041650"/>
            <a:ext cx="482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n-1</a:t>
            </a:r>
          </a:p>
        </p:txBody>
      </p:sp>
      <p:sp>
        <p:nvSpPr>
          <p:cNvPr id="39954" name="Rectangle 19"/>
          <p:cNvSpPr>
            <a:spLocks noChangeArrowheads="1"/>
          </p:cNvSpPr>
          <p:nvPr/>
        </p:nvSpPr>
        <p:spPr bwMode="auto">
          <a:xfrm>
            <a:off x="1758950" y="3905250"/>
            <a:ext cx="264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after end around carry:</a:t>
            </a:r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3841750" y="4387850"/>
            <a:ext cx="1955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=  2   - 1 - (M + N)</a:t>
            </a:r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4273550" y="42100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1720850" y="4883150"/>
            <a:ext cx="6727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this is the correct form for representing -(M + N) in 1's comp!</a:t>
            </a:r>
          </a:p>
        </p:txBody>
      </p:sp>
      <p:sp>
        <p:nvSpPr>
          <p:cNvPr id="39958" name="Line 11"/>
          <p:cNvSpPr>
            <a:spLocks noChangeShapeType="1"/>
          </p:cNvSpPr>
          <p:nvPr/>
        </p:nvSpPr>
        <p:spPr bwMode="auto">
          <a:xfrm>
            <a:off x="3571875" y="3000375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11"/>
          <p:cNvSpPr>
            <a:spLocks noChangeShapeType="1"/>
          </p:cNvSpPr>
          <p:nvPr/>
        </p:nvSpPr>
        <p:spPr bwMode="auto">
          <a:xfrm>
            <a:off x="3143250" y="3000375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62878EC-4CD9-49D1-8F49-2606F6AE4925}" type="slidenum">
              <a:rPr lang="en-US">
                <a:latin typeface="+mn-lt"/>
              </a:rPr>
              <a:pPr defTabSz="820738">
                <a:defRPr/>
              </a:pPr>
              <a:t>36</a:t>
            </a:fld>
            <a:endParaRPr lang="en-US">
              <a:latin typeface="+mn-lt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7245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73150" y="1408113"/>
            <a:ext cx="1276350" cy="449262"/>
            <a:chOff x="1073150" y="971550"/>
            <a:chExt cx="1276350" cy="449263"/>
          </a:xfrm>
        </p:grpSpPr>
        <p:sp>
          <p:nvSpPr>
            <p:cNvPr id="40985" name="Rectangle 7"/>
            <p:cNvSpPr>
              <a:spLocks noChangeArrowheads="1"/>
            </p:cNvSpPr>
            <p:nvPr/>
          </p:nvSpPr>
          <p:spPr bwMode="auto">
            <a:xfrm>
              <a:off x="1073150" y="1123950"/>
              <a:ext cx="1276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N* = 2   - N</a:t>
              </a:r>
            </a:p>
          </p:txBody>
        </p:sp>
        <p:sp>
          <p:nvSpPr>
            <p:cNvPr id="40986" name="Rectangle 8"/>
            <p:cNvSpPr>
              <a:spLocks noChangeArrowheads="1"/>
            </p:cNvSpPr>
            <p:nvPr/>
          </p:nvSpPr>
          <p:spPr bwMode="auto">
            <a:xfrm>
              <a:off x="1720850" y="971550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22350" y="1357313"/>
            <a:ext cx="7080250" cy="1423987"/>
            <a:chOff x="1022350" y="1560501"/>
            <a:chExt cx="7080250" cy="1423981"/>
          </a:xfrm>
        </p:grpSpPr>
        <p:sp>
          <p:nvSpPr>
            <p:cNvPr id="40978" name="Rectangle 13"/>
            <p:cNvSpPr>
              <a:spLocks noChangeArrowheads="1"/>
            </p:cNvSpPr>
            <p:nvPr/>
          </p:nvSpPr>
          <p:spPr bwMode="auto">
            <a:xfrm>
              <a:off x="5530850" y="1560501"/>
              <a:ext cx="2667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4</a:t>
              </a:r>
            </a:p>
          </p:txBody>
        </p:sp>
        <p:grpSp>
          <p:nvGrpSpPr>
            <p:cNvPr id="40979" name="Group 23"/>
            <p:cNvGrpSpPr>
              <a:grpSpLocks/>
            </p:cNvGrpSpPr>
            <p:nvPr/>
          </p:nvGrpSpPr>
          <p:grpSpPr bwMode="auto">
            <a:xfrm>
              <a:off x="1022350" y="1754169"/>
              <a:ext cx="7080250" cy="1230313"/>
              <a:chOff x="1022350" y="1479550"/>
              <a:chExt cx="7080250" cy="1230313"/>
            </a:xfrm>
          </p:grpSpPr>
          <p:sp>
            <p:nvSpPr>
              <p:cNvPr id="40980" name="Rectangle 9"/>
              <p:cNvSpPr>
                <a:spLocks noChangeArrowheads="1"/>
              </p:cNvSpPr>
              <p:nvPr/>
            </p:nvSpPr>
            <p:spPr bwMode="auto">
              <a:xfrm>
                <a:off x="1022350" y="2038350"/>
                <a:ext cx="3427413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Example: 2’s complement of 7</a:t>
                </a:r>
              </a:p>
            </p:txBody>
          </p:sp>
          <p:grpSp>
            <p:nvGrpSpPr>
              <p:cNvPr id="40981" name="Group 22"/>
              <p:cNvGrpSpPr>
                <a:grpSpLocks/>
              </p:cNvGrpSpPr>
              <p:nvPr/>
            </p:nvGrpSpPr>
            <p:grpSpPr bwMode="auto">
              <a:xfrm>
                <a:off x="4895850" y="1479550"/>
                <a:ext cx="3206750" cy="1230313"/>
                <a:chOff x="4895850" y="1479550"/>
                <a:chExt cx="3206750" cy="1230313"/>
              </a:xfrm>
            </p:grpSpPr>
            <p:sp>
              <p:nvSpPr>
                <p:cNvPr id="40982" name="Rectangle 10"/>
                <p:cNvSpPr>
                  <a:spLocks noChangeArrowheads="1"/>
                </p:cNvSpPr>
                <p:nvPr/>
              </p:nvSpPr>
              <p:spPr bwMode="auto">
                <a:xfrm>
                  <a:off x="5378450" y="1479550"/>
                  <a:ext cx="2724150" cy="1230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charset="0"/>
                      <a:cs typeface="Zar" pitchFamily="2" charset="-78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Font typeface="Wingdings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charset="0"/>
                      <a:cs typeface="Zar" pitchFamily="2" charset="-78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8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9pPr>
                </a:lstStyle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2   =  10000</a:t>
                  </a: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  <a:cs typeface="Arial" charset="0"/>
                  </a:endParaRP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7   =    0111</a:t>
                  </a: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  <a:cs typeface="Arial" charset="0"/>
                  </a:endParaRPr>
                </a:p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           1001  = repr. of -7</a:t>
                  </a:r>
                </a:p>
              </p:txBody>
            </p:sp>
            <p:sp>
              <p:nvSpPr>
                <p:cNvPr id="40983" name="Line 11"/>
                <p:cNvSpPr>
                  <a:spLocks noChangeShapeType="1"/>
                </p:cNvSpPr>
                <p:nvPr/>
              </p:nvSpPr>
              <p:spPr bwMode="auto">
                <a:xfrm>
                  <a:off x="6013450" y="2197100"/>
                  <a:ext cx="723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4" name="Rectangle 17"/>
                <p:cNvSpPr>
                  <a:spLocks noChangeArrowheads="1"/>
                </p:cNvSpPr>
                <p:nvPr/>
              </p:nvSpPr>
              <p:spPr bwMode="auto">
                <a:xfrm>
                  <a:off x="4895850" y="1936750"/>
                  <a:ext cx="546100" cy="296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charset="0"/>
                      <a:cs typeface="Zar" pitchFamily="2" charset="-78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Font typeface="Wingdings" pitchFamily="2" charset="2"/>
                    <a:buChar char="×"/>
                    <a:defRPr sz="3200">
                      <a:solidFill>
                        <a:srgbClr val="0000FF"/>
                      </a:solidFill>
                      <a:latin typeface="Arial" charset="0"/>
                      <a:cs typeface="Zar" pitchFamily="2" charset="-78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8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−"/>
                    <a:defRPr sz="2000">
                      <a:solidFill>
                        <a:schemeClr val="tx1"/>
                      </a:solidFill>
                      <a:latin typeface="Arial" charset="0"/>
                      <a:cs typeface="Zar" pitchFamily="2" charset="-78"/>
                    </a:defRPr>
                  </a:lvl9pPr>
                </a:lstStyle>
                <a:p>
                  <a:pPr algn="l" rtl="0">
                    <a:lnSpc>
                      <a:spcPct val="8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cs typeface="Arial" charset="0"/>
                    </a:rPr>
                    <a:t>sub</a:t>
                  </a:r>
                </a:p>
              </p:txBody>
            </p:sp>
          </p:grp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971550" y="3206750"/>
            <a:ext cx="7054850" cy="1408113"/>
            <a:chOff x="971550" y="3206750"/>
            <a:chExt cx="7054850" cy="1408113"/>
          </a:xfrm>
        </p:grpSpPr>
        <p:grpSp>
          <p:nvGrpSpPr>
            <p:cNvPr id="40972" name="Group 25"/>
            <p:cNvGrpSpPr>
              <a:grpSpLocks/>
            </p:cNvGrpSpPr>
            <p:nvPr/>
          </p:nvGrpSpPr>
          <p:grpSpPr bwMode="auto">
            <a:xfrm>
              <a:off x="971550" y="3206750"/>
              <a:ext cx="7054850" cy="1408113"/>
              <a:chOff x="971550" y="3206750"/>
              <a:chExt cx="7054850" cy="1408113"/>
            </a:xfrm>
          </p:grpSpPr>
          <p:sp>
            <p:nvSpPr>
              <p:cNvPr id="40974" name="Rectangle 12"/>
              <p:cNvSpPr>
                <a:spLocks noChangeArrowheads="1"/>
              </p:cNvSpPr>
              <p:nvPr/>
            </p:nvSpPr>
            <p:spPr bwMode="auto">
              <a:xfrm>
                <a:off x="971550" y="3409950"/>
                <a:ext cx="3503613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Example: 2’s complement of -7</a:t>
                </a:r>
              </a:p>
            </p:txBody>
          </p:sp>
          <p:sp>
            <p:nvSpPr>
              <p:cNvPr id="40975" name="Rectangle 14"/>
              <p:cNvSpPr>
                <a:spLocks noChangeArrowheads="1"/>
              </p:cNvSpPr>
              <p:nvPr/>
            </p:nvSpPr>
            <p:spPr bwMode="auto">
              <a:xfrm>
                <a:off x="5378450" y="3384550"/>
                <a:ext cx="264795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2   =  10000</a:t>
                </a: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cs typeface="Arial" charset="0"/>
                </a:endParaRP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-7  =    1001</a:t>
                </a: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cs typeface="Arial" charset="0"/>
                </a:endParaRPr>
              </a:p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           0111  = repr. of 7</a:t>
                </a:r>
              </a:p>
            </p:txBody>
          </p:sp>
          <p:sp>
            <p:nvSpPr>
              <p:cNvPr id="40976" name="Line 15"/>
              <p:cNvSpPr>
                <a:spLocks noChangeShapeType="1"/>
              </p:cNvSpPr>
              <p:nvPr/>
            </p:nvSpPr>
            <p:spPr bwMode="auto">
              <a:xfrm>
                <a:off x="6013450" y="4102100"/>
                <a:ext cx="723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7" name="Rectangle 16"/>
              <p:cNvSpPr>
                <a:spLocks noChangeArrowheads="1"/>
              </p:cNvSpPr>
              <p:nvPr/>
            </p:nvSpPr>
            <p:spPr bwMode="auto">
              <a:xfrm>
                <a:off x="5530850" y="3206750"/>
                <a:ext cx="2667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40973" name="Rectangle 18"/>
            <p:cNvSpPr>
              <a:spLocks noChangeArrowheads="1"/>
            </p:cNvSpPr>
            <p:nvPr/>
          </p:nvSpPr>
          <p:spPr bwMode="auto">
            <a:xfrm>
              <a:off x="4819650" y="3841750"/>
              <a:ext cx="5461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sub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958850" y="4895850"/>
            <a:ext cx="5302250" cy="1585913"/>
            <a:chOff x="958850" y="4895850"/>
            <a:chExt cx="5302250" cy="1585913"/>
          </a:xfrm>
        </p:grpSpPr>
        <p:sp>
          <p:nvSpPr>
            <p:cNvPr id="40970" name="Rectangle 19"/>
            <p:cNvSpPr>
              <a:spLocks noChangeArrowheads="1"/>
            </p:cNvSpPr>
            <p:nvPr/>
          </p:nvSpPr>
          <p:spPr bwMode="auto">
            <a:xfrm>
              <a:off x="958850" y="4895850"/>
              <a:ext cx="20447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Shortcut method:</a:t>
              </a:r>
            </a:p>
          </p:txBody>
        </p:sp>
        <p:sp>
          <p:nvSpPr>
            <p:cNvPr id="40971" name="Rectangle 20"/>
            <p:cNvSpPr>
              <a:spLocks noChangeArrowheads="1"/>
            </p:cNvSpPr>
            <p:nvPr/>
          </p:nvSpPr>
          <p:spPr bwMode="auto">
            <a:xfrm>
              <a:off x="1187450" y="5251450"/>
              <a:ext cx="5073650" cy="123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2’s complement = bit-wise complement + 1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0111 -&gt; 1000 + 1 -&gt; 1001 (representation of -7)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1001 -&gt; 0110 + 1 -&gt; 0111 (representation of 7)</a:t>
              </a: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28625" y="998538"/>
            <a:ext cx="75184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If N is a positive number, then its 2's complement, N*, is defined as: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4775394-3252-4418-AFEA-8E53B561BA46}" type="slidenum">
              <a:rPr lang="en-US">
                <a:latin typeface="+mn-lt"/>
              </a:rPr>
              <a:pPr defTabSz="820738">
                <a:defRPr/>
              </a:pPr>
              <a:t>37</a:t>
            </a:fld>
            <a:endParaRPr lang="en-US">
              <a:latin typeface="+mn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نمايش اعداد</a:t>
            </a:r>
            <a:endParaRPr lang="en-US" altLang="en-US" sz="3600" smtClean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817245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en-US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en-US" smtClean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4213" y="4724400"/>
            <a:ext cx="68326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Only one representation for 0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One more negative number than positive number (-8)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Number range for n bits = -(2 </a:t>
            </a:r>
            <a:r>
              <a:rPr lang="en-US" altLang="en-US" sz="1800" baseline="30000">
                <a:solidFill>
                  <a:schemeClr val="tx1"/>
                </a:solidFill>
                <a:cs typeface="Arial" charset="0"/>
              </a:rPr>
              <a:t>n-1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) to (2 </a:t>
            </a:r>
            <a:r>
              <a:rPr lang="en-US" altLang="en-US" sz="1800" baseline="30000">
                <a:solidFill>
                  <a:schemeClr val="tx1"/>
                </a:solidFill>
                <a:cs typeface="Arial" charset="0"/>
              </a:rPr>
              <a:t>n-1 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-1)</a:t>
            </a: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199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268413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90550" y="2278063"/>
            <a:ext cx="170815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Like 1's comp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except shifted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one position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clockwise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autoUpdateAnimBg="0"/>
      <p:bldP spid="419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C92BCBE-8110-43A2-9F33-26CBAE07369D}" type="slidenum">
              <a:rPr lang="en-US">
                <a:latin typeface="+mn-lt"/>
              </a:rPr>
              <a:pPr defTabSz="820738">
                <a:defRPr/>
              </a:pPr>
              <a:t>38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مکمل 2</a:t>
            </a:r>
            <a:endParaRPr lang="en-US" altLang="en-US" sz="3600" smtClean="0"/>
          </a:p>
        </p:txBody>
      </p:sp>
      <p:sp>
        <p:nvSpPr>
          <p:cNvPr id="43012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2800" smtClean="0"/>
              <a:t>Here’s an easier way to compute the </a:t>
            </a:r>
            <a:r>
              <a:rPr lang="en-US" altLang="en-US" sz="2800" i="1" smtClean="0"/>
              <a:t>2’s</a:t>
            </a:r>
            <a:r>
              <a:rPr lang="en-US" altLang="en-US" sz="2800" smtClean="0"/>
              <a:t> complement:</a:t>
            </a:r>
          </a:p>
          <a:p>
            <a:pPr lvl="1" algn="l" rtl="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Leave all least significant 0’s and first 1 unchanged.</a:t>
            </a:r>
          </a:p>
          <a:p>
            <a:pPr lvl="1" algn="l" rtl="0" eaLnBrk="1" hangingPunct="1">
              <a:buFont typeface="Wingdings" pitchFamily="2" charset="2"/>
              <a:buAutoNum type="arabicPeriod"/>
            </a:pPr>
            <a:r>
              <a:rPr lang="en-US" altLang="en-US" sz="2000" smtClean="0"/>
              <a:t>Replace 0 with 1 and 1 with 0 in all remaining more significant bits.</a:t>
            </a:r>
          </a:p>
          <a:p>
            <a:pPr algn="l" rtl="0" eaLnBrk="1" hangingPunct="1"/>
            <a:endParaRPr lang="en-US" altLang="en-US" sz="280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71550" y="3689350"/>
            <a:ext cx="7993063" cy="2187575"/>
            <a:chOff x="612" y="2324"/>
            <a:chExt cx="5035" cy="1378"/>
          </a:xfrm>
        </p:grpSpPr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612" y="2324"/>
              <a:ext cx="5035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01917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Examples:</a:t>
              </a:r>
              <a:b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</a:br>
              <a:endPara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  <a:p>
              <a:pPr lvl="1" defTabSz="101917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 = 1010 			N = 01011000</a:t>
              </a:r>
              <a:b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</a:b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       01 10			      10101000	</a:t>
              </a:r>
            </a:p>
            <a:p>
              <a:pPr lvl="1" defTabSz="101917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2’s complement	 2’s complement</a:t>
              </a:r>
            </a:p>
          </p:txBody>
        </p:sp>
        <p:sp>
          <p:nvSpPr>
            <p:cNvPr id="43015" name="Text Box 67"/>
            <p:cNvSpPr txBox="1">
              <a:spLocks noChangeArrowheads="1"/>
            </p:cNvSpPr>
            <p:nvPr/>
          </p:nvSpPr>
          <p:spPr bwMode="auto">
            <a:xfrm>
              <a:off x="1614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unchanged</a:t>
              </a:r>
            </a:p>
          </p:txBody>
        </p:sp>
        <p:sp>
          <p:nvSpPr>
            <p:cNvPr id="43016" name="Text Box 68"/>
            <p:cNvSpPr txBox="1">
              <a:spLocks noChangeArrowheads="1"/>
            </p:cNvSpPr>
            <p:nvPr/>
          </p:nvSpPr>
          <p:spPr bwMode="auto">
            <a:xfrm>
              <a:off x="702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complement</a:t>
              </a:r>
            </a:p>
          </p:txBody>
        </p:sp>
        <p:sp>
          <p:nvSpPr>
            <p:cNvPr id="43017" name="Text Box 69"/>
            <p:cNvSpPr txBox="1">
              <a:spLocks noChangeArrowheads="1"/>
            </p:cNvSpPr>
            <p:nvPr/>
          </p:nvSpPr>
          <p:spPr bwMode="auto">
            <a:xfrm>
              <a:off x="3973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unchanged</a:t>
              </a:r>
            </a:p>
          </p:txBody>
        </p:sp>
        <p:sp>
          <p:nvSpPr>
            <p:cNvPr id="43018" name="Text Box 70"/>
            <p:cNvSpPr txBox="1">
              <a:spLocks noChangeArrowheads="1"/>
            </p:cNvSpPr>
            <p:nvPr/>
          </p:nvSpPr>
          <p:spPr bwMode="auto">
            <a:xfrm>
              <a:off x="3061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charset="0"/>
                </a:rPr>
                <a:t>complement</a:t>
              </a:r>
            </a:p>
          </p:txBody>
        </p:sp>
        <p:sp>
          <p:nvSpPr>
            <p:cNvPr id="43019" name="Line 71"/>
            <p:cNvSpPr>
              <a:spLocks noChangeShapeType="1"/>
            </p:cNvSpPr>
            <p:nvPr/>
          </p:nvSpPr>
          <p:spPr bwMode="auto">
            <a:xfrm>
              <a:off x="1105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72"/>
            <p:cNvSpPr>
              <a:spLocks noChangeShapeType="1"/>
            </p:cNvSpPr>
            <p:nvPr/>
          </p:nvSpPr>
          <p:spPr bwMode="auto">
            <a:xfrm>
              <a:off x="1105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73"/>
            <p:cNvSpPr>
              <a:spLocks noChangeShapeType="1"/>
            </p:cNvSpPr>
            <p:nvPr/>
          </p:nvSpPr>
          <p:spPr bwMode="auto">
            <a:xfrm>
              <a:off x="1633" y="2755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74"/>
            <p:cNvSpPr>
              <a:spLocks noChangeShapeType="1"/>
            </p:cNvSpPr>
            <p:nvPr/>
          </p:nvSpPr>
          <p:spPr bwMode="auto">
            <a:xfrm>
              <a:off x="1633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75"/>
            <p:cNvSpPr>
              <a:spLocks noChangeShapeType="1"/>
            </p:cNvSpPr>
            <p:nvPr/>
          </p:nvSpPr>
          <p:spPr bwMode="auto">
            <a:xfrm>
              <a:off x="1297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76"/>
            <p:cNvSpPr>
              <a:spLocks noChangeShapeType="1"/>
            </p:cNvSpPr>
            <p:nvPr/>
          </p:nvSpPr>
          <p:spPr bwMode="auto">
            <a:xfrm>
              <a:off x="3272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77"/>
            <p:cNvSpPr>
              <a:spLocks noChangeShapeType="1"/>
            </p:cNvSpPr>
            <p:nvPr/>
          </p:nvSpPr>
          <p:spPr bwMode="auto">
            <a:xfrm>
              <a:off x="3272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78"/>
            <p:cNvSpPr>
              <a:spLocks noChangeShapeType="1"/>
            </p:cNvSpPr>
            <p:nvPr/>
          </p:nvSpPr>
          <p:spPr bwMode="auto">
            <a:xfrm>
              <a:off x="3593" y="275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79"/>
            <p:cNvSpPr>
              <a:spLocks noChangeShapeType="1"/>
            </p:cNvSpPr>
            <p:nvPr/>
          </p:nvSpPr>
          <p:spPr bwMode="auto">
            <a:xfrm flipH="1">
              <a:off x="3980" y="2750"/>
              <a:ext cx="21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80"/>
            <p:cNvSpPr>
              <a:spLocks noChangeShapeType="1"/>
            </p:cNvSpPr>
            <p:nvPr/>
          </p:nvSpPr>
          <p:spPr bwMode="auto">
            <a:xfrm>
              <a:off x="3977" y="275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283DB7D-2FCB-460D-A5EA-1917D83E75C9}" type="slidenum">
              <a:rPr lang="en-US">
                <a:latin typeface="+mn-lt"/>
              </a:rPr>
              <a:pPr defTabSz="820738">
                <a:defRPr/>
              </a:pPr>
              <a:t>39</a:t>
            </a:fld>
            <a:endParaRPr lang="en-US">
              <a:latin typeface="+mn-lt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جمع و تفريق</a:t>
            </a:r>
            <a:br>
              <a:rPr lang="fa-IR" altLang="en-US" smtClean="0"/>
            </a:br>
            <a:r>
              <a:rPr lang="fa-IR" altLang="en-US" smtClean="0"/>
              <a:t>مکمل 2</a:t>
            </a:r>
            <a:endParaRPr lang="en-US" altLang="en-US" smtClean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356100" y="146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4337050" y="217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5124450" y="146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5124450" y="220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6565900" y="1504950"/>
            <a:ext cx="692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6775450" y="2209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7562850" y="15049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7562850" y="22479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4400550" y="3968750"/>
            <a:ext cx="406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4324350" y="46736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5111750" y="39687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5111750" y="47117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6781800" y="400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6762750" y="471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7550150" y="400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7550150" y="474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>
            <a:off x="7797800" y="26606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7804150" y="28067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3"/>
          <p:cNvSpPr>
            <a:spLocks noChangeShapeType="1"/>
          </p:cNvSpPr>
          <p:nvPr/>
        </p:nvSpPr>
        <p:spPr bwMode="auto">
          <a:xfrm>
            <a:off x="5295900" y="51117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>
            <a:off x="5302250" y="53594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Rectangle 26"/>
          <p:cNvSpPr>
            <a:spLocks noChangeArrowheads="1"/>
          </p:cNvSpPr>
          <p:nvPr/>
        </p:nvSpPr>
        <p:spPr bwMode="auto">
          <a:xfrm>
            <a:off x="984250" y="5797550"/>
            <a:ext cx="7437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Simpler addition scheme makes 2’s complement the most common</a:t>
            </a:r>
          </a:p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choice for integer number systems within digital systems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57188" y="3071813"/>
            <a:ext cx="3552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Can the carry-outs be ignored?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5750" y="3498850"/>
            <a:ext cx="44878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Yes, reason explained in the next slide.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32C2C10-E996-41C6-B1E8-D35A2AE57A0F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سيستم نمايش اعداد (دسيمال)</a:t>
            </a:r>
            <a:endParaRPr lang="en-US" altLang="en-US" sz="360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The value of </a:t>
            </a:r>
            <a:endParaRPr lang="en-US" altLang="en-US" sz="2400">
              <a:solidFill>
                <a:schemeClr val="accent2"/>
              </a:solidFill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800">
                <a:sym typeface="Symbol" pitchFamily="18" charset="2"/>
              </a:rPr>
              <a:t>A</a:t>
            </a:r>
            <a:r>
              <a:rPr lang="en-US" altLang="en-US" sz="2800" baseline="-25000">
                <a:sym typeface="Symbol" pitchFamily="18" charset="2"/>
              </a:rPr>
              <a:t>n-1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n-2</a:t>
            </a:r>
            <a:r>
              <a:rPr lang="en-US" altLang="en-US" sz="2800">
                <a:sym typeface="Symbol" pitchFamily="18" charset="2"/>
              </a:rPr>
              <a:t> … A</a:t>
            </a:r>
            <a:r>
              <a:rPr lang="en-US" altLang="en-US" sz="2800" baseline="-25000">
                <a:sym typeface="Symbol" pitchFamily="18" charset="2"/>
              </a:rPr>
              <a:t>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0</a:t>
            </a:r>
            <a:r>
              <a:rPr lang="en-US" altLang="en-US" sz="2800">
                <a:sym typeface="Symbol" pitchFamily="18" charset="2"/>
              </a:rPr>
              <a:t> . A</a:t>
            </a:r>
            <a:r>
              <a:rPr lang="en-US" altLang="en-US" sz="2800" baseline="-25000">
                <a:sym typeface="Symbol" pitchFamily="18" charset="2"/>
              </a:rPr>
              <a:t>-1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-2</a:t>
            </a:r>
            <a:r>
              <a:rPr lang="en-US" altLang="en-US" sz="2800">
                <a:sym typeface="Symbol" pitchFamily="18" charset="2"/>
              </a:rPr>
              <a:t> … A</a:t>
            </a:r>
            <a:r>
              <a:rPr lang="en-US" altLang="en-US" sz="2800" baseline="-25000">
                <a:sym typeface="Symbol" pitchFamily="18" charset="2"/>
              </a:rPr>
              <a:t>-m+1</a:t>
            </a:r>
            <a:r>
              <a:rPr lang="en-US" altLang="en-US" sz="2800">
                <a:sym typeface="Symbol" pitchFamily="18" charset="2"/>
              </a:rPr>
              <a:t> A</a:t>
            </a:r>
            <a:r>
              <a:rPr lang="en-US" altLang="en-US" sz="2800" baseline="-25000">
                <a:sym typeface="Symbol" pitchFamily="18" charset="2"/>
              </a:rPr>
              <a:t>-m</a:t>
            </a:r>
            <a:endParaRPr lang="en-US" altLang="en-US" sz="2400"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 sz="3600" baseline="-25000">
                <a:sym typeface="Symbol" pitchFamily="18" charset="2"/>
              </a:rPr>
              <a:t>i=n-1..0</a:t>
            </a:r>
            <a:r>
              <a:rPr lang="en-US" altLang="en-US" sz="3200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(A</a:t>
            </a:r>
            <a:r>
              <a:rPr lang="en-US" altLang="en-US" sz="2800" baseline="-25000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  10</a:t>
            </a:r>
            <a:r>
              <a:rPr lang="en-US" altLang="en-US" sz="2800" baseline="30000">
                <a:sym typeface="Symbol" pitchFamily="18" charset="2"/>
              </a:rPr>
              <a:t>i </a:t>
            </a:r>
            <a:r>
              <a:rPr lang="en-US" altLang="en-US" sz="2800">
                <a:sym typeface="Symbol" pitchFamily="18" charset="2"/>
              </a:rPr>
              <a:t>) + </a:t>
            </a:r>
            <a:r>
              <a:rPr lang="en-US" altLang="en-US" sz="3600">
                <a:sym typeface="Symbol" pitchFamily="18" charset="2"/>
              </a:rPr>
              <a:t></a:t>
            </a:r>
            <a:r>
              <a:rPr lang="en-US" altLang="en-US" sz="3600" baseline="-25000">
                <a:sym typeface="Symbol" pitchFamily="18" charset="2"/>
              </a:rPr>
              <a:t>i=-m..-1</a:t>
            </a:r>
            <a:r>
              <a:rPr lang="en-US" altLang="en-US" sz="3200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(A</a:t>
            </a:r>
            <a:r>
              <a:rPr lang="en-US" altLang="en-US" sz="2800" baseline="-25000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  10</a:t>
            </a:r>
            <a:r>
              <a:rPr lang="en-US" altLang="en-US" sz="2800" baseline="30000">
                <a:sym typeface="Symbol" pitchFamily="18" charset="2"/>
              </a:rPr>
              <a:t>i </a:t>
            </a:r>
            <a:r>
              <a:rPr lang="en-US" altLang="en-US" sz="2800">
                <a:sym typeface="Symbol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en-US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en-US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800">
                <a:sym typeface="Symbol" pitchFamily="18" charset="2"/>
              </a:rPr>
              <a:t>(126.53)</a:t>
            </a:r>
            <a:r>
              <a:rPr lang="en-US" altLang="en-US" sz="2800" baseline="-25000">
                <a:solidFill>
                  <a:schemeClr val="accent2"/>
                </a:solidFill>
                <a:sym typeface="Symbol" pitchFamily="18" charset="2"/>
              </a:rPr>
              <a:t>10</a:t>
            </a:r>
            <a:r>
              <a:rPr lang="fa-IR" altLang="en-US" sz="2800" baseline="-25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			= 1*10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+ 2*10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+ 6* 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			5*10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 + 3*10</a:t>
            </a:r>
            <a:r>
              <a:rPr lang="en-US" altLang="en-US" sz="2800" baseline="30000">
                <a:solidFill>
                  <a:schemeClr val="accent2"/>
                </a:solidFill>
                <a:sym typeface="Symbol" pitchFamily="18" charset="2"/>
              </a:rPr>
              <a:t>-2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en-US" sz="28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491D851-620E-4285-937F-A210CCEDC1B7}" type="slidenum">
              <a:rPr lang="en-US">
                <a:latin typeface="+mn-lt"/>
              </a:rPr>
              <a:pPr defTabSz="820738">
                <a:defRPr/>
              </a:pPr>
              <a:t>40</a:t>
            </a:fld>
            <a:endParaRPr lang="en-US">
              <a:latin typeface="+mn-lt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جمع و تفريق</a:t>
            </a:r>
            <a:br>
              <a:rPr lang="fa-IR" altLang="en-US" smtClean="0"/>
            </a:br>
            <a:r>
              <a:rPr lang="fa-IR" altLang="en-US" smtClean="0"/>
              <a:t>مکمل 2</a:t>
            </a:r>
            <a:endParaRPr lang="en-US" altLang="en-US" smtClean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492250" y="1377950"/>
            <a:ext cx="391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Why can the carry-out be ignored?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76375" y="1873250"/>
            <a:ext cx="5321300" cy="1211263"/>
            <a:chOff x="884" y="1180"/>
            <a:chExt cx="3352" cy="763"/>
          </a:xfrm>
        </p:grpSpPr>
        <p:sp>
          <p:nvSpPr>
            <p:cNvPr id="45072" name="Rectangle 6"/>
            <p:cNvSpPr>
              <a:spLocks noChangeArrowheads="1"/>
            </p:cNvSpPr>
            <p:nvPr/>
          </p:nvSpPr>
          <p:spPr bwMode="auto">
            <a:xfrm>
              <a:off x="884" y="1180"/>
              <a:ext cx="166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-M + N when N &gt; M &gt; 0:</a:t>
              </a:r>
            </a:p>
          </p:txBody>
        </p:sp>
        <p:sp>
          <p:nvSpPr>
            <p:cNvPr id="45073" name="Rectangle 7"/>
            <p:cNvSpPr>
              <a:spLocks noChangeArrowheads="1"/>
            </p:cNvSpPr>
            <p:nvPr/>
          </p:nvSpPr>
          <p:spPr bwMode="auto">
            <a:xfrm>
              <a:off x="1156" y="1492"/>
              <a:ext cx="28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M*  +  N  =  (2    - M)  +  N  =  2    +  (N - M)</a:t>
              </a:r>
            </a:p>
          </p:txBody>
        </p:sp>
        <p:sp>
          <p:nvSpPr>
            <p:cNvPr id="45074" name="Rectangle 8"/>
            <p:cNvSpPr>
              <a:spLocks noChangeArrowheads="1"/>
            </p:cNvSpPr>
            <p:nvPr/>
          </p:nvSpPr>
          <p:spPr bwMode="auto">
            <a:xfrm>
              <a:off x="2076" y="1380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5" name="Rectangle 9"/>
            <p:cNvSpPr>
              <a:spLocks noChangeArrowheads="1"/>
            </p:cNvSpPr>
            <p:nvPr/>
          </p:nvSpPr>
          <p:spPr bwMode="auto">
            <a:xfrm>
              <a:off x="3164" y="1372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6" name="Rectangle 10"/>
            <p:cNvSpPr>
              <a:spLocks noChangeArrowheads="1"/>
            </p:cNvSpPr>
            <p:nvPr/>
          </p:nvSpPr>
          <p:spPr bwMode="auto">
            <a:xfrm>
              <a:off x="1116" y="1764"/>
              <a:ext cx="30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Ignoring carry-out is just like subtracting 2</a:t>
              </a:r>
            </a:p>
          </p:txBody>
        </p:sp>
        <p:sp>
          <p:nvSpPr>
            <p:cNvPr id="45077" name="Rectangle 11"/>
            <p:cNvSpPr>
              <a:spLocks noChangeArrowheads="1"/>
            </p:cNvSpPr>
            <p:nvPr/>
          </p:nvSpPr>
          <p:spPr bwMode="auto">
            <a:xfrm>
              <a:off x="4068" y="1668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</p:grpSp>
      <p:sp>
        <p:nvSpPr>
          <p:cNvPr id="887825" name="Rectangle 17"/>
          <p:cNvSpPr>
            <a:spLocks noChangeArrowheads="1"/>
          </p:cNvSpPr>
          <p:nvPr/>
        </p:nvSpPr>
        <p:spPr bwMode="auto">
          <a:xfrm>
            <a:off x="1357313" y="5621338"/>
            <a:ext cx="6796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After ignoring the carry, this is just the right 2’s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representation for -(M + N)!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1450" y="3562350"/>
            <a:ext cx="4711700" cy="1851025"/>
            <a:chOff x="1441450" y="3562351"/>
            <a:chExt cx="4711700" cy="1851026"/>
          </a:xfrm>
        </p:grpSpPr>
        <p:sp>
          <p:nvSpPr>
            <p:cNvPr id="45064" name="Rectangle 12"/>
            <p:cNvSpPr>
              <a:spLocks noChangeArrowheads="1"/>
            </p:cNvSpPr>
            <p:nvPr/>
          </p:nvSpPr>
          <p:spPr bwMode="auto">
            <a:xfrm>
              <a:off x="1441450" y="3676651"/>
              <a:ext cx="2846933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-M + -N where N + M &lt;= 2</a:t>
              </a:r>
            </a:p>
          </p:txBody>
        </p:sp>
        <p:sp>
          <p:nvSpPr>
            <p:cNvPr id="45065" name="Rectangle 13"/>
            <p:cNvSpPr>
              <a:spLocks noChangeArrowheads="1"/>
            </p:cNvSpPr>
            <p:nvPr/>
          </p:nvSpPr>
          <p:spPr bwMode="auto">
            <a:xfrm>
              <a:off x="4143372" y="3562351"/>
              <a:ext cx="4826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n-1</a:t>
              </a:r>
            </a:p>
          </p:txBody>
        </p:sp>
        <p:sp>
          <p:nvSpPr>
            <p:cNvPr id="45066" name="Rectangle 14"/>
            <p:cNvSpPr>
              <a:spLocks noChangeArrowheads="1"/>
            </p:cNvSpPr>
            <p:nvPr/>
          </p:nvSpPr>
          <p:spPr bwMode="auto">
            <a:xfrm>
              <a:off x="1873250" y="4184651"/>
              <a:ext cx="4238625" cy="1228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-M + (-N) = M* + N* = (2   - M) + (2   - N)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                             = 2   - (M + N)  +  2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		   = (M + N)* + 2</a:t>
              </a:r>
            </a:p>
          </p:txBody>
        </p:sp>
        <p:sp>
          <p:nvSpPr>
            <p:cNvPr id="45067" name="Rectangle 15"/>
            <p:cNvSpPr>
              <a:spLocks noChangeArrowheads="1"/>
            </p:cNvSpPr>
            <p:nvPr/>
          </p:nvSpPr>
          <p:spPr bwMode="auto">
            <a:xfrm>
              <a:off x="4260850" y="4514852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68" name="Rectangle 16"/>
            <p:cNvSpPr>
              <a:spLocks noChangeArrowheads="1"/>
            </p:cNvSpPr>
            <p:nvPr/>
          </p:nvSpPr>
          <p:spPr bwMode="auto">
            <a:xfrm>
              <a:off x="5873750" y="4502152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69" name="Rectangle 18"/>
            <p:cNvSpPr>
              <a:spLocks noChangeArrowheads="1"/>
            </p:cNvSpPr>
            <p:nvPr/>
          </p:nvSpPr>
          <p:spPr bwMode="auto">
            <a:xfrm>
              <a:off x="4324350" y="4044951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0" name="Rectangle 19"/>
            <p:cNvSpPr>
              <a:spLocks noChangeArrowheads="1"/>
            </p:cNvSpPr>
            <p:nvPr/>
          </p:nvSpPr>
          <p:spPr bwMode="auto">
            <a:xfrm>
              <a:off x="5403850" y="4044951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  <p:sp>
          <p:nvSpPr>
            <p:cNvPr id="45071" name="Rectangle 16"/>
            <p:cNvSpPr>
              <a:spLocks noChangeArrowheads="1"/>
            </p:cNvSpPr>
            <p:nvPr/>
          </p:nvSpPr>
          <p:spPr bwMode="auto">
            <a:xfrm>
              <a:off x="5364170" y="4989525"/>
              <a:ext cx="2794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B581897-8B60-4D6E-95D7-A617D9D96BD0}" type="slidenum">
              <a:rPr lang="en-US">
                <a:latin typeface="+mn-lt"/>
              </a:rPr>
              <a:pPr defTabSz="820738">
                <a:defRPr/>
              </a:pPr>
              <a:t>41</a:t>
            </a:fld>
            <a:endParaRPr lang="en-US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177800"/>
            <a:ext cx="12271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سرريز</a:t>
            </a:r>
            <a:endParaRPr lang="en-US" altLang="en-US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33450" y="539750"/>
            <a:ext cx="24622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Overflow Conditions:</a:t>
            </a:r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5454650" y="5099050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 flipV="1">
            <a:off x="5581650" y="5416550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65722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V="1">
            <a:off x="70675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38350" y="4692650"/>
            <a:ext cx="2286000" cy="1414463"/>
            <a:chOff x="2038350" y="4692650"/>
            <a:chExt cx="2286000" cy="1414463"/>
          </a:xfrm>
        </p:grpSpPr>
        <p:sp>
          <p:nvSpPr>
            <p:cNvPr id="2" name="Line 5"/>
            <p:cNvSpPr>
              <a:spLocks noChangeShapeType="1"/>
            </p:cNvSpPr>
            <p:nvPr/>
          </p:nvSpPr>
          <p:spPr bwMode="auto">
            <a:xfrm>
              <a:off x="4146550" y="4692650"/>
              <a:ext cx="177800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H="1" flipV="1">
              <a:off x="3943350" y="4972050"/>
              <a:ext cx="355600" cy="5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 flipH="1">
              <a:off x="3790950" y="5086350"/>
              <a:ext cx="508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 flipV="1">
              <a:off x="3409950" y="5467350"/>
              <a:ext cx="4191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2546350" y="5543550"/>
              <a:ext cx="609600" cy="20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Line 10"/>
            <p:cNvSpPr>
              <a:spLocks noChangeShapeType="1"/>
            </p:cNvSpPr>
            <p:nvPr/>
          </p:nvSpPr>
          <p:spPr bwMode="auto">
            <a:xfrm flipH="1" flipV="1">
              <a:off x="2038350" y="5391150"/>
              <a:ext cx="520700" cy="39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Rectangle 15"/>
            <p:cNvSpPr>
              <a:spLocks noChangeArrowheads="1"/>
            </p:cNvSpPr>
            <p:nvPr/>
          </p:nvSpPr>
          <p:spPr bwMode="auto">
            <a:xfrm>
              <a:off x="2762250" y="5822950"/>
              <a:ext cx="1104900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5 + 3 = -8</a:t>
              </a:r>
            </a:p>
          </p:txBody>
        </p:sp>
      </p:grp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5162550" y="5797550"/>
            <a:ext cx="1193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-7 - 2 = +7</a:t>
            </a:r>
          </a:p>
        </p:txBody>
      </p: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1111250" y="24066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97150" y="2495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0000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965450" y="2787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206750" y="3117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0010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359150" y="34734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0011</a:t>
            </a:r>
          </a:p>
        </p:txBody>
      </p:sp>
      <p:sp>
        <p:nvSpPr>
          <p:cNvPr id="46096" name="Rectangle 22"/>
          <p:cNvSpPr>
            <a:spLocks noChangeArrowheads="1"/>
          </p:cNvSpPr>
          <p:nvPr/>
        </p:nvSpPr>
        <p:spPr bwMode="auto">
          <a:xfrm>
            <a:off x="1911350" y="48831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1000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206750" y="432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0101</a:t>
            </a:r>
          </a:p>
        </p:txBody>
      </p:sp>
      <p:sp>
        <p:nvSpPr>
          <p:cNvPr id="46098" name="Rectangle 24"/>
          <p:cNvSpPr>
            <a:spLocks noChangeArrowheads="1"/>
          </p:cNvSpPr>
          <p:nvPr/>
        </p:nvSpPr>
        <p:spPr bwMode="auto">
          <a:xfrm>
            <a:off x="2952750" y="4641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0110</a:t>
            </a:r>
          </a:p>
        </p:txBody>
      </p:sp>
      <p:sp>
        <p:nvSpPr>
          <p:cNvPr id="46099" name="Rectangle 25"/>
          <p:cNvSpPr>
            <a:spLocks noChangeArrowheads="1"/>
          </p:cNvSpPr>
          <p:nvPr/>
        </p:nvSpPr>
        <p:spPr bwMode="auto">
          <a:xfrm>
            <a:off x="3371850" y="3879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0100</a:t>
            </a:r>
          </a:p>
        </p:txBody>
      </p:sp>
      <p:sp>
        <p:nvSpPr>
          <p:cNvPr id="46100" name="Rectangle 26"/>
          <p:cNvSpPr>
            <a:spLocks noChangeArrowheads="1"/>
          </p:cNvSpPr>
          <p:nvPr/>
        </p:nvSpPr>
        <p:spPr bwMode="auto">
          <a:xfrm>
            <a:off x="1454150" y="4552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46101" name="Rectangle 27"/>
          <p:cNvSpPr>
            <a:spLocks noChangeArrowheads="1"/>
          </p:cNvSpPr>
          <p:nvPr/>
        </p:nvSpPr>
        <p:spPr bwMode="auto">
          <a:xfrm>
            <a:off x="1250950" y="4184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1010</a:t>
            </a:r>
          </a:p>
        </p:txBody>
      </p:sp>
      <p:sp>
        <p:nvSpPr>
          <p:cNvPr id="46102" name="Rectangle 28"/>
          <p:cNvSpPr>
            <a:spLocks noChangeArrowheads="1"/>
          </p:cNvSpPr>
          <p:nvPr/>
        </p:nvSpPr>
        <p:spPr bwMode="auto">
          <a:xfrm>
            <a:off x="1149350" y="377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1011</a:t>
            </a:r>
          </a:p>
        </p:txBody>
      </p:sp>
      <p:sp>
        <p:nvSpPr>
          <p:cNvPr id="46103" name="Rectangle 29"/>
          <p:cNvSpPr>
            <a:spLocks noChangeArrowheads="1"/>
          </p:cNvSpPr>
          <p:nvPr/>
        </p:nvSpPr>
        <p:spPr bwMode="auto">
          <a:xfrm>
            <a:off x="1174750" y="339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1100</a:t>
            </a:r>
          </a:p>
        </p:txBody>
      </p:sp>
      <p:sp>
        <p:nvSpPr>
          <p:cNvPr id="46104" name="Rectangle 30"/>
          <p:cNvSpPr>
            <a:spLocks noChangeArrowheads="1"/>
          </p:cNvSpPr>
          <p:nvPr/>
        </p:nvSpPr>
        <p:spPr bwMode="auto">
          <a:xfrm>
            <a:off x="1314450" y="3028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1101</a:t>
            </a:r>
          </a:p>
        </p:txBody>
      </p:sp>
      <p:sp>
        <p:nvSpPr>
          <p:cNvPr id="46105" name="Rectangle 31"/>
          <p:cNvSpPr>
            <a:spLocks noChangeArrowheads="1"/>
          </p:cNvSpPr>
          <p:nvPr/>
        </p:nvSpPr>
        <p:spPr bwMode="auto">
          <a:xfrm>
            <a:off x="25590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46106" name="Rectangle 32"/>
          <p:cNvSpPr>
            <a:spLocks noChangeArrowheads="1"/>
          </p:cNvSpPr>
          <p:nvPr/>
        </p:nvSpPr>
        <p:spPr bwMode="auto">
          <a:xfrm>
            <a:off x="1619250" y="2749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1110</a:t>
            </a:r>
          </a:p>
        </p:txBody>
      </p:sp>
      <p:sp>
        <p:nvSpPr>
          <p:cNvPr id="46107" name="Rectangle 33"/>
          <p:cNvSpPr>
            <a:spLocks noChangeArrowheads="1"/>
          </p:cNvSpPr>
          <p:nvPr/>
        </p:nvSpPr>
        <p:spPr bwMode="auto">
          <a:xfrm>
            <a:off x="2012950" y="2482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46108" name="Line 34"/>
          <p:cNvSpPr>
            <a:spLocks noChangeShapeType="1"/>
          </p:cNvSpPr>
          <p:nvPr/>
        </p:nvSpPr>
        <p:spPr bwMode="auto">
          <a:xfrm flipH="1">
            <a:off x="2470150" y="21018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Rectangle 35"/>
          <p:cNvSpPr>
            <a:spLocks noChangeArrowheads="1"/>
          </p:cNvSpPr>
          <p:nvPr/>
        </p:nvSpPr>
        <p:spPr bwMode="auto">
          <a:xfrm>
            <a:off x="2774950" y="21018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+0</a:t>
            </a:r>
          </a:p>
        </p:txBody>
      </p:sp>
      <p:sp>
        <p:nvSpPr>
          <p:cNvPr id="46110" name="Rectangle 36"/>
          <p:cNvSpPr>
            <a:spLocks noChangeArrowheads="1"/>
          </p:cNvSpPr>
          <p:nvPr/>
        </p:nvSpPr>
        <p:spPr bwMode="auto">
          <a:xfrm>
            <a:off x="3460750" y="24955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+1</a:t>
            </a:r>
          </a:p>
        </p:txBody>
      </p:sp>
      <p:sp>
        <p:nvSpPr>
          <p:cNvPr id="46111" name="Rectangle 37"/>
          <p:cNvSpPr>
            <a:spLocks noChangeArrowheads="1"/>
          </p:cNvSpPr>
          <p:nvPr/>
        </p:nvSpPr>
        <p:spPr bwMode="auto">
          <a:xfrm>
            <a:off x="3765550" y="29400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+2</a:t>
            </a:r>
          </a:p>
        </p:txBody>
      </p:sp>
      <p:sp>
        <p:nvSpPr>
          <p:cNvPr id="46112" name="Rectangle 38"/>
          <p:cNvSpPr>
            <a:spLocks noChangeArrowheads="1"/>
          </p:cNvSpPr>
          <p:nvPr/>
        </p:nvSpPr>
        <p:spPr bwMode="auto">
          <a:xfrm>
            <a:off x="4006850" y="339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+3</a:t>
            </a:r>
          </a:p>
        </p:txBody>
      </p:sp>
      <p:sp>
        <p:nvSpPr>
          <p:cNvPr id="46113" name="Rectangle 39"/>
          <p:cNvSpPr>
            <a:spLocks noChangeArrowheads="1"/>
          </p:cNvSpPr>
          <p:nvPr/>
        </p:nvSpPr>
        <p:spPr bwMode="auto">
          <a:xfrm>
            <a:off x="3968750" y="3905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+4</a:t>
            </a:r>
          </a:p>
        </p:txBody>
      </p:sp>
      <p:sp>
        <p:nvSpPr>
          <p:cNvPr id="46114" name="Rectangle 40"/>
          <p:cNvSpPr>
            <a:spLocks noChangeArrowheads="1"/>
          </p:cNvSpPr>
          <p:nvPr/>
        </p:nvSpPr>
        <p:spPr bwMode="auto">
          <a:xfrm>
            <a:off x="3803650" y="4425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+5</a:t>
            </a:r>
          </a:p>
        </p:txBody>
      </p:sp>
      <p:sp>
        <p:nvSpPr>
          <p:cNvPr id="46115" name="Rectangle 41"/>
          <p:cNvSpPr>
            <a:spLocks noChangeArrowheads="1"/>
          </p:cNvSpPr>
          <p:nvPr/>
        </p:nvSpPr>
        <p:spPr bwMode="auto">
          <a:xfrm>
            <a:off x="3536950" y="4806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+6</a:t>
            </a:r>
          </a:p>
        </p:txBody>
      </p:sp>
      <p:sp>
        <p:nvSpPr>
          <p:cNvPr id="46116" name="Rectangle 42"/>
          <p:cNvSpPr>
            <a:spLocks noChangeArrowheads="1"/>
          </p:cNvSpPr>
          <p:nvPr/>
        </p:nvSpPr>
        <p:spPr bwMode="auto">
          <a:xfrm>
            <a:off x="3016250" y="52387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+7</a:t>
            </a:r>
          </a:p>
        </p:txBody>
      </p:sp>
      <p:sp>
        <p:nvSpPr>
          <p:cNvPr id="46117" name="Rectangle 43"/>
          <p:cNvSpPr>
            <a:spLocks noChangeArrowheads="1"/>
          </p:cNvSpPr>
          <p:nvPr/>
        </p:nvSpPr>
        <p:spPr bwMode="auto">
          <a:xfrm>
            <a:off x="1644650" y="5187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-8</a:t>
            </a:r>
          </a:p>
        </p:txBody>
      </p:sp>
      <p:sp>
        <p:nvSpPr>
          <p:cNvPr id="46118" name="Rectangle 44"/>
          <p:cNvSpPr>
            <a:spLocks noChangeArrowheads="1"/>
          </p:cNvSpPr>
          <p:nvPr/>
        </p:nvSpPr>
        <p:spPr bwMode="auto">
          <a:xfrm>
            <a:off x="946150" y="4768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46119" name="Rectangle 45"/>
          <p:cNvSpPr>
            <a:spLocks noChangeArrowheads="1"/>
          </p:cNvSpPr>
          <p:nvPr/>
        </p:nvSpPr>
        <p:spPr bwMode="auto">
          <a:xfrm>
            <a:off x="717550" y="42481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-6</a:t>
            </a:r>
          </a:p>
        </p:txBody>
      </p:sp>
      <p:sp>
        <p:nvSpPr>
          <p:cNvPr id="46120" name="Rectangle 46"/>
          <p:cNvSpPr>
            <a:spLocks noChangeArrowheads="1"/>
          </p:cNvSpPr>
          <p:nvPr/>
        </p:nvSpPr>
        <p:spPr bwMode="auto">
          <a:xfrm>
            <a:off x="527050" y="3663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-5</a:t>
            </a:r>
          </a:p>
        </p:txBody>
      </p:sp>
      <p:sp>
        <p:nvSpPr>
          <p:cNvPr id="46121" name="Rectangle 47"/>
          <p:cNvSpPr>
            <a:spLocks noChangeArrowheads="1"/>
          </p:cNvSpPr>
          <p:nvPr/>
        </p:nvSpPr>
        <p:spPr bwMode="auto">
          <a:xfrm>
            <a:off x="565150" y="3219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</p:txBody>
      </p:sp>
      <p:sp>
        <p:nvSpPr>
          <p:cNvPr id="46122" name="Rectangle 48"/>
          <p:cNvSpPr>
            <a:spLocks noChangeArrowheads="1"/>
          </p:cNvSpPr>
          <p:nvPr/>
        </p:nvSpPr>
        <p:spPr bwMode="auto">
          <a:xfrm>
            <a:off x="844550" y="2838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-3</a:t>
            </a:r>
          </a:p>
        </p:txBody>
      </p:sp>
      <p:sp>
        <p:nvSpPr>
          <p:cNvPr id="46123" name="Rectangle 49"/>
          <p:cNvSpPr>
            <a:spLocks noChangeArrowheads="1"/>
          </p:cNvSpPr>
          <p:nvPr/>
        </p:nvSpPr>
        <p:spPr bwMode="auto">
          <a:xfrm>
            <a:off x="1212850" y="24066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-2</a:t>
            </a:r>
          </a:p>
        </p:txBody>
      </p:sp>
      <p:sp>
        <p:nvSpPr>
          <p:cNvPr id="46124" name="Rectangle 50"/>
          <p:cNvSpPr>
            <a:spLocks noChangeArrowheads="1"/>
          </p:cNvSpPr>
          <p:nvPr/>
        </p:nvSpPr>
        <p:spPr bwMode="auto">
          <a:xfrm>
            <a:off x="1758950" y="2038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46132" name="Oval 51"/>
          <p:cNvSpPr>
            <a:spLocks noChangeArrowheads="1"/>
          </p:cNvSpPr>
          <p:nvPr/>
        </p:nvSpPr>
        <p:spPr bwMode="auto">
          <a:xfrm>
            <a:off x="5607050" y="24320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6133" name="Rectangle 52"/>
          <p:cNvSpPr>
            <a:spLocks noChangeArrowheads="1"/>
          </p:cNvSpPr>
          <p:nvPr/>
        </p:nvSpPr>
        <p:spPr bwMode="auto">
          <a:xfrm>
            <a:off x="7092950" y="2520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0000</a:t>
            </a:r>
          </a:p>
        </p:txBody>
      </p:sp>
      <p:sp>
        <p:nvSpPr>
          <p:cNvPr id="46134" name="Rectangle 53"/>
          <p:cNvSpPr>
            <a:spLocks noChangeArrowheads="1"/>
          </p:cNvSpPr>
          <p:nvPr/>
        </p:nvSpPr>
        <p:spPr bwMode="auto">
          <a:xfrm>
            <a:off x="7461250" y="2813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0001</a:t>
            </a:r>
          </a:p>
        </p:txBody>
      </p:sp>
      <p:sp>
        <p:nvSpPr>
          <p:cNvPr id="46135" name="Rectangle 54"/>
          <p:cNvSpPr>
            <a:spLocks noChangeArrowheads="1"/>
          </p:cNvSpPr>
          <p:nvPr/>
        </p:nvSpPr>
        <p:spPr bwMode="auto">
          <a:xfrm>
            <a:off x="7702550" y="3143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0010</a:t>
            </a:r>
          </a:p>
        </p:txBody>
      </p:sp>
      <p:sp>
        <p:nvSpPr>
          <p:cNvPr id="46136" name="Rectangle 55"/>
          <p:cNvSpPr>
            <a:spLocks noChangeArrowheads="1"/>
          </p:cNvSpPr>
          <p:nvPr/>
        </p:nvSpPr>
        <p:spPr bwMode="auto">
          <a:xfrm>
            <a:off x="7854950" y="3498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0011</a:t>
            </a:r>
          </a:p>
        </p:txBody>
      </p:sp>
      <p:sp>
        <p:nvSpPr>
          <p:cNvPr id="46137" name="Rectangle 56"/>
          <p:cNvSpPr>
            <a:spLocks noChangeArrowheads="1"/>
          </p:cNvSpPr>
          <p:nvPr/>
        </p:nvSpPr>
        <p:spPr bwMode="auto">
          <a:xfrm>
            <a:off x="64071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1000</a:t>
            </a:r>
          </a:p>
        </p:txBody>
      </p:sp>
      <p:sp>
        <p:nvSpPr>
          <p:cNvPr id="46138" name="Rectangle 57"/>
          <p:cNvSpPr>
            <a:spLocks noChangeArrowheads="1"/>
          </p:cNvSpPr>
          <p:nvPr/>
        </p:nvSpPr>
        <p:spPr bwMode="auto">
          <a:xfrm>
            <a:off x="7702550" y="43497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0101</a:t>
            </a:r>
          </a:p>
        </p:txBody>
      </p:sp>
      <p:sp>
        <p:nvSpPr>
          <p:cNvPr id="46139" name="Rectangle 58"/>
          <p:cNvSpPr>
            <a:spLocks noChangeArrowheads="1"/>
          </p:cNvSpPr>
          <p:nvPr/>
        </p:nvSpPr>
        <p:spPr bwMode="auto">
          <a:xfrm>
            <a:off x="7448550" y="466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0110</a:t>
            </a:r>
          </a:p>
        </p:txBody>
      </p:sp>
      <p:sp>
        <p:nvSpPr>
          <p:cNvPr id="46140" name="Rectangle 59"/>
          <p:cNvSpPr>
            <a:spLocks noChangeArrowheads="1"/>
          </p:cNvSpPr>
          <p:nvPr/>
        </p:nvSpPr>
        <p:spPr bwMode="auto">
          <a:xfrm>
            <a:off x="7867650" y="3905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0100</a:t>
            </a:r>
          </a:p>
        </p:txBody>
      </p:sp>
      <p:sp>
        <p:nvSpPr>
          <p:cNvPr id="46141" name="Rectangle 60"/>
          <p:cNvSpPr>
            <a:spLocks noChangeArrowheads="1"/>
          </p:cNvSpPr>
          <p:nvPr/>
        </p:nvSpPr>
        <p:spPr bwMode="auto">
          <a:xfrm>
            <a:off x="5949950" y="4578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1001</a:t>
            </a:r>
          </a:p>
        </p:txBody>
      </p:sp>
      <p:sp>
        <p:nvSpPr>
          <p:cNvPr id="46142" name="Rectangle 61"/>
          <p:cNvSpPr>
            <a:spLocks noChangeArrowheads="1"/>
          </p:cNvSpPr>
          <p:nvPr/>
        </p:nvSpPr>
        <p:spPr bwMode="auto">
          <a:xfrm>
            <a:off x="5746750" y="4210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1010</a:t>
            </a:r>
          </a:p>
        </p:txBody>
      </p:sp>
      <p:sp>
        <p:nvSpPr>
          <p:cNvPr id="46143" name="Rectangle 62"/>
          <p:cNvSpPr>
            <a:spLocks noChangeArrowheads="1"/>
          </p:cNvSpPr>
          <p:nvPr/>
        </p:nvSpPr>
        <p:spPr bwMode="auto">
          <a:xfrm>
            <a:off x="5645150" y="3803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1011</a:t>
            </a:r>
          </a:p>
        </p:txBody>
      </p:sp>
      <p:sp>
        <p:nvSpPr>
          <p:cNvPr id="46144" name="Rectangle 63"/>
          <p:cNvSpPr>
            <a:spLocks noChangeArrowheads="1"/>
          </p:cNvSpPr>
          <p:nvPr/>
        </p:nvSpPr>
        <p:spPr bwMode="auto">
          <a:xfrm>
            <a:off x="5670550" y="3422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1100</a:t>
            </a:r>
          </a:p>
        </p:txBody>
      </p:sp>
      <p:sp>
        <p:nvSpPr>
          <p:cNvPr id="46145" name="Rectangle 64"/>
          <p:cNvSpPr>
            <a:spLocks noChangeArrowheads="1"/>
          </p:cNvSpPr>
          <p:nvPr/>
        </p:nvSpPr>
        <p:spPr bwMode="auto">
          <a:xfrm>
            <a:off x="5810250" y="305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1101</a:t>
            </a:r>
          </a:p>
        </p:txBody>
      </p:sp>
      <p:sp>
        <p:nvSpPr>
          <p:cNvPr id="46146" name="Rectangle 65"/>
          <p:cNvSpPr>
            <a:spLocks noChangeArrowheads="1"/>
          </p:cNvSpPr>
          <p:nvPr/>
        </p:nvSpPr>
        <p:spPr bwMode="auto">
          <a:xfrm>
            <a:off x="7054850" y="4933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0111</a:t>
            </a:r>
          </a:p>
        </p:txBody>
      </p:sp>
      <p:sp>
        <p:nvSpPr>
          <p:cNvPr id="46147" name="Rectangle 66"/>
          <p:cNvSpPr>
            <a:spLocks noChangeArrowheads="1"/>
          </p:cNvSpPr>
          <p:nvPr/>
        </p:nvSpPr>
        <p:spPr bwMode="auto">
          <a:xfrm>
            <a:off x="6115050" y="2774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1110</a:t>
            </a:r>
          </a:p>
        </p:txBody>
      </p:sp>
      <p:sp>
        <p:nvSpPr>
          <p:cNvPr id="46148" name="Rectangle 67"/>
          <p:cNvSpPr>
            <a:spLocks noChangeArrowheads="1"/>
          </p:cNvSpPr>
          <p:nvPr/>
        </p:nvSpPr>
        <p:spPr bwMode="auto">
          <a:xfrm>
            <a:off x="6508750" y="250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cs typeface="Arial" charset="0"/>
              </a:rPr>
              <a:t>1111</a:t>
            </a:r>
          </a:p>
        </p:txBody>
      </p:sp>
      <p:sp>
        <p:nvSpPr>
          <p:cNvPr id="46149" name="Line 68"/>
          <p:cNvSpPr>
            <a:spLocks noChangeShapeType="1"/>
          </p:cNvSpPr>
          <p:nvPr/>
        </p:nvSpPr>
        <p:spPr bwMode="auto">
          <a:xfrm flipH="1">
            <a:off x="6965950" y="21272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Rectangle 69"/>
          <p:cNvSpPr>
            <a:spLocks noChangeArrowheads="1"/>
          </p:cNvSpPr>
          <p:nvPr/>
        </p:nvSpPr>
        <p:spPr bwMode="auto">
          <a:xfrm>
            <a:off x="7270750" y="212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+0</a:t>
            </a:r>
          </a:p>
        </p:txBody>
      </p:sp>
      <p:sp>
        <p:nvSpPr>
          <p:cNvPr id="46151" name="Rectangle 70"/>
          <p:cNvSpPr>
            <a:spLocks noChangeArrowheads="1"/>
          </p:cNvSpPr>
          <p:nvPr/>
        </p:nvSpPr>
        <p:spPr bwMode="auto">
          <a:xfrm>
            <a:off x="7956550" y="2520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+1</a:t>
            </a:r>
          </a:p>
        </p:txBody>
      </p:sp>
      <p:sp>
        <p:nvSpPr>
          <p:cNvPr id="46152" name="Rectangle 71"/>
          <p:cNvSpPr>
            <a:spLocks noChangeArrowheads="1"/>
          </p:cNvSpPr>
          <p:nvPr/>
        </p:nvSpPr>
        <p:spPr bwMode="auto">
          <a:xfrm>
            <a:off x="8261350" y="29654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+2</a:t>
            </a:r>
          </a:p>
        </p:txBody>
      </p:sp>
      <p:sp>
        <p:nvSpPr>
          <p:cNvPr id="46153" name="Rectangle 72"/>
          <p:cNvSpPr>
            <a:spLocks noChangeArrowheads="1"/>
          </p:cNvSpPr>
          <p:nvPr/>
        </p:nvSpPr>
        <p:spPr bwMode="auto">
          <a:xfrm>
            <a:off x="8502650" y="3422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+3</a:t>
            </a:r>
          </a:p>
        </p:txBody>
      </p:sp>
      <p:sp>
        <p:nvSpPr>
          <p:cNvPr id="46154" name="Rectangle 73"/>
          <p:cNvSpPr>
            <a:spLocks noChangeArrowheads="1"/>
          </p:cNvSpPr>
          <p:nvPr/>
        </p:nvSpPr>
        <p:spPr bwMode="auto">
          <a:xfrm>
            <a:off x="8464550" y="3930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+4</a:t>
            </a:r>
          </a:p>
        </p:txBody>
      </p:sp>
      <p:sp>
        <p:nvSpPr>
          <p:cNvPr id="46155" name="Rectangle 74"/>
          <p:cNvSpPr>
            <a:spLocks noChangeArrowheads="1"/>
          </p:cNvSpPr>
          <p:nvPr/>
        </p:nvSpPr>
        <p:spPr bwMode="auto">
          <a:xfrm>
            <a:off x="8299450" y="4451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+5</a:t>
            </a:r>
          </a:p>
        </p:txBody>
      </p:sp>
      <p:sp>
        <p:nvSpPr>
          <p:cNvPr id="46156" name="Rectangle 75"/>
          <p:cNvSpPr>
            <a:spLocks noChangeArrowheads="1"/>
          </p:cNvSpPr>
          <p:nvPr/>
        </p:nvSpPr>
        <p:spPr bwMode="auto">
          <a:xfrm>
            <a:off x="8032750" y="4832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+6</a:t>
            </a:r>
          </a:p>
        </p:txBody>
      </p:sp>
      <p:sp>
        <p:nvSpPr>
          <p:cNvPr id="46157" name="Rectangle 76"/>
          <p:cNvSpPr>
            <a:spLocks noChangeArrowheads="1"/>
          </p:cNvSpPr>
          <p:nvPr/>
        </p:nvSpPr>
        <p:spPr bwMode="auto">
          <a:xfrm>
            <a:off x="7512050" y="52641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+7</a:t>
            </a:r>
          </a:p>
        </p:txBody>
      </p:sp>
      <p:sp>
        <p:nvSpPr>
          <p:cNvPr id="46158" name="Rectangle 77"/>
          <p:cNvSpPr>
            <a:spLocks noChangeArrowheads="1"/>
          </p:cNvSpPr>
          <p:nvPr/>
        </p:nvSpPr>
        <p:spPr bwMode="auto">
          <a:xfrm>
            <a:off x="6140450" y="5213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-8</a:t>
            </a:r>
          </a:p>
        </p:txBody>
      </p:sp>
      <p:sp>
        <p:nvSpPr>
          <p:cNvPr id="46159" name="Rectangle 78"/>
          <p:cNvSpPr>
            <a:spLocks noChangeArrowheads="1"/>
          </p:cNvSpPr>
          <p:nvPr/>
        </p:nvSpPr>
        <p:spPr bwMode="auto">
          <a:xfrm>
            <a:off x="5441950" y="47942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-7</a:t>
            </a:r>
          </a:p>
        </p:txBody>
      </p:sp>
      <p:sp>
        <p:nvSpPr>
          <p:cNvPr id="46160" name="Rectangle 79"/>
          <p:cNvSpPr>
            <a:spLocks noChangeArrowheads="1"/>
          </p:cNvSpPr>
          <p:nvPr/>
        </p:nvSpPr>
        <p:spPr bwMode="auto">
          <a:xfrm>
            <a:off x="5213350" y="42735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-6</a:t>
            </a:r>
          </a:p>
        </p:txBody>
      </p:sp>
      <p:sp>
        <p:nvSpPr>
          <p:cNvPr id="46161" name="Rectangle 80"/>
          <p:cNvSpPr>
            <a:spLocks noChangeArrowheads="1"/>
          </p:cNvSpPr>
          <p:nvPr/>
        </p:nvSpPr>
        <p:spPr bwMode="auto">
          <a:xfrm>
            <a:off x="5022850" y="3689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-5</a:t>
            </a:r>
          </a:p>
        </p:txBody>
      </p:sp>
      <p:sp>
        <p:nvSpPr>
          <p:cNvPr id="46162" name="Rectangle 81"/>
          <p:cNvSpPr>
            <a:spLocks noChangeArrowheads="1"/>
          </p:cNvSpPr>
          <p:nvPr/>
        </p:nvSpPr>
        <p:spPr bwMode="auto">
          <a:xfrm>
            <a:off x="5060950" y="3244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-4</a:t>
            </a:r>
          </a:p>
        </p:txBody>
      </p:sp>
      <p:sp>
        <p:nvSpPr>
          <p:cNvPr id="46163" name="Rectangle 82"/>
          <p:cNvSpPr>
            <a:spLocks noChangeArrowheads="1"/>
          </p:cNvSpPr>
          <p:nvPr/>
        </p:nvSpPr>
        <p:spPr bwMode="auto">
          <a:xfrm>
            <a:off x="5340350" y="2863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-3</a:t>
            </a:r>
          </a:p>
        </p:txBody>
      </p:sp>
      <p:sp>
        <p:nvSpPr>
          <p:cNvPr id="46164" name="Rectangle 83"/>
          <p:cNvSpPr>
            <a:spLocks noChangeArrowheads="1"/>
          </p:cNvSpPr>
          <p:nvPr/>
        </p:nvSpPr>
        <p:spPr bwMode="auto">
          <a:xfrm>
            <a:off x="5708650" y="24320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-2</a:t>
            </a:r>
          </a:p>
        </p:txBody>
      </p:sp>
      <p:sp>
        <p:nvSpPr>
          <p:cNvPr id="46165" name="Rectangle 84"/>
          <p:cNvSpPr>
            <a:spLocks noChangeArrowheads="1"/>
          </p:cNvSpPr>
          <p:nvPr/>
        </p:nvSpPr>
        <p:spPr bwMode="auto">
          <a:xfrm>
            <a:off x="6254750" y="20637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7188" y="1136650"/>
            <a:ext cx="3622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1. Adding two positive numbers to get a negative number:</a:t>
            </a: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5000625" y="1214438"/>
            <a:ext cx="3929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2. Adding two negative numbers to get a positive number: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 animBg="1"/>
      <p:bldP spid="46093" grpId="0" animBg="1"/>
      <p:bldP spid="46094" grpId="0" animBg="1"/>
      <p:bldP spid="46095" grpId="0" animBg="1"/>
      <p:bldP spid="46097" grpId="0"/>
      <p:bldP spid="46132" grpId="0" animBg="1"/>
      <p:bldP spid="46133" grpId="0"/>
      <p:bldP spid="46134" grpId="0"/>
      <p:bldP spid="46135" grpId="0"/>
      <p:bldP spid="46136" grpId="0"/>
      <p:bldP spid="46137" grpId="0"/>
      <p:bldP spid="46138" grpId="0"/>
      <p:bldP spid="46139" grpId="0"/>
      <p:bldP spid="46140" grpId="0"/>
      <p:bldP spid="46141" grpId="0"/>
      <p:bldP spid="46142" grpId="0"/>
      <p:bldP spid="46143" grpId="0"/>
      <p:bldP spid="46144" grpId="0"/>
      <p:bldP spid="46145" grpId="0"/>
      <p:bldP spid="46146" grpId="0"/>
      <p:bldP spid="46147" grpId="0"/>
      <p:bldP spid="46148" grpId="0"/>
      <p:bldP spid="46149" grpId="0" animBg="1"/>
      <p:bldP spid="46150" grpId="0"/>
      <p:bldP spid="46151" grpId="0"/>
      <p:bldP spid="46152" grpId="0"/>
      <p:bldP spid="46153" grpId="0"/>
      <p:bldP spid="46154" grpId="0"/>
      <p:bldP spid="46155" grpId="0"/>
      <p:bldP spid="46156" grpId="0"/>
      <p:bldP spid="46157" grpId="0"/>
      <p:bldP spid="46158" grpId="0"/>
      <p:bldP spid="46159" grpId="0"/>
      <p:bldP spid="46160" grpId="0"/>
      <p:bldP spid="46161" grpId="0"/>
      <p:bldP spid="46162" grpId="0"/>
      <p:bldP spid="46163" grpId="0"/>
      <p:bldP spid="46164" grpId="0"/>
      <p:bldP spid="46165" grpId="0"/>
      <p:bldP spid="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E09B12C-DC89-4172-BD04-02879C1A99F0}" type="slidenum">
              <a:rPr lang="en-US">
                <a:latin typeface="+mn-lt"/>
              </a:rPr>
              <a:pPr defTabSz="820738">
                <a:defRPr/>
              </a:pPr>
              <a:t>42</a:t>
            </a:fld>
            <a:endParaRPr lang="en-US">
              <a:latin typeface="+mn-lt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5" y="177800"/>
            <a:ext cx="12271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en-US" smtClean="0"/>
              <a:t>سرريز</a:t>
            </a:r>
            <a:endParaRPr lang="en-US" altLang="en-US" smtClean="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971550" y="565150"/>
            <a:ext cx="24622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charset="0"/>
              </a:rPr>
              <a:t>Overflow Conditions: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047750" y="1238250"/>
            <a:ext cx="3429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5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-8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127250" y="1009650"/>
            <a:ext cx="1028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0 1 1 1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0 1 0 1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0 0 1 1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cs typeface="Arial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   1 0 0 0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035050" y="1930400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>
            <a:off x="2254250" y="19304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Rectangle 24"/>
          <p:cNvSpPr>
            <a:spLocks noChangeArrowheads="1"/>
          </p:cNvSpPr>
          <p:nvPr/>
        </p:nvSpPr>
        <p:spPr bwMode="auto">
          <a:xfrm>
            <a:off x="984250" y="2673350"/>
            <a:ext cx="1117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charset="0"/>
              </a:rPr>
              <a:t>Overflow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68850" y="1085850"/>
            <a:ext cx="2209800" cy="1846263"/>
            <a:chOff x="3004" y="684"/>
            <a:chExt cx="1392" cy="1163"/>
          </a:xfrm>
        </p:grpSpPr>
        <p:sp>
          <p:nvSpPr>
            <p:cNvPr id="47131" name="Rectangle 8"/>
            <p:cNvSpPr>
              <a:spLocks noChangeArrowheads="1"/>
            </p:cNvSpPr>
            <p:nvPr/>
          </p:nvSpPr>
          <p:spPr bwMode="auto">
            <a:xfrm>
              <a:off x="3028" y="828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-7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47132" name="Rectangle 9"/>
            <p:cNvSpPr>
              <a:spLocks noChangeArrowheads="1"/>
            </p:cNvSpPr>
            <p:nvPr/>
          </p:nvSpPr>
          <p:spPr bwMode="auto">
            <a:xfrm>
              <a:off x="3708" y="684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1 0 0 0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1 0 0 1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1 1 1 0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1 0 1 1 1</a:t>
              </a:r>
            </a:p>
          </p:txBody>
        </p:sp>
        <p:sp>
          <p:nvSpPr>
            <p:cNvPr id="47133" name="Line 10"/>
            <p:cNvSpPr>
              <a:spLocks noChangeShapeType="1"/>
            </p:cNvSpPr>
            <p:nvPr/>
          </p:nvSpPr>
          <p:spPr bwMode="auto">
            <a:xfrm>
              <a:off x="3020" y="126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Line 11"/>
            <p:cNvSpPr>
              <a:spLocks noChangeShapeType="1"/>
            </p:cNvSpPr>
            <p:nvPr/>
          </p:nvSpPr>
          <p:spPr bwMode="auto">
            <a:xfrm>
              <a:off x="3788" y="126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12"/>
            <p:cNvSpPr>
              <a:spLocks noChangeShapeType="1"/>
            </p:cNvSpPr>
            <p:nvPr/>
          </p:nvSpPr>
          <p:spPr bwMode="auto">
            <a:xfrm>
              <a:off x="3856" y="15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13"/>
            <p:cNvSpPr>
              <a:spLocks noChangeShapeType="1"/>
            </p:cNvSpPr>
            <p:nvPr/>
          </p:nvSpPr>
          <p:spPr bwMode="auto">
            <a:xfrm>
              <a:off x="3876" y="162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Rectangle 25"/>
            <p:cNvSpPr>
              <a:spLocks noChangeArrowheads="1"/>
            </p:cNvSpPr>
            <p:nvPr/>
          </p:nvSpPr>
          <p:spPr bwMode="auto">
            <a:xfrm>
              <a:off x="3004" y="1660"/>
              <a:ext cx="7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Overflow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58850" y="3511550"/>
            <a:ext cx="2197100" cy="1973263"/>
            <a:chOff x="604" y="2212"/>
            <a:chExt cx="1384" cy="1243"/>
          </a:xfrm>
        </p:grpSpPr>
        <p:sp>
          <p:nvSpPr>
            <p:cNvPr id="47126" name="Rectangle 14"/>
            <p:cNvSpPr>
              <a:spLocks noChangeArrowheads="1"/>
            </p:cNvSpPr>
            <p:nvPr/>
          </p:nvSpPr>
          <p:spPr bwMode="auto">
            <a:xfrm>
              <a:off x="708" y="2356"/>
              <a:ext cx="16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7</a:t>
              </a:r>
            </a:p>
          </p:txBody>
        </p:sp>
        <p:sp>
          <p:nvSpPr>
            <p:cNvPr id="47127" name="Rectangle 15"/>
            <p:cNvSpPr>
              <a:spLocks noChangeArrowheads="1"/>
            </p:cNvSpPr>
            <p:nvPr/>
          </p:nvSpPr>
          <p:spPr bwMode="auto">
            <a:xfrm>
              <a:off x="1340" y="2212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0 0 0 0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0 1 0 1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0 0 1 0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0 1 1 1</a:t>
              </a:r>
            </a:p>
          </p:txBody>
        </p:sp>
        <p:sp>
          <p:nvSpPr>
            <p:cNvPr id="47128" name="Line 16"/>
            <p:cNvSpPr>
              <a:spLocks noChangeShapeType="1"/>
            </p:cNvSpPr>
            <p:nvPr/>
          </p:nvSpPr>
          <p:spPr bwMode="auto">
            <a:xfrm>
              <a:off x="652" y="27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Line 17"/>
            <p:cNvSpPr>
              <a:spLocks noChangeShapeType="1"/>
            </p:cNvSpPr>
            <p:nvPr/>
          </p:nvSpPr>
          <p:spPr bwMode="auto">
            <a:xfrm>
              <a:off x="1420" y="27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604" y="3268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No overflow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18050" y="3587750"/>
            <a:ext cx="2324100" cy="1935163"/>
            <a:chOff x="2972" y="2260"/>
            <a:chExt cx="1464" cy="1219"/>
          </a:xfrm>
        </p:grpSpPr>
        <p:sp>
          <p:nvSpPr>
            <p:cNvPr id="47119" name="Rectangle 18"/>
            <p:cNvSpPr>
              <a:spLocks noChangeArrowheads="1"/>
            </p:cNvSpPr>
            <p:nvPr/>
          </p:nvSpPr>
          <p:spPr bwMode="auto">
            <a:xfrm>
              <a:off x="3036" y="2404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-3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-8</a:t>
              </a:r>
            </a:p>
          </p:txBody>
        </p:sp>
        <p:sp>
          <p:nvSpPr>
            <p:cNvPr id="47120" name="Rectangle 19"/>
            <p:cNvSpPr>
              <a:spLocks noChangeArrowheads="1"/>
            </p:cNvSpPr>
            <p:nvPr/>
          </p:nvSpPr>
          <p:spPr bwMode="auto">
            <a:xfrm>
              <a:off x="3716" y="2260"/>
              <a:ext cx="68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cs typeface="Arial" charset="0"/>
                </a:rPr>
                <a:t>1</a:t>
              </a: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1 1 1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  1 0 1 1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cs typeface="Arial" charset="0"/>
                </a:rPr>
                <a:t> 1</a:t>
              </a: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 1 0 0 0</a:t>
              </a:r>
            </a:p>
          </p:txBody>
        </p:sp>
        <p:sp>
          <p:nvSpPr>
            <p:cNvPr id="47121" name="Line 20"/>
            <p:cNvSpPr>
              <a:spLocks noChangeShapeType="1"/>
            </p:cNvSpPr>
            <p:nvPr/>
          </p:nvSpPr>
          <p:spPr bwMode="auto">
            <a:xfrm>
              <a:off x="3028" y="284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>
              <a:off x="3796" y="2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>
              <a:off x="3904" y="31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>
              <a:off x="3908" y="3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Rectangle 27"/>
            <p:cNvSpPr>
              <a:spLocks noChangeArrowheads="1"/>
            </p:cNvSpPr>
            <p:nvPr/>
          </p:nvSpPr>
          <p:spPr bwMode="auto">
            <a:xfrm>
              <a:off x="2972" y="3292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charset="0"/>
                </a:rPr>
                <a:t>No overflow</a:t>
              </a:r>
            </a:p>
          </p:txBody>
        </p:sp>
      </p:grpSp>
      <p:sp>
        <p:nvSpPr>
          <p:cNvPr id="891932" name="Rectangle 28"/>
          <p:cNvSpPr>
            <a:spLocks noChangeArrowheads="1"/>
          </p:cNvSpPr>
          <p:nvPr/>
        </p:nvSpPr>
        <p:spPr bwMode="auto">
          <a:xfrm>
            <a:off x="1771650" y="5665788"/>
            <a:ext cx="62309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cs typeface="Arial" charset="0"/>
              </a:rPr>
              <a:t>Method 1:</a:t>
            </a: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 Overflow when the carry into sign ≠ carry out</a:t>
            </a:r>
          </a:p>
        </p:txBody>
      </p:sp>
      <p:sp>
        <p:nvSpPr>
          <p:cNvPr id="891936" name="Rectangle 32"/>
          <p:cNvSpPr>
            <a:spLocks noChangeArrowheads="1"/>
          </p:cNvSpPr>
          <p:nvPr/>
        </p:nvSpPr>
        <p:spPr bwMode="auto">
          <a:xfrm>
            <a:off x="1763713" y="6092825"/>
            <a:ext cx="63547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cs typeface="Arial" charset="0"/>
              </a:rPr>
              <a:t>Method 2:</a:t>
            </a: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 Overflow when sign(A) = sign(B) ≠ sign(result)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32" grpId="0"/>
      <p:bldP spid="8919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3D28378-9563-4D20-8A15-89A1FD715CC8}" type="slidenum">
              <a:rPr lang="en-US">
                <a:latin typeface="+mn-lt"/>
              </a:rPr>
              <a:pPr defTabSz="820738">
                <a:defRPr/>
              </a:pPr>
              <a:t>43</a:t>
            </a:fld>
            <a:endParaRPr lang="en-US">
              <a:latin typeface="+mn-lt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523875"/>
            <a:ext cx="6249988" cy="5210175"/>
          </a:xfrm>
          <a:noFill/>
        </p:spPr>
      </p:pic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5292725" y="2781300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4284663" y="2924175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3805238" y="2239963"/>
            <a:ext cx="215900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484438" y="3430588"/>
            <a:ext cx="1655762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7DCC11F-D92C-45AC-B943-0BDC815780A8}" type="slidenum">
              <a:rPr lang="en-US">
                <a:latin typeface="+mn-lt"/>
              </a:rPr>
              <a:pPr defTabSz="820738">
                <a:defRPr/>
              </a:pPr>
              <a:t>44</a:t>
            </a:fld>
            <a:endParaRPr lang="en-US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ضرب باينري</a:t>
            </a:r>
            <a:endParaRPr lang="en-US" altLang="en-US" sz="36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3600" smtClean="0">
                <a:solidFill>
                  <a:schemeClr val="accent2"/>
                </a:solidFill>
              </a:rPr>
              <a:t>Shift-and-add algorithm, as in decimal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600" smtClean="0"/>
          </a:p>
          <a:p>
            <a:pPr eaLnBrk="1" hangingPunct="1">
              <a:lnSpc>
                <a:spcPct val="90000"/>
              </a:lnSpc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smtClean="0"/>
              <a:t>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600" smtClean="0"/>
              <a:t>Check: 13 * 6 = 78</a:t>
            </a:r>
          </a:p>
        </p:txBody>
      </p:sp>
      <p:graphicFrame>
        <p:nvGraphicFramePr>
          <p:cNvPr id="773193" name="Group 73"/>
          <p:cNvGraphicFramePr>
            <a:graphicFrameLocks noGrp="1"/>
          </p:cNvGraphicFramePr>
          <p:nvPr/>
        </p:nvGraphicFramePr>
        <p:xfrm>
          <a:off x="1905000" y="2295525"/>
          <a:ext cx="5257800" cy="2447928"/>
        </p:xfrm>
        <a:graphic>
          <a:graphicData uri="http://schemas.openxmlformats.org/drawingml/2006/table">
            <a:tbl>
              <a:tblPr/>
              <a:tblGrid>
                <a:gridCol w="1577975"/>
                <a:gridCol w="525463"/>
                <a:gridCol w="525462"/>
                <a:gridCol w="525463"/>
                <a:gridCol w="525462"/>
                <a:gridCol w="527050"/>
                <a:gridCol w="525463"/>
                <a:gridCol w="525462"/>
              </a:tblGrid>
              <a:tr h="43157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M’cand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M’plier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(1)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7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(2)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(3)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Sum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22" name="Line 72"/>
          <p:cNvSpPr>
            <a:spLocks noChangeShapeType="1"/>
          </p:cNvSpPr>
          <p:nvPr/>
        </p:nvSpPr>
        <p:spPr bwMode="auto">
          <a:xfrm>
            <a:off x="1835150" y="3068638"/>
            <a:ext cx="532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5ADC4F92-03BF-4FDD-B05A-A33ABFE9D318}" type="slidenum">
              <a:rPr lang="en-US">
                <a:latin typeface="+mn-lt"/>
              </a:rPr>
              <a:pPr defTabSz="820738">
                <a:defRPr/>
              </a:pPr>
              <a:t>45</a:t>
            </a:fld>
            <a:endParaRPr lang="en-US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Binary-Coded Decimal (BCD)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14763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en-US" sz="2100" smtClean="0"/>
              <a:t>A </a:t>
            </a:r>
            <a:r>
              <a:rPr lang="en-US" altLang="en-US" sz="2100" u="sng" smtClean="0"/>
              <a:t>decimal</a:t>
            </a:r>
            <a:r>
              <a:rPr lang="en-US" altLang="en-US" sz="2100" smtClean="0"/>
              <a:t> code: Decimal numbers (0..9) are coded using 4-bit distinct binary words</a:t>
            </a:r>
          </a:p>
          <a:p>
            <a:pPr marL="742950" lvl="1" indent="-285750" algn="l" rtl="0" eaLnBrk="1" hangingPunct="1"/>
            <a:endParaRPr lang="en-US" altLang="en-US" sz="2100" smtClean="0"/>
          </a:p>
          <a:p>
            <a:pPr marL="742950" lvl="1" indent="-285750" algn="l" rtl="0" eaLnBrk="1" hangingPunct="1"/>
            <a:r>
              <a:rPr lang="en-US" altLang="en-US" sz="2100" smtClean="0"/>
              <a:t>Observe that the codes 1010 .. 1111 (decimal 10..15) are NOT represented (invalid BCD codes)</a:t>
            </a:r>
          </a:p>
          <a:p>
            <a:pPr algn="l" rtl="0" eaLnBrk="1" hangingPunct="1"/>
            <a:endParaRPr lang="en-US" altLang="en-US" sz="2800" smtClean="0"/>
          </a:p>
        </p:txBody>
      </p:sp>
      <p:pic>
        <p:nvPicPr>
          <p:cNvPr id="50181" name="Picture 4" descr="ch01-t3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2" t="43774" r="20563" b="14136"/>
          <a:stretch>
            <a:fillRect/>
          </a:stretch>
        </p:blipFill>
        <p:spPr>
          <a:xfrm>
            <a:off x="4495800" y="1295400"/>
            <a:ext cx="4225925" cy="5029200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5FAD3FD-9FC2-443B-B52E-9209F8D2A54D}" type="slidenum">
              <a:rPr lang="en-US">
                <a:latin typeface="+mn-lt"/>
              </a:rPr>
              <a:pPr defTabSz="820738">
                <a:defRPr/>
              </a:pPr>
              <a:t>46</a:t>
            </a:fld>
            <a:endParaRPr lang="en-US">
              <a:latin typeface="+mn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Binary-Coded Decimal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3000" smtClean="0">
                <a:solidFill>
                  <a:schemeClr val="accent2"/>
                </a:solidFill>
              </a:rPr>
              <a:t>To code a number with </a:t>
            </a:r>
            <a:r>
              <a:rPr lang="en-US" altLang="en-US" sz="3000" i="1" smtClean="0">
                <a:solidFill>
                  <a:schemeClr val="accent2"/>
                </a:solidFill>
              </a:rPr>
              <a:t>n</a:t>
            </a:r>
            <a:r>
              <a:rPr lang="en-US" altLang="en-US" sz="3000" smtClean="0">
                <a:solidFill>
                  <a:schemeClr val="accent2"/>
                </a:solidFill>
              </a:rPr>
              <a:t> decimal digits, we need </a:t>
            </a:r>
            <a:r>
              <a:rPr lang="en-US" altLang="en-US" sz="3000" i="1" smtClean="0">
                <a:solidFill>
                  <a:schemeClr val="accent2"/>
                </a:solidFill>
              </a:rPr>
              <a:t>4n</a:t>
            </a:r>
            <a:r>
              <a:rPr lang="en-US" altLang="en-US" sz="3000" smtClean="0">
                <a:solidFill>
                  <a:schemeClr val="accent2"/>
                </a:solidFill>
              </a:rPr>
              <a:t> bits in 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000" smtClean="0">
                <a:solidFill>
                  <a:schemeClr val="accent2"/>
                </a:solidFill>
              </a:rPr>
              <a:t>	e.g. (365)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10</a:t>
            </a:r>
            <a:r>
              <a:rPr lang="en-US" altLang="en-US" sz="3000" smtClean="0">
                <a:solidFill>
                  <a:schemeClr val="accent2"/>
                </a:solidFill>
              </a:rPr>
              <a:t> = (0011 0110 0101)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3000" baseline="-2500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en-US" sz="300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000" smtClean="0">
                <a:solidFill>
                  <a:schemeClr val="accent2"/>
                </a:solidFill>
              </a:rPr>
              <a:t>This is different from converting to binary, which is (365)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10</a:t>
            </a:r>
            <a:r>
              <a:rPr lang="en-US" altLang="en-US" sz="3000" smtClean="0">
                <a:solidFill>
                  <a:schemeClr val="accent2"/>
                </a:solidFill>
              </a:rPr>
              <a:t> = (101101101)</a:t>
            </a:r>
            <a:r>
              <a:rPr lang="en-US" altLang="en-US" sz="3000" baseline="-25000" smtClean="0">
                <a:solidFill>
                  <a:schemeClr val="accent2"/>
                </a:solidFill>
              </a:rPr>
              <a:t>2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3000" baseline="-2500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000" smtClean="0">
                <a:solidFill>
                  <a:schemeClr val="accent2"/>
                </a:solidFill>
              </a:rPr>
              <a:t>Clearly, BCD requires more bits. BUT, it is easier to understand/interpret</a:t>
            </a:r>
          </a:p>
        </p:txBody>
      </p:sp>
      <p:sp>
        <p:nvSpPr>
          <p:cNvPr id="51205" name="Freeform 4"/>
          <p:cNvSpPr>
            <a:spLocks/>
          </p:cNvSpPr>
          <p:nvPr/>
        </p:nvSpPr>
        <p:spPr bwMode="auto">
          <a:xfrm>
            <a:off x="1981200" y="2743200"/>
            <a:ext cx="19812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Freeform 5"/>
          <p:cNvSpPr>
            <a:spLocks/>
          </p:cNvSpPr>
          <p:nvPr/>
        </p:nvSpPr>
        <p:spPr bwMode="auto">
          <a:xfrm>
            <a:off x="2209800" y="2743200"/>
            <a:ext cx="25908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Freeform 6"/>
          <p:cNvSpPr>
            <a:spLocks/>
          </p:cNvSpPr>
          <p:nvPr/>
        </p:nvSpPr>
        <p:spPr bwMode="auto">
          <a:xfrm>
            <a:off x="2438400" y="2743200"/>
            <a:ext cx="30480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4A195D6-291C-4245-BCA2-ECF7DCF76F70}" type="slidenum">
              <a:rPr lang="en-US">
                <a:latin typeface="+mn-lt"/>
              </a:rPr>
              <a:pPr defTabSz="820738">
                <a:defRPr/>
              </a:pPr>
              <a:t>47</a:t>
            </a:fld>
            <a:endParaRPr lang="en-US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BCD Addition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Case 1: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      0001	1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(0) 0110   (0) 6</a:t>
            </a:r>
          </a:p>
        </p:txBody>
      </p:sp>
      <p:sp>
        <p:nvSpPr>
          <p:cNvPr id="52230" name="Line 9"/>
          <p:cNvSpPr>
            <a:spLocks noChangeShapeType="1"/>
          </p:cNvSpPr>
          <p:nvPr/>
        </p:nvSpPr>
        <p:spPr bwMode="auto">
          <a:xfrm>
            <a:off x="2133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12"/>
          <p:cNvSpPr>
            <a:spLocks noChangeShapeType="1"/>
          </p:cNvSpPr>
          <p:nvPr/>
        </p:nvSpPr>
        <p:spPr bwMode="auto">
          <a:xfrm>
            <a:off x="3505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876800" y="1447800"/>
            <a:ext cx="3571875" cy="1154113"/>
            <a:chOff x="4876800" y="1447800"/>
            <a:chExt cx="3571875" cy="1154113"/>
          </a:xfrm>
        </p:grpSpPr>
        <p:grpSp>
          <p:nvGrpSpPr>
            <p:cNvPr id="52244" name="Group 19"/>
            <p:cNvGrpSpPr>
              <a:grpSpLocks/>
            </p:cNvGrpSpPr>
            <p:nvPr/>
          </p:nvGrpSpPr>
          <p:grpSpPr bwMode="auto">
            <a:xfrm>
              <a:off x="4876800" y="1447800"/>
              <a:ext cx="3571875" cy="1154113"/>
              <a:chOff x="4876800" y="1447800"/>
              <a:chExt cx="3571875" cy="1154113"/>
            </a:xfrm>
          </p:grpSpPr>
          <p:sp>
            <p:nvSpPr>
              <p:cNvPr id="52247" name="Text Box 4"/>
              <p:cNvSpPr txBox="1">
                <a:spLocks noChangeArrowheads="1"/>
              </p:cNvSpPr>
              <p:nvPr/>
            </p:nvSpPr>
            <p:spPr bwMode="auto">
              <a:xfrm>
                <a:off x="4876800" y="1447800"/>
                <a:ext cx="1235075" cy="420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ctr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Case 2:</a:t>
                </a:r>
              </a:p>
            </p:txBody>
          </p:sp>
          <p:sp>
            <p:nvSpPr>
              <p:cNvPr id="52248" name="Text Box 7"/>
              <p:cNvSpPr txBox="1">
                <a:spLocks noChangeArrowheads="1"/>
              </p:cNvSpPr>
              <p:nvPr/>
            </p:nvSpPr>
            <p:spPr bwMode="auto">
              <a:xfrm>
                <a:off x="6248400" y="1524000"/>
                <a:ext cx="2200275" cy="107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r" rtl="1" eaLnBrk="0" hangingPunct="0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charset="0"/>
                    <a:cs typeface="Zar" pitchFamily="2" charset="-78"/>
                  </a:defRPr>
                </a:lvl1pPr>
                <a:lvl2pPr marL="742950" indent="-285750" algn="r" rtl="1" eaLnBrk="0" hangingPunct="0">
                  <a:spcBef>
                    <a:spcPct val="20000"/>
                  </a:spcBef>
                  <a:buFont typeface="Wingdings" pitchFamily="2" charset="2"/>
                  <a:buChar char="×"/>
                  <a:defRPr sz="3200">
                    <a:solidFill>
                      <a:srgbClr val="0000FF"/>
                    </a:solidFill>
                    <a:latin typeface="Arial" charset="0"/>
                    <a:cs typeface="Zar" pitchFamily="2" charset="-78"/>
                  </a:defRPr>
                </a:lvl2pPr>
                <a:lvl3pPr marL="11430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8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3pPr>
                <a:lvl4pPr marL="16002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4pPr>
                <a:lvl5pPr marL="2057400" indent="-228600" algn="r" rtl="1" eaLnBrk="0" hangingPunct="0">
                  <a:spcBef>
                    <a:spcPct val="20000"/>
                  </a:spcBef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−"/>
                  <a:defRPr sz="2000">
                    <a:solidFill>
                      <a:schemeClr val="tx1"/>
                    </a:solidFill>
                    <a:latin typeface="Arial" charset="0"/>
                    <a:cs typeface="Zar" pitchFamily="2" charset="-78"/>
                  </a:defRPr>
                </a:lvl9pPr>
              </a:lstStyle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      0110	6</a:t>
                </a:r>
              </a:p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      0101	5</a:t>
                </a:r>
              </a:p>
              <a:p>
                <a:pPr algn="l" rtl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400" b="0">
                    <a:solidFill>
                      <a:schemeClr val="tx1"/>
                    </a:solidFill>
                    <a:cs typeface="Arial" charset="0"/>
                  </a:rPr>
                  <a:t>(0) 1011   (1) 1</a:t>
                </a:r>
              </a:p>
            </p:txBody>
          </p:sp>
        </p:grpSp>
        <p:sp>
          <p:nvSpPr>
            <p:cNvPr id="52245" name="Line 11"/>
            <p:cNvSpPr>
              <a:spLocks noChangeShapeType="1"/>
            </p:cNvSpPr>
            <p:nvPr/>
          </p:nvSpPr>
          <p:spPr bwMode="auto">
            <a:xfrm>
              <a:off x="6324600" y="22098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13"/>
            <p:cNvSpPr>
              <a:spLocks noChangeShapeType="1"/>
            </p:cNvSpPr>
            <p:nvPr/>
          </p:nvSpPr>
          <p:spPr bwMode="auto">
            <a:xfrm>
              <a:off x="7696200" y="22098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" y="3886200"/>
            <a:ext cx="3648075" cy="1077913"/>
            <a:chOff x="609600" y="3886200"/>
            <a:chExt cx="3648075" cy="1077913"/>
          </a:xfrm>
        </p:grpSpPr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609600" y="3886200"/>
              <a:ext cx="123507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Case 3:</a:t>
              </a:r>
            </a:p>
          </p:txBody>
        </p:sp>
        <p:sp>
          <p:nvSpPr>
            <p:cNvPr id="52241" name="Text Box 8"/>
            <p:cNvSpPr txBox="1">
              <a:spLocks noChangeArrowheads="1"/>
            </p:cNvSpPr>
            <p:nvPr/>
          </p:nvSpPr>
          <p:spPr bwMode="auto">
            <a:xfrm>
              <a:off x="2057400" y="3886200"/>
              <a:ext cx="220027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      1000	8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      1001	9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cs typeface="Arial" charset="0"/>
                </a:rPr>
                <a:t>(1) 0001   (1) 7</a:t>
              </a:r>
            </a:p>
          </p:txBody>
        </p:sp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2133600" y="45720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3505200" y="45720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038600" y="2590800"/>
            <a:ext cx="2819400" cy="877888"/>
            <a:chOff x="4038600" y="2590800"/>
            <a:chExt cx="2819400" cy="877888"/>
          </a:xfrm>
        </p:grpSpPr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4038600" y="3048000"/>
              <a:ext cx="147002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rgbClr val="A50021"/>
                  </a:solidFill>
                  <a:cs typeface="Arial" charset="0"/>
                </a:rPr>
                <a:t>WRONG!</a:t>
              </a:r>
            </a:p>
          </p:txBody>
        </p:sp>
        <p:sp>
          <p:nvSpPr>
            <p:cNvPr id="52239" name="Line 16"/>
            <p:cNvSpPr>
              <a:spLocks noChangeShapeType="1"/>
            </p:cNvSpPr>
            <p:nvPr/>
          </p:nvSpPr>
          <p:spPr bwMode="auto">
            <a:xfrm flipV="1">
              <a:off x="5486400" y="2590800"/>
              <a:ext cx="1371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2" name="Line 17"/>
          <p:cNvSpPr>
            <a:spLocks noChangeShapeType="1"/>
          </p:cNvSpPr>
          <p:nvPr/>
        </p:nvSpPr>
        <p:spPr bwMode="auto">
          <a:xfrm flipH="1">
            <a:off x="3352800" y="34290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4724400" y="3886200"/>
            <a:ext cx="39624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charset="0"/>
              </a:rPr>
              <a:t>Note that for cases 2 and 3, adding number 6 (0110) gives us the correct result.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900113" y="5665788"/>
            <a:ext cx="4346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charset="0"/>
              </a:rPr>
              <a:t>How can we identify the wrong cases?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  <p:bldP spid="52243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15E8738-85F3-4977-A788-0C97763903ED}" type="slidenum">
              <a:rPr lang="en-US">
                <a:latin typeface="+mn-lt"/>
              </a:rPr>
              <a:pPr defTabSz="820738">
                <a:defRPr/>
              </a:pPr>
              <a:t>48</a:t>
            </a:fld>
            <a:endParaRPr lang="en-US">
              <a:latin typeface="+mn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BCD Addition (cont.)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sz="3600" dirty="0" smtClean="0"/>
              <a:t>BCD addition is therefore performed as follows:</a:t>
            </a:r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1) Add the two BCD digits together using normal binary addition</a:t>
            </a:r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2) Check if correction is needed</a:t>
            </a:r>
          </a:p>
          <a:p>
            <a:pPr marL="1371600" lvl="2" indent="-457200" algn="l" rtl="0" eaLnBrk="1" hangingPunct="1">
              <a:buFont typeface="Arial" charset="0"/>
              <a:buAutoNum type="alphaLcParenR"/>
              <a:defRPr/>
            </a:pPr>
            <a:r>
              <a:rPr lang="en-US" sz="2400" dirty="0" smtClean="0"/>
              <a:t>4-bit sum is in range of 1010 to 1111 </a:t>
            </a:r>
          </a:p>
          <a:p>
            <a:pPr marL="1371600" lvl="2" indent="-457200" algn="l" rtl="0" eaLnBrk="1" hangingPunct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pPr marL="1143000" lvl="2" indent="-228600" algn="l" rtl="0" eaLnBrk="1" hangingPunct="1">
              <a:buFont typeface="Arial" charset="0"/>
              <a:buNone/>
              <a:defRPr/>
            </a:pPr>
            <a:r>
              <a:rPr lang="en-US" sz="2400" dirty="0" smtClean="0"/>
              <a:t>b) carry out of MSB = 1</a:t>
            </a:r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3) If correction is required, add 0110 to 4-bit sum to get the correct result</a:t>
            </a:r>
            <a:endParaRPr lang="fa-IR" sz="2800" dirty="0" smtClean="0"/>
          </a:p>
          <a:p>
            <a:pPr marL="742950" lvl="1" indent="-285750" algn="l" rtl="0" eaLnBrk="1" hangingPunct="1">
              <a:buFont typeface="Wingdings" pitchFamily="2" charset="2"/>
              <a:buNone/>
              <a:defRPr/>
            </a:pPr>
            <a:r>
              <a:rPr lang="fa-IR" sz="2800" b="1" dirty="0" smtClean="0"/>
              <a:t>		</a:t>
            </a:r>
            <a:r>
              <a:rPr lang="en-US" sz="2800" b="1" dirty="0" smtClean="0">
                <a:sym typeface="Wingdings" pitchFamily="2" charset="2"/>
              </a:rPr>
              <a:t></a:t>
            </a:r>
            <a:r>
              <a:rPr lang="fa-IR" sz="28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BCD carry out = 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A929A7F-2418-4CCA-8968-E96977A42B10}" type="slidenum">
              <a:rPr lang="en-US">
                <a:latin typeface="+mn-lt"/>
              </a:rPr>
              <a:pPr defTabSz="820738">
                <a:defRPr/>
              </a:pPr>
              <a:t>49</a:t>
            </a:fld>
            <a:endParaRPr lang="en-US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60350"/>
            <a:ext cx="7773988" cy="1296988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BCD Negative Number Representation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513"/>
            <a:ext cx="7772400" cy="5181600"/>
          </a:xfrm>
        </p:spPr>
        <p:txBody>
          <a:bodyPr/>
          <a:lstStyle/>
          <a:p>
            <a:pPr algn="l" rtl="0" eaLnBrk="1" hangingPunct="1"/>
            <a:r>
              <a:rPr lang="en-US" altLang="en-US" sz="3200" smtClean="0"/>
              <a:t>Similar to binary negative number representation except r = 10.</a:t>
            </a:r>
          </a:p>
          <a:p>
            <a:pPr marL="742950" lvl="1" indent="-285750" algn="l" rtl="0" eaLnBrk="1" hangingPunct="1"/>
            <a:r>
              <a:rPr lang="en-US" altLang="en-US" sz="2400" smtClean="0"/>
              <a:t>BCD sign-magnitude</a:t>
            </a:r>
          </a:p>
          <a:p>
            <a:pPr marL="1143000" lvl="2" indent="-228600" algn="l" rtl="0" eaLnBrk="1" hangingPunct="1"/>
            <a:r>
              <a:rPr lang="en-US" altLang="en-US" sz="2000" smtClean="0"/>
              <a:t>MSD (sign digit options)</a:t>
            </a:r>
          </a:p>
          <a:p>
            <a:pPr marL="1600200" lvl="3" indent="-228600" algn="l" rtl="0" eaLnBrk="1" hangingPunct="1"/>
            <a:r>
              <a:rPr lang="en-US" altLang="en-US" sz="1600" smtClean="0"/>
              <a:t>MSD = 0 (positive); not equal to 0 = negative</a:t>
            </a:r>
          </a:p>
          <a:p>
            <a:pPr marL="1600200" lvl="3" indent="-228600" algn="l" rtl="0" eaLnBrk="1" hangingPunct="1"/>
            <a:r>
              <a:rPr lang="en-US" altLang="en-US" sz="1600" smtClean="0"/>
              <a:t>MSD range of 0-4 positive; 5-9 negative</a:t>
            </a:r>
          </a:p>
          <a:p>
            <a:pPr marL="742950" lvl="1" indent="-285750" algn="l" rtl="0" eaLnBrk="1" hangingPunct="1"/>
            <a:r>
              <a:rPr lang="en-US" altLang="en-US" sz="2400" smtClean="0"/>
              <a:t>BCD 9’s complement</a:t>
            </a:r>
          </a:p>
          <a:p>
            <a:pPr marL="1143000" lvl="2" indent="-228600" algn="l" rtl="0" eaLnBrk="1" hangingPunct="1"/>
            <a:r>
              <a:rPr lang="en-US" altLang="en-US" sz="2000" smtClean="0"/>
              <a:t>invert each BCD digit (0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/>
              <a:t>9, 1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8, 2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7,3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6, …7 </a:t>
            </a:r>
            <a:r>
              <a:rPr lang="en-US" altLang="en-US" sz="2000" smtClean="0">
                <a:sym typeface="Symbol" pitchFamily="18" charset="2"/>
              </a:rPr>
              <a:t> </a:t>
            </a:r>
            <a:r>
              <a:rPr lang="en-US" altLang="en-US" sz="2000" smtClean="0"/>
              <a:t>2, 8 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/>
              <a:t> 1, 9 </a:t>
            </a:r>
            <a:r>
              <a:rPr lang="en-US" altLang="en-US" sz="2000" smtClean="0">
                <a:sym typeface="Symbol" pitchFamily="18" charset="2"/>
              </a:rPr>
              <a:t></a:t>
            </a:r>
            <a:r>
              <a:rPr lang="en-US" altLang="en-US" sz="2000" smtClean="0"/>
              <a:t> 0)</a:t>
            </a:r>
          </a:p>
          <a:p>
            <a:pPr marL="742950" lvl="1" indent="-285750" algn="l" rtl="0" eaLnBrk="1" hangingPunct="1"/>
            <a:r>
              <a:rPr lang="en-US" altLang="en-US" sz="2400" smtClean="0"/>
              <a:t>BCD 10’s complement</a:t>
            </a:r>
          </a:p>
          <a:p>
            <a:pPr marL="1143000" lvl="2" indent="-228600" algn="l" rtl="0" eaLnBrk="1" hangingPunct="1"/>
            <a:r>
              <a:rPr lang="en-US" altLang="en-US" sz="2000" smtClean="0"/>
              <a:t>-N </a:t>
            </a:r>
            <a:r>
              <a:rPr lang="en-US" altLang="en-US" sz="2000" smtClean="0">
                <a:sym typeface="Symbol" pitchFamily="18" charset="2"/>
              </a:rPr>
              <a:t> 10</a:t>
            </a:r>
            <a:r>
              <a:rPr lang="en-US" altLang="en-US" sz="2000" baseline="40000" smtClean="0">
                <a:sym typeface="Symbol" pitchFamily="18" charset="2"/>
              </a:rPr>
              <a:t>n</a:t>
            </a:r>
            <a:r>
              <a:rPr lang="en-US" altLang="en-US" sz="2000" baseline="30000" smtClean="0">
                <a:sym typeface="Symbol" pitchFamily="18" charset="2"/>
              </a:rPr>
              <a:t> </a:t>
            </a:r>
            <a:r>
              <a:rPr lang="en-US" altLang="en-US" sz="2000" smtClean="0">
                <a:sym typeface="Symbol" pitchFamily="18" charset="2"/>
              </a:rPr>
              <a:t>- N;  9’s complement + 1</a:t>
            </a:r>
            <a:endParaRPr lang="en-US" altLang="en-US" sz="20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5909F24-A164-4EC6-9AEC-E9550D4F9846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mtClean="0"/>
              <a:t>سيستم نمايش اعداد (حالت کلي)</a:t>
            </a:r>
            <a:endParaRPr lang="en-US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en-US" sz="2800" smtClean="0"/>
              <a:t>“base”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 (radix </a:t>
            </a:r>
            <a:r>
              <a:rPr lang="en-US" altLang="en-US" sz="2800" b="0" i="1" smtClean="0"/>
              <a:t>r</a:t>
            </a:r>
            <a:r>
              <a:rPr lang="en-US" altLang="en-US" sz="2800" smtClean="0"/>
              <a:t>)</a:t>
            </a:r>
          </a:p>
          <a:p>
            <a:pPr algn="l" rtl="0" eaLnBrk="1" hangingPunct="1"/>
            <a:endParaRPr lang="en-US" altLang="en-US" sz="2800" smtClean="0"/>
          </a:p>
          <a:p>
            <a:pPr algn="l" rtl="0" eaLnBrk="1" hangingPunct="1"/>
            <a:r>
              <a:rPr lang="en-US" altLang="en-US" sz="2800" i="1" smtClean="0">
                <a:sym typeface="Symbol" pitchFamily="18" charset="2"/>
              </a:rPr>
              <a:t>N</a:t>
            </a:r>
            <a:r>
              <a:rPr lang="en-US" altLang="en-US" sz="2800" smtClean="0">
                <a:sym typeface="Symbol" pitchFamily="18" charset="2"/>
              </a:rPr>
              <a:t> = A</a:t>
            </a:r>
            <a:r>
              <a:rPr lang="en-US" altLang="en-US" sz="2800" baseline="-25000" smtClean="0">
                <a:sym typeface="Symbol" pitchFamily="18" charset="2"/>
              </a:rPr>
              <a:t>n-1 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n-1 </a:t>
            </a:r>
            <a:r>
              <a:rPr lang="en-US" altLang="en-US" sz="2800" smtClean="0">
                <a:sym typeface="Symbol" pitchFamily="18" charset="2"/>
              </a:rPr>
              <a:t>+ A</a:t>
            </a:r>
            <a:r>
              <a:rPr lang="en-US" altLang="en-US" sz="2800" baseline="-25000" smtClean="0">
                <a:sym typeface="Symbol" pitchFamily="18" charset="2"/>
              </a:rPr>
              <a:t>n-2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n-2</a:t>
            </a:r>
            <a:r>
              <a:rPr lang="en-US" altLang="en-US" sz="2800" smtClean="0">
                <a:sym typeface="Symbol" pitchFamily="18" charset="2"/>
              </a:rPr>
              <a:t> +… + A</a:t>
            </a:r>
            <a:r>
              <a:rPr lang="en-US" altLang="en-US" sz="2800" baseline="-25000" smtClean="0">
                <a:sym typeface="Symbol" pitchFamily="18" charset="2"/>
              </a:rPr>
              <a:t>1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smtClean="0">
                <a:sym typeface="Symbol" pitchFamily="18" charset="2"/>
              </a:rPr>
              <a:t> +</a:t>
            </a:r>
            <a:r>
              <a:rPr lang="en-US" altLang="en-US" sz="2800" baseline="30000" smtClean="0">
                <a:sym typeface="Symbol" pitchFamily="18" charset="2"/>
              </a:rPr>
              <a:t> </a:t>
            </a:r>
            <a:r>
              <a:rPr lang="en-US" altLang="en-US" sz="2800" smtClean="0">
                <a:sym typeface="Symbol" pitchFamily="18" charset="2"/>
              </a:rPr>
              <a:t>A</a:t>
            </a:r>
            <a:r>
              <a:rPr lang="en-US" altLang="en-US" sz="2800" baseline="-25000" smtClean="0">
                <a:sym typeface="Symbol" pitchFamily="18" charset="2"/>
              </a:rPr>
              <a:t>0</a:t>
            </a:r>
            <a:r>
              <a:rPr lang="en-US" altLang="en-US" sz="2800" smtClean="0">
                <a:sym typeface="Symbol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en-US" sz="2800" smtClean="0">
                <a:sym typeface="Symbol" pitchFamily="18" charset="2"/>
              </a:rPr>
              <a:t>	      A</a:t>
            </a:r>
            <a:r>
              <a:rPr lang="en-US" altLang="en-US" sz="2800" baseline="-25000" smtClean="0">
                <a:sym typeface="Symbol" pitchFamily="18" charset="2"/>
              </a:rPr>
              <a:t>-1 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-1</a:t>
            </a:r>
            <a:r>
              <a:rPr lang="en-US" altLang="en-US" sz="2800" smtClean="0">
                <a:sym typeface="Symbol" pitchFamily="18" charset="2"/>
              </a:rPr>
              <a:t> + A</a:t>
            </a:r>
            <a:r>
              <a:rPr lang="en-US" altLang="en-US" sz="2800" baseline="-25000" smtClean="0">
                <a:sym typeface="Symbol" pitchFamily="18" charset="2"/>
              </a:rPr>
              <a:t>-2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-2</a:t>
            </a:r>
            <a:r>
              <a:rPr lang="en-US" altLang="en-US" sz="2800" smtClean="0">
                <a:sym typeface="Symbol" pitchFamily="18" charset="2"/>
              </a:rPr>
              <a:t> +… + A</a:t>
            </a:r>
            <a:r>
              <a:rPr lang="en-US" altLang="en-US" sz="2800" baseline="-25000" smtClean="0">
                <a:sym typeface="Symbol" pitchFamily="18" charset="2"/>
              </a:rPr>
              <a:t>-m 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b="0" i="1" smtClean="0">
                <a:sym typeface="Symbol" pitchFamily="18" charset="2"/>
              </a:rPr>
              <a:t>r</a:t>
            </a:r>
            <a:r>
              <a:rPr lang="en-US" altLang="en-US" sz="2800" i="1" smtClean="0">
                <a:sym typeface="Symbol" pitchFamily="18" charset="2"/>
              </a:rPr>
              <a:t> </a:t>
            </a:r>
            <a:r>
              <a:rPr lang="en-US" altLang="en-US" sz="2800" baseline="30000" smtClean="0">
                <a:sym typeface="Symbol" pitchFamily="18" charset="2"/>
              </a:rPr>
              <a:t>-m</a:t>
            </a:r>
            <a:endParaRPr lang="en-US" altLang="en-US" sz="2800" baseline="-25000" smtClean="0"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800" i="1" smtClean="0">
              <a:sym typeface="Symbol" pitchFamily="18" charset="2"/>
            </a:endParaRPr>
          </a:p>
        </p:txBody>
      </p:sp>
      <p:sp>
        <p:nvSpPr>
          <p:cNvPr id="922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7 w 408"/>
              <a:gd name="T1" fmla="*/ 2147483647 h 1200"/>
              <a:gd name="T2" fmla="*/ 2147483647 w 408"/>
              <a:gd name="T3" fmla="*/ 2147483647 h 1200"/>
              <a:gd name="T4" fmla="*/ 2147483647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Digit (MSD)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Digit (LSD)</a:t>
            </a:r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7 w 320"/>
              <a:gd name="T1" fmla="*/ 2147483647 h 528"/>
              <a:gd name="T2" fmla="*/ 2147483647 w 320"/>
              <a:gd name="T3" fmla="*/ 2147483647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ACD9203-1071-4822-B5D7-7BBFCC7DE8A0}" type="slidenum">
              <a:rPr lang="en-US">
                <a:latin typeface="+mn-lt"/>
              </a:rPr>
              <a:pPr defTabSz="820738">
                <a:defRPr/>
              </a:pPr>
              <a:t>50</a:t>
            </a:fld>
            <a:endParaRPr lang="en-US">
              <a:latin typeface="+mn-lt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BCD Addition (cont.)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231775" indent="-231775" algn="l" rtl="0" eaLnBrk="1" hangingPunct="1">
              <a:lnSpc>
                <a:spcPct val="90000"/>
              </a:lnSpc>
            </a:pPr>
            <a:r>
              <a:rPr lang="en-US" altLang="en-US" sz="3600" smtClean="0"/>
              <a:t>Example: Add 448 and 489 in BCD.</a:t>
            </a:r>
            <a:br>
              <a:rPr lang="en-US" altLang="en-US" sz="3600" smtClean="0"/>
            </a:br>
            <a:r>
              <a:rPr lang="en-US" altLang="en-US" sz="3600" smtClean="0"/>
              <a:t>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0100 0100   1000 </a:t>
            </a:r>
            <a:r>
              <a:rPr lang="en-US" altLang="en-US" sz="2400" smtClean="0"/>
              <a:t>(448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u="sng" smtClean="0"/>
              <a:t>0100 1000   1001</a:t>
            </a:r>
            <a:r>
              <a:rPr lang="en-US" altLang="en-US" sz="2800" smtClean="0"/>
              <a:t> </a:t>
            </a:r>
            <a:r>
              <a:rPr lang="en-US" altLang="en-US" sz="2400" smtClean="0"/>
              <a:t>(489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             10001 </a:t>
            </a:r>
            <a:r>
              <a:rPr lang="en-US" altLang="en-US" sz="2400" smtClean="0"/>
              <a:t>(carry out of MSB=1, add 6)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             </a:t>
            </a:r>
            <a:r>
              <a:rPr lang="en-US" altLang="en-US" sz="2800" smtClean="0">
                <a:solidFill>
                  <a:srgbClr val="996600"/>
                </a:solidFill>
              </a:rPr>
              <a:t>1</a:t>
            </a:r>
            <a:r>
              <a:rPr lang="en-US" altLang="en-US" sz="2800" smtClean="0"/>
              <a:t>0111 </a:t>
            </a:r>
            <a:r>
              <a:rPr lang="en-US" altLang="en-US" sz="2400" smtClean="0">
                <a:solidFill>
                  <a:srgbClr val="996600"/>
                </a:solidFill>
              </a:rPr>
              <a:t>(carry 1 into middle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         1101 	       </a:t>
            </a:r>
            <a:r>
              <a:rPr lang="en-US" altLang="en-US" sz="2400" smtClean="0"/>
              <a:t>(between 10 and 15, add 6)</a:t>
            </a:r>
          </a:p>
          <a:p>
            <a:pPr marL="231775" indent="-231775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3200" b="0" smtClean="0"/>
              <a:t>    </a:t>
            </a:r>
            <a:r>
              <a:rPr lang="en-US" altLang="en-US" sz="2800" b="0" smtClean="0">
                <a:solidFill>
                  <a:schemeClr val="accent2"/>
                </a:solidFill>
              </a:rPr>
              <a:t>       </a:t>
            </a:r>
            <a:r>
              <a:rPr lang="en-US" altLang="en-US" sz="2800" b="0" smtClean="0">
                <a:solidFill>
                  <a:srgbClr val="996600"/>
                </a:solidFill>
              </a:rPr>
              <a:t>1</a:t>
            </a:r>
            <a:r>
              <a:rPr lang="en-US" altLang="en-US" sz="2800" b="0" smtClean="0">
                <a:solidFill>
                  <a:schemeClr val="accent2"/>
                </a:solidFill>
              </a:rPr>
              <a:t>0011</a:t>
            </a:r>
            <a:r>
              <a:rPr lang="en-US" altLang="en-US" sz="3200" smtClean="0"/>
              <a:t>       </a:t>
            </a:r>
            <a:r>
              <a:rPr lang="en-US" altLang="en-US" sz="2400" b="0" smtClean="0">
                <a:solidFill>
                  <a:srgbClr val="996600"/>
                </a:solidFill>
              </a:rPr>
              <a:t>(carry 1 into leftmost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1001 0011  0111  </a:t>
            </a:r>
            <a:r>
              <a:rPr lang="en-US" altLang="en-US" sz="2400" smtClean="0"/>
              <a:t>(BCD coding of 937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)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987675" y="2708275"/>
            <a:ext cx="909638" cy="838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912938" y="2679700"/>
            <a:ext cx="914400" cy="1828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900113" y="2708275"/>
            <a:ext cx="990600" cy="2376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83367" name="Freeform 7"/>
          <p:cNvSpPr>
            <a:spLocks/>
          </p:cNvSpPr>
          <p:nvPr/>
        </p:nvSpPr>
        <p:spPr bwMode="auto">
          <a:xfrm>
            <a:off x="2674938" y="2324100"/>
            <a:ext cx="241300" cy="1955800"/>
          </a:xfrm>
          <a:custGeom>
            <a:avLst/>
            <a:gdLst>
              <a:gd name="T0" fmla="*/ 2147483647 w 152"/>
              <a:gd name="T1" fmla="*/ 2147483647 h 1232"/>
              <a:gd name="T2" fmla="*/ 2147483647 w 152"/>
              <a:gd name="T3" fmla="*/ 2147483647 h 1232"/>
              <a:gd name="T4" fmla="*/ 2147483647 w 152"/>
              <a:gd name="T5" fmla="*/ 2147483647 h 1232"/>
              <a:gd name="T6" fmla="*/ 2147483647 w 152"/>
              <a:gd name="T7" fmla="*/ 2147483647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8" name="Freeform 8"/>
          <p:cNvSpPr>
            <a:spLocks/>
          </p:cNvSpPr>
          <p:nvPr/>
        </p:nvSpPr>
        <p:spPr bwMode="auto">
          <a:xfrm>
            <a:off x="1662113" y="2133600"/>
            <a:ext cx="304800" cy="3022600"/>
          </a:xfrm>
          <a:custGeom>
            <a:avLst/>
            <a:gdLst>
              <a:gd name="T0" fmla="*/ 2147483647 w 152"/>
              <a:gd name="T1" fmla="*/ 2147483647 h 1232"/>
              <a:gd name="T2" fmla="*/ 2147483647 w 152"/>
              <a:gd name="T3" fmla="*/ 2147483647 h 1232"/>
              <a:gd name="T4" fmla="*/ 2147483647 w 152"/>
              <a:gd name="T5" fmla="*/ 2147483647 h 1232"/>
              <a:gd name="T6" fmla="*/ 2147483647 w 152"/>
              <a:gd name="T7" fmla="*/ 2147483647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2987675" y="382428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0110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1908175" y="47974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0110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7" grpId="0" animBg="1"/>
      <p:bldP spid="783368" grpId="0" animBg="1"/>
      <p:bldP spid="783369" grpId="0"/>
      <p:bldP spid="78337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473C65F-4CC7-47F4-B6F9-C0BB52395B7C}" type="slidenum">
              <a:rPr lang="en-US">
                <a:latin typeface="+mn-lt"/>
              </a:rPr>
              <a:pPr defTabSz="820738">
                <a:defRPr/>
              </a:pPr>
              <a:t>51</a:t>
            </a:fld>
            <a:endParaRPr lang="en-US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Excess-3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en-US" sz="3200" smtClean="0"/>
              <a:t>مانند </a:t>
            </a:r>
            <a:r>
              <a:rPr lang="en-US" altLang="en-US" sz="3200" smtClean="0"/>
              <a:t>BCD</a:t>
            </a:r>
            <a:r>
              <a:rPr lang="fa-IR" altLang="en-US" sz="3200" smtClean="0"/>
              <a:t> ولي هر رقم </a:t>
            </a:r>
            <a:r>
              <a:rPr lang="en-US" altLang="en-US" sz="3200" smtClean="0"/>
              <a:t>+3</a:t>
            </a:r>
            <a:endParaRPr lang="fa-IR" altLang="en-US" sz="3200" smtClean="0"/>
          </a:p>
          <a:p>
            <a:pPr lvl="1" eaLnBrk="1" hangingPunct="1"/>
            <a:r>
              <a:rPr lang="fa-IR" altLang="en-US" sz="2400" smtClean="0"/>
              <a:t>جمع سرراست تر</a:t>
            </a:r>
          </a:p>
          <a:p>
            <a:pPr lvl="1" eaLnBrk="1" hangingPunct="1"/>
            <a:r>
              <a:rPr lang="en-US" altLang="en-US" sz="2400" smtClean="0"/>
              <a:t>self-comlpement code</a:t>
            </a:r>
            <a:r>
              <a:rPr lang="fa-IR" altLang="en-US" sz="2400" smtClean="0"/>
              <a:t> </a:t>
            </a:r>
          </a:p>
          <a:p>
            <a:pPr lvl="2" eaLnBrk="1" hangingPunct="1"/>
            <a:r>
              <a:rPr lang="fa-IR" altLang="en-US" sz="2000" smtClean="0"/>
              <a:t>(مکمل هر رقم = مکمل 9 آن)</a:t>
            </a:r>
            <a:endParaRPr lang="en-US" altLang="en-US" sz="2000" smtClean="0"/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505936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833" name="Arc 9"/>
          <p:cNvSpPr>
            <a:spLocks/>
          </p:cNvSpPr>
          <p:nvPr/>
        </p:nvSpPr>
        <p:spPr bwMode="auto">
          <a:xfrm>
            <a:off x="5507038" y="4313238"/>
            <a:ext cx="360362" cy="1943100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34" name="Arc 10"/>
          <p:cNvSpPr>
            <a:spLocks/>
          </p:cNvSpPr>
          <p:nvPr/>
        </p:nvSpPr>
        <p:spPr bwMode="auto">
          <a:xfrm>
            <a:off x="5507038" y="4529138"/>
            <a:ext cx="288925" cy="1511300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11"/>
          <p:cNvSpPr>
            <a:spLocks noChangeArrowheads="1"/>
          </p:cNvSpPr>
          <p:nvPr/>
        </p:nvSpPr>
        <p:spPr bwMode="auto">
          <a:xfrm>
            <a:off x="2555875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6329" name="Rectangle 12"/>
          <p:cNvSpPr>
            <a:spLocks noChangeArrowheads="1"/>
          </p:cNvSpPr>
          <p:nvPr/>
        </p:nvSpPr>
        <p:spPr bwMode="auto">
          <a:xfrm>
            <a:off x="4427538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3" grpId="0" animBg="1"/>
      <p:bldP spid="9738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A9DE3C2-5F28-4FF9-A7C7-882DFB747B3D}" type="slidenum">
              <a:rPr lang="en-US">
                <a:latin typeface="+mn-lt"/>
              </a:rPr>
              <a:pPr defTabSz="820738">
                <a:defRPr/>
              </a:pPr>
              <a:t>52</a:t>
            </a:fld>
            <a:endParaRPr lang="en-US">
              <a:latin typeface="+mn-lt"/>
            </a:endParaRPr>
          </a:p>
        </p:txBody>
      </p:sp>
      <p:pic>
        <p:nvPicPr>
          <p:cNvPr id="57347" name="Picture 9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49500"/>
            <a:ext cx="3887787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2421 Code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en-US" sz="3200" smtClean="0"/>
              <a:t>مانند </a:t>
            </a:r>
            <a:r>
              <a:rPr lang="en-US" altLang="en-US" sz="3200" smtClean="0"/>
              <a:t>BCD</a:t>
            </a:r>
            <a:r>
              <a:rPr lang="fa-IR" altLang="en-US" sz="3200" smtClean="0"/>
              <a:t> ولي وزن هر بيت </a:t>
            </a:r>
            <a:r>
              <a:rPr lang="en-US" altLang="en-US" sz="3200" smtClean="0"/>
              <a:t>2421</a:t>
            </a:r>
            <a:r>
              <a:rPr lang="fa-IR" altLang="en-US" sz="3200" smtClean="0"/>
              <a:t> است (به جاي </a:t>
            </a:r>
            <a:r>
              <a:rPr lang="en-US" altLang="en-US" sz="3200" smtClean="0"/>
              <a:t>8421</a:t>
            </a:r>
            <a:r>
              <a:rPr lang="fa-IR" altLang="en-US" sz="3200" smtClean="0"/>
              <a:t>)</a:t>
            </a:r>
          </a:p>
          <a:p>
            <a:pPr lvl="1" eaLnBrk="1" hangingPunct="1"/>
            <a:r>
              <a:rPr lang="en-US" altLang="en-US" sz="2400" smtClean="0"/>
              <a:t>self-comlpement code</a:t>
            </a:r>
            <a:r>
              <a:rPr lang="fa-IR" altLang="en-US" sz="2400" smtClean="0"/>
              <a:t> </a:t>
            </a:r>
          </a:p>
          <a:p>
            <a:pPr lvl="2" eaLnBrk="1" hangingPunct="1"/>
            <a:r>
              <a:rPr lang="fa-IR" altLang="en-US" sz="2000" smtClean="0"/>
              <a:t>(مکمل هر رقم = مکمل 9 آن)</a:t>
            </a:r>
            <a:endParaRPr lang="en-US" altLang="en-US" sz="2000" smtClean="0"/>
          </a:p>
        </p:txBody>
      </p:sp>
      <p:sp>
        <p:nvSpPr>
          <p:cNvPr id="975877" name="Arc 5"/>
          <p:cNvSpPr>
            <a:spLocks/>
          </p:cNvSpPr>
          <p:nvPr/>
        </p:nvSpPr>
        <p:spPr bwMode="auto">
          <a:xfrm>
            <a:off x="4211638" y="3284538"/>
            <a:ext cx="360362" cy="2376487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5878" name="Arc 6"/>
          <p:cNvSpPr>
            <a:spLocks/>
          </p:cNvSpPr>
          <p:nvPr/>
        </p:nvSpPr>
        <p:spPr bwMode="auto">
          <a:xfrm>
            <a:off x="4283075" y="2997200"/>
            <a:ext cx="504825" cy="3024188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7" grpId="0" animBg="1"/>
      <p:bldP spid="9758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251118A-DF92-4584-A69D-730BFF37D594}" type="slidenum">
              <a:rPr lang="en-US">
                <a:latin typeface="+mn-lt"/>
              </a:rPr>
              <a:pPr defTabSz="820738">
                <a:defRPr/>
              </a:pPr>
              <a:t>53</a:t>
            </a:fld>
            <a:endParaRPr lang="en-US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ASCII character code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We also need to represent letters and other symbols </a:t>
            </a:r>
            <a:r>
              <a:rPr lang="en-US" altLang="en-US" sz="2800" smtClean="0">
                <a:sym typeface="Wingdings" pitchFamily="2" charset="2"/>
              </a:rPr>
              <a:t> </a:t>
            </a:r>
            <a:r>
              <a:rPr lang="en-US" altLang="en-US" sz="2800" u="sng" smtClean="0"/>
              <a:t>alphanumeric</a:t>
            </a:r>
            <a:r>
              <a:rPr lang="en-US" altLang="en-US" sz="2800" smtClean="0"/>
              <a:t> codes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ASCII = American Standard Code for Information Interchange. Also known as Western European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It contains 128 characters: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en-US" sz="2400" smtClean="0"/>
              <a:t>94 printable (26 uppercase and 26 lowercase letters, 10 digits, 32 special symbols)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en-US" sz="2400" smtClean="0"/>
              <a:t>34 non-printable (for control functions)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en-US" sz="2800" smtClean="0"/>
              <a:t>Uses 7-bit binary codes to represent each of the 128 characters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1DDF0E6-DB24-4A03-A69D-62AAB37871C8}" type="slidenum">
              <a:rPr lang="en-US">
                <a:latin typeface="+mn-lt"/>
              </a:rPr>
              <a:pPr defTabSz="820738">
                <a:defRPr/>
              </a:pPr>
              <a:t>54</a:t>
            </a:fld>
            <a:endParaRPr lang="en-US">
              <a:latin typeface="+mn-lt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ASCII Table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1219200"/>
            <a:ext cx="7761287" cy="4648200"/>
          </a:xfrm>
          <a:noFill/>
        </p:spPr>
      </p:pic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627313" y="364490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Bell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627313" y="41211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Tab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484438" y="43624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Line Fd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484438" y="501332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Crg Ret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2627313" y="206057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Null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2484438" y="3859213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BkSpc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4284663" y="2058988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Space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3419475" y="4578350"/>
            <a:ext cx="10080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300" b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Escape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6249DC1-71A8-495E-BA55-08ED9E6FB063}" type="slidenum">
              <a:rPr lang="en-US">
                <a:latin typeface="+mn-lt"/>
              </a:rPr>
              <a:pPr defTabSz="820738">
                <a:defRPr/>
              </a:pPr>
              <a:t>55</a:t>
            </a:fld>
            <a:endParaRPr lang="en-US">
              <a:latin typeface="+mn-lt"/>
            </a:endParaRP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ASCII Control Codes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7143750" cy="5099050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B0BEB7-E067-45DD-90F4-E5E1FAFD97B4}" type="slidenum">
              <a:rPr lang="en-US">
                <a:latin typeface="+mn-lt"/>
              </a:rPr>
              <a:pPr defTabSz="820738">
                <a:defRPr/>
              </a:pPr>
              <a:t>56</a:t>
            </a:fld>
            <a:endParaRPr lang="en-US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Unicode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04900"/>
            <a:ext cx="8569325" cy="4648200"/>
          </a:xfrm>
        </p:spPr>
        <p:txBody>
          <a:bodyPr/>
          <a:lstStyle/>
          <a:p>
            <a:pPr marL="742950" lvl="1" indent="-454025" algn="l" rtl="0" eaLnBrk="1" hangingPunct="1"/>
            <a:r>
              <a:rPr lang="en-US" altLang="en-US" smtClean="0"/>
              <a:t>Established standard (16-bit alphanumeric code) for international character sets</a:t>
            </a:r>
          </a:p>
          <a:p>
            <a:pPr marL="742950" lvl="1" indent="-454025" algn="l" rtl="0" eaLnBrk="1" hangingPunct="1"/>
            <a:r>
              <a:rPr lang="en-US" altLang="en-US" smtClean="0"/>
              <a:t>Since it is 16-bit, it has 65,536 codes</a:t>
            </a:r>
          </a:p>
          <a:p>
            <a:pPr marL="742950" lvl="1" indent="-454025" algn="l" rtl="0" eaLnBrk="1" hangingPunct="1"/>
            <a:r>
              <a:rPr lang="en-US" altLang="en-US" smtClean="0"/>
              <a:t>Represented by 4 Hex digits</a:t>
            </a:r>
          </a:p>
          <a:p>
            <a:pPr marL="742950" lvl="1" indent="-454025" algn="l" rtl="0" eaLnBrk="1" hangingPunct="1"/>
            <a:r>
              <a:rPr lang="en-US" altLang="en-US" smtClean="0"/>
              <a:t>ASCII is between 0000</a:t>
            </a:r>
            <a:r>
              <a:rPr lang="en-US" altLang="en-US" baseline="-25000" smtClean="0"/>
              <a:t>16</a:t>
            </a:r>
            <a:r>
              <a:rPr lang="en-US" altLang="en-US" smtClean="0"/>
              <a:t> .. 007B</a:t>
            </a:r>
            <a:r>
              <a:rPr lang="en-US" altLang="en-US" baseline="-25000" smtClean="0"/>
              <a:t>16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B2C25AB-FC35-4E63-8308-7FD70B868456}" type="slidenum">
              <a:rPr lang="en-US">
                <a:latin typeface="+mn-lt"/>
              </a:rPr>
              <a:pPr defTabSz="820738">
                <a:defRPr/>
              </a:pPr>
              <a:t>57</a:t>
            </a:fld>
            <a:endParaRPr lang="en-US">
              <a:latin typeface="+mn-lt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Unicode Table (first 191 char.)</a:t>
            </a:r>
          </a:p>
        </p:txBody>
      </p:sp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2336800" y="3178175"/>
            <a:ext cx="4470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http://www.unicode.org/charts/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8017F3C-C989-4F26-B3D0-EFDC52B962E4}" type="slidenum">
              <a:rPr lang="en-US">
                <a:latin typeface="+mn-lt"/>
              </a:rPr>
              <a:pPr defTabSz="820738">
                <a:defRPr/>
              </a:pPr>
              <a:t>58</a:t>
            </a:fld>
            <a:endParaRPr lang="en-US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Unicode</a:t>
            </a:r>
          </a:p>
        </p:txBody>
      </p:sp>
      <p:graphicFrame>
        <p:nvGraphicFramePr>
          <p:cNvPr id="999928" name="Group 2552"/>
          <p:cNvGraphicFramePr>
            <a:graphicFrameLocks noGrp="1"/>
          </p:cNvGraphicFramePr>
          <p:nvPr/>
        </p:nvGraphicFramePr>
        <p:xfrm>
          <a:off x="1187450" y="1268413"/>
          <a:ext cx="6710363" cy="4935542"/>
        </p:xfrm>
        <a:graphic>
          <a:graphicData uri="http://schemas.openxmlformats.org/drawingml/2006/table">
            <a:tbl>
              <a:tblPr/>
              <a:tblGrid>
                <a:gridCol w="1382713"/>
                <a:gridCol w="276225"/>
                <a:gridCol w="1382712"/>
                <a:gridCol w="277813"/>
                <a:gridCol w="1444625"/>
                <a:gridCol w="250825"/>
                <a:gridCol w="1477962"/>
                <a:gridCol w="21748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062B 1579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062C 1580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062D 1581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062E 1582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0633 1587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0634 1588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0635 1589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0636 1590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063B 1595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063C 1596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063D 1597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063E 1598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0643 1603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0644 1604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0645 1605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0646 1606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064B 1611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064C 1612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064D 1613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064E 1614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0653 1619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ٓ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0654 1620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ٔ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0655 1621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ٕ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0656 1622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ٖ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065B 1627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ٛ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065C 1628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ٜ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065D 1629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ٝ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065E 1630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ٞ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0663 1635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٣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0664 1636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٤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0665 1637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٥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0666 1638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٦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066B 1643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066C 1644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066D 1645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066E 1646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0673 1651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0674 1652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0675 1653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0676 1654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067B 1659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067C 1660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067D 1661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067E 1662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0683 1667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0684 1668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0685 1669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0686 1670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068B 1675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068C 1676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068D 1677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068E 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97B8141-8CD1-4548-9659-D552FBA4E0CB}" type="slidenum">
              <a:rPr lang="en-US">
                <a:latin typeface="+mn-lt"/>
              </a:rPr>
              <a:pPr defTabSz="820738">
                <a:defRPr/>
              </a:pPr>
              <a:t>59</a:t>
            </a:fld>
            <a:endParaRPr lang="en-US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ASCII Parity Bit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42350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en-US" smtClean="0"/>
              <a:t>Parity coding is used to detect errors in data communication and processing</a:t>
            </a:r>
          </a:p>
          <a:p>
            <a:pPr marL="742950" lvl="1" indent="-285750" algn="l" rtl="0" eaLnBrk="1" hangingPunct="1"/>
            <a:endParaRPr lang="en-US" altLang="en-US" smtClean="0"/>
          </a:p>
          <a:p>
            <a:pPr marL="1143000" lvl="2" indent="-228600" algn="l" rtl="0" eaLnBrk="1" hangingPunct="1"/>
            <a:r>
              <a:rPr lang="en-US" altLang="en-US" smtClean="0"/>
              <a:t>An 8</a:t>
            </a:r>
            <a:r>
              <a:rPr lang="en-US" altLang="en-US" baseline="30000" smtClean="0"/>
              <a:t>th</a:t>
            </a:r>
            <a:r>
              <a:rPr lang="en-US" altLang="en-US" smtClean="0"/>
              <a:t> bit is added to the 7-bit ASCII code</a:t>
            </a:r>
          </a:p>
          <a:p>
            <a:pPr marL="742950" lvl="1" indent="-285750" algn="l" rtl="0" eaLnBrk="1" hangingPunct="1"/>
            <a:endParaRPr lang="en-US" altLang="en-US" u="sng" smtClean="0"/>
          </a:p>
          <a:p>
            <a:pPr marL="742950" lvl="1" indent="-285750" algn="l" rtl="0" eaLnBrk="1" hangingPunct="1"/>
            <a:r>
              <a:rPr lang="en-US" altLang="en-US" u="sng" smtClean="0"/>
              <a:t>Even (Odd)</a:t>
            </a:r>
            <a:r>
              <a:rPr lang="en-US" altLang="en-US" smtClean="0"/>
              <a:t> parity: set the parity bit so as to make the # of 1’s in the 8-bit code even (odd)</a:t>
            </a:r>
            <a:endParaRPr lang="en-US" altLang="en-US" u="sng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2FF94ED-E510-485D-9941-53FBEA79EE61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en-US" sz="3600" smtClean="0"/>
              <a:t>سيستم نمايش اعداد (حالت کلي)</a:t>
            </a:r>
            <a:endParaRPr lang="en-US" altLang="en-US" sz="3600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en-US" smtClean="0"/>
              <a:t>مثال: </a:t>
            </a:r>
            <a:r>
              <a:rPr lang="en-US" altLang="en-US" smtClean="0"/>
              <a:t> </a:t>
            </a:r>
            <a:r>
              <a:rPr lang="en-US" altLang="en-US" b="0" i="1" smtClean="0"/>
              <a:t>r</a:t>
            </a:r>
            <a:r>
              <a:rPr lang="en-US" altLang="en-US" b="0" smtClean="0"/>
              <a:t> = 6</a:t>
            </a:r>
          </a:p>
          <a:p>
            <a:pPr algn="l" rtl="0" eaLnBrk="1" hangingPunct="1">
              <a:buFontTx/>
              <a:buNone/>
            </a:pPr>
            <a:r>
              <a:rPr lang="en-US" altLang="en-US" sz="2800" b="0" smtClean="0">
                <a:sym typeface="Symbol" pitchFamily="18" charset="2"/>
              </a:rPr>
              <a:t>	(312.4)</a:t>
            </a:r>
            <a:r>
              <a:rPr lang="en-US" altLang="en-US" sz="2800" b="0" baseline="-250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smtClean="0">
                <a:sym typeface="Symbol" pitchFamily="18" charset="2"/>
              </a:rPr>
              <a:t> </a:t>
            </a:r>
            <a:r>
              <a:rPr lang="en-US" altLang="en-US" sz="2800" b="0" smtClean="0">
                <a:sym typeface="Symbol" pitchFamily="18" charset="2"/>
              </a:rPr>
              <a:t>= </a:t>
            </a:r>
            <a:r>
              <a:rPr lang="en-US" altLang="en-US" sz="2800" b="0" smtClean="0"/>
              <a:t>3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2 </a:t>
            </a:r>
            <a:r>
              <a:rPr lang="en-US" altLang="en-US" sz="2800" smtClean="0">
                <a:sym typeface="Symbol" pitchFamily="18" charset="2"/>
              </a:rPr>
              <a:t>+ </a:t>
            </a:r>
            <a:r>
              <a:rPr lang="en-US" altLang="en-US" sz="2800" b="0" smtClean="0"/>
              <a:t>1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1 </a:t>
            </a:r>
            <a:r>
              <a:rPr lang="en-US" altLang="en-US" sz="2800" smtClean="0">
                <a:sym typeface="Symbol" pitchFamily="18" charset="2"/>
              </a:rPr>
              <a:t>+ </a:t>
            </a:r>
            <a:r>
              <a:rPr lang="en-US" altLang="en-US" sz="2800" b="0" smtClean="0">
                <a:sym typeface="Symbol" pitchFamily="18" charset="2"/>
              </a:rPr>
              <a:t>2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0 </a:t>
            </a:r>
            <a:r>
              <a:rPr lang="en-US" altLang="en-US" sz="2800" smtClean="0">
                <a:sym typeface="Symbol" pitchFamily="18" charset="2"/>
              </a:rPr>
              <a:t>+ </a:t>
            </a:r>
            <a:r>
              <a:rPr lang="en-US" altLang="en-US" sz="2800" b="0" smtClean="0"/>
              <a:t>4</a:t>
            </a:r>
            <a:r>
              <a:rPr lang="en-US" altLang="en-US" sz="2800" smtClean="0">
                <a:sym typeface="Symbol" pitchFamily="18" charset="2"/>
              </a:rPr>
              <a:t></a:t>
            </a:r>
            <a:r>
              <a:rPr lang="en-US" altLang="en-US" sz="2800" smtClean="0">
                <a:solidFill>
                  <a:schemeClr val="accent2"/>
                </a:solidFill>
                <a:sym typeface="Symbol" pitchFamily="18" charset="2"/>
              </a:rPr>
              <a:t>6</a:t>
            </a:r>
            <a:r>
              <a:rPr lang="en-US" altLang="en-US" sz="2800" baseline="30000" smtClean="0">
                <a:sym typeface="Symbol" pitchFamily="18" charset="2"/>
              </a:rPr>
              <a:t>-1</a:t>
            </a:r>
          </a:p>
          <a:p>
            <a:pPr algn="l" rtl="0" eaLnBrk="1" hangingPunct="1">
              <a:buFontTx/>
              <a:buNone/>
            </a:pPr>
            <a:r>
              <a:rPr lang="en-US" altLang="en-US" sz="2800" baseline="30000" smtClean="0">
                <a:sym typeface="Symbol" pitchFamily="18" charset="2"/>
              </a:rPr>
              <a:t>	   		    </a:t>
            </a:r>
            <a:r>
              <a:rPr lang="en-US" altLang="en-US" sz="2800" b="0" smtClean="0">
                <a:sym typeface="Symbol" pitchFamily="18" charset="2"/>
              </a:rPr>
              <a:t>= (116.66)</a:t>
            </a:r>
            <a:r>
              <a:rPr lang="en-US" altLang="en-US" sz="2800" b="0" baseline="-25000" smtClean="0">
                <a:solidFill>
                  <a:schemeClr val="accent2"/>
                </a:solidFill>
                <a:sym typeface="Symbol" pitchFamily="18" charset="2"/>
              </a:rPr>
              <a:t>10</a:t>
            </a:r>
          </a:p>
          <a:p>
            <a:pPr algn="l" rtl="0" eaLnBrk="1" hangingPunct="1">
              <a:buFontTx/>
              <a:buNone/>
            </a:pPr>
            <a:endParaRPr lang="en-US" altLang="en-US" sz="2800" b="0" baseline="-25000" smtClean="0">
              <a:solidFill>
                <a:schemeClr val="hlink"/>
              </a:solidFill>
              <a:sym typeface="Symbol" pitchFamily="18" charset="2"/>
            </a:endParaRPr>
          </a:p>
          <a:p>
            <a:pPr marL="742950" lvl="1" indent="-285750" eaLnBrk="1" hangingPunct="1"/>
            <a:r>
              <a:rPr lang="fa-IR" altLang="en-US" b="1" smtClean="0">
                <a:sym typeface="Symbol" pitchFamily="18" charset="2"/>
              </a:rPr>
              <a:t> تبديل از هر مبناي دلخواه </a:t>
            </a:r>
            <a:r>
              <a:rPr lang="en-US" altLang="en-US" b="1" smtClean="0">
                <a:sym typeface="Symbol" pitchFamily="18" charset="2"/>
              </a:rPr>
              <a:t>r</a:t>
            </a:r>
            <a:r>
              <a:rPr lang="fa-IR" altLang="en-US" b="1" smtClean="0">
                <a:sym typeface="Symbol" pitchFamily="18" charset="2"/>
              </a:rPr>
              <a:t> به مبناي </a:t>
            </a:r>
            <a:r>
              <a:rPr lang="en-US" altLang="en-US" b="1" smtClean="0">
                <a:sym typeface="Symbol" pitchFamily="18" charset="2"/>
              </a:rPr>
              <a:t>10</a:t>
            </a:r>
            <a:r>
              <a:rPr lang="fa-IR" altLang="en-US" b="1" smtClean="0">
                <a:sym typeface="Symbol" pitchFamily="18" charset="2"/>
              </a:rPr>
              <a:t> با رابطة بالا انجام مي شود.</a:t>
            </a:r>
            <a:endParaRPr lang="en-US" altLang="en-US" i="1" smtClean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C0C8267-2C9B-4BB9-BE76-3769BE8930AE}" type="slidenum">
              <a:rPr lang="en-US">
                <a:latin typeface="+mn-lt"/>
              </a:rPr>
              <a:pPr defTabSz="820738">
                <a:defRPr/>
              </a:pPr>
              <a:t>60</a:t>
            </a:fld>
            <a:endParaRPr lang="en-US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ASCII Parity Bit (cont.)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3600" smtClean="0"/>
              <a:t>For example:</a:t>
            </a:r>
          </a:p>
          <a:p>
            <a:pPr marL="742950" lvl="1" indent="-285750" algn="l" rtl="0" eaLnBrk="1" hangingPunct="1"/>
            <a:r>
              <a:rPr lang="en-US" altLang="en-US" sz="2800" smtClean="0"/>
              <a:t>Make the 7-bit code 1011011 an 8-bit even parity code </a:t>
            </a:r>
            <a:r>
              <a:rPr lang="en-US" altLang="en-US" sz="2800" smtClean="0">
                <a:sym typeface="Wingdings" pitchFamily="2" charset="2"/>
              </a:rPr>
              <a:t> </a:t>
            </a:r>
            <a:r>
              <a:rPr lang="en-US" altLang="en-US" sz="280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altLang="en-US" sz="2800" smtClean="0">
                <a:sym typeface="Wingdings" pitchFamily="2" charset="2"/>
              </a:rPr>
              <a:t>1011011</a:t>
            </a:r>
          </a:p>
          <a:p>
            <a:pPr marL="742950" lvl="1" indent="-285750" algn="l" rtl="0" eaLnBrk="1" hangingPunct="1"/>
            <a:r>
              <a:rPr lang="en-US" altLang="en-US" sz="2800" smtClean="0"/>
              <a:t>Make the 7-bit code 1011011 an 8-bit odd parity code </a:t>
            </a:r>
            <a:r>
              <a:rPr lang="en-US" altLang="en-US" sz="2800" smtClean="0">
                <a:sym typeface="Wingdings" pitchFamily="2" charset="2"/>
              </a:rPr>
              <a:t> </a:t>
            </a:r>
            <a:r>
              <a:rPr lang="en-US" altLang="en-US" sz="280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altLang="en-US" sz="2800" smtClean="0">
                <a:sym typeface="Wingdings" pitchFamily="2" charset="2"/>
              </a:rPr>
              <a:t>1011011</a:t>
            </a:r>
            <a:endParaRPr lang="en-US" altLang="en-US" sz="2800" smtClean="0"/>
          </a:p>
          <a:p>
            <a:pPr algn="l" rtl="0" eaLnBrk="1" hangingPunct="1"/>
            <a:r>
              <a:rPr lang="en-US" altLang="en-US" sz="3600" smtClean="0"/>
              <a:t>Error Checking:</a:t>
            </a:r>
          </a:p>
          <a:p>
            <a:pPr marL="742950" lvl="1" indent="-285750" algn="l" rtl="0" eaLnBrk="1" hangingPunct="1"/>
            <a:r>
              <a:rPr lang="en-US" altLang="en-US" sz="2800" smtClean="0"/>
              <a:t>Both even and odd parity codes can detect an odd number of error. </a:t>
            </a:r>
          </a:p>
          <a:p>
            <a:pPr marL="1143000" lvl="2" indent="-228600" algn="l" rtl="0" eaLnBrk="1" hangingPunct="1"/>
            <a:r>
              <a:rPr lang="en-US" altLang="en-US" sz="2400" smtClean="0"/>
              <a:t>An even number of errors goes undetected.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CE1BA7E-25C2-4E6B-BD98-76C264BE1708}" type="slidenum">
              <a:rPr lang="en-US">
                <a:latin typeface="+mn-lt"/>
              </a:rPr>
              <a:pPr defTabSz="820738">
                <a:defRPr/>
              </a:pPr>
              <a:t>61</a:t>
            </a:fld>
            <a:endParaRPr lang="en-US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dirty="0" smtClean="0"/>
              <a:t>Gray Codes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3600" dirty="0" smtClean="0"/>
              <a:t>Gray codes are </a:t>
            </a:r>
            <a:r>
              <a:rPr lang="en-US" altLang="en-US" sz="3600" i="1" dirty="0" smtClean="0"/>
              <a:t>minimum change </a:t>
            </a:r>
            <a:r>
              <a:rPr lang="en-US" altLang="en-US" sz="3600" dirty="0" smtClean="0"/>
              <a:t>codes</a:t>
            </a:r>
          </a:p>
          <a:p>
            <a:pPr marL="742950" lvl="1" indent="-285750" algn="l" rtl="0" eaLnBrk="1" hangingPunct="1"/>
            <a:r>
              <a:rPr lang="en-US" altLang="en-US" sz="2800" dirty="0" smtClean="0"/>
              <a:t>From one numeric representation to the next, only one bit changes</a:t>
            </a:r>
          </a:p>
          <a:p>
            <a:pPr marL="742950" lvl="1" indent="-285750" algn="l" rtl="0" eaLnBrk="1" hangingPunct="1"/>
            <a:r>
              <a:rPr lang="en-US" altLang="en-US" sz="2800" dirty="0" smtClean="0"/>
              <a:t>Applications:</a:t>
            </a:r>
          </a:p>
          <a:p>
            <a:pPr marL="1143000" lvl="2" indent="-228600" algn="l" rtl="0" eaLnBrk="1" hangingPunct="1"/>
            <a:r>
              <a:rPr lang="en-US" altLang="en-US" sz="2400" dirty="0" err="1" smtClean="0"/>
              <a:t>Karnaugh</a:t>
            </a:r>
            <a:r>
              <a:rPr lang="en-US" altLang="en-US" sz="2400" dirty="0" smtClean="0"/>
              <a:t> map</a:t>
            </a:r>
          </a:p>
          <a:p>
            <a:pPr marL="1143000" lvl="2" indent="-228600" algn="l" rtl="0" eaLnBrk="1" hangingPunct="1"/>
            <a:r>
              <a:rPr lang="en-US" altLang="en-US" sz="2400" dirty="0" smtClean="0"/>
              <a:t>Sequential circuits</a:t>
            </a:r>
          </a:p>
          <a:p>
            <a:pPr marL="1143000" lvl="2" indent="-228600" algn="l" rtl="0" eaLnBrk="1" hangingPunct="1"/>
            <a:r>
              <a:rPr lang="en-US" altLang="en-US" sz="2400" dirty="0" smtClean="0"/>
              <a:t>Whenever we want one bit change at a time</a:t>
            </a:r>
            <a:endParaRPr lang="en-US" altLang="en-US" sz="2400" dirty="0" smtClean="0"/>
          </a:p>
          <a:p>
            <a:pPr marL="742950" lvl="1" indent="-285750" eaLnBrk="1" hangingPunct="1"/>
            <a:endParaRPr lang="en-US" altLang="en-US" sz="28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AC594DD-1AA0-409D-BA67-A994459E06F3}" type="slidenum">
              <a:rPr lang="en-US">
                <a:latin typeface="+mn-lt"/>
              </a:rPr>
              <a:pPr defTabSz="820738">
                <a:defRPr/>
              </a:pPr>
              <a:t>62</a:t>
            </a:fld>
            <a:endParaRPr lang="en-US">
              <a:latin typeface="+mn-lt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dirty="0" smtClean="0"/>
              <a:t>Gray Codes (cont.)</a:t>
            </a:r>
          </a:p>
        </p:txBody>
      </p:sp>
      <p:grpSp>
        <p:nvGrpSpPr>
          <p:cNvPr id="67588" name="Group 3"/>
          <p:cNvGrpSpPr>
            <a:grpSpLocks/>
          </p:cNvGrpSpPr>
          <p:nvPr/>
        </p:nvGrpSpPr>
        <p:grpSpPr bwMode="auto">
          <a:xfrm>
            <a:off x="6156325" y="1400175"/>
            <a:ext cx="1758950" cy="4549775"/>
            <a:chOff x="1008" y="900"/>
            <a:chExt cx="1108" cy="2866"/>
          </a:xfrm>
        </p:grpSpPr>
        <p:sp>
          <p:nvSpPr>
            <p:cNvPr id="67619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1111</a:t>
              </a:r>
            </a:p>
          </p:txBody>
        </p:sp>
        <p:sp>
          <p:nvSpPr>
            <p:cNvPr id="67620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 dirty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1000</a:t>
              </a:r>
            </a:p>
          </p:txBody>
        </p:sp>
        <p:sp>
          <p:nvSpPr>
            <p:cNvPr id="67621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1763713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4213" y="1412875"/>
            <a:ext cx="1720850" cy="1727200"/>
            <a:chOff x="1655" y="890"/>
            <a:chExt cx="1084" cy="1088"/>
          </a:xfrm>
        </p:grpSpPr>
        <p:sp>
          <p:nvSpPr>
            <p:cNvPr id="67615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</a:t>
              </a:r>
            </a:p>
          </p:txBody>
        </p:sp>
        <p:sp>
          <p:nvSpPr>
            <p:cNvPr id="67616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 dirty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</a:t>
              </a:r>
            </a:p>
          </p:txBody>
        </p:sp>
        <p:sp>
          <p:nvSpPr>
            <p:cNvPr id="67617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2122488" y="2060575"/>
            <a:ext cx="288925" cy="792163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2124075" y="2276475"/>
            <a:ext cx="144463" cy="288925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1619250" y="1989138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1619250" y="2420938"/>
            <a:ext cx="71438" cy="431800"/>
          </a:xfrm>
          <a:prstGeom prst="leftBrace">
            <a:avLst>
              <a:gd name="adj1" fmla="val 5037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205163" y="1381125"/>
            <a:ext cx="1752600" cy="2600325"/>
            <a:chOff x="2835" y="870"/>
            <a:chExt cx="1104" cy="1638"/>
          </a:xfrm>
        </p:grpSpPr>
        <p:sp>
          <p:nvSpPr>
            <p:cNvPr id="67611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cs typeface="Arial" charset="0"/>
                </a:rPr>
                <a:t>111</a:t>
              </a:r>
            </a:p>
          </p:txBody>
        </p:sp>
        <p:sp>
          <p:nvSpPr>
            <p:cNvPr id="67612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charset="0"/>
                  <a:cs typeface="Zar" pitchFamily="2" charset="-78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Font typeface="Wingdings" pitchFamily="2" charset="2"/>
                <a:buChar char="×"/>
                <a:defRPr sz="3200">
                  <a:solidFill>
                    <a:srgbClr val="0000FF"/>
                  </a:solidFill>
                  <a:latin typeface="Arial" charset="0"/>
                  <a:cs typeface="Zar" pitchFamily="2" charset="-78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8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−"/>
                <a:defRPr sz="2000">
                  <a:solidFill>
                    <a:schemeClr val="tx1"/>
                  </a:solidFill>
                  <a:latin typeface="Arial" charset="0"/>
                  <a:cs typeface="Zar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800" b="0" dirty="0">
                <a:solidFill>
                  <a:schemeClr val="tx1"/>
                </a:solidFill>
                <a:cs typeface="Arial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  <a:cs typeface="Arial" charset="0"/>
                </a:rPr>
                <a:t>100</a:t>
              </a:r>
            </a:p>
          </p:txBody>
        </p:sp>
        <p:sp>
          <p:nvSpPr>
            <p:cNvPr id="67613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4356100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4208463" y="1944688"/>
            <a:ext cx="147637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4140200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4787900" y="2779713"/>
            <a:ext cx="144463" cy="288925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4789488" y="2565400"/>
            <a:ext cx="288925" cy="792163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4795838" y="2349500"/>
            <a:ext cx="344487" cy="1296988"/>
          </a:xfrm>
          <a:custGeom>
            <a:avLst/>
            <a:gdLst>
              <a:gd name="T0" fmla="*/ 2147483647 w 28641"/>
              <a:gd name="T1" fmla="*/ 2147483647 h 43200"/>
              <a:gd name="T2" fmla="*/ 0 w 28641"/>
              <a:gd name="T3" fmla="*/ 2147483647 h 43200"/>
              <a:gd name="T4" fmla="*/ 2147483647 w 28641"/>
              <a:gd name="T5" fmla="*/ 2147483647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4932363" y="2060575"/>
            <a:ext cx="360362" cy="1873250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7307263" y="38893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7088188" y="1944688"/>
            <a:ext cx="147637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7091363" y="3889375"/>
            <a:ext cx="144462" cy="1944688"/>
          </a:xfrm>
          <a:prstGeom prst="leftBrace">
            <a:avLst>
              <a:gd name="adj1" fmla="val 112180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4500563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4500563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7451725" y="1944688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7451725" y="3889375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7956550" y="2089150"/>
            <a:ext cx="360363" cy="3744913"/>
          </a:xfrm>
          <a:custGeom>
            <a:avLst/>
            <a:gdLst>
              <a:gd name="T0" fmla="*/ 2147483647 w 23947"/>
              <a:gd name="T1" fmla="*/ 0 h 43200"/>
              <a:gd name="T2" fmla="*/ 0 w 23947"/>
              <a:gd name="T3" fmla="*/ 2147483647 h 43200"/>
              <a:gd name="T4" fmla="*/ 2147483647 w 23947"/>
              <a:gd name="T5" fmla="*/ 2147483647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1" grpId="0" animBg="1"/>
      <p:bldP spid="970792" grpId="0" animBg="1"/>
      <p:bldP spid="970793" grpId="0" animBg="1"/>
      <p:bldP spid="9707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66F321E-0C81-40CC-B545-CE54EF4D2D4D}" type="slidenum">
              <a:rPr lang="en-US">
                <a:latin typeface="+mn-lt"/>
              </a:rPr>
              <a:pPr defTabSz="820738">
                <a:defRPr/>
              </a:pPr>
              <a:t>7</a:t>
            </a:fld>
            <a:endParaRPr lang="en-US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en-US" sz="2800" smtClean="0"/>
              <a:t>کامپيوترها داده‌ها را به صورت رشته‌اي از “</a:t>
            </a:r>
            <a:r>
              <a:rPr lang="fa-IR" altLang="en-US" sz="2800" smtClean="0">
                <a:solidFill>
                  <a:srgbClr val="FF0000"/>
                </a:solidFill>
              </a:rPr>
              <a:t>بيت‌ها</a:t>
            </a:r>
            <a:r>
              <a:rPr lang="fa-IR" altLang="en-US" sz="2800" smtClean="0">
                <a:solidFill>
                  <a:schemeClr val="accent2"/>
                </a:solidFill>
              </a:rPr>
              <a:t>” نمايش مي‌دهند.</a:t>
            </a:r>
          </a:p>
          <a:p>
            <a:pPr marL="1143000" lvl="2" indent="-228600" eaLnBrk="1" hangingPunct="1"/>
            <a:r>
              <a:rPr lang="fa-IR" altLang="en-US" sz="2400" smtClean="0"/>
              <a:t>بيت: </a:t>
            </a:r>
            <a:r>
              <a:rPr lang="en-US" altLang="en-US" sz="2400" smtClean="0"/>
              <a:t>0</a:t>
            </a:r>
            <a:r>
              <a:rPr lang="fa-IR" altLang="en-US" sz="2400" smtClean="0"/>
              <a:t> يا </a:t>
            </a:r>
            <a:r>
              <a:rPr lang="en-US" altLang="en-US" sz="2400" smtClean="0"/>
              <a:t>1</a:t>
            </a:r>
          </a:p>
          <a:p>
            <a:pPr marL="742950" lvl="1" indent="-285750" eaLnBrk="1" hangingPunct="1"/>
            <a:r>
              <a:rPr lang="fa-IR" altLang="en-US" sz="2800" smtClean="0"/>
              <a:t>مبناي </a:t>
            </a:r>
            <a:r>
              <a:rPr lang="en-US" altLang="en-US" sz="2800" smtClean="0"/>
              <a:t>2</a:t>
            </a:r>
            <a:r>
              <a:rPr lang="fa-IR" altLang="en-US" sz="2800" smtClean="0"/>
              <a:t>: ارقام </a:t>
            </a:r>
            <a:r>
              <a:rPr lang="en-US" altLang="en-US" sz="2800" smtClean="0"/>
              <a:t>0</a:t>
            </a:r>
            <a:r>
              <a:rPr lang="fa-IR" altLang="en-US" sz="2800" smtClean="0"/>
              <a:t> يا </a:t>
            </a:r>
            <a:r>
              <a:rPr lang="en-US" altLang="en-US" sz="2800" smtClean="0"/>
              <a:t>1</a:t>
            </a:r>
          </a:p>
          <a:p>
            <a:pPr eaLnBrk="1" hangingPunct="1"/>
            <a:r>
              <a:rPr lang="fa-IR" altLang="en-US" sz="3600" smtClean="0"/>
              <a:t>مثال:</a:t>
            </a:r>
            <a:r>
              <a:rPr lang="en-US" altLang="en-US" sz="360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/>
              <a:t>   </a:t>
            </a:r>
            <a:r>
              <a:rPr lang="en-US" altLang="en-US" sz="2400" smtClean="0">
                <a:solidFill>
                  <a:schemeClr val="accent2"/>
                </a:solidFill>
              </a:rPr>
              <a:t>(101101.10)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 =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b="0" smtClean="0">
                <a:solidFill>
                  <a:schemeClr val="accent2"/>
                </a:solidFill>
              </a:rPr>
              <a:t>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5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+ 0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4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3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+ 0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+ 				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400" b="0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4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400" baseline="30000" smtClean="0">
                <a:solidFill>
                  <a:schemeClr val="accent2"/>
                </a:solidFill>
                <a:sym typeface="Symbol" pitchFamily="18" charset="2"/>
              </a:rPr>
              <a:t>-2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			      = (45.5)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10</a:t>
            </a:r>
            <a:endParaRPr lang="en-US" altLang="en-US" sz="2400" smtClean="0">
              <a:solidFill>
                <a:srgbClr val="FF0000"/>
              </a:solidFill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9495301-6EB1-4D20-98CF-F29F3055ABF0}" type="slidenum">
              <a:rPr lang="en-US">
                <a:latin typeface="+mn-lt"/>
              </a:rPr>
              <a:pPr defTabSz="820738">
                <a:defRPr/>
              </a:pPr>
              <a:t>8</a:t>
            </a:fld>
            <a:endParaRPr lang="en-US">
              <a:latin typeface="+mn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en-US" smtClean="0"/>
              <a:t>اعداد باينري (مبناي </a:t>
            </a:r>
            <a:r>
              <a:rPr lang="en-US" altLang="en-US" smtClean="0"/>
              <a:t>2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702550" cy="4648200"/>
          </a:xfrm>
        </p:spPr>
        <p:txBody>
          <a:bodyPr/>
          <a:lstStyle/>
          <a:p>
            <a:pPr eaLnBrk="1" hangingPunct="1"/>
            <a:r>
              <a:rPr lang="fa-IR" altLang="en-US" sz="3800" smtClean="0">
                <a:solidFill>
                  <a:srgbClr val="FF0000"/>
                </a:solidFill>
              </a:rPr>
              <a:t>مثال:</a:t>
            </a:r>
            <a:endParaRPr lang="en-US" altLang="en-US" sz="3800" smtClean="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en-US" sz="2100" smtClean="0">
                <a:solidFill>
                  <a:schemeClr val="accent2"/>
                </a:solidFill>
              </a:rPr>
              <a:t>   (1001.011)</a:t>
            </a:r>
            <a:r>
              <a:rPr lang="en-US" altLang="en-US" sz="2100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100" smtClean="0">
                <a:solidFill>
                  <a:schemeClr val="accent2"/>
                </a:solidFill>
              </a:rPr>
              <a:t> =</a:t>
            </a:r>
            <a:r>
              <a:rPr lang="en-US" altLang="en-US" sz="2600" smtClean="0">
                <a:solidFill>
                  <a:schemeClr val="accent2"/>
                </a:solidFill>
              </a:rPr>
              <a:t> </a:t>
            </a:r>
            <a:r>
              <a:rPr lang="en-US" altLang="en-US" sz="2600" b="0" smtClean="0">
                <a:solidFill>
                  <a:schemeClr val="accent2"/>
                </a:solidFill>
              </a:rPr>
              <a:t>	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3 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100" b="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2 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100" b="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1 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+ 					</a:t>
            </a:r>
            <a:r>
              <a:rPr lang="en-US" altLang="en-US" sz="2100" b="0" smtClean="0">
                <a:solidFill>
                  <a:schemeClr val="accent2"/>
                </a:solidFill>
              </a:rPr>
              <a:t>0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-2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+ </a:t>
            </a:r>
            <a:r>
              <a:rPr lang="en-US" altLang="en-US" sz="2100" b="0" smtClean="0">
                <a:solidFill>
                  <a:schemeClr val="accent2"/>
                </a:solidFill>
              </a:rPr>
              <a:t>1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</a:t>
            </a:r>
            <a:r>
              <a:rPr lang="en-US" altLang="en-US" sz="210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en-US" sz="2100" baseline="30000" smtClean="0">
                <a:solidFill>
                  <a:schemeClr val="accent2"/>
                </a:solidFill>
                <a:sym typeface="Symbol" pitchFamily="18" charset="2"/>
              </a:rPr>
              <a:t>-3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  (in decimal) = 8 + 1 + 0.25 + 0.125</a:t>
            </a:r>
          </a:p>
          <a:p>
            <a:pPr algn="l" rtl="0" eaLnBrk="1" hangingPunct="1">
              <a:buFontTx/>
              <a:buNone/>
            </a:pP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			    = (9.375)</a:t>
            </a:r>
            <a:r>
              <a:rPr lang="en-US" altLang="en-US" sz="2100" baseline="-25000" smtClean="0">
                <a:solidFill>
                  <a:srgbClr val="FF0000"/>
                </a:solidFill>
              </a:rPr>
              <a:t>10</a:t>
            </a:r>
            <a:endParaRPr lang="en-US" altLang="en-US" sz="2100" smtClean="0">
              <a:solidFill>
                <a:srgbClr val="FF0000"/>
              </a:solidFill>
              <a:sym typeface="Symbol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en-US" sz="21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C625490-2F31-4ADA-AB6B-20ED76430105}" type="slidenum">
              <a:rPr lang="en-US">
                <a:latin typeface="+mn-lt"/>
              </a:rPr>
              <a:pPr defTabSz="820738">
                <a:defRPr/>
              </a:pPr>
              <a:t>9</a:t>
            </a:fld>
            <a:endParaRPr lang="en-US">
              <a:latin typeface="+mn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باينري</a:t>
            </a:r>
            <a:endParaRPr lang="en-US" altLang="en-US" sz="3600" smtClean="0"/>
          </a:p>
        </p:txBody>
      </p:sp>
      <p:sp>
        <p:nvSpPr>
          <p:cNvPr id="13316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6600"/>
                </a:solidFill>
                <a:cs typeface="Arial" charset="0"/>
              </a:rPr>
              <a:t>32  16  8  4  2  1       .5  .25  .125  .0625</a:t>
            </a:r>
            <a:endParaRPr lang="en-US" altLang="en-US" sz="2700" b="0">
              <a:solidFill>
                <a:srgbClr val="99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(  1  1   0   1  0  1    .   1     0     1      1   )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6796088" y="2882900"/>
            <a:ext cx="1754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charset="0"/>
              </a:rPr>
              <a:t>= ( 53.6875 )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657975" y="31464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00"/>
                </a:solidFill>
                <a:cs typeface="Arial" charset="0"/>
              </a:rPr>
              <a:t>2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8529638" y="3146425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 eaLnBrk="0" hangingPunct="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charset="0"/>
                <a:cs typeface="Zar" pitchFamily="2" charset="-78"/>
              </a:defRPr>
            </a:lvl1pPr>
            <a:lvl2pPr marL="742950" indent="-285750" algn="r" defTabSz="1019175" rtl="1" eaLnBrk="0" hangingPunct="0">
              <a:spcBef>
                <a:spcPct val="20000"/>
              </a:spcBef>
              <a:buFont typeface="Wingdings" pitchFamily="2" charset="2"/>
              <a:buChar char="×"/>
              <a:defRPr sz="3200">
                <a:solidFill>
                  <a:srgbClr val="0000FF"/>
                </a:solidFill>
                <a:latin typeface="Arial" charset="0"/>
                <a:cs typeface="Zar" pitchFamily="2" charset="-78"/>
              </a:defRPr>
            </a:lvl2pPr>
            <a:lvl3pPr marL="11430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Zar" pitchFamily="2" charset="-78"/>
              </a:defRPr>
            </a:lvl3pPr>
            <a:lvl4pPr marL="16002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4pPr>
            <a:lvl5pPr marL="2057400" indent="-228600" algn="r" defTabSz="1019175" rtl="1" eaLnBrk="0" hangingPunct="0">
              <a:spcBef>
                <a:spcPct val="20000"/>
              </a:spcBef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5pPr>
            <a:lvl6pPr marL="25146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6pPr>
            <a:lvl7pPr marL="29718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7pPr>
            <a:lvl8pPr marL="34290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8pPr>
            <a:lvl9pPr marL="3886200" indent="-228600" algn="r" defTabSz="1019175" rtl="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2000">
                <a:solidFill>
                  <a:schemeClr val="tx1"/>
                </a:solidFill>
                <a:latin typeface="Arial" charset="0"/>
                <a:cs typeface="Zar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00"/>
                </a:solidFill>
                <a:cs typeface="Arial" charset="0"/>
              </a:rPr>
              <a:t>10</a:t>
            </a:r>
            <a:endParaRPr lang="en-US" altLang="en-US" sz="2700" b="0">
              <a:solidFill>
                <a:schemeClr val="tx1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37393</TotalTime>
  <Words>3133</Words>
  <Application>Microsoft Office PowerPoint</Application>
  <PresentationFormat>On-screen Show (4:3)</PresentationFormat>
  <Paragraphs>1136</Paragraphs>
  <Slides>62</Slides>
  <Notes>62</Notes>
  <HiddenSlides>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Times New Roman</vt:lpstr>
      <vt:lpstr>Arial</vt:lpstr>
      <vt:lpstr>Titr</vt:lpstr>
      <vt:lpstr>Zar</vt:lpstr>
      <vt:lpstr>Wingdings</vt:lpstr>
      <vt:lpstr>Symbol</vt:lpstr>
      <vt:lpstr>Comic Sans MS</vt:lpstr>
      <vt:lpstr>Nazanin</vt:lpstr>
      <vt:lpstr>Courier New</vt:lpstr>
      <vt:lpstr>1_presentation_template</vt:lpstr>
      <vt:lpstr>2_presentation_template</vt:lpstr>
      <vt:lpstr>Microsoft Visio Drawing</vt:lpstr>
      <vt:lpstr>نمايش اعداد</vt:lpstr>
      <vt:lpstr>سيستم نمايش اعداد</vt:lpstr>
      <vt:lpstr>سيستم نمايش اعداد (دسيمال)</vt:lpstr>
      <vt:lpstr>سيستم نمايش اعداد (دسيمال)</vt:lpstr>
      <vt:lpstr>سيستم نمايش اعداد (حالت کلي)</vt:lpstr>
      <vt:lpstr>سيستم نمايش اعداد (حالت کلي)</vt:lpstr>
      <vt:lpstr>اعداد باينري (مبناي 2)</vt:lpstr>
      <vt:lpstr>اعداد باينري (مبناي 2)</vt:lpstr>
      <vt:lpstr>اعداد باينري</vt:lpstr>
      <vt:lpstr>توان هاي 2</vt:lpstr>
      <vt:lpstr>اعداد اکتال (مبناي 8)</vt:lpstr>
      <vt:lpstr>اعداد هگزادسيمال (مبناي 16)</vt:lpstr>
      <vt:lpstr>تبديل مبناها</vt:lpstr>
      <vt:lpstr>تبديل دسيمال به هر مبناي r</vt:lpstr>
      <vt:lpstr>تبديل دسيمال به هر مبناي r</vt:lpstr>
      <vt:lpstr>تبديل دسيمال به هر مبناي r</vt:lpstr>
      <vt:lpstr>اعداد در مبناهاي مختلف</vt:lpstr>
      <vt:lpstr>دسيمال  باينري</vt:lpstr>
      <vt:lpstr>دسيمال  باينري</vt:lpstr>
      <vt:lpstr>باينري به اکتال باينري به هگزادسيمال</vt:lpstr>
      <vt:lpstr>Binary  Octal</vt:lpstr>
      <vt:lpstr>Binary  Hex</vt:lpstr>
      <vt:lpstr>Octal  Hex</vt:lpstr>
      <vt:lpstr>تبديل ها (مثال)</vt:lpstr>
      <vt:lpstr>اعمال رياضي باينري: جمع</vt:lpstr>
      <vt:lpstr>سرريز (Overflow)</vt:lpstr>
      <vt:lpstr>اعمال رياضي باينري: تفريق</vt:lpstr>
      <vt:lpstr>کليد موفقيت</vt:lpstr>
      <vt:lpstr>نمايش اعداد</vt:lpstr>
      <vt:lpstr>نمايش اعداد</vt:lpstr>
      <vt:lpstr>Addition and Subtraction Sign and Magnitude </vt:lpstr>
      <vt:lpstr>نمايش اعداد</vt:lpstr>
      <vt:lpstr>نمايش اعداد</vt:lpstr>
      <vt:lpstr>Addition and Subtraction 1’s Complement </vt:lpstr>
      <vt:lpstr>Addition and Subtraction  1’s Complement </vt:lpstr>
      <vt:lpstr>نمايش اعداد</vt:lpstr>
      <vt:lpstr>نمايش اعداد</vt:lpstr>
      <vt:lpstr>مکمل 2</vt:lpstr>
      <vt:lpstr>جمع و تفريق مکمل 2</vt:lpstr>
      <vt:lpstr>جمع و تفريق مکمل 2</vt:lpstr>
      <vt:lpstr>سرريز</vt:lpstr>
      <vt:lpstr>سرريز</vt:lpstr>
      <vt:lpstr>PowerPoint Presentation</vt:lpstr>
      <vt:lpstr>ضرب باينري</vt:lpstr>
      <vt:lpstr>Binary-Coded Decimal (BCD)</vt:lpstr>
      <vt:lpstr>Binary-Coded Decimal</vt:lpstr>
      <vt:lpstr>BCD Addition</vt:lpstr>
      <vt:lpstr>BCD Addition (cont.)</vt:lpstr>
      <vt:lpstr>BCD Negative Number Representation</vt:lpstr>
      <vt:lpstr>BCD Addition (cont.)</vt:lpstr>
      <vt:lpstr>Excess-3</vt:lpstr>
      <vt:lpstr>2421 Code</vt:lpstr>
      <vt:lpstr>ASCII character code</vt:lpstr>
      <vt:lpstr>ASCII Table</vt:lpstr>
      <vt:lpstr>ASCII Control Codes</vt:lpstr>
      <vt:lpstr>Unicode</vt:lpstr>
      <vt:lpstr>Unicode Table (first 191 char.)</vt:lpstr>
      <vt:lpstr>Unicode</vt:lpstr>
      <vt:lpstr>ASCII Parity Bit</vt:lpstr>
      <vt:lpstr>ASCII Parity Bit (cont.)</vt:lpstr>
      <vt:lpstr>Gray Codes</vt:lpstr>
      <vt:lpstr>Gray Codes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MS</cp:lastModifiedBy>
  <cp:revision>232</cp:revision>
  <dcterms:created xsi:type="dcterms:W3CDTF">1601-01-01T00:00:00Z</dcterms:created>
  <dcterms:modified xsi:type="dcterms:W3CDTF">2017-11-05T03:35:31Z</dcterms:modified>
</cp:coreProperties>
</file>