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8"/>
  </p:notesMasterIdLst>
  <p:sldIdLst>
    <p:sldId id="256" r:id="rId2"/>
    <p:sldId id="280" r:id="rId3"/>
    <p:sldId id="281" r:id="rId4"/>
    <p:sldId id="282" r:id="rId5"/>
    <p:sldId id="283" r:id="rId6"/>
    <p:sldId id="284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hid" initials="v" lastIdx="1" clrIdx="0">
    <p:extLst>
      <p:ext uri="{19B8F6BF-5375-455C-9EA6-DF929625EA0E}">
        <p15:presenceInfo xmlns:p15="http://schemas.microsoft.com/office/powerpoint/2012/main" userId="vah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0557" autoAdjust="0"/>
  </p:normalViewPr>
  <p:slideViewPr>
    <p:cSldViewPr snapToGrid="0">
      <p:cViewPr varScale="1">
        <p:scale>
          <a:sx n="80" d="100"/>
          <a:sy n="80" d="100"/>
        </p:scale>
        <p:origin x="1416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11E1F-03A4-4D2B-82EF-C38C08BB9CA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9F9DD-FB25-4D58-98E9-B1592D5F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1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F9DD-FB25-4D58-98E9-B1592D5F41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3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F9DD-FB25-4D58-98E9-B1592D5F41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13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9F9DD-FB25-4D58-98E9-B1592D5F41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5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768DFFF-FD1F-49F9-A3C5-AD3B1EE762B9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752" y="5458119"/>
            <a:ext cx="890187" cy="8901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53" y="5564781"/>
            <a:ext cx="654302" cy="77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5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946F-CEE6-42F6-BE4E-B706AB44A23F}" type="datetime1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18A8658-E419-45D6-9572-E198A9D3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188F-10AC-469D-8728-AB2F0E3D7463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18A8658-E419-45D6-9572-E198A9D3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7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B354-A599-41D0-8EF4-59AF822FC225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18A8658-E419-45D6-9572-E198A9D3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18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A93-3DEF-45EE-8C6A-32E2557E86DE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18A8658-E419-45D6-9572-E198A9D3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0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B419-6132-4758-9076-32EAAD3E225B}" type="datetime1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18A8658-E419-45D6-9572-E198A9D3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77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F663-1A44-4A8D-BB2B-4B9E538F4320}" type="datetime1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18A8658-E419-45D6-9572-E198A9D3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06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F9F9850C-3B4B-45B5-B58A-6A270B3831F9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18A8658-E419-45D6-9572-E198A9D3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67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DBD8-6874-4F87-BADB-24A02FA0DFDB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18A8658-E419-45D6-9572-E198A9D3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4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127" y="956009"/>
            <a:ext cx="7234916" cy="709865"/>
          </a:xfrm>
        </p:spPr>
        <p:txBody>
          <a:bodyPr anchor="ctr"/>
          <a:lstStyle>
            <a:lvl1pPr algn="r" rtl="1">
              <a:defRPr sz="4000" baseline="0"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3" y="2235200"/>
            <a:ext cx="7974199" cy="3784600"/>
          </a:xfrm>
        </p:spPr>
        <p:txBody>
          <a:bodyPr>
            <a:normAutofit/>
          </a:bodyPr>
          <a:lstStyle>
            <a:lvl1pPr marL="342900" indent="-342900" algn="r" rtl="1">
              <a:buFont typeface="Wingdings" panose="05000000000000000000" pitchFamily="2" charset="2"/>
              <a:buChar char="v"/>
              <a:defRPr sz="3200" baseline="0"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  <a:lvl2pPr marL="685800" indent="-283464" algn="r" rtl="1">
              <a:buFont typeface="Wingdings" panose="05000000000000000000" pitchFamily="2" charset="2"/>
              <a:buChar char="v"/>
              <a:defRPr sz="2800" baseline="0">
                <a:latin typeface="Times New Roman" panose="02020603050405020304" pitchFamily="18" charset="0"/>
                <a:cs typeface="B Nazanin" panose="00000400000000000000" pitchFamily="2" charset="-78"/>
              </a:defRPr>
            </a:lvl2pPr>
            <a:lvl3pPr marL="960120" indent="-228600" algn="r" rtl="1">
              <a:buFont typeface="Wingdings" panose="05000000000000000000" pitchFamily="2" charset="2"/>
              <a:buChar char="v"/>
              <a:defRPr sz="2400" baseline="0">
                <a:latin typeface="Times New Roman" panose="02020603050405020304" pitchFamily="18" charset="0"/>
                <a:cs typeface="B Nazanin" panose="00000400000000000000" pitchFamily="2" charset="-78"/>
              </a:defRPr>
            </a:lvl3pPr>
            <a:lvl4pPr marL="1234440" indent="-228600" algn="r" rtl="1">
              <a:buFont typeface="Wingdings" panose="05000000000000000000" pitchFamily="2" charset="2"/>
              <a:buChar char="v"/>
              <a:defRPr sz="2000" baseline="0">
                <a:latin typeface="Times New Roman" panose="02020603050405020304" pitchFamily="18" charset="0"/>
                <a:cs typeface="B Nazanin" panose="00000400000000000000" pitchFamily="2" charset="-78"/>
              </a:defRPr>
            </a:lvl4pPr>
            <a:lvl5pPr marL="1508760" indent="-228600" algn="r" rtl="1">
              <a:buClr>
                <a:schemeClr val="accent1"/>
              </a:buClr>
              <a:buFont typeface="Wingdings" panose="05000000000000000000" pitchFamily="2" charset="2"/>
              <a:buChar char="v"/>
              <a:defRPr sz="2000" baseline="0">
                <a:latin typeface="Times New Roman" panose="02020603050405020304" pitchFamily="18" charset="0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8231-A70E-4EE8-9BA2-55D58F111DD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3449" y="6365497"/>
            <a:ext cx="3859795" cy="228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067" y="287503"/>
            <a:ext cx="956733" cy="767687"/>
          </a:xfrm>
          <a:prstGeom prst="rect">
            <a:avLst/>
          </a:prstGeom>
        </p:spPr>
        <p:txBody>
          <a:bodyPr anchor="b"/>
          <a:lstStyle>
            <a:lvl1pPr algn="ctr" rtl="1">
              <a:defRPr sz="2800">
                <a:latin typeface="PW-Public Nazanin" pitchFamily="2" charset="0"/>
                <a:cs typeface="B Nazanin" panose="00000400000000000000" pitchFamily="2" charset="-78"/>
              </a:defRPr>
            </a:lvl1pPr>
          </a:lstStyle>
          <a:p>
            <a:fld id="{B18A8658-E419-45D6-9572-E198A9D344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147" y="5856053"/>
            <a:ext cx="890187" cy="8901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5947665"/>
            <a:ext cx="654302" cy="77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2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7886-A0A4-4738-B9A7-3D95F294C8C7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18A8658-E419-45D6-9572-E198A9D3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6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1E-6CF7-4B05-BE68-3C689C6192F2}" type="datetime1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18A8658-E419-45D6-9572-E198A9D3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1F78-E19D-4BDB-A408-D94D1CB6D73F}" type="datetime1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18A8658-E419-45D6-9572-E198A9D3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0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29E2-FB7B-4982-BC53-020637D50C85}" type="datetime1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18A8658-E419-45D6-9572-E198A9D3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4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CED9-9B50-4D03-9703-B0F6C437D562}" type="datetime1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18A8658-E419-45D6-9572-E198A9D3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1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FB4A-74D2-481C-9194-7D93092C6A5A}" type="datetime1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18A8658-E419-45D6-9572-E198A9D3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C867-5C89-4A67-A447-F04A3B2B9680}" type="datetime1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18A8658-E419-45D6-9572-E198A9D3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4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A5C5461E-A79E-4A0A-80B7-81A817051765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90843" y="0"/>
            <a:ext cx="814624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8089" y="351489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18A8658-E419-45D6-9572-E198A9D344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1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38" y="2482371"/>
            <a:ext cx="7590173" cy="1337948"/>
          </a:xfrm>
        </p:spPr>
        <p:txBody>
          <a:bodyPr/>
          <a:lstStyle/>
          <a:p>
            <a:pPr algn="ctr" rtl="1"/>
            <a:r>
              <a:rPr lang="fa-IR" sz="4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نکات تکمیلی </a:t>
            </a:r>
            <a:r>
              <a:rPr lang="en-US" sz="4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Verilog</a:t>
            </a:r>
            <a:r>
              <a:rPr lang="fa-IR" sz="4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و کار با ابزار</a:t>
            </a:r>
            <a:endParaRPr lang="en-US" sz="4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7890" y="4473997"/>
            <a:ext cx="1831524" cy="1526753"/>
          </a:xfrm>
        </p:spPr>
        <p:txBody>
          <a:bodyPr>
            <a:normAutofit/>
          </a:bodyPr>
          <a:lstStyle/>
          <a:p>
            <a:pPr algn="r" rtl="1"/>
            <a:r>
              <a:rPr lang="fa-IR" sz="3000" cap="none" dirty="0" smtClean="0">
                <a:solidFill>
                  <a:schemeClr val="bg1">
                    <a:lumMod val="95000"/>
                  </a:schemeClr>
                </a:solidFill>
                <a:cs typeface="B Nazanin" panose="00000400000000000000" pitchFamily="2" charset="-78"/>
              </a:rPr>
              <a:t>ارائه‌دهنده: </a:t>
            </a:r>
          </a:p>
          <a:p>
            <a:pPr algn="r" rtl="1"/>
            <a:r>
              <a:rPr lang="fa-IR" sz="3000" cap="none" dirty="0" smtClean="0">
                <a:solidFill>
                  <a:schemeClr val="bg1">
                    <a:lumMod val="95000"/>
                  </a:schemeClr>
                </a:solidFill>
                <a:cs typeface="B Nazanin" panose="00000400000000000000" pitchFamily="2" charset="-78"/>
              </a:rPr>
              <a:t>وحید امینی	</a:t>
            </a:r>
            <a:endParaRPr lang="en-US" sz="3000" cap="none" dirty="0" smtClean="0">
              <a:solidFill>
                <a:schemeClr val="bg1">
                  <a:lumMod val="9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78581" y="4473997"/>
            <a:ext cx="2510286" cy="16886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200" cap="none" dirty="0" smtClean="0">
                <a:cs typeface="B Nazanin" panose="00000400000000000000" pitchFamily="2" charset="-78"/>
              </a:rPr>
              <a:t>		</a:t>
            </a:r>
            <a:endParaRPr lang="en-US" sz="3200" cap="none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5338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نمونه‌گیری از ماژول‌ها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530600"/>
          </a:xfrm>
        </p:spPr>
        <p:txBody>
          <a:bodyPr>
            <a:normAutofit/>
          </a:bodyPr>
          <a:lstStyle/>
          <a:p>
            <a:r>
              <a:rPr lang="fa-IR" dirty="0" smtClean="0"/>
              <a:t>نمونه‌گیری بر اساس</a:t>
            </a:r>
          </a:p>
          <a:p>
            <a:pPr lvl="1"/>
            <a:r>
              <a:rPr lang="fa-IR" dirty="0" smtClean="0"/>
              <a:t>ترتیب</a:t>
            </a:r>
          </a:p>
          <a:p>
            <a:pPr lvl="2"/>
            <a:r>
              <a:rPr lang="fa-IR" dirty="0" smtClean="0"/>
              <a:t>ترتیب ورودی‌ها-خروجی‌ها دقیقاً مطابق تعریف ماژول</a:t>
            </a:r>
          </a:p>
          <a:p>
            <a:pPr lvl="1"/>
            <a:r>
              <a:rPr lang="fa-IR" dirty="0" smtClean="0"/>
              <a:t>نام</a:t>
            </a:r>
          </a:p>
          <a:p>
            <a:pPr lvl="2"/>
            <a:r>
              <a:rPr lang="fa-IR" dirty="0" smtClean="0"/>
              <a:t>اتصال ورودی‌ها-خروجی‌ها بر اساس نام آن‌ها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8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نمونه‌گیری از ماژول‌ها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dirty="0"/>
              <a:t>module test(a, b, </a:t>
            </a: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en-US" dirty="0" err="1"/>
              <a:t>sout</a:t>
            </a:r>
            <a:r>
              <a:rPr lang="en-US" dirty="0"/>
              <a:t>);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/>
              <a:t>  input a, b, </a:t>
            </a:r>
            <a:r>
              <a:rPr lang="en-US" dirty="0" err="1"/>
              <a:t>cin</a:t>
            </a:r>
            <a:r>
              <a:rPr lang="en-US" dirty="0"/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/>
              <a:t>  output 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en-US" dirty="0" err="1"/>
              <a:t>sout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</a:pPr>
            <a:r>
              <a:rPr lang="fa-IR" dirty="0" smtClean="0"/>
              <a:t>نمونه‌گیری با ترتیب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 smtClean="0"/>
              <a:t>test DUT1(in1, in2, in3, carry, sum)</a:t>
            </a:r>
            <a:endParaRPr lang="fa-IR" dirty="0"/>
          </a:p>
          <a:p>
            <a:pPr>
              <a:spcBef>
                <a:spcPts val="0"/>
              </a:spcBef>
            </a:pPr>
            <a:r>
              <a:rPr lang="fa-IR" dirty="0" smtClean="0"/>
              <a:t>نمونه‌گیری با نام</a:t>
            </a:r>
            <a:endParaRPr lang="en-US" dirty="0" smtClean="0"/>
          </a:p>
          <a:p>
            <a:pPr marL="0" indent="0" algn="l">
              <a:spcBef>
                <a:spcPts val="0"/>
              </a:spcBef>
              <a:buNone/>
            </a:pPr>
            <a:r>
              <a:rPr lang="en-US" dirty="0" smtClean="0"/>
              <a:t>test DUT2</a:t>
            </a:r>
            <a:r>
              <a:rPr lang="en-US" dirty="0"/>
              <a:t>(.a(in1</a:t>
            </a:r>
            <a:r>
              <a:rPr lang="en-US" dirty="0" smtClean="0"/>
              <a:t>), .</a:t>
            </a:r>
            <a:r>
              <a:rPr lang="en-US" dirty="0"/>
              <a:t>b(in2</a:t>
            </a:r>
            <a:r>
              <a:rPr lang="en-US" dirty="0" smtClean="0"/>
              <a:t>), </a:t>
            </a:r>
            <a:r>
              <a:rPr lang="en-US" dirty="0"/>
              <a:t>.</a:t>
            </a:r>
            <a:r>
              <a:rPr lang="en-US" dirty="0" err="1"/>
              <a:t>cin</a:t>
            </a:r>
            <a:r>
              <a:rPr lang="en-US" dirty="0"/>
              <a:t>(in3</a:t>
            </a:r>
            <a:r>
              <a:rPr lang="en-US" dirty="0" smtClean="0"/>
              <a:t>), </a:t>
            </a:r>
            <a:r>
              <a:rPr lang="en-US" dirty="0"/>
              <a:t>.</a:t>
            </a:r>
            <a:r>
              <a:rPr lang="en-US" dirty="0" err="1"/>
              <a:t>sout</a:t>
            </a:r>
            <a:r>
              <a:rPr lang="en-US" dirty="0"/>
              <a:t>(sum),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/>
              <a:t>           .</a:t>
            </a:r>
            <a:r>
              <a:rPr lang="en-US" dirty="0" err="1"/>
              <a:t>cout</a:t>
            </a:r>
            <a:r>
              <a:rPr lang="en-US" dirty="0"/>
              <a:t>(carry));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658-E419-45D6-9572-E198A9D344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تخصیص مقادیر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بلوکه شونده (=)</a:t>
            </a:r>
          </a:p>
          <a:p>
            <a:pPr lvl="1"/>
            <a:r>
              <a:rPr lang="fa-IR" dirty="0" smtClean="0"/>
              <a:t>اجرای دستورات به صورت ترتیبی</a:t>
            </a:r>
          </a:p>
          <a:p>
            <a:pPr lvl="1"/>
            <a:r>
              <a:rPr lang="fa-IR" dirty="0" smtClean="0"/>
              <a:t>اجرای هر دستور پس از اتمام دستور پیشین</a:t>
            </a:r>
          </a:p>
          <a:p>
            <a:pPr lvl="1"/>
            <a:r>
              <a:rPr lang="fa-IR" dirty="0" smtClean="0"/>
              <a:t>فقط در بلاک‌های </a:t>
            </a:r>
            <a:r>
              <a:rPr lang="en-US" dirty="0" smtClean="0"/>
              <a:t>initial </a:t>
            </a:r>
            <a:r>
              <a:rPr lang="fa-IR" dirty="0"/>
              <a:t> </a:t>
            </a:r>
            <a:r>
              <a:rPr lang="fa-IR" dirty="0" smtClean="0"/>
              <a:t>و </a:t>
            </a:r>
            <a:r>
              <a:rPr lang="en-US" dirty="0" smtClean="0"/>
              <a:t>always</a:t>
            </a:r>
            <a:endParaRPr lang="fa-IR" dirty="0" smtClean="0"/>
          </a:p>
          <a:p>
            <a:pPr lvl="1"/>
            <a:r>
              <a:rPr lang="fa-IR" dirty="0" smtClean="0"/>
              <a:t>در بدنه ماژول به صورت همروند</a:t>
            </a:r>
            <a:endParaRPr lang="fa-IR" dirty="0"/>
          </a:p>
          <a:p>
            <a:r>
              <a:rPr lang="fa-IR" dirty="0" smtClean="0"/>
              <a:t>غیر بلوکه شونده (</a:t>
            </a:r>
            <a:r>
              <a:rPr lang="en-US" dirty="0" smtClean="0"/>
              <a:t>&lt;=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اجرای دستورات به صورت همروند</a:t>
            </a:r>
          </a:p>
          <a:p>
            <a:pPr lvl="1"/>
            <a:r>
              <a:rPr lang="fa-IR" dirty="0" smtClean="0"/>
              <a:t>اجرای تمامی دستورات در لحظه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658-E419-45D6-9572-E198A9D3441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1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تخصیص مقادیر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2235200"/>
            <a:ext cx="4063044" cy="37846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chemeClr val="tx1"/>
                </a:solidFill>
              </a:rPr>
              <a:t>module </a:t>
            </a:r>
            <a:r>
              <a:rPr lang="en-US" sz="1800" dirty="0" err="1">
                <a:solidFill>
                  <a:schemeClr val="tx1"/>
                </a:solidFill>
              </a:rPr>
              <a:t>block_nonblock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reg</a:t>
            </a:r>
            <a:r>
              <a:rPr lang="en-US" sz="1800" dirty="0">
                <a:solidFill>
                  <a:schemeClr val="tx1"/>
                </a:solidFill>
              </a:rPr>
              <a:t> a, b, c, d , e, f ;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initial </a:t>
            </a:r>
            <a:r>
              <a:rPr lang="en-US" sz="1800" dirty="0">
                <a:solidFill>
                  <a:schemeClr val="tx1"/>
                </a:solidFill>
              </a:rPr>
              <a:t>begin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tx1"/>
                </a:solidFill>
              </a:rPr>
              <a:t> a = #10 1'b1</a:t>
            </a:r>
            <a:r>
              <a:rPr lang="en-US" sz="1800" dirty="0" smtClean="0">
                <a:solidFill>
                  <a:schemeClr val="tx1"/>
                </a:solidFill>
              </a:rPr>
              <a:t>;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b = #20 1'b0</a:t>
            </a:r>
            <a:r>
              <a:rPr lang="en-US" sz="1800" dirty="0" smtClean="0">
                <a:solidFill>
                  <a:schemeClr val="tx1"/>
                </a:solidFill>
              </a:rPr>
              <a:t>; 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c </a:t>
            </a:r>
            <a:r>
              <a:rPr lang="en-US" sz="1800" dirty="0">
                <a:solidFill>
                  <a:schemeClr val="tx1"/>
                </a:solidFill>
              </a:rPr>
              <a:t>= #40 </a:t>
            </a:r>
            <a:r>
              <a:rPr lang="en-US" sz="1800" dirty="0" smtClean="0">
                <a:solidFill>
                  <a:schemeClr val="tx1"/>
                </a:solidFill>
              </a:rPr>
              <a:t>1'b1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end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658-E419-45D6-9572-E198A9D3441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53887" y="2497540"/>
            <a:ext cx="39111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Nonblocking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 begin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&lt;=  #10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1'b1;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&lt;=  #20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1'b0;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&lt;=  #40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1'b1;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334380"/>
            <a:ext cx="8055859" cy="35501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658-E419-45D6-9572-E198A9D3441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d6f9074bd374640c5b94504c3c96c4bc2b3a6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38997</TotalTime>
  <Words>226</Words>
  <Application>Microsoft Office PowerPoint</Application>
  <PresentationFormat>On-screen Show (4:3)</PresentationFormat>
  <Paragraphs>52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 Nazanin</vt:lpstr>
      <vt:lpstr>Calibri</vt:lpstr>
      <vt:lpstr>Century Gothic</vt:lpstr>
      <vt:lpstr>PW-Public Nazanin</vt:lpstr>
      <vt:lpstr>Times New Roman</vt:lpstr>
      <vt:lpstr>Wingdings</vt:lpstr>
      <vt:lpstr>Wingdings 3</vt:lpstr>
      <vt:lpstr>Ion Boardroom</vt:lpstr>
      <vt:lpstr>نکات تکمیلی Verilog و کار با ابزار</vt:lpstr>
      <vt:lpstr>نمونه‌گیری از ماژول‌ها</vt:lpstr>
      <vt:lpstr>نمونه‌گیری از ماژول‌ها (ادامه)</vt:lpstr>
      <vt:lpstr>تخصیص مقادیر</vt:lpstr>
      <vt:lpstr>تخصیص مقادیر (ادامه)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#11</dc:title>
  <dc:creator>vahid</dc:creator>
  <cp:lastModifiedBy>vahid</cp:lastModifiedBy>
  <cp:revision>362</cp:revision>
  <dcterms:created xsi:type="dcterms:W3CDTF">2017-04-12T07:40:22Z</dcterms:created>
  <dcterms:modified xsi:type="dcterms:W3CDTF">2019-12-18T11:49:15Z</dcterms:modified>
</cp:coreProperties>
</file>