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Montserrat" panose="00000500000000000000" pitchFamily="2" charset="-94"/>
      <p:regular r:id="rId14"/>
    </p:embeddedFont>
    <p:embeddedFont>
      <p:font typeface="Montserrat Bold" panose="020B0604020202020204" charset="-94"/>
      <p:regular r:id="rId15"/>
    </p:embeddedFont>
    <p:embeddedFont>
      <p:font typeface="Montserrat Medium" panose="00000600000000000000" pitchFamily="2" charset="-94"/>
      <p:regular r:id="rId16"/>
    </p:embeddedFont>
    <p:embeddedFont>
      <p:font typeface="Noto Serif Display" panose="020B0604020202020204"/>
      <p:regular r:id="rId17"/>
    </p:embeddedFont>
    <p:embeddedFont>
      <p:font typeface="Noto Serif Display Bold" panose="020B0604020202020204"/>
      <p:regular r:id="rId18"/>
    </p:embeddedFont>
    <p:embeddedFont>
      <p:font typeface="Noto Serif Display Light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96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8D39D-B5EB-44CA-8248-9C1E041D11B0}" type="datetimeFigureOut">
              <a:rPr lang="tr-TR" smtClean="0"/>
              <a:t>20.05.2025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1F12C-C8F4-4A1F-A12C-EE55CCB1A3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5234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81F12C-C8F4-4A1F-A12C-EE55CCB1A34B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414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1686499" y="2799094"/>
            <a:ext cx="6603959" cy="1825272"/>
          </a:xfrm>
          <a:custGeom>
            <a:avLst/>
            <a:gdLst/>
            <a:ahLst/>
            <a:cxnLst/>
            <a:rect l="l" t="t" r="r" b="b"/>
            <a:pathLst>
              <a:path w="7822350" h="1920031">
                <a:moveTo>
                  <a:pt x="0" y="0"/>
                </a:moveTo>
                <a:lnTo>
                  <a:pt x="7822350" y="0"/>
                </a:lnTo>
                <a:lnTo>
                  <a:pt x="7822350" y="1920032"/>
                </a:lnTo>
                <a:lnTo>
                  <a:pt x="0" y="1920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2" name="TextBox 2"/>
          <p:cNvSpPr txBox="1"/>
          <p:nvPr/>
        </p:nvSpPr>
        <p:spPr>
          <a:xfrm>
            <a:off x="1028700" y="3711730"/>
            <a:ext cx="16230600" cy="1247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360"/>
              </a:lnSpc>
              <a:spcBef>
                <a:spcPct val="0"/>
              </a:spcBef>
            </a:pPr>
            <a:r>
              <a:rPr lang="en-US" sz="10400" dirty="0" err="1">
                <a:solidFill>
                  <a:srgbClr val="2E2D2D"/>
                </a:solidFill>
                <a:latin typeface="Noto Serif Display"/>
              </a:rPr>
              <a:t>Öğrenci</a:t>
            </a:r>
            <a:r>
              <a:rPr lang="en-US" sz="10400" dirty="0">
                <a:solidFill>
                  <a:srgbClr val="2E2D2D"/>
                </a:solidFill>
                <a:latin typeface="Noto Serif Display"/>
              </a:rPr>
              <a:t> Bilgi </a:t>
            </a:r>
            <a:r>
              <a:rPr lang="en-US" sz="10400" dirty="0" err="1">
                <a:solidFill>
                  <a:srgbClr val="2E2D2D"/>
                </a:solidFill>
                <a:latin typeface="Noto Serif Display"/>
              </a:rPr>
              <a:t>Sistemi</a:t>
            </a:r>
            <a:endParaRPr lang="en-US" sz="10400" dirty="0">
              <a:solidFill>
                <a:srgbClr val="2E2D2D"/>
              </a:solidFill>
              <a:latin typeface="Noto Serif Display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52400" y="5763698"/>
            <a:ext cx="5549176" cy="1272541"/>
          </a:xfrm>
          <a:custGeom>
            <a:avLst/>
            <a:gdLst/>
            <a:ahLst/>
            <a:cxnLst/>
            <a:rect l="l" t="t" r="r" b="b"/>
            <a:pathLst>
              <a:path w="7315200" h="1250234">
                <a:moveTo>
                  <a:pt x="0" y="0"/>
                </a:moveTo>
                <a:lnTo>
                  <a:pt x="7315200" y="0"/>
                </a:lnTo>
                <a:lnTo>
                  <a:pt x="7315200" y="1250235"/>
                </a:lnTo>
                <a:lnTo>
                  <a:pt x="0" y="12502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5" name="Group 5"/>
          <p:cNvGrpSpPr/>
          <p:nvPr/>
        </p:nvGrpSpPr>
        <p:grpSpPr>
          <a:xfrm>
            <a:off x="6514336" y="8401429"/>
            <a:ext cx="10249665" cy="1111266"/>
            <a:chOff x="-5419104" y="1576664"/>
            <a:chExt cx="13666219" cy="1481689"/>
          </a:xfrm>
        </p:grpSpPr>
        <p:sp>
          <p:nvSpPr>
            <p:cNvPr id="6" name="TextBox 6"/>
            <p:cNvSpPr txBox="1"/>
            <p:nvPr/>
          </p:nvSpPr>
          <p:spPr>
            <a:xfrm>
              <a:off x="1" y="1576664"/>
              <a:ext cx="8247114" cy="14816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dirty="0" err="1">
                  <a:solidFill>
                    <a:srgbClr val="2E2D2D"/>
                  </a:solidFill>
                  <a:latin typeface="Montserrat Medium"/>
                </a:rPr>
                <a:t>Leonit</a:t>
              </a: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 SHABANI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200401110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5419104" y="1576664"/>
              <a:ext cx="7012435" cy="148168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Baha YOLAL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200401031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424388" y="7176069"/>
            <a:ext cx="5283762" cy="2336626"/>
            <a:chOff x="0" y="-57150"/>
            <a:chExt cx="7045016" cy="3115502"/>
          </a:xfrm>
        </p:grpSpPr>
        <p:sp>
          <p:nvSpPr>
            <p:cNvPr id="9" name="TextBox 9"/>
            <p:cNvSpPr txBox="1"/>
            <p:nvPr/>
          </p:nvSpPr>
          <p:spPr>
            <a:xfrm>
              <a:off x="0" y="-57150"/>
              <a:ext cx="7045016" cy="712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endParaRPr lang="en-US" sz="3199" dirty="0">
                <a:solidFill>
                  <a:srgbClr val="2E2D2D"/>
                </a:solidFill>
                <a:latin typeface="Montserrat Medium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2511" y="1576664"/>
              <a:ext cx="6419997" cy="14816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 dirty="0" err="1">
                  <a:solidFill>
                    <a:srgbClr val="2E2D2D"/>
                  </a:solidFill>
                  <a:latin typeface="Montserrat Medium"/>
                </a:rPr>
                <a:t>Erlindi</a:t>
              </a: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 ISAJ</a:t>
              </a:r>
            </a:p>
            <a:p>
              <a:pPr algn="ctr">
                <a:lnSpc>
                  <a:spcPts val="4479"/>
                </a:lnSpc>
              </a:pPr>
              <a:r>
                <a:rPr lang="en-US" sz="3199" dirty="0">
                  <a:solidFill>
                    <a:srgbClr val="2E2D2D"/>
                  </a:solidFill>
                  <a:latin typeface="Montserrat Medium"/>
                </a:rPr>
                <a:t>200401114 </a:t>
              </a:r>
            </a:p>
          </p:txBody>
        </p:sp>
      </p:grp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3BA3FFB2-0D74-30CB-89C5-AA3A946152F1}"/>
              </a:ext>
            </a:extLst>
          </p:cNvPr>
          <p:cNvSpPr txBox="1"/>
          <p:nvPr/>
        </p:nvSpPr>
        <p:spPr>
          <a:xfrm>
            <a:off x="4191000" y="7283174"/>
            <a:ext cx="9144000" cy="1118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  <a:buNone/>
            </a:pPr>
            <a:r>
              <a:rPr lang="tr-TR" sz="2400" b="1" i="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Öğr. Gör. İSMAİL KAHRAMAN</a:t>
            </a:r>
          </a:p>
          <a:p>
            <a:pPr>
              <a:buNone/>
            </a:pPr>
            <a:br>
              <a:rPr lang="tr-TR" dirty="0"/>
            </a:br>
            <a:endParaRPr 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25929" y="1231583"/>
            <a:ext cx="8608884" cy="8312243"/>
            <a:chOff x="0" y="0"/>
            <a:chExt cx="11478512" cy="11082991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625" b="625"/>
            <a:stretch>
              <a:fillRect/>
            </a:stretch>
          </p:blipFill>
          <p:spPr>
            <a:xfrm>
              <a:off x="0" y="0"/>
              <a:ext cx="11478512" cy="11082991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924177" y="584835"/>
            <a:ext cx="8079997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FRONTEND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4351" y="1028700"/>
            <a:ext cx="7656694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Genel tasarım ve bileşenler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4525" y="3474798"/>
            <a:ext cx="8359649" cy="7408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Frontend’deki paketleri kısaca açıklamamız gerekirse :</a:t>
            </a:r>
          </a:p>
          <a:p>
            <a:pPr algn="just">
              <a:lnSpc>
                <a:spcPts val="3120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Node_modules: 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Kütüphanelermizin bulunduğu paket.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Src: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 Kodumuzu içeren paket.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Components: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 Sayfalarımızda kullandığımız bileşenlerin bulunduğu paket.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Pages: 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Uygulama içindeki sayfalarımızın bulunduğu paket.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Store: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 Uygulama içi haberleşmeyi sağladığımız ve bunla alakalı kodların bulunduğu paket,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Router: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 Uygulamamızda bulunan yönlendirmeleri oluşturan paket.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Index.js: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 Uygulamamızın ayağa kaldırıldığı dosya. Uygulamamızı başlatırken bu dosya çalıştırılıyor.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Bold"/>
              </a:rPr>
              <a:t>App.js: </a:t>
            </a:r>
            <a:r>
              <a:rPr lang="en-US" sz="2400">
                <a:solidFill>
                  <a:srgbClr val="2E2D2D"/>
                </a:solidFill>
                <a:latin typeface="Montserrat"/>
              </a:rPr>
              <a:t>Uygulamamızda ana bileşenlerin ( UI ) bulunduğu kısımdır.</a:t>
            </a:r>
          </a:p>
          <a:p>
            <a:pPr algn="just">
              <a:lnSpc>
                <a:spcPts val="3120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4996" y="3007402"/>
            <a:ext cx="9796871" cy="1674374"/>
          </a:xfrm>
          <a:custGeom>
            <a:avLst/>
            <a:gdLst/>
            <a:ahLst/>
            <a:cxnLst/>
            <a:rect l="l" t="t" r="r" b="b"/>
            <a:pathLst>
              <a:path w="9796871" h="1674374">
                <a:moveTo>
                  <a:pt x="0" y="0"/>
                </a:moveTo>
                <a:lnTo>
                  <a:pt x="9796871" y="0"/>
                </a:lnTo>
                <a:lnTo>
                  <a:pt x="9796871" y="1674374"/>
                </a:lnTo>
                <a:lnTo>
                  <a:pt x="0" y="1674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3" name="Freeform 3"/>
          <p:cNvSpPr/>
          <p:nvPr/>
        </p:nvSpPr>
        <p:spPr>
          <a:xfrm>
            <a:off x="9721875" y="1181101"/>
            <a:ext cx="8566125" cy="2057400"/>
          </a:xfrm>
          <a:custGeom>
            <a:avLst/>
            <a:gdLst/>
            <a:ahLst/>
            <a:cxnLst/>
            <a:rect l="l" t="t" r="r" b="b"/>
            <a:pathLst>
              <a:path w="9602606" h="2357003">
                <a:moveTo>
                  <a:pt x="0" y="0"/>
                </a:moveTo>
                <a:lnTo>
                  <a:pt x="9602606" y="0"/>
                </a:lnTo>
                <a:lnTo>
                  <a:pt x="9602606" y="2357003"/>
                </a:lnTo>
                <a:lnTo>
                  <a:pt x="0" y="235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grpSp>
        <p:nvGrpSpPr>
          <p:cNvPr id="4" name="Group 4"/>
          <p:cNvGrpSpPr/>
          <p:nvPr/>
        </p:nvGrpSpPr>
        <p:grpSpPr>
          <a:xfrm>
            <a:off x="1297279" y="4681776"/>
            <a:ext cx="16230600" cy="3162300"/>
            <a:chOff x="0" y="0"/>
            <a:chExt cx="21640800" cy="4216400"/>
          </a:xfrm>
        </p:grpSpPr>
        <p:sp>
          <p:nvSpPr>
            <p:cNvPr id="5" name="TextBox 5"/>
            <p:cNvSpPr txBox="1"/>
            <p:nvPr/>
          </p:nvSpPr>
          <p:spPr>
            <a:xfrm>
              <a:off x="0" y="2117725"/>
              <a:ext cx="21640800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80"/>
                </a:lnSpc>
              </a:pPr>
              <a:r>
                <a:rPr lang="en-US" sz="10400">
                  <a:solidFill>
                    <a:srgbClr val="2E2D2D"/>
                  </a:solidFill>
                  <a:latin typeface="Noto Serif Display Bold"/>
                </a:rPr>
                <a:t>Teşekkürler!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9525"/>
              <a:ext cx="21640800" cy="4206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480"/>
                </a:lnSpc>
              </a:pPr>
              <a:r>
                <a:rPr lang="en-US" sz="10400">
                  <a:solidFill>
                    <a:srgbClr val="2E2D2D"/>
                  </a:solidFill>
                  <a:latin typeface="Noto Serif Display Bold"/>
                </a:rPr>
                <a:t>Bizi Dinlediğiniz İçin </a:t>
              </a:r>
            </a:p>
            <a:p>
              <a:pPr algn="ctr">
                <a:lnSpc>
                  <a:spcPts val="12480"/>
                </a:lnSpc>
              </a:pPr>
              <a:endParaRPr lang="en-US" sz="10400">
                <a:solidFill>
                  <a:srgbClr val="2E2D2D"/>
                </a:solidFill>
                <a:latin typeface="Noto Serif Display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95179" y="0"/>
            <a:ext cx="8492821" cy="10287000"/>
            <a:chOff x="0" y="0"/>
            <a:chExt cx="22367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36792" cy="2709333"/>
            </a:xfrm>
            <a:custGeom>
              <a:avLst/>
              <a:gdLst/>
              <a:ahLst/>
              <a:cxnLst/>
              <a:rect l="l" t="t" r="r" b="b"/>
              <a:pathLst>
                <a:path w="2236792" h="2709333">
                  <a:moveTo>
                    <a:pt x="0" y="0"/>
                  </a:moveTo>
                  <a:lnTo>
                    <a:pt x="2236792" y="0"/>
                  </a:lnTo>
                  <a:lnTo>
                    <a:pt x="22367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78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2236792" cy="27379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96481" y="1790931"/>
            <a:ext cx="7739087" cy="7785023"/>
            <a:chOff x="0" y="0"/>
            <a:chExt cx="10318783" cy="10380031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/>
            <a:srcRect l="503" r="503"/>
            <a:stretch>
              <a:fillRect/>
            </a:stretch>
          </p:blipFill>
          <p:spPr>
            <a:xfrm>
              <a:off x="0" y="0"/>
              <a:ext cx="10318783" cy="10380031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1064003" y="990600"/>
            <a:ext cx="8115300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44"/>
              </a:lnSpc>
              <a:spcBef>
                <a:spcPct val="0"/>
              </a:spcBef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PROJEMİZ HAKKINDA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2262" y="3205973"/>
            <a:ext cx="8115300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60"/>
              </a:lnSpc>
            </a:pPr>
            <a:r>
              <a:rPr lang="en-US" sz="3200">
                <a:solidFill>
                  <a:srgbClr val="2E2D2D"/>
                </a:solidFill>
                <a:latin typeface="Montserrat"/>
              </a:rPr>
              <a:t>Merhabalar!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42262" y="4589943"/>
            <a:ext cx="8883651" cy="76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2E2D2D"/>
                </a:solidFill>
                <a:latin typeface="Montserrat"/>
              </a:rPr>
              <a:t>Bu sunuda sizlere kısaca projemizden , kullandığımız teknolojilerden ve tasarımımızdan bahsedeğiz.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42262" y="5983668"/>
            <a:ext cx="8883651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2399">
                <a:solidFill>
                  <a:srgbClr val="2E2D2D"/>
                </a:solidFill>
                <a:latin typeface="Montserrat"/>
              </a:rPr>
              <a:t>Projemizde bir Öğrenci Bilgi Sistemi tasarladık. Burada uyguladığımız kısıtlamalar ve uygulama içinde alınan aksiyonlar proje başlangıcında bize verilen dokümantasyon doğrultusunda oluşturulmuştur.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3829261"/>
            <a:ext cx="16230600" cy="0"/>
          </a:xfrm>
          <a:prstGeom prst="line">
            <a:avLst/>
          </a:prstGeom>
          <a:ln w="38100" cap="flat">
            <a:solidFill>
              <a:srgbClr val="2E2D2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3" name="TextBox 3"/>
          <p:cNvSpPr txBox="1"/>
          <p:nvPr/>
        </p:nvSpPr>
        <p:spPr>
          <a:xfrm>
            <a:off x="1564930" y="4592220"/>
            <a:ext cx="23797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 Medium"/>
              </a:rPr>
              <a:t>01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612750" y="4592220"/>
            <a:ext cx="23797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 Medium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663694" y="4592220"/>
            <a:ext cx="23797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 Medium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279126" y="4592220"/>
            <a:ext cx="2379782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Montserrat Medium"/>
              </a:rPr>
              <a:t>04</a:t>
            </a:r>
          </a:p>
        </p:txBody>
      </p:sp>
      <p:sp>
        <p:nvSpPr>
          <p:cNvPr id="7" name="Freeform 7"/>
          <p:cNvSpPr/>
          <p:nvPr/>
        </p:nvSpPr>
        <p:spPr>
          <a:xfrm>
            <a:off x="2010911" y="3104401"/>
            <a:ext cx="1487820" cy="1487820"/>
          </a:xfrm>
          <a:custGeom>
            <a:avLst/>
            <a:gdLst/>
            <a:ahLst/>
            <a:cxnLst/>
            <a:rect l="l" t="t" r="r" b="b"/>
            <a:pathLst>
              <a:path w="1487820" h="1487820">
                <a:moveTo>
                  <a:pt x="0" y="0"/>
                </a:moveTo>
                <a:lnTo>
                  <a:pt x="1487820" y="0"/>
                </a:lnTo>
                <a:lnTo>
                  <a:pt x="1487820" y="1487819"/>
                </a:lnTo>
                <a:lnTo>
                  <a:pt x="0" y="148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8" name="Freeform 8"/>
          <p:cNvSpPr/>
          <p:nvPr/>
        </p:nvSpPr>
        <p:spPr>
          <a:xfrm>
            <a:off x="6058731" y="3104401"/>
            <a:ext cx="1487820" cy="1487820"/>
          </a:xfrm>
          <a:custGeom>
            <a:avLst/>
            <a:gdLst/>
            <a:ahLst/>
            <a:cxnLst/>
            <a:rect l="l" t="t" r="r" b="b"/>
            <a:pathLst>
              <a:path w="1487820" h="1487820">
                <a:moveTo>
                  <a:pt x="0" y="0"/>
                </a:moveTo>
                <a:lnTo>
                  <a:pt x="1487819" y="0"/>
                </a:lnTo>
                <a:lnTo>
                  <a:pt x="1487819" y="1487819"/>
                </a:lnTo>
                <a:lnTo>
                  <a:pt x="0" y="148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Freeform 9"/>
          <p:cNvSpPr/>
          <p:nvPr/>
        </p:nvSpPr>
        <p:spPr>
          <a:xfrm>
            <a:off x="10109675" y="3104401"/>
            <a:ext cx="1487820" cy="1487820"/>
          </a:xfrm>
          <a:custGeom>
            <a:avLst/>
            <a:gdLst/>
            <a:ahLst/>
            <a:cxnLst/>
            <a:rect l="l" t="t" r="r" b="b"/>
            <a:pathLst>
              <a:path w="1487820" h="1487820">
                <a:moveTo>
                  <a:pt x="0" y="0"/>
                </a:moveTo>
                <a:lnTo>
                  <a:pt x="1487819" y="0"/>
                </a:lnTo>
                <a:lnTo>
                  <a:pt x="1487819" y="1487819"/>
                </a:lnTo>
                <a:lnTo>
                  <a:pt x="0" y="148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Freeform 10"/>
          <p:cNvSpPr/>
          <p:nvPr/>
        </p:nvSpPr>
        <p:spPr>
          <a:xfrm>
            <a:off x="14153961" y="3104401"/>
            <a:ext cx="1487820" cy="1487820"/>
          </a:xfrm>
          <a:custGeom>
            <a:avLst/>
            <a:gdLst/>
            <a:ahLst/>
            <a:cxnLst/>
            <a:rect l="l" t="t" r="r" b="b"/>
            <a:pathLst>
              <a:path w="1487820" h="1487820">
                <a:moveTo>
                  <a:pt x="0" y="0"/>
                </a:moveTo>
                <a:lnTo>
                  <a:pt x="1487819" y="0"/>
                </a:lnTo>
                <a:lnTo>
                  <a:pt x="1487819" y="1487819"/>
                </a:lnTo>
                <a:lnTo>
                  <a:pt x="0" y="14878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1" name="TextBox 11"/>
          <p:cNvSpPr txBox="1"/>
          <p:nvPr/>
        </p:nvSpPr>
        <p:spPr>
          <a:xfrm>
            <a:off x="13440192" y="5526866"/>
            <a:ext cx="40576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Test ve Bakım Süreci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24760" y="5526866"/>
            <a:ext cx="40576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Projenin Geliştirilmesi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9460" y="5526866"/>
            <a:ext cx="40576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Proje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Analizi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6746708"/>
            <a:ext cx="3366401" cy="2722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Bize verilen dokümantasyona uygun olarak projemizin gerekliliklerini , bizden ne istendiğini analiz ettik.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12734" y="6746708"/>
            <a:ext cx="3366401" cy="3112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Projenin genel tasarımına , diyagramlarının oluşturulmasına başladık. Ayrıca ekibimizi frontend ve backend olarak iki kısıma ayırdık.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193510" y="6737183"/>
            <a:ext cx="3688900" cy="3427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63"/>
              </a:lnSpc>
            </a:pPr>
            <a:r>
              <a:rPr lang="en-US" sz="2356">
                <a:solidFill>
                  <a:srgbClr val="2E2D2D"/>
                </a:solidFill>
                <a:latin typeface="Montserrat"/>
              </a:rPr>
              <a:t>Oluşturduğumuz ekip içinde iş bölümü yaptıktan sonra projenin geliştirilmesine başladık. Bir yandan diyagramları hallederken diğer yandan kodlama yaparak uygulamamızı geliştirdik.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613005" y="6717491"/>
            <a:ext cx="3712025" cy="27319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2"/>
              </a:lnSpc>
            </a:pPr>
            <a:r>
              <a:rPr lang="en-US" sz="2386">
                <a:solidFill>
                  <a:srgbClr val="2E2D2D"/>
                </a:solidFill>
                <a:latin typeface="Montserrat"/>
              </a:rPr>
              <a:t>Bir süre geliştirmeye devam ettikten sonra backend ve frontend arasındaki bağlantıyı kurarak uygulamamızı test ettik ve gerekli iyileştirmeleri yaptık.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833571"/>
            <a:ext cx="1623060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Proje Süreci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627744" y="5526866"/>
            <a:ext cx="4057650" cy="97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Proje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Tasarımı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3841" y="450557"/>
            <a:ext cx="16600317" cy="9595406"/>
            <a:chOff x="0" y="0"/>
            <a:chExt cx="22133757" cy="12793874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401160" y="2133721"/>
              <a:ext cx="3997209" cy="3997193"/>
              <a:chOff x="0" y="0"/>
              <a:chExt cx="6350000" cy="6349975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2951755" y="1061720"/>
              <a:ext cx="1446613" cy="1446613"/>
            </a:xfrm>
            <a:custGeom>
              <a:avLst/>
              <a:gdLst/>
              <a:ahLst/>
              <a:cxnLst/>
              <a:rect l="l" t="t" r="r" b="b"/>
              <a:pathLst>
                <a:path w="1446613" h="1446613">
                  <a:moveTo>
                    <a:pt x="0" y="0"/>
                  </a:moveTo>
                  <a:lnTo>
                    <a:pt x="1446613" y="0"/>
                  </a:lnTo>
                  <a:lnTo>
                    <a:pt x="1446613" y="1446613"/>
                  </a:lnTo>
                  <a:lnTo>
                    <a:pt x="0" y="144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02357" y="6937364"/>
              <a:ext cx="4615934" cy="584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2E2D2D"/>
                  </a:solidFill>
                  <a:latin typeface="Montserrat Medium"/>
                </a:rPr>
                <a:t>Öğrenci</a:t>
              </a:r>
            </a:p>
          </p:txBody>
        </p:sp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6291299" y="2133721"/>
              <a:ext cx="3997209" cy="3997193"/>
              <a:chOff x="0" y="0"/>
              <a:chExt cx="6350000" cy="634997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4974" r="-14974"/>
                </a:stretch>
              </a:blip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8676972" y="1061720"/>
              <a:ext cx="1446613" cy="1446613"/>
            </a:xfrm>
            <a:custGeom>
              <a:avLst/>
              <a:gdLst/>
              <a:ahLst/>
              <a:cxnLst/>
              <a:rect l="l" t="t" r="r" b="b"/>
              <a:pathLst>
                <a:path w="1446613" h="1446613">
                  <a:moveTo>
                    <a:pt x="0" y="0"/>
                  </a:moveTo>
                  <a:lnTo>
                    <a:pt x="1446614" y="0"/>
                  </a:lnTo>
                  <a:lnTo>
                    <a:pt x="1446614" y="1446613"/>
                  </a:lnTo>
                  <a:lnTo>
                    <a:pt x="0" y="144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5824772" y="6937364"/>
              <a:ext cx="4930261" cy="584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2E2D2D"/>
                  </a:solidFill>
                  <a:latin typeface="Montserrat Medium"/>
                </a:rPr>
                <a:t>Öğretim Görevlisi</a:t>
              </a:r>
            </a:p>
          </p:txBody>
        </p:sp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11859933" y="2133721"/>
              <a:ext cx="3997209" cy="3997193"/>
              <a:chOff x="0" y="0"/>
              <a:chExt cx="6350000" cy="634997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 l="-21924" r="-21924"/>
                </a:stretch>
              </a:blip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1945583" y="6937364"/>
              <a:ext cx="4615934" cy="584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2E2D2D"/>
                  </a:solidFill>
                  <a:latin typeface="Montserrat Medium"/>
                </a:rPr>
                <a:t>Danışman </a:t>
              </a:r>
            </a:p>
          </p:txBody>
        </p:sp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17215042" y="2077127"/>
              <a:ext cx="3997209" cy="3997193"/>
              <a:chOff x="0" y="0"/>
              <a:chExt cx="6350000" cy="6349975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49974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49974">
                    <a:moveTo>
                      <a:pt x="6350000" y="3175025"/>
                    </a:moveTo>
                    <a:cubicBezTo>
                      <a:pt x="6350000" y="4928451"/>
                      <a:pt x="4928476" y="6349974"/>
                      <a:pt x="3175000" y="6349974"/>
                    </a:cubicBezTo>
                    <a:cubicBezTo>
                      <a:pt x="1421498" y="6349974"/>
                      <a:pt x="0" y="4928451"/>
                      <a:pt x="0" y="3175025"/>
                    </a:cubicBezTo>
                    <a:cubicBezTo>
                      <a:pt x="0" y="1421511"/>
                      <a:pt x="1421498" y="0"/>
                      <a:pt x="3175000" y="0"/>
                    </a:cubicBezTo>
                    <a:cubicBezTo>
                      <a:pt x="4928501" y="0"/>
                      <a:pt x="6350000" y="1421511"/>
                      <a:pt x="6350000" y="3175025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16" name="Freeform 16"/>
            <p:cNvSpPr/>
            <p:nvPr/>
          </p:nvSpPr>
          <p:spPr>
            <a:xfrm>
              <a:off x="19765638" y="1061720"/>
              <a:ext cx="1446613" cy="1446613"/>
            </a:xfrm>
            <a:custGeom>
              <a:avLst/>
              <a:gdLst/>
              <a:ahLst/>
              <a:cxnLst/>
              <a:rect l="l" t="t" r="r" b="b"/>
              <a:pathLst>
                <a:path w="1446613" h="1446613">
                  <a:moveTo>
                    <a:pt x="0" y="0"/>
                  </a:moveTo>
                  <a:lnTo>
                    <a:pt x="1446613" y="0"/>
                  </a:lnTo>
                  <a:lnTo>
                    <a:pt x="1446613" y="1446613"/>
                  </a:lnTo>
                  <a:lnTo>
                    <a:pt x="0" y="144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045824" y="6937364"/>
              <a:ext cx="4615934" cy="584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00"/>
                </a:lnSpc>
              </a:pPr>
              <a:r>
                <a:rPr lang="en-US" sz="3200">
                  <a:solidFill>
                    <a:srgbClr val="2E2D2D"/>
                  </a:solidFill>
                  <a:latin typeface="Montserrat Medium"/>
                </a:rPr>
                <a:t>İdareci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109903"/>
              <a:ext cx="4615934" cy="498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2799">
                  <a:solidFill>
                    <a:srgbClr val="2E2D2D"/>
                  </a:solidFill>
                  <a:latin typeface="Montserrat"/>
                </a:rPr>
                <a:t>Temel İşlevler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517823" y="8109903"/>
              <a:ext cx="4615934" cy="498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2799">
                  <a:solidFill>
                    <a:srgbClr val="2E2D2D"/>
                  </a:solidFill>
                  <a:latin typeface="Montserrat"/>
                </a:rPr>
                <a:t>Temel İşlevler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1676478" y="8109903"/>
              <a:ext cx="4615934" cy="498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2799">
                  <a:solidFill>
                    <a:srgbClr val="2E2D2D"/>
                  </a:solidFill>
                  <a:latin typeface="Montserrat"/>
                </a:rPr>
                <a:t>Temel İşlevler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5835134" y="8109903"/>
              <a:ext cx="4615934" cy="498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99"/>
                </a:lnSpc>
              </a:pPr>
              <a:r>
                <a:rPr lang="en-US" sz="2799">
                  <a:solidFill>
                    <a:srgbClr val="2E2D2D"/>
                  </a:solidFill>
                  <a:latin typeface="Montserrat"/>
                </a:rPr>
                <a:t>Temel İşlevler</a:t>
              </a:r>
            </a:p>
          </p:txBody>
        </p:sp>
        <p:sp>
          <p:nvSpPr>
            <p:cNvPr id="22" name="Freeform 22"/>
            <p:cNvSpPr/>
            <p:nvPr/>
          </p:nvSpPr>
          <p:spPr>
            <a:xfrm>
              <a:off x="14361513" y="1061720"/>
              <a:ext cx="1446613" cy="1446613"/>
            </a:xfrm>
            <a:custGeom>
              <a:avLst/>
              <a:gdLst/>
              <a:ahLst/>
              <a:cxnLst/>
              <a:rect l="l" t="t" r="r" b="b"/>
              <a:pathLst>
                <a:path w="1446613" h="1446613">
                  <a:moveTo>
                    <a:pt x="0" y="0"/>
                  </a:moveTo>
                  <a:lnTo>
                    <a:pt x="1446613" y="0"/>
                  </a:lnTo>
                  <a:lnTo>
                    <a:pt x="1446613" y="1446613"/>
                  </a:lnTo>
                  <a:lnTo>
                    <a:pt x="0" y="14466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8958310"/>
              <a:ext cx="4733861" cy="2166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 Yönetmeliğe uygun ders seçimi</a:t>
              </a:r>
            </a:p>
            <a:p>
              <a:pPr algn="l">
                <a:lnSpc>
                  <a:spcPts val="2100"/>
                </a:lnSpc>
              </a:pPr>
              <a:endParaRPr lang="en-US" sz="2100">
                <a:solidFill>
                  <a:srgbClr val="2E2D2D"/>
                </a:solidFill>
                <a:latin typeface="Montserrat"/>
              </a:endParaRPr>
            </a:p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Ders bilgilerini, notlarını ve detaylarını görüntülemek. 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46478" y="-38100"/>
              <a:ext cx="11141073" cy="579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just">
                <a:lnSpc>
                  <a:spcPts val="3644"/>
                </a:lnSpc>
                <a:spcBef>
                  <a:spcPct val="0"/>
                </a:spcBef>
              </a:pPr>
              <a:r>
                <a:rPr lang="en-US" sz="2699" spc="539">
                  <a:solidFill>
                    <a:srgbClr val="2E2D2D"/>
                  </a:solidFill>
                  <a:latin typeface="Montserrat"/>
                </a:rPr>
                <a:t>PROJEMIZDEKI ROLLER NELERDIR?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878975" y="8849254"/>
              <a:ext cx="4638389" cy="39446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Kendilerine atanmış derslerle ilgili işlemleri yönetmek</a:t>
              </a:r>
            </a:p>
            <a:p>
              <a:pPr algn="l">
                <a:lnSpc>
                  <a:spcPts val="2100"/>
                </a:lnSpc>
              </a:pPr>
              <a:endParaRPr lang="en-US" sz="2100">
                <a:solidFill>
                  <a:srgbClr val="2E2D2D"/>
                </a:solidFill>
                <a:latin typeface="Montserrat"/>
              </a:endParaRPr>
            </a:p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Not girişi yapmak</a:t>
              </a:r>
            </a:p>
            <a:p>
              <a:pPr algn="l">
                <a:lnSpc>
                  <a:spcPts val="2100"/>
                </a:lnSpc>
              </a:pPr>
              <a:endParaRPr lang="en-US" sz="2100">
                <a:solidFill>
                  <a:srgbClr val="2E2D2D"/>
                </a:solidFill>
                <a:latin typeface="Montserrat"/>
              </a:endParaRPr>
            </a:p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Devamsızlık girişi yapmak</a:t>
              </a:r>
            </a:p>
            <a:p>
              <a:pPr algn="l">
                <a:lnSpc>
                  <a:spcPts val="2100"/>
                </a:lnSpc>
              </a:pPr>
              <a:endParaRPr lang="en-US" sz="2100">
                <a:solidFill>
                  <a:srgbClr val="2E2D2D"/>
                </a:solidFill>
                <a:latin typeface="Montserrat"/>
              </a:endParaRPr>
            </a:p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Derslerin akademik içeriğini yönetmektir. 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17495367" y="8958310"/>
              <a:ext cx="4638389" cy="18110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90" lvl="1" indent="-226695" algn="l">
                <a:lnSpc>
                  <a:spcPts val="2100"/>
                </a:lnSpc>
                <a:buFont typeface="Arial"/>
                <a:buChar char="•"/>
              </a:pPr>
              <a:r>
                <a:rPr lang="en-US" sz="2100">
                  <a:solidFill>
                    <a:srgbClr val="2E2D2D"/>
                  </a:solidFill>
                  <a:latin typeface="Montserrat"/>
                </a:rPr>
                <a:t>Dersleri kontrol edip uygun öğretim elemanlarına belirli koşullara uyarak ders ataması yapmasıdır. 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11528115" y="8858779"/>
              <a:ext cx="4638389" cy="22366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 algn="l">
                <a:lnSpc>
                  <a:spcPts val="2199"/>
                </a:lnSpc>
                <a:buFont typeface="Arial"/>
                <a:buChar char="•"/>
              </a:pPr>
              <a:r>
                <a:rPr lang="en-US" sz="2199">
                  <a:solidFill>
                    <a:srgbClr val="2E2D2D"/>
                  </a:solidFill>
                  <a:latin typeface="Montserrat"/>
                </a:rPr>
                <a:t>Öğrenciler ile derslerin eşleştirilmesini kontrol edip kayıtlanma raporunu onaylamalarıdır. 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284002" y="3187047"/>
            <a:ext cx="2598147" cy="259814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8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05988" y="3187047"/>
            <a:ext cx="2598147" cy="259814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86"/>
            </a:solidFill>
          </p:spPr>
          <p:txBody>
            <a:bodyPr/>
            <a:lstStyle/>
            <a:p>
              <a:endParaRPr lang="tr-T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005534" y="3328996"/>
            <a:ext cx="2860922" cy="2288738"/>
          </a:xfrm>
          <a:custGeom>
            <a:avLst/>
            <a:gdLst/>
            <a:ahLst/>
            <a:cxnLst/>
            <a:rect l="l" t="t" r="r" b="b"/>
            <a:pathLst>
              <a:path w="2860922" h="2288738">
                <a:moveTo>
                  <a:pt x="0" y="0"/>
                </a:moveTo>
                <a:lnTo>
                  <a:pt x="2860923" y="0"/>
                </a:lnTo>
                <a:lnTo>
                  <a:pt x="2860923" y="2288738"/>
                </a:lnTo>
                <a:lnTo>
                  <a:pt x="0" y="2288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9" name="Freeform 9"/>
          <p:cNvSpPr/>
          <p:nvPr/>
        </p:nvSpPr>
        <p:spPr>
          <a:xfrm>
            <a:off x="11892032" y="3328996"/>
            <a:ext cx="2854962" cy="2283970"/>
          </a:xfrm>
          <a:custGeom>
            <a:avLst/>
            <a:gdLst/>
            <a:ahLst/>
            <a:cxnLst/>
            <a:rect l="l" t="t" r="r" b="b"/>
            <a:pathLst>
              <a:path w="2854962" h="2283970">
                <a:moveTo>
                  <a:pt x="0" y="0"/>
                </a:moveTo>
                <a:lnTo>
                  <a:pt x="2854962" y="0"/>
                </a:lnTo>
                <a:lnTo>
                  <a:pt x="2854962" y="2283970"/>
                </a:lnTo>
                <a:lnTo>
                  <a:pt x="0" y="2283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0" name="TextBox 10"/>
          <p:cNvSpPr txBox="1"/>
          <p:nvPr/>
        </p:nvSpPr>
        <p:spPr>
          <a:xfrm>
            <a:off x="1028700" y="1833571"/>
            <a:ext cx="16230600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Kullandığımız Frameworkler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186597" y="6013794"/>
            <a:ext cx="5799507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Backend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86597" y="6764655"/>
            <a:ext cx="5799507" cy="116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C# dilini kullanarak ASP.NET Core ile backend tarafında geliştirme yaptık. Kullandığımız başlıca kütüphaneler 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05988" y="6014720"/>
            <a:ext cx="3991323" cy="511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3200">
                <a:solidFill>
                  <a:srgbClr val="2E2D2D"/>
                </a:solidFill>
                <a:latin typeface="Montserrat Medium"/>
              </a:rPr>
              <a:t>Frontend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77479" y="6764655"/>
            <a:ext cx="6053312" cy="116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Javascript dilini kullanarak ReactJS frameworkü ile geliştirme yaptık. Kullandığımız başlıca kütüphaneler :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990600"/>
            <a:ext cx="8115300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44"/>
              </a:lnSpc>
              <a:spcBef>
                <a:spcPct val="0"/>
              </a:spcBef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NELER KULLANDIK 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186597" y="8073390"/>
            <a:ext cx="6498797" cy="2103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JWT Token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Entity Framework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MSSQL</a:t>
            </a: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205988" y="8073390"/>
            <a:ext cx="7082012" cy="2807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React MUI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Axios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React Redux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React Router</a:t>
            </a:r>
          </a:p>
          <a:p>
            <a:pPr marL="453392" lvl="1" indent="-226696" algn="l">
              <a:lnSpc>
                <a:spcPts val="2835"/>
              </a:lnSpc>
              <a:buFont typeface="Arial"/>
              <a:buChar char="•"/>
            </a:pPr>
            <a:r>
              <a:rPr lang="en-US" sz="2100" spc="420">
                <a:solidFill>
                  <a:srgbClr val="2E2D2D"/>
                </a:solidFill>
                <a:latin typeface="Montserrat"/>
              </a:rPr>
              <a:t>React Toastify</a:t>
            </a: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  <a:p>
            <a:pPr algn="l">
              <a:lnSpc>
                <a:spcPts val="2835"/>
              </a:lnSpc>
            </a:pPr>
            <a:endParaRPr lang="en-US" sz="2100" spc="420">
              <a:solidFill>
                <a:srgbClr val="2E2D2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9083" y="1790931"/>
            <a:ext cx="7690217" cy="7467369"/>
            <a:chOff x="0" y="0"/>
            <a:chExt cx="10253623" cy="995649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21164" r="21164"/>
            <a:stretch>
              <a:fillRect/>
            </a:stretch>
          </p:blipFill>
          <p:spPr>
            <a:xfrm>
              <a:off x="0" y="0"/>
              <a:ext cx="10253623" cy="995649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990600"/>
            <a:ext cx="8115300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NEDIR BU ASP.NET CORE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0313" y="2685865"/>
            <a:ext cx="765669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ASP.NET Core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0313" y="4188172"/>
            <a:ext cx="7656694" cy="586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ASP.NET, Windows tabanlı web uygulamaları geliştirmek için kullanılan popüler bir platformdur. ASP.NET Core ise Windows, macOS ve Linux gibi tüm platformlarda çalışabilir. Ayrıca açık kaynak kodlu ve ücretsizdir.</a:t>
            </a:r>
          </a:p>
          <a:p>
            <a:pPr algn="just">
              <a:lnSpc>
                <a:spcPts val="3249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ASP.NET CORE ile :</a:t>
            </a:r>
          </a:p>
          <a:p>
            <a:pPr algn="just">
              <a:lnSpc>
                <a:spcPts val="3120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 spc="-7">
                <a:solidFill>
                  <a:srgbClr val="2E2D2D"/>
                </a:solidFill>
                <a:latin typeface="Montserrat Bold"/>
              </a:rPr>
              <a:t>Web uygulamaları: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 spc="-7">
                <a:solidFill>
                  <a:srgbClr val="2E2D2D"/>
                </a:solidFill>
                <a:latin typeface="Montserrat Bold"/>
              </a:rPr>
              <a:t>Mobil uygulamalar: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 spc="-7">
                <a:solidFill>
                  <a:srgbClr val="2E2D2D"/>
                </a:solidFill>
                <a:latin typeface="Montserrat Bold"/>
              </a:rPr>
              <a:t>Bulut hizmetleri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 spc="-7">
                <a:solidFill>
                  <a:srgbClr val="2E2D2D"/>
                </a:solidFill>
                <a:latin typeface="Montserrat Bold"/>
              </a:rPr>
              <a:t>Nesnelerin İnterneti (IoT) uygulamaları</a:t>
            </a:r>
            <a:r>
              <a:rPr lang="en-US" sz="2400" spc="-7">
                <a:solidFill>
                  <a:srgbClr val="2E2D2D"/>
                </a:solidFill>
                <a:latin typeface="Montserrat"/>
              </a:rPr>
              <a:t> </a:t>
            </a:r>
          </a:p>
          <a:p>
            <a:pPr algn="just">
              <a:lnSpc>
                <a:spcPts val="3120"/>
              </a:lnSpc>
            </a:pPr>
            <a:endParaRPr lang="en-US" sz="2400" spc="-7">
              <a:solidFill>
                <a:srgbClr val="2E2D2D"/>
              </a:solidFill>
              <a:latin typeface="Montserrat"/>
            </a:endParaRPr>
          </a:p>
          <a:p>
            <a:pPr algn="just">
              <a:lnSpc>
                <a:spcPts val="3120"/>
              </a:lnSpc>
            </a:pPr>
            <a:r>
              <a:rPr lang="en-US" sz="2400" spc="-7">
                <a:solidFill>
                  <a:srgbClr val="2E2D2D"/>
                </a:solidFill>
                <a:latin typeface="Montserrat"/>
              </a:rPr>
              <a:t>için uygulamalar geliştirilebilir.</a:t>
            </a:r>
          </a:p>
          <a:p>
            <a:pPr algn="just">
              <a:lnSpc>
                <a:spcPts val="3120"/>
              </a:lnSpc>
            </a:pPr>
            <a:endParaRPr lang="en-US" sz="2400" spc="-7">
              <a:solidFill>
                <a:srgbClr val="2E2D2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1377" y="2302304"/>
            <a:ext cx="7985870" cy="7566510"/>
            <a:chOff x="0" y="0"/>
            <a:chExt cx="10647827" cy="1008868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3212" r="3212"/>
            <a:stretch>
              <a:fillRect/>
            </a:stretch>
          </p:blipFill>
          <p:spPr>
            <a:xfrm>
              <a:off x="0" y="0"/>
              <a:ext cx="10647827" cy="10088680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64003" y="787717"/>
            <a:ext cx="8079997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BACKEND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4351" y="1485082"/>
            <a:ext cx="7656694" cy="219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Genel tasarım ve bileşenler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4351" y="4050030"/>
            <a:ext cx="8861532" cy="6540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9"/>
              </a:lnSpc>
            </a:pP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Projemizde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N-Tier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mimarisini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kullandık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Burada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paketleri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kısaca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açıklamak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gerekirse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: 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>
                <a:solidFill>
                  <a:srgbClr val="2E2D2D"/>
                </a:solidFill>
                <a:latin typeface="Montserrat Bold"/>
              </a:rPr>
              <a:t>Controllers :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 Business Layer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ile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Presentation Layer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arası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haberleşmeyi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sağlar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>
                <a:solidFill>
                  <a:srgbClr val="2E2D2D"/>
                </a:solidFill>
                <a:latin typeface="Montserrat Bold"/>
              </a:rPr>
              <a:t>Repositories: 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Model Layer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ile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alakalı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işlemlerin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gerçekleştiği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kısımdır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tr-TR" sz="2499" dirty="0" err="1">
                <a:solidFill>
                  <a:srgbClr val="2E2D2D"/>
                </a:solidFill>
                <a:latin typeface="Montserrat Bold"/>
              </a:rPr>
              <a:t>Interfaces</a:t>
            </a:r>
            <a:r>
              <a:rPr lang="en-US" sz="2499" dirty="0">
                <a:solidFill>
                  <a:srgbClr val="2E2D2D"/>
                </a:solidFill>
                <a:latin typeface="Montserrat Bold"/>
              </a:rPr>
              <a:t>: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 Business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Layer’da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bulunur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Modellerden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veri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alır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ve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iş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mantığı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kurallarını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uygular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>
                <a:solidFill>
                  <a:srgbClr val="2E2D2D"/>
                </a:solidFill>
                <a:latin typeface="Montserrat Bold"/>
              </a:rPr>
              <a:t>Models: 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Entity’lerin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bulunduğu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kısımdır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>
                <a:solidFill>
                  <a:srgbClr val="2E2D2D"/>
                </a:solidFill>
                <a:latin typeface="Montserrat Bold"/>
              </a:rPr>
              <a:t>DTO:  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Data Transfer Object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yani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Presentation Layer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ile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haberleşmeyi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sağlarken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kullanılan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objelerin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bulunduğu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kısımdır</a:t>
            </a:r>
            <a:endParaRPr lang="en-US" sz="2499" dirty="0">
              <a:solidFill>
                <a:srgbClr val="2E2D2D"/>
              </a:solidFill>
              <a:latin typeface="Montserrat"/>
            </a:endParaRP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 err="1">
                <a:solidFill>
                  <a:srgbClr val="2E2D2D"/>
                </a:solidFill>
                <a:latin typeface="Montserrat Bold"/>
              </a:rPr>
              <a:t>Program.cs</a:t>
            </a:r>
            <a:r>
              <a:rPr lang="en-US" sz="2499" dirty="0">
                <a:solidFill>
                  <a:srgbClr val="2E2D2D"/>
                </a:solidFill>
                <a:latin typeface="Montserrat Bold"/>
              </a:rPr>
              <a:t> :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Uygulamanın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başlangıç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noktasıdır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marL="539749" lvl="1" indent="-269875" algn="l">
              <a:lnSpc>
                <a:spcPts val="3249"/>
              </a:lnSpc>
              <a:buFont typeface="Arial"/>
              <a:buChar char="•"/>
            </a:pPr>
            <a:r>
              <a:rPr lang="en-US" sz="2499" dirty="0" err="1">
                <a:solidFill>
                  <a:srgbClr val="2E2D2D"/>
                </a:solidFill>
                <a:latin typeface="Montserrat Bold"/>
              </a:rPr>
              <a:t>Seed.cs</a:t>
            </a:r>
            <a:r>
              <a:rPr lang="en-US" sz="2499" dirty="0">
                <a:solidFill>
                  <a:srgbClr val="2E2D2D"/>
                </a:solidFill>
                <a:latin typeface="Montserrat Bold"/>
              </a:rPr>
              <a:t> :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Veritabanına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ilk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verileri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eklemek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için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 </a:t>
            </a:r>
            <a:r>
              <a:rPr lang="en-US" sz="2499" dirty="0" err="1">
                <a:solidFill>
                  <a:srgbClr val="2E2D2D"/>
                </a:solidFill>
                <a:latin typeface="Montserrat"/>
              </a:rPr>
              <a:t>kullanılır</a:t>
            </a:r>
            <a:r>
              <a:rPr lang="en-US" sz="2499" dirty="0">
                <a:solidFill>
                  <a:srgbClr val="2E2D2D"/>
                </a:solidFill>
                <a:latin typeface="Montserrat"/>
              </a:rPr>
              <a:t>.</a:t>
            </a:r>
          </a:p>
          <a:p>
            <a:pPr algn="just">
              <a:lnSpc>
                <a:spcPts val="3249"/>
              </a:lnSpc>
            </a:pPr>
            <a:endParaRPr lang="en-US" sz="2499" dirty="0">
              <a:solidFill>
                <a:srgbClr val="2E2D2D"/>
              </a:solidFill>
              <a:latin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51318" y="1149960"/>
            <a:ext cx="5370029" cy="8627987"/>
            <a:chOff x="0" y="0"/>
            <a:chExt cx="7160039" cy="1150398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5938" r="5938"/>
            <a:stretch>
              <a:fillRect/>
            </a:stretch>
          </p:blipFill>
          <p:spPr>
            <a:xfrm>
              <a:off x="0" y="0"/>
              <a:ext cx="7160039" cy="1150398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3974971" y="541643"/>
            <a:ext cx="991516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Modeller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921507" y="1870837"/>
            <a:ext cx="6573220" cy="4181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30"/>
              </a:lnSpc>
              <a:spcBef>
                <a:spcPct val="0"/>
              </a:spcBef>
            </a:pP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Öğrenci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,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Öğretim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Görevlisi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,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Danışman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Entitylerimiz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sol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tarafta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bulunan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UserAccount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adlı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Entityden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kalıtılmıştır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.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Ayrıca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ihtiyaçlara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uygun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olarak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yeni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fieldlar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 da </a:t>
            </a:r>
            <a:r>
              <a:rPr lang="en-US" sz="3379" dirty="0" err="1">
                <a:solidFill>
                  <a:srgbClr val="2E2D2D"/>
                </a:solidFill>
                <a:latin typeface="Montserrat Medium"/>
              </a:rPr>
              <a:t>eklenmiştir</a:t>
            </a:r>
            <a:r>
              <a:rPr lang="en-US" sz="3379" dirty="0">
                <a:solidFill>
                  <a:srgbClr val="2E2D2D"/>
                </a:solidFill>
                <a:latin typeface="Montserrat Medium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88176" y="6994908"/>
            <a:ext cx="4458572" cy="28425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4480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Sağ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tarafta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ise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uygulama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içinde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bulunan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tüm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modeller</a:t>
            </a:r>
            <a:r>
              <a:rPr lang="en-US" sz="3200" dirty="0">
                <a:solidFill>
                  <a:srgbClr val="2E2D2D"/>
                </a:solidFill>
                <a:latin typeface="Montserrat Medium"/>
              </a:rPr>
              <a:t> </a:t>
            </a:r>
            <a:r>
              <a:rPr lang="en-US" sz="3200" dirty="0" err="1">
                <a:solidFill>
                  <a:srgbClr val="2E2D2D"/>
                </a:solidFill>
                <a:latin typeface="Montserrat Medium"/>
              </a:rPr>
              <a:t>gözükmektedir</a:t>
            </a:r>
            <a:endParaRPr lang="en-US" sz="3200" dirty="0">
              <a:solidFill>
                <a:srgbClr val="2E2D2D"/>
              </a:solidFill>
              <a:latin typeface="Montserrat Medium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B2C14C6-1B40-4902-B54B-0354A801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1127" y="1089330"/>
            <a:ext cx="4896873" cy="919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69083" y="1790931"/>
            <a:ext cx="7690217" cy="7467369"/>
            <a:chOff x="0" y="0"/>
            <a:chExt cx="10253623" cy="9956493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l="14658" r="14658"/>
            <a:stretch>
              <a:fillRect/>
            </a:stretch>
          </p:blipFill>
          <p:spPr>
            <a:xfrm>
              <a:off x="0" y="0"/>
              <a:ext cx="10253623" cy="9956493"/>
            </a:xfrm>
            <a:prstGeom prst="rect">
              <a:avLst/>
            </a:prstGeom>
          </p:spPr>
        </p:pic>
      </p:grpSp>
      <p:sp>
        <p:nvSpPr>
          <p:cNvPr id="4" name="TextBox 4"/>
          <p:cNvSpPr txBox="1"/>
          <p:nvPr/>
        </p:nvSpPr>
        <p:spPr>
          <a:xfrm>
            <a:off x="1028700" y="990600"/>
            <a:ext cx="8115300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spc="539">
                <a:solidFill>
                  <a:srgbClr val="2E2D2D"/>
                </a:solidFill>
                <a:latin typeface="Montserrat"/>
              </a:rPr>
              <a:t>NEDIR BU REACTJS 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0313" y="2685865"/>
            <a:ext cx="7656694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2E2D2D"/>
                </a:solidFill>
                <a:latin typeface="Noto Serif Display Light"/>
              </a:rPr>
              <a:t>ReactJS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0313" y="4188172"/>
            <a:ext cx="7656694" cy="547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ReactJS, geliştiriciler tarafından web uygulamaları için kullanıcı arayüzleri oluşturmak amacıyla kullanılan güçlü bir JavaScript kütüphanesidir. Kullanım kolaylığı ve performansından dolayı bu projede kullanmayı seçtik.</a:t>
            </a:r>
          </a:p>
          <a:p>
            <a:pPr algn="just">
              <a:lnSpc>
                <a:spcPts val="3249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algn="just">
              <a:lnSpc>
                <a:spcPts val="3120"/>
              </a:lnSpc>
            </a:pPr>
            <a:r>
              <a:rPr lang="en-US" sz="2400">
                <a:solidFill>
                  <a:srgbClr val="2E2D2D"/>
                </a:solidFill>
                <a:latin typeface="Montserrat"/>
              </a:rPr>
              <a:t>React Native ile geliştirilen en popüler uygulamalar: </a:t>
            </a:r>
          </a:p>
          <a:p>
            <a:pPr algn="just">
              <a:lnSpc>
                <a:spcPts val="3120"/>
              </a:lnSpc>
            </a:pPr>
            <a:endParaRPr lang="en-US" sz="2400">
              <a:solidFill>
                <a:srgbClr val="2E2D2D"/>
              </a:solidFill>
              <a:latin typeface="Montserrat"/>
            </a:endParaRP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Medium"/>
              </a:rPr>
              <a:t>Tesla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Medium"/>
              </a:rPr>
              <a:t>Skype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Medium"/>
              </a:rPr>
              <a:t>Pinterest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Medium"/>
              </a:rPr>
              <a:t>Discord</a:t>
            </a:r>
          </a:p>
          <a:p>
            <a:pPr marL="518160" lvl="1" indent="-259080" algn="just">
              <a:lnSpc>
                <a:spcPts val="3120"/>
              </a:lnSpc>
              <a:buFont typeface="Arial"/>
              <a:buChar char="•"/>
            </a:pPr>
            <a:r>
              <a:rPr lang="en-US" sz="2400">
                <a:solidFill>
                  <a:srgbClr val="2E2D2D"/>
                </a:solidFill>
                <a:latin typeface="Montserrat Medium"/>
              </a:rPr>
              <a:t>Airbnb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610</Words>
  <Application>Microsoft Office PowerPoint</Application>
  <PresentationFormat>Özel</PresentationFormat>
  <Paragraphs>118</Paragraphs>
  <Slides>11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10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22" baseType="lpstr">
      <vt:lpstr>Noto Serif Display Light</vt:lpstr>
      <vt:lpstr>Montserrat</vt:lpstr>
      <vt:lpstr>Montserrat Bold</vt:lpstr>
      <vt:lpstr>Noto Serif Display</vt:lpstr>
      <vt:lpstr>Arial</vt:lpstr>
      <vt:lpstr>Times New Roman</vt:lpstr>
      <vt:lpstr>Calibri</vt:lpstr>
      <vt:lpstr>Noto Serif Display Bold</vt:lpstr>
      <vt:lpstr>Aptos</vt:lpstr>
      <vt:lpstr>Montserrat Medium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Sarı Minimal Sade Proje Tasarım Potfolyosu Sunumu</dc:title>
  <cp:lastModifiedBy>Baha Yolal</cp:lastModifiedBy>
  <cp:revision>7</cp:revision>
  <dcterms:created xsi:type="dcterms:W3CDTF">2006-08-16T00:00:00Z</dcterms:created>
  <dcterms:modified xsi:type="dcterms:W3CDTF">2025-05-20T16:54:27Z</dcterms:modified>
  <dc:identifier>DAGG4XhD8zQ</dc:identifier>
</cp:coreProperties>
</file>