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8" r:id="rId5"/>
    <p:sldId id="261" r:id="rId6"/>
    <p:sldId id="259" r:id="rId7"/>
    <p:sldId id="263" r:id="rId8"/>
    <p:sldId id="262" r:id="rId9"/>
    <p:sldId id="264" r:id="rId10"/>
    <p:sldId id="265"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28"/>
  </p:normalViewPr>
  <p:slideViewPr>
    <p:cSldViewPr snapToGrid="0">
      <p:cViewPr varScale="1">
        <p:scale>
          <a:sx n="115" d="100"/>
          <a:sy n="115" d="100"/>
        </p:scale>
        <p:origin x="4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18A528-60E6-C3B1-79D8-F91E7BAFC9E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F1269B7-C4D2-5F68-EF89-565CC36F79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8257DB0-3199-A925-A3D2-F14E46BD0859}"/>
              </a:ext>
            </a:extLst>
          </p:cNvPr>
          <p:cNvSpPr>
            <a:spLocks noGrp="1"/>
          </p:cNvSpPr>
          <p:nvPr>
            <p:ph type="dt" sz="half" idx="10"/>
          </p:nvPr>
        </p:nvSpPr>
        <p:spPr/>
        <p:txBody>
          <a:bodyPr/>
          <a:lstStyle/>
          <a:p>
            <a:fld id="{616EA2AA-AA73-8949-8A41-46CAFFAA27F1}" type="datetimeFigureOut">
              <a:rPr lang="fr-FR" smtClean="0"/>
              <a:t>10/11/2024</a:t>
            </a:fld>
            <a:endParaRPr lang="fr-FR"/>
          </a:p>
        </p:txBody>
      </p:sp>
      <p:sp>
        <p:nvSpPr>
          <p:cNvPr id="5" name="Espace réservé du pied de page 4">
            <a:extLst>
              <a:ext uri="{FF2B5EF4-FFF2-40B4-BE49-F238E27FC236}">
                <a16:creationId xmlns:a16="http://schemas.microsoft.com/office/drawing/2014/main" id="{BF9FC4CB-4F22-8907-A56B-34917EE6A02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75C16ED-09EF-7157-5FF6-636D13C4B3FA}"/>
              </a:ext>
            </a:extLst>
          </p:cNvPr>
          <p:cNvSpPr>
            <a:spLocks noGrp="1"/>
          </p:cNvSpPr>
          <p:nvPr>
            <p:ph type="sldNum" sz="quarter" idx="12"/>
          </p:nvPr>
        </p:nvSpPr>
        <p:spPr/>
        <p:txBody>
          <a:bodyPr/>
          <a:lstStyle/>
          <a:p>
            <a:fld id="{C3BA589E-12EE-4542-ABF3-595258D6AB44}" type="slidenum">
              <a:rPr lang="fr-FR" smtClean="0"/>
              <a:t>‹N°›</a:t>
            </a:fld>
            <a:endParaRPr lang="fr-FR"/>
          </a:p>
        </p:txBody>
      </p:sp>
    </p:spTree>
    <p:extLst>
      <p:ext uri="{BB962C8B-B14F-4D97-AF65-F5344CB8AC3E}">
        <p14:creationId xmlns:p14="http://schemas.microsoft.com/office/powerpoint/2010/main" val="1914931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743D30-2DEC-3979-9917-9FA12EB6FB8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53E5BE4-C9A5-40F2-9DD2-97C72705B6C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A92F2D-E45C-FF75-4D8F-80CA2919071E}"/>
              </a:ext>
            </a:extLst>
          </p:cNvPr>
          <p:cNvSpPr>
            <a:spLocks noGrp="1"/>
          </p:cNvSpPr>
          <p:nvPr>
            <p:ph type="dt" sz="half" idx="10"/>
          </p:nvPr>
        </p:nvSpPr>
        <p:spPr/>
        <p:txBody>
          <a:bodyPr/>
          <a:lstStyle/>
          <a:p>
            <a:fld id="{616EA2AA-AA73-8949-8A41-46CAFFAA27F1}" type="datetimeFigureOut">
              <a:rPr lang="fr-FR" smtClean="0"/>
              <a:t>10/11/2024</a:t>
            </a:fld>
            <a:endParaRPr lang="fr-FR"/>
          </a:p>
        </p:txBody>
      </p:sp>
      <p:sp>
        <p:nvSpPr>
          <p:cNvPr id="5" name="Espace réservé du pied de page 4">
            <a:extLst>
              <a:ext uri="{FF2B5EF4-FFF2-40B4-BE49-F238E27FC236}">
                <a16:creationId xmlns:a16="http://schemas.microsoft.com/office/drawing/2014/main" id="{20B5426D-6562-1324-A9F5-CBC128E5ECB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9E2F50A-8827-C021-733C-72AD61D5AACF}"/>
              </a:ext>
            </a:extLst>
          </p:cNvPr>
          <p:cNvSpPr>
            <a:spLocks noGrp="1"/>
          </p:cNvSpPr>
          <p:nvPr>
            <p:ph type="sldNum" sz="quarter" idx="12"/>
          </p:nvPr>
        </p:nvSpPr>
        <p:spPr/>
        <p:txBody>
          <a:bodyPr/>
          <a:lstStyle/>
          <a:p>
            <a:fld id="{C3BA589E-12EE-4542-ABF3-595258D6AB44}" type="slidenum">
              <a:rPr lang="fr-FR" smtClean="0"/>
              <a:t>‹N°›</a:t>
            </a:fld>
            <a:endParaRPr lang="fr-FR"/>
          </a:p>
        </p:txBody>
      </p:sp>
    </p:spTree>
    <p:extLst>
      <p:ext uri="{BB962C8B-B14F-4D97-AF65-F5344CB8AC3E}">
        <p14:creationId xmlns:p14="http://schemas.microsoft.com/office/powerpoint/2010/main" val="89190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940C06C-871B-11A3-F40F-2255F24BFF2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FDC3B64-3E20-5946-E634-8C03CE635CE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195F3D3-92E3-4FBE-8771-221F023C1237}"/>
              </a:ext>
            </a:extLst>
          </p:cNvPr>
          <p:cNvSpPr>
            <a:spLocks noGrp="1"/>
          </p:cNvSpPr>
          <p:nvPr>
            <p:ph type="dt" sz="half" idx="10"/>
          </p:nvPr>
        </p:nvSpPr>
        <p:spPr/>
        <p:txBody>
          <a:bodyPr/>
          <a:lstStyle/>
          <a:p>
            <a:fld id="{616EA2AA-AA73-8949-8A41-46CAFFAA27F1}" type="datetimeFigureOut">
              <a:rPr lang="fr-FR" smtClean="0"/>
              <a:t>10/11/2024</a:t>
            </a:fld>
            <a:endParaRPr lang="fr-FR"/>
          </a:p>
        </p:txBody>
      </p:sp>
      <p:sp>
        <p:nvSpPr>
          <p:cNvPr id="5" name="Espace réservé du pied de page 4">
            <a:extLst>
              <a:ext uri="{FF2B5EF4-FFF2-40B4-BE49-F238E27FC236}">
                <a16:creationId xmlns:a16="http://schemas.microsoft.com/office/drawing/2014/main" id="{38D4EA22-B25F-EFBE-2747-D3B32BF22BB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420496F-9313-C14B-7BD8-42DD8651E4FB}"/>
              </a:ext>
            </a:extLst>
          </p:cNvPr>
          <p:cNvSpPr>
            <a:spLocks noGrp="1"/>
          </p:cNvSpPr>
          <p:nvPr>
            <p:ph type="sldNum" sz="quarter" idx="12"/>
          </p:nvPr>
        </p:nvSpPr>
        <p:spPr/>
        <p:txBody>
          <a:bodyPr/>
          <a:lstStyle/>
          <a:p>
            <a:fld id="{C3BA589E-12EE-4542-ABF3-595258D6AB44}" type="slidenum">
              <a:rPr lang="fr-FR" smtClean="0"/>
              <a:t>‹N°›</a:t>
            </a:fld>
            <a:endParaRPr lang="fr-FR"/>
          </a:p>
        </p:txBody>
      </p:sp>
    </p:spTree>
    <p:extLst>
      <p:ext uri="{BB962C8B-B14F-4D97-AF65-F5344CB8AC3E}">
        <p14:creationId xmlns:p14="http://schemas.microsoft.com/office/powerpoint/2010/main" val="1623145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A48E1B-4550-00A1-EAC1-F74F8760FB1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4E649DA-65B4-A5CE-84E4-598A3D49910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A26EAA8-132A-29E7-EA6F-029369776B5A}"/>
              </a:ext>
            </a:extLst>
          </p:cNvPr>
          <p:cNvSpPr>
            <a:spLocks noGrp="1"/>
          </p:cNvSpPr>
          <p:nvPr>
            <p:ph type="dt" sz="half" idx="10"/>
          </p:nvPr>
        </p:nvSpPr>
        <p:spPr/>
        <p:txBody>
          <a:bodyPr/>
          <a:lstStyle/>
          <a:p>
            <a:fld id="{616EA2AA-AA73-8949-8A41-46CAFFAA27F1}" type="datetimeFigureOut">
              <a:rPr lang="fr-FR" smtClean="0"/>
              <a:t>10/11/2024</a:t>
            </a:fld>
            <a:endParaRPr lang="fr-FR"/>
          </a:p>
        </p:txBody>
      </p:sp>
      <p:sp>
        <p:nvSpPr>
          <p:cNvPr id="5" name="Espace réservé du pied de page 4">
            <a:extLst>
              <a:ext uri="{FF2B5EF4-FFF2-40B4-BE49-F238E27FC236}">
                <a16:creationId xmlns:a16="http://schemas.microsoft.com/office/drawing/2014/main" id="{73625B28-ED16-476B-A49E-16EE08C3370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49E4AEF-8EC2-E15B-8AAF-98B13F348D37}"/>
              </a:ext>
            </a:extLst>
          </p:cNvPr>
          <p:cNvSpPr>
            <a:spLocks noGrp="1"/>
          </p:cNvSpPr>
          <p:nvPr>
            <p:ph type="sldNum" sz="quarter" idx="12"/>
          </p:nvPr>
        </p:nvSpPr>
        <p:spPr/>
        <p:txBody>
          <a:bodyPr/>
          <a:lstStyle/>
          <a:p>
            <a:fld id="{C3BA589E-12EE-4542-ABF3-595258D6AB44}" type="slidenum">
              <a:rPr lang="fr-FR" smtClean="0"/>
              <a:t>‹N°›</a:t>
            </a:fld>
            <a:endParaRPr lang="fr-FR"/>
          </a:p>
        </p:txBody>
      </p:sp>
    </p:spTree>
    <p:extLst>
      <p:ext uri="{BB962C8B-B14F-4D97-AF65-F5344CB8AC3E}">
        <p14:creationId xmlns:p14="http://schemas.microsoft.com/office/powerpoint/2010/main" val="113163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4CDE56-3814-72CA-4285-78F28C1C1FA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266FF4B-C0D4-844E-B9F3-EE972FEBC2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BF8731F-972E-93F7-377C-566AE8D59C3D}"/>
              </a:ext>
            </a:extLst>
          </p:cNvPr>
          <p:cNvSpPr>
            <a:spLocks noGrp="1"/>
          </p:cNvSpPr>
          <p:nvPr>
            <p:ph type="dt" sz="half" idx="10"/>
          </p:nvPr>
        </p:nvSpPr>
        <p:spPr/>
        <p:txBody>
          <a:bodyPr/>
          <a:lstStyle/>
          <a:p>
            <a:fld id="{616EA2AA-AA73-8949-8A41-46CAFFAA27F1}" type="datetimeFigureOut">
              <a:rPr lang="fr-FR" smtClean="0"/>
              <a:t>10/11/2024</a:t>
            </a:fld>
            <a:endParaRPr lang="fr-FR"/>
          </a:p>
        </p:txBody>
      </p:sp>
      <p:sp>
        <p:nvSpPr>
          <p:cNvPr id="5" name="Espace réservé du pied de page 4">
            <a:extLst>
              <a:ext uri="{FF2B5EF4-FFF2-40B4-BE49-F238E27FC236}">
                <a16:creationId xmlns:a16="http://schemas.microsoft.com/office/drawing/2014/main" id="{D9EEDAD8-0933-9E1F-ACED-C24A33F8E13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A4CF325-B78E-5A70-32E3-2E22A1A1CE43}"/>
              </a:ext>
            </a:extLst>
          </p:cNvPr>
          <p:cNvSpPr>
            <a:spLocks noGrp="1"/>
          </p:cNvSpPr>
          <p:nvPr>
            <p:ph type="sldNum" sz="quarter" idx="12"/>
          </p:nvPr>
        </p:nvSpPr>
        <p:spPr/>
        <p:txBody>
          <a:bodyPr/>
          <a:lstStyle/>
          <a:p>
            <a:fld id="{C3BA589E-12EE-4542-ABF3-595258D6AB44}" type="slidenum">
              <a:rPr lang="fr-FR" smtClean="0"/>
              <a:t>‹N°›</a:t>
            </a:fld>
            <a:endParaRPr lang="fr-FR"/>
          </a:p>
        </p:txBody>
      </p:sp>
    </p:spTree>
    <p:extLst>
      <p:ext uri="{BB962C8B-B14F-4D97-AF65-F5344CB8AC3E}">
        <p14:creationId xmlns:p14="http://schemas.microsoft.com/office/powerpoint/2010/main" val="3170723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6E466E-8996-CCA1-76B3-32B0FCD63B8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4E53554-9460-BD5A-2C8A-8C499BB7546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213C64F-9004-E022-653C-C32081049CC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8C44D6A-7459-569A-C675-125A8F7EF534}"/>
              </a:ext>
            </a:extLst>
          </p:cNvPr>
          <p:cNvSpPr>
            <a:spLocks noGrp="1"/>
          </p:cNvSpPr>
          <p:nvPr>
            <p:ph type="dt" sz="half" idx="10"/>
          </p:nvPr>
        </p:nvSpPr>
        <p:spPr/>
        <p:txBody>
          <a:bodyPr/>
          <a:lstStyle/>
          <a:p>
            <a:fld id="{616EA2AA-AA73-8949-8A41-46CAFFAA27F1}" type="datetimeFigureOut">
              <a:rPr lang="fr-FR" smtClean="0"/>
              <a:t>10/11/2024</a:t>
            </a:fld>
            <a:endParaRPr lang="fr-FR"/>
          </a:p>
        </p:txBody>
      </p:sp>
      <p:sp>
        <p:nvSpPr>
          <p:cNvPr id="6" name="Espace réservé du pied de page 5">
            <a:extLst>
              <a:ext uri="{FF2B5EF4-FFF2-40B4-BE49-F238E27FC236}">
                <a16:creationId xmlns:a16="http://schemas.microsoft.com/office/drawing/2014/main" id="{5D76691C-9A82-13D9-1BA0-714C073465D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081CFBB-9165-AC88-D158-109A46866EC7}"/>
              </a:ext>
            </a:extLst>
          </p:cNvPr>
          <p:cNvSpPr>
            <a:spLocks noGrp="1"/>
          </p:cNvSpPr>
          <p:nvPr>
            <p:ph type="sldNum" sz="quarter" idx="12"/>
          </p:nvPr>
        </p:nvSpPr>
        <p:spPr/>
        <p:txBody>
          <a:bodyPr/>
          <a:lstStyle/>
          <a:p>
            <a:fld id="{C3BA589E-12EE-4542-ABF3-595258D6AB44}" type="slidenum">
              <a:rPr lang="fr-FR" smtClean="0"/>
              <a:t>‹N°›</a:t>
            </a:fld>
            <a:endParaRPr lang="fr-FR"/>
          </a:p>
        </p:txBody>
      </p:sp>
    </p:spTree>
    <p:extLst>
      <p:ext uri="{BB962C8B-B14F-4D97-AF65-F5344CB8AC3E}">
        <p14:creationId xmlns:p14="http://schemas.microsoft.com/office/powerpoint/2010/main" val="2285020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BC64CF-9202-08E9-3706-9B20B1F3764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9E19FDD-6E5B-DB3B-11E6-63A7D35135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C360E7B-6C35-88B0-C39C-D04CC782511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54DFA47-177A-76AB-2EA2-CAFAA64CC7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DA94C13-3490-A1C4-A306-300B3BFA320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6C4DB89-A321-63FC-BC36-D6A6532E5C52}"/>
              </a:ext>
            </a:extLst>
          </p:cNvPr>
          <p:cNvSpPr>
            <a:spLocks noGrp="1"/>
          </p:cNvSpPr>
          <p:nvPr>
            <p:ph type="dt" sz="half" idx="10"/>
          </p:nvPr>
        </p:nvSpPr>
        <p:spPr/>
        <p:txBody>
          <a:bodyPr/>
          <a:lstStyle/>
          <a:p>
            <a:fld id="{616EA2AA-AA73-8949-8A41-46CAFFAA27F1}" type="datetimeFigureOut">
              <a:rPr lang="fr-FR" smtClean="0"/>
              <a:t>10/11/2024</a:t>
            </a:fld>
            <a:endParaRPr lang="fr-FR"/>
          </a:p>
        </p:txBody>
      </p:sp>
      <p:sp>
        <p:nvSpPr>
          <p:cNvPr id="8" name="Espace réservé du pied de page 7">
            <a:extLst>
              <a:ext uri="{FF2B5EF4-FFF2-40B4-BE49-F238E27FC236}">
                <a16:creationId xmlns:a16="http://schemas.microsoft.com/office/drawing/2014/main" id="{BE2D1145-BE6E-2787-40A2-3EBDC02C967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961D3F4-12AE-01B8-578D-9C0646EBD456}"/>
              </a:ext>
            </a:extLst>
          </p:cNvPr>
          <p:cNvSpPr>
            <a:spLocks noGrp="1"/>
          </p:cNvSpPr>
          <p:nvPr>
            <p:ph type="sldNum" sz="quarter" idx="12"/>
          </p:nvPr>
        </p:nvSpPr>
        <p:spPr/>
        <p:txBody>
          <a:bodyPr/>
          <a:lstStyle/>
          <a:p>
            <a:fld id="{C3BA589E-12EE-4542-ABF3-595258D6AB44}" type="slidenum">
              <a:rPr lang="fr-FR" smtClean="0"/>
              <a:t>‹N°›</a:t>
            </a:fld>
            <a:endParaRPr lang="fr-FR"/>
          </a:p>
        </p:txBody>
      </p:sp>
    </p:spTree>
    <p:extLst>
      <p:ext uri="{BB962C8B-B14F-4D97-AF65-F5344CB8AC3E}">
        <p14:creationId xmlns:p14="http://schemas.microsoft.com/office/powerpoint/2010/main" val="1357790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06855A-58D5-5BCE-123B-F65A30B7116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B0C5AA5-E211-C95E-BEA8-C60799ADB492}"/>
              </a:ext>
            </a:extLst>
          </p:cNvPr>
          <p:cNvSpPr>
            <a:spLocks noGrp="1"/>
          </p:cNvSpPr>
          <p:nvPr>
            <p:ph type="dt" sz="half" idx="10"/>
          </p:nvPr>
        </p:nvSpPr>
        <p:spPr/>
        <p:txBody>
          <a:bodyPr/>
          <a:lstStyle/>
          <a:p>
            <a:fld id="{616EA2AA-AA73-8949-8A41-46CAFFAA27F1}" type="datetimeFigureOut">
              <a:rPr lang="fr-FR" smtClean="0"/>
              <a:t>10/11/2024</a:t>
            </a:fld>
            <a:endParaRPr lang="fr-FR"/>
          </a:p>
        </p:txBody>
      </p:sp>
      <p:sp>
        <p:nvSpPr>
          <p:cNvPr id="4" name="Espace réservé du pied de page 3">
            <a:extLst>
              <a:ext uri="{FF2B5EF4-FFF2-40B4-BE49-F238E27FC236}">
                <a16:creationId xmlns:a16="http://schemas.microsoft.com/office/drawing/2014/main" id="{36C4C7DC-25F0-41B6-395D-A92E8A42E4D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B6689D5-94E2-C304-3103-ED867054C959}"/>
              </a:ext>
            </a:extLst>
          </p:cNvPr>
          <p:cNvSpPr>
            <a:spLocks noGrp="1"/>
          </p:cNvSpPr>
          <p:nvPr>
            <p:ph type="sldNum" sz="quarter" idx="12"/>
          </p:nvPr>
        </p:nvSpPr>
        <p:spPr/>
        <p:txBody>
          <a:bodyPr/>
          <a:lstStyle/>
          <a:p>
            <a:fld id="{C3BA589E-12EE-4542-ABF3-595258D6AB44}" type="slidenum">
              <a:rPr lang="fr-FR" smtClean="0"/>
              <a:t>‹N°›</a:t>
            </a:fld>
            <a:endParaRPr lang="fr-FR"/>
          </a:p>
        </p:txBody>
      </p:sp>
    </p:spTree>
    <p:extLst>
      <p:ext uri="{BB962C8B-B14F-4D97-AF65-F5344CB8AC3E}">
        <p14:creationId xmlns:p14="http://schemas.microsoft.com/office/powerpoint/2010/main" val="1877643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DCF553F-1094-ADB7-601A-EC43B79DE1FC}"/>
              </a:ext>
            </a:extLst>
          </p:cNvPr>
          <p:cNvSpPr>
            <a:spLocks noGrp="1"/>
          </p:cNvSpPr>
          <p:nvPr>
            <p:ph type="dt" sz="half" idx="10"/>
          </p:nvPr>
        </p:nvSpPr>
        <p:spPr/>
        <p:txBody>
          <a:bodyPr/>
          <a:lstStyle/>
          <a:p>
            <a:fld id="{616EA2AA-AA73-8949-8A41-46CAFFAA27F1}" type="datetimeFigureOut">
              <a:rPr lang="fr-FR" smtClean="0"/>
              <a:t>10/11/2024</a:t>
            </a:fld>
            <a:endParaRPr lang="fr-FR"/>
          </a:p>
        </p:txBody>
      </p:sp>
      <p:sp>
        <p:nvSpPr>
          <p:cNvPr id="3" name="Espace réservé du pied de page 2">
            <a:extLst>
              <a:ext uri="{FF2B5EF4-FFF2-40B4-BE49-F238E27FC236}">
                <a16:creationId xmlns:a16="http://schemas.microsoft.com/office/drawing/2014/main" id="{37F956CD-A1E1-D6FB-4C4D-07C46043D58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8C0C4BB-7B88-A873-8DAF-8F1FD91CB49C}"/>
              </a:ext>
            </a:extLst>
          </p:cNvPr>
          <p:cNvSpPr>
            <a:spLocks noGrp="1"/>
          </p:cNvSpPr>
          <p:nvPr>
            <p:ph type="sldNum" sz="quarter" idx="12"/>
          </p:nvPr>
        </p:nvSpPr>
        <p:spPr/>
        <p:txBody>
          <a:bodyPr/>
          <a:lstStyle/>
          <a:p>
            <a:fld id="{C3BA589E-12EE-4542-ABF3-595258D6AB44}" type="slidenum">
              <a:rPr lang="fr-FR" smtClean="0"/>
              <a:t>‹N°›</a:t>
            </a:fld>
            <a:endParaRPr lang="fr-FR"/>
          </a:p>
        </p:txBody>
      </p:sp>
    </p:spTree>
    <p:extLst>
      <p:ext uri="{BB962C8B-B14F-4D97-AF65-F5344CB8AC3E}">
        <p14:creationId xmlns:p14="http://schemas.microsoft.com/office/powerpoint/2010/main" val="2877821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288C1A-F23B-CBF1-0A29-C029EC4DE1C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F6E0336-2396-4D20-5D96-B1D8BB9213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ACBE960-D1BD-EDC3-A8A9-C973694F1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E9293E0-0482-07D7-C5D3-CEFD94AFE67B}"/>
              </a:ext>
            </a:extLst>
          </p:cNvPr>
          <p:cNvSpPr>
            <a:spLocks noGrp="1"/>
          </p:cNvSpPr>
          <p:nvPr>
            <p:ph type="dt" sz="half" idx="10"/>
          </p:nvPr>
        </p:nvSpPr>
        <p:spPr/>
        <p:txBody>
          <a:bodyPr/>
          <a:lstStyle/>
          <a:p>
            <a:fld id="{616EA2AA-AA73-8949-8A41-46CAFFAA27F1}" type="datetimeFigureOut">
              <a:rPr lang="fr-FR" smtClean="0"/>
              <a:t>10/11/2024</a:t>
            </a:fld>
            <a:endParaRPr lang="fr-FR"/>
          </a:p>
        </p:txBody>
      </p:sp>
      <p:sp>
        <p:nvSpPr>
          <p:cNvPr id="6" name="Espace réservé du pied de page 5">
            <a:extLst>
              <a:ext uri="{FF2B5EF4-FFF2-40B4-BE49-F238E27FC236}">
                <a16:creationId xmlns:a16="http://schemas.microsoft.com/office/drawing/2014/main" id="{CBC62DC3-F477-16F9-F402-3BA185025B8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7888A24-D602-FE16-F895-2C30AFBEF46C}"/>
              </a:ext>
            </a:extLst>
          </p:cNvPr>
          <p:cNvSpPr>
            <a:spLocks noGrp="1"/>
          </p:cNvSpPr>
          <p:nvPr>
            <p:ph type="sldNum" sz="quarter" idx="12"/>
          </p:nvPr>
        </p:nvSpPr>
        <p:spPr/>
        <p:txBody>
          <a:bodyPr/>
          <a:lstStyle/>
          <a:p>
            <a:fld id="{C3BA589E-12EE-4542-ABF3-595258D6AB44}" type="slidenum">
              <a:rPr lang="fr-FR" smtClean="0"/>
              <a:t>‹N°›</a:t>
            </a:fld>
            <a:endParaRPr lang="fr-FR"/>
          </a:p>
        </p:txBody>
      </p:sp>
    </p:spTree>
    <p:extLst>
      <p:ext uri="{BB962C8B-B14F-4D97-AF65-F5344CB8AC3E}">
        <p14:creationId xmlns:p14="http://schemas.microsoft.com/office/powerpoint/2010/main" val="584557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86F550-FE4A-FD0C-D3F2-3DCFEB5B1EA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F51569AC-B151-2781-AACC-99560CCD01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89EF2E8-050B-8BF3-85FB-865408980D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B01E014-77FC-0DCB-8E3F-2E96AC430E0B}"/>
              </a:ext>
            </a:extLst>
          </p:cNvPr>
          <p:cNvSpPr>
            <a:spLocks noGrp="1"/>
          </p:cNvSpPr>
          <p:nvPr>
            <p:ph type="dt" sz="half" idx="10"/>
          </p:nvPr>
        </p:nvSpPr>
        <p:spPr/>
        <p:txBody>
          <a:bodyPr/>
          <a:lstStyle/>
          <a:p>
            <a:fld id="{616EA2AA-AA73-8949-8A41-46CAFFAA27F1}" type="datetimeFigureOut">
              <a:rPr lang="fr-FR" smtClean="0"/>
              <a:t>10/11/2024</a:t>
            </a:fld>
            <a:endParaRPr lang="fr-FR"/>
          </a:p>
        </p:txBody>
      </p:sp>
      <p:sp>
        <p:nvSpPr>
          <p:cNvPr id="6" name="Espace réservé du pied de page 5">
            <a:extLst>
              <a:ext uri="{FF2B5EF4-FFF2-40B4-BE49-F238E27FC236}">
                <a16:creationId xmlns:a16="http://schemas.microsoft.com/office/drawing/2014/main" id="{4C075709-D800-FC37-6516-7B09A1D04CC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4214197-0B5E-35EC-4F3C-AEE7F23EB1D7}"/>
              </a:ext>
            </a:extLst>
          </p:cNvPr>
          <p:cNvSpPr>
            <a:spLocks noGrp="1"/>
          </p:cNvSpPr>
          <p:nvPr>
            <p:ph type="sldNum" sz="quarter" idx="12"/>
          </p:nvPr>
        </p:nvSpPr>
        <p:spPr/>
        <p:txBody>
          <a:bodyPr/>
          <a:lstStyle/>
          <a:p>
            <a:fld id="{C3BA589E-12EE-4542-ABF3-595258D6AB44}" type="slidenum">
              <a:rPr lang="fr-FR" smtClean="0"/>
              <a:t>‹N°›</a:t>
            </a:fld>
            <a:endParaRPr lang="fr-FR"/>
          </a:p>
        </p:txBody>
      </p:sp>
    </p:spTree>
    <p:extLst>
      <p:ext uri="{BB962C8B-B14F-4D97-AF65-F5344CB8AC3E}">
        <p14:creationId xmlns:p14="http://schemas.microsoft.com/office/powerpoint/2010/main" val="3338947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C9035B9-B1A7-4818-5D89-7B47E4C174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F0DFC9C-379C-1BC6-E59F-B8E2A09CEA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47F8414-DA05-E769-EB52-6040C88302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EA2AA-AA73-8949-8A41-46CAFFAA27F1}" type="datetimeFigureOut">
              <a:rPr lang="fr-FR" smtClean="0"/>
              <a:t>10/11/2024</a:t>
            </a:fld>
            <a:endParaRPr lang="fr-FR"/>
          </a:p>
        </p:txBody>
      </p:sp>
      <p:sp>
        <p:nvSpPr>
          <p:cNvPr id="5" name="Espace réservé du pied de page 4">
            <a:extLst>
              <a:ext uri="{FF2B5EF4-FFF2-40B4-BE49-F238E27FC236}">
                <a16:creationId xmlns:a16="http://schemas.microsoft.com/office/drawing/2014/main" id="{278E5F17-ABC6-BF9E-EA11-4DC8833DB8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46EABBD-5B40-928E-6B99-EE842C6573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BA589E-12EE-4542-ABF3-595258D6AB44}" type="slidenum">
              <a:rPr lang="fr-FR" smtClean="0"/>
              <a:t>‹N°›</a:t>
            </a:fld>
            <a:endParaRPr lang="fr-FR"/>
          </a:p>
        </p:txBody>
      </p:sp>
    </p:spTree>
    <p:extLst>
      <p:ext uri="{BB962C8B-B14F-4D97-AF65-F5344CB8AC3E}">
        <p14:creationId xmlns:p14="http://schemas.microsoft.com/office/powerpoint/2010/main" val="3761922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re 1">
            <a:extLst>
              <a:ext uri="{FF2B5EF4-FFF2-40B4-BE49-F238E27FC236}">
                <a16:creationId xmlns:a16="http://schemas.microsoft.com/office/drawing/2014/main" id="{DDCFD9F8-7C69-4E3B-2E5C-05230C46AAF1}"/>
              </a:ext>
            </a:extLst>
          </p:cNvPr>
          <p:cNvSpPr>
            <a:spLocks noGrp="1"/>
          </p:cNvSpPr>
          <p:nvPr>
            <p:ph type="ctrTitle"/>
          </p:nvPr>
        </p:nvSpPr>
        <p:spPr>
          <a:xfrm>
            <a:off x="3215729" y="1764407"/>
            <a:ext cx="5760846" cy="2310312"/>
          </a:xfrm>
        </p:spPr>
        <p:txBody>
          <a:bodyPr>
            <a:normAutofit/>
          </a:bodyPr>
          <a:lstStyle/>
          <a:p>
            <a:r>
              <a:rPr lang="fr-FR" sz="5200">
                <a:solidFill>
                  <a:schemeClr val="tx2"/>
                </a:solidFill>
              </a:rPr>
              <a:t>Preuve de concept</a:t>
            </a:r>
          </a:p>
        </p:txBody>
      </p:sp>
      <p:sp>
        <p:nvSpPr>
          <p:cNvPr id="3" name="Sous-titre 2">
            <a:extLst>
              <a:ext uri="{FF2B5EF4-FFF2-40B4-BE49-F238E27FC236}">
                <a16:creationId xmlns:a16="http://schemas.microsoft.com/office/drawing/2014/main" id="{89085C26-4FF5-3EE3-0FF8-D1F59B155EDF}"/>
              </a:ext>
            </a:extLst>
          </p:cNvPr>
          <p:cNvSpPr>
            <a:spLocks noGrp="1"/>
          </p:cNvSpPr>
          <p:nvPr>
            <p:ph type="subTitle" idx="1"/>
          </p:nvPr>
        </p:nvSpPr>
        <p:spPr>
          <a:xfrm>
            <a:off x="3215729" y="4165152"/>
            <a:ext cx="5760846" cy="682079"/>
          </a:xfrm>
        </p:spPr>
        <p:txBody>
          <a:bodyPr>
            <a:normAutofit/>
          </a:bodyPr>
          <a:lstStyle/>
          <a:p>
            <a:r>
              <a:rPr lang="fr-FR" sz="2200">
                <a:solidFill>
                  <a:schemeClr val="tx2"/>
                </a:solidFill>
              </a:rPr>
              <a:t>Projet 7 du parcours machine learning engineer</a:t>
            </a:r>
          </a:p>
        </p:txBody>
      </p:sp>
    </p:spTree>
    <p:extLst>
      <p:ext uri="{BB962C8B-B14F-4D97-AF65-F5344CB8AC3E}">
        <p14:creationId xmlns:p14="http://schemas.microsoft.com/office/powerpoint/2010/main" val="173904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7" name="Rectangle 1036">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39" name="Group 1038">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1040" name="Freeform: Shape 1039">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1" name="Freeform: Shape 1040">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2" name="Freeform: Shape 1041">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3" name="Freeform: Shape 1042">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4" name="Titre 3">
            <a:extLst>
              <a:ext uri="{FF2B5EF4-FFF2-40B4-BE49-F238E27FC236}">
                <a16:creationId xmlns:a16="http://schemas.microsoft.com/office/drawing/2014/main" id="{2A7838CE-1F3B-0A53-1E64-707E1D3578B5}"/>
              </a:ext>
            </a:extLst>
          </p:cNvPr>
          <p:cNvSpPr>
            <a:spLocks noGrp="1"/>
          </p:cNvSpPr>
          <p:nvPr>
            <p:ph type="title"/>
          </p:nvPr>
        </p:nvSpPr>
        <p:spPr/>
        <p:txBody>
          <a:bodyPr/>
          <a:lstStyle/>
          <a:p>
            <a:r>
              <a:rPr lang="fr-FR" dirty="0" err="1"/>
              <a:t>Resultat</a:t>
            </a:r>
            <a:r>
              <a:rPr lang="fr-FR" dirty="0"/>
              <a:t> du Vit B16</a:t>
            </a:r>
          </a:p>
        </p:txBody>
      </p:sp>
      <p:sp>
        <p:nvSpPr>
          <p:cNvPr id="3" name="Espace réservé du contenu 2">
            <a:extLst>
              <a:ext uri="{FF2B5EF4-FFF2-40B4-BE49-F238E27FC236}">
                <a16:creationId xmlns:a16="http://schemas.microsoft.com/office/drawing/2014/main" id="{83DE1432-973F-96FF-57D4-D62958FD258F}"/>
              </a:ext>
            </a:extLst>
          </p:cNvPr>
          <p:cNvSpPr>
            <a:spLocks noGrp="1"/>
          </p:cNvSpPr>
          <p:nvPr>
            <p:ph idx="1"/>
          </p:nvPr>
        </p:nvSpPr>
        <p:spPr>
          <a:xfrm>
            <a:off x="8069942" y="1825626"/>
            <a:ext cx="3283857" cy="453118"/>
          </a:xfrm>
        </p:spPr>
        <p:txBody>
          <a:bodyPr>
            <a:normAutofit fontScale="55000" lnSpcReduction="20000"/>
          </a:bodyPr>
          <a:lstStyle/>
          <a:p>
            <a:r>
              <a:rPr lang="fr-FR" b="0" i="0" dirty="0">
                <a:solidFill>
                  <a:srgbClr val="212121"/>
                </a:solidFill>
                <a:effectLst/>
                <a:latin typeface="Courier New" panose="02070309020205020404" pitchFamily="49" charset="0"/>
              </a:rPr>
              <a:t>Temps d'exécution: 1307.07 secondes</a:t>
            </a:r>
            <a:endParaRPr lang="fr-FR" dirty="0"/>
          </a:p>
        </p:txBody>
      </p:sp>
      <p:pic>
        <p:nvPicPr>
          <p:cNvPr id="5122" name="Picture 2">
            <a:extLst>
              <a:ext uri="{FF2B5EF4-FFF2-40B4-BE49-F238E27FC236}">
                <a16:creationId xmlns:a16="http://schemas.microsoft.com/office/drawing/2014/main" id="{22123913-BB29-4BB6-F376-DA64023A37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1942" y="2985578"/>
            <a:ext cx="7170057" cy="2954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593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re 1">
            <a:extLst>
              <a:ext uri="{FF2B5EF4-FFF2-40B4-BE49-F238E27FC236}">
                <a16:creationId xmlns:a16="http://schemas.microsoft.com/office/drawing/2014/main" id="{D77707EA-9784-1EEF-9D04-D6FC601D995E}"/>
              </a:ext>
            </a:extLst>
          </p:cNvPr>
          <p:cNvSpPr>
            <a:spLocks noGrp="1"/>
          </p:cNvSpPr>
          <p:nvPr>
            <p:ph type="title"/>
          </p:nvPr>
        </p:nvSpPr>
        <p:spPr>
          <a:xfrm>
            <a:off x="1179073" y="474750"/>
            <a:ext cx="9833548" cy="1325563"/>
          </a:xfrm>
        </p:spPr>
        <p:txBody>
          <a:bodyPr anchor="b">
            <a:normAutofit/>
          </a:bodyPr>
          <a:lstStyle/>
          <a:p>
            <a:pPr algn="ctr"/>
            <a:r>
              <a:rPr lang="fr-FR" sz="3600" dirty="0">
                <a:solidFill>
                  <a:schemeClr val="tx2"/>
                </a:solidFill>
              </a:rPr>
              <a:t>Présentation du projet</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Espace réservé du contenu 2">
            <a:extLst>
              <a:ext uri="{FF2B5EF4-FFF2-40B4-BE49-F238E27FC236}">
                <a16:creationId xmlns:a16="http://schemas.microsoft.com/office/drawing/2014/main" id="{7F1F48C8-4587-04AC-785E-A3764E9B79F7}"/>
              </a:ext>
            </a:extLst>
          </p:cNvPr>
          <p:cNvSpPr>
            <a:spLocks noGrp="1"/>
          </p:cNvSpPr>
          <p:nvPr>
            <p:ph idx="1"/>
          </p:nvPr>
        </p:nvSpPr>
        <p:spPr>
          <a:xfrm>
            <a:off x="1179226" y="2890979"/>
            <a:ext cx="9833548" cy="2693976"/>
          </a:xfrm>
        </p:spPr>
        <p:txBody>
          <a:bodyPr>
            <a:normAutofit/>
          </a:bodyPr>
          <a:lstStyle/>
          <a:p>
            <a:pPr marL="0" indent="0">
              <a:buNone/>
            </a:pPr>
            <a:r>
              <a:rPr lang="fr-FR" sz="1600" dirty="0">
                <a:solidFill>
                  <a:schemeClr val="tx2"/>
                </a:solidFill>
              </a:rPr>
              <a:t>Pour ce projet, j'ai opté pour l'</a:t>
            </a:r>
            <a:r>
              <a:rPr lang="fr-FR" sz="1600" b="1" dirty="0">
                <a:solidFill>
                  <a:schemeClr val="tx2"/>
                </a:solidFill>
              </a:rPr>
              <a:t>Option A</a:t>
            </a:r>
            <a:r>
              <a:rPr lang="fr-FR" sz="1600" dirty="0">
                <a:solidFill>
                  <a:schemeClr val="tx2"/>
                </a:solidFill>
              </a:rPr>
              <a:t>, qui consiste à reprendre un modèle existant développé au cours de ma formation afin de l'optimiser. Mon point de départ est le </a:t>
            </a:r>
            <a:r>
              <a:rPr lang="fr-FR" sz="1600" b="1" dirty="0">
                <a:solidFill>
                  <a:schemeClr val="tx2"/>
                </a:solidFill>
              </a:rPr>
              <a:t>modèle du Projet 6</a:t>
            </a:r>
            <a:r>
              <a:rPr lang="fr-FR" sz="1600" dirty="0">
                <a:solidFill>
                  <a:schemeClr val="tx2"/>
                </a:solidFill>
              </a:rPr>
              <a:t>, dont l'objectif était de classifier des images de races de chiens à l'aide d'un modèle de </a:t>
            </a:r>
            <a:r>
              <a:rPr lang="fr-FR" sz="1600" b="1" dirty="0">
                <a:solidFill>
                  <a:schemeClr val="tx2"/>
                </a:solidFill>
              </a:rPr>
              <a:t>transfert </a:t>
            </a:r>
            <a:r>
              <a:rPr lang="fr-FR" sz="1600" b="1" dirty="0" err="1">
                <a:solidFill>
                  <a:schemeClr val="tx2"/>
                </a:solidFill>
              </a:rPr>
              <a:t>learning</a:t>
            </a:r>
            <a:r>
              <a:rPr lang="fr-FR" sz="1600" dirty="0">
                <a:solidFill>
                  <a:schemeClr val="tx2"/>
                </a:solidFill>
              </a:rPr>
              <a:t> basé sur </a:t>
            </a:r>
            <a:r>
              <a:rPr lang="fr-FR" sz="1600" b="1" dirty="0">
                <a:solidFill>
                  <a:schemeClr val="tx2"/>
                </a:solidFill>
              </a:rPr>
              <a:t>Inception_v3</a:t>
            </a:r>
            <a:r>
              <a:rPr lang="fr-FR" sz="1600" dirty="0">
                <a:solidFill>
                  <a:schemeClr val="tx2"/>
                </a:solidFill>
              </a:rPr>
              <a:t>.</a:t>
            </a:r>
          </a:p>
          <a:p>
            <a:pPr marL="0" indent="0">
              <a:buNone/>
            </a:pPr>
            <a:r>
              <a:rPr lang="fr-FR" sz="1600" dirty="0">
                <a:solidFill>
                  <a:schemeClr val="tx2"/>
                </a:solidFill>
              </a:rPr>
              <a:t>L'objectif de ce projet est donc de réaliser une veille sur les dernières méthodes de classification d'images et de mettre en œuvre l'une de ces approches pour améliorer la précision du modèle initial, tout en maintenant une bonne généralisation et en réduisant les éventuels biais ou erreurs de classification.</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1629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9D464E-3CE5-C35F-E71C-C6C1B4ED3991}"/>
              </a:ext>
            </a:extLst>
          </p:cNvPr>
          <p:cNvSpPr>
            <a:spLocks noGrp="1"/>
          </p:cNvSpPr>
          <p:nvPr>
            <p:ph type="title"/>
          </p:nvPr>
        </p:nvSpPr>
        <p:spPr>
          <a:xfrm>
            <a:off x="1625599" y="339413"/>
            <a:ext cx="9470751" cy="750649"/>
          </a:xfrm>
        </p:spPr>
        <p:txBody>
          <a:bodyPr anchor="b">
            <a:normAutofit/>
          </a:bodyPr>
          <a:lstStyle/>
          <a:p>
            <a:pPr algn="ctr"/>
            <a:r>
              <a:rPr lang="fr-FR" sz="3600" dirty="0">
                <a:solidFill>
                  <a:schemeClr val="tx2"/>
                </a:solidFill>
              </a:rPr>
              <a:t>Démarche et recherche </a:t>
            </a:r>
          </a:p>
        </p:txBody>
      </p:sp>
      <p:sp>
        <p:nvSpPr>
          <p:cNvPr id="3" name="Espace réservé du contenu 2">
            <a:extLst>
              <a:ext uri="{FF2B5EF4-FFF2-40B4-BE49-F238E27FC236}">
                <a16:creationId xmlns:a16="http://schemas.microsoft.com/office/drawing/2014/main" id="{EC2351C0-5E80-8141-669C-9A38D8428E9D}"/>
              </a:ext>
            </a:extLst>
          </p:cNvPr>
          <p:cNvSpPr>
            <a:spLocks noGrp="1"/>
          </p:cNvSpPr>
          <p:nvPr>
            <p:ph idx="1"/>
          </p:nvPr>
        </p:nvSpPr>
        <p:spPr>
          <a:xfrm>
            <a:off x="1161143" y="1524000"/>
            <a:ext cx="10649917" cy="4243938"/>
          </a:xfrm>
        </p:spPr>
        <p:txBody>
          <a:bodyPr>
            <a:normAutofit lnSpcReduction="10000"/>
          </a:bodyPr>
          <a:lstStyle/>
          <a:p>
            <a:r>
              <a:rPr lang="fr-FR" sz="1400" b="1" dirty="0">
                <a:solidFill>
                  <a:schemeClr val="tx2"/>
                </a:solidFill>
              </a:rPr>
              <a:t>CNN (</a:t>
            </a:r>
            <a:r>
              <a:rPr lang="fr-FR" sz="1400" b="1" dirty="0" err="1">
                <a:solidFill>
                  <a:schemeClr val="tx2"/>
                </a:solidFill>
              </a:rPr>
              <a:t>Krizhevsky</a:t>
            </a:r>
            <a:r>
              <a:rPr lang="fr-FR" sz="1400" b="1" dirty="0">
                <a:solidFill>
                  <a:schemeClr val="tx2"/>
                </a:solidFill>
              </a:rPr>
              <a:t> et al., 2012)</a:t>
            </a:r>
            <a:r>
              <a:rPr lang="fr-FR" sz="1400" dirty="0">
                <a:solidFill>
                  <a:schemeClr val="tx2"/>
                </a:solidFill>
              </a:rPr>
              <a:t> : Les réseaux de neurones </a:t>
            </a:r>
            <a:r>
              <a:rPr lang="fr-FR" sz="1400" dirty="0" err="1">
                <a:solidFill>
                  <a:schemeClr val="tx2"/>
                </a:solidFill>
              </a:rPr>
              <a:t>convolutionnels</a:t>
            </a:r>
            <a:r>
              <a:rPr lang="fr-FR" sz="1400" dirty="0">
                <a:solidFill>
                  <a:schemeClr val="tx2"/>
                </a:solidFill>
              </a:rPr>
              <a:t> (CNN) ont été une avancée majeure dans la classification d'images, permettant une hiérarchisation des caractéristiques à travers des couches </a:t>
            </a:r>
            <a:r>
              <a:rPr lang="fr-FR" sz="1400" dirty="0" err="1">
                <a:solidFill>
                  <a:schemeClr val="tx2"/>
                </a:solidFill>
              </a:rPr>
              <a:t>convolutionnelles</a:t>
            </a:r>
            <a:r>
              <a:rPr lang="fr-FR" sz="1400" dirty="0">
                <a:solidFill>
                  <a:schemeClr val="tx2"/>
                </a:solidFill>
              </a:rPr>
              <a:t>. Inception V3 est un modèle CNN populaire qui excelle dans les tâches de classification d'images, grâce à son architecture complexe et à ses blocs de convolutions asymétriques.</a:t>
            </a:r>
          </a:p>
          <a:p>
            <a:r>
              <a:rPr lang="fr-FR" sz="1400" b="1" dirty="0" err="1">
                <a:solidFill>
                  <a:schemeClr val="tx2"/>
                </a:solidFill>
              </a:rPr>
              <a:t>ViT</a:t>
            </a:r>
            <a:r>
              <a:rPr lang="fr-FR" sz="1400" b="1" dirty="0">
                <a:solidFill>
                  <a:schemeClr val="tx2"/>
                </a:solidFill>
              </a:rPr>
              <a:t> (</a:t>
            </a:r>
            <a:r>
              <a:rPr lang="fr-FR" sz="1400" b="1" dirty="0" err="1">
                <a:solidFill>
                  <a:schemeClr val="tx2"/>
                </a:solidFill>
              </a:rPr>
              <a:t>Dosovitskiy</a:t>
            </a:r>
            <a:r>
              <a:rPr lang="fr-FR" sz="1400" b="1" dirty="0">
                <a:solidFill>
                  <a:schemeClr val="tx2"/>
                </a:solidFill>
              </a:rPr>
              <a:t> et al., 2020)</a:t>
            </a:r>
            <a:r>
              <a:rPr lang="fr-FR" sz="1400" dirty="0">
                <a:solidFill>
                  <a:schemeClr val="tx2"/>
                </a:solidFill>
              </a:rPr>
              <a:t> : Les Vision Transformers introduisent une nouvelle approche en utilisant des mécanismes d'attention, permettant aux modèles de capturer des dépendances à long terme dans les données d'image. En découpant l'image en patches et en traitant ces patches comme des séquences, les </a:t>
            </a:r>
            <a:r>
              <a:rPr lang="fr-FR" sz="1400" dirty="0" err="1">
                <a:solidFill>
                  <a:schemeClr val="tx2"/>
                </a:solidFill>
              </a:rPr>
              <a:t>ViTs</a:t>
            </a:r>
            <a:r>
              <a:rPr lang="fr-FR" sz="1400" dirty="0">
                <a:solidFill>
                  <a:schemeClr val="tx2"/>
                </a:solidFill>
              </a:rPr>
              <a:t> peuvent apprendre des représentations globales, ce qui peut être bénéfique pour certaines tâches de classification.</a:t>
            </a:r>
          </a:p>
          <a:p>
            <a:endParaRPr lang="fr-FR" sz="1400" dirty="0">
              <a:solidFill>
                <a:schemeClr val="tx2"/>
              </a:solidFill>
            </a:endParaRPr>
          </a:p>
          <a:p>
            <a:r>
              <a:rPr lang="fr-FR" sz="1400" b="1" dirty="0">
                <a:solidFill>
                  <a:schemeClr val="tx2"/>
                </a:solidFill>
              </a:rPr>
              <a:t>Avantages des Vision Transformers par rapport aux CNN</a:t>
            </a:r>
          </a:p>
          <a:p>
            <a:pPr>
              <a:buFont typeface="Arial" panose="020B0604020202020204" pitchFamily="34" charset="0"/>
              <a:buChar char="•"/>
            </a:pPr>
            <a:r>
              <a:rPr lang="fr-FR" sz="1400" b="1" dirty="0">
                <a:solidFill>
                  <a:schemeClr val="tx2"/>
                </a:solidFill>
              </a:rPr>
              <a:t>Capacité d'apprentissage des caractéristiques globales</a:t>
            </a:r>
            <a:r>
              <a:rPr lang="fr-FR" sz="1400" dirty="0">
                <a:solidFill>
                  <a:schemeClr val="tx2"/>
                </a:solidFill>
              </a:rPr>
              <a:t> : Les </a:t>
            </a:r>
            <a:r>
              <a:rPr lang="fr-FR" sz="1400" dirty="0" err="1">
                <a:solidFill>
                  <a:schemeClr val="tx2"/>
                </a:solidFill>
              </a:rPr>
              <a:t>ViTs</a:t>
            </a:r>
            <a:r>
              <a:rPr lang="fr-FR" sz="1400" dirty="0">
                <a:solidFill>
                  <a:schemeClr val="tx2"/>
                </a:solidFill>
              </a:rPr>
              <a:t> se montrent efficaces pour capturer des relations à grande échelle au sein des données, ce qui est essentiel pour des tâches complexes où les détails contextuels sont importants (Caron et al., 2021). Cela contraste avec les CNN qui peuvent se concentrer davantage sur des caractéristiques locales.</a:t>
            </a:r>
          </a:p>
          <a:p>
            <a:pPr>
              <a:buFont typeface="Arial" panose="020B0604020202020204" pitchFamily="34" charset="0"/>
              <a:buChar char="•"/>
            </a:pPr>
            <a:r>
              <a:rPr lang="fr-FR" sz="1400" b="1" dirty="0">
                <a:solidFill>
                  <a:schemeClr val="tx2"/>
                </a:solidFill>
              </a:rPr>
              <a:t>Moins de biais d'induction</a:t>
            </a:r>
            <a:r>
              <a:rPr lang="fr-FR" sz="1400" dirty="0">
                <a:solidFill>
                  <a:schemeClr val="tx2"/>
                </a:solidFill>
              </a:rPr>
              <a:t> : Les </a:t>
            </a:r>
            <a:r>
              <a:rPr lang="fr-FR" sz="1400" dirty="0" err="1">
                <a:solidFill>
                  <a:schemeClr val="tx2"/>
                </a:solidFill>
              </a:rPr>
              <a:t>ViTs</a:t>
            </a:r>
            <a:r>
              <a:rPr lang="fr-FR" sz="1400" dirty="0">
                <a:solidFill>
                  <a:schemeClr val="tx2"/>
                </a:solidFill>
              </a:rPr>
              <a:t> ne dépendent pas des inductances de convolution, ce qui peut leur permettre d'apprendre des caractéristiques plus adaptées aux données spécifiques. Cela pourrait conduire à une meilleure généralisation sur des ensembles de données variés, comme celui que vous utilisez (Caron et al., 2021).</a:t>
            </a:r>
          </a:p>
          <a:p>
            <a:r>
              <a:rPr lang="fr-FR" sz="1400" b="1" dirty="0">
                <a:solidFill>
                  <a:schemeClr val="tx2"/>
                </a:solidFill>
              </a:rPr>
              <a:t>. Performances des Vision Transformers</a:t>
            </a:r>
          </a:p>
          <a:p>
            <a:pPr>
              <a:buFont typeface="Arial" panose="020B0604020202020204" pitchFamily="34" charset="0"/>
              <a:buChar char="•"/>
            </a:pPr>
            <a:r>
              <a:rPr lang="fr-FR" sz="1400" b="1" dirty="0">
                <a:solidFill>
                  <a:schemeClr val="tx2"/>
                </a:solidFill>
              </a:rPr>
              <a:t>État de l'art dans la classification d'images</a:t>
            </a:r>
            <a:r>
              <a:rPr lang="fr-FR" sz="1400" dirty="0">
                <a:solidFill>
                  <a:schemeClr val="tx2"/>
                </a:solidFill>
              </a:rPr>
              <a:t> : Les </a:t>
            </a:r>
            <a:r>
              <a:rPr lang="fr-FR" sz="1400" dirty="0" err="1">
                <a:solidFill>
                  <a:schemeClr val="tx2"/>
                </a:solidFill>
              </a:rPr>
              <a:t>ViTs</a:t>
            </a:r>
            <a:r>
              <a:rPr lang="fr-FR" sz="1400" dirty="0">
                <a:solidFill>
                  <a:schemeClr val="tx2"/>
                </a:solidFill>
              </a:rPr>
              <a:t> ont montré des performances compétitives, voire supérieures, par rapport aux CNN dans certaines tâches de classification d'images, en particulier lorsqu'ils sont formés sur des ensembles de données de grande taille.</a:t>
            </a:r>
          </a:p>
          <a:p>
            <a:endParaRPr lang="fr-FR" sz="700" dirty="0">
              <a:solidFill>
                <a:schemeClr val="tx2"/>
              </a:solidFill>
            </a:endParaRPr>
          </a:p>
        </p:txBody>
      </p:sp>
    </p:spTree>
    <p:extLst>
      <p:ext uri="{BB962C8B-B14F-4D97-AF65-F5344CB8AC3E}">
        <p14:creationId xmlns:p14="http://schemas.microsoft.com/office/powerpoint/2010/main" val="506140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26" name="Freeform: Shape 25">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Espace réservé du contenu 2">
            <a:extLst>
              <a:ext uri="{FF2B5EF4-FFF2-40B4-BE49-F238E27FC236}">
                <a16:creationId xmlns:a16="http://schemas.microsoft.com/office/drawing/2014/main" id="{EC2351C0-5E80-8141-669C-9A38D8428E9D}"/>
              </a:ext>
            </a:extLst>
          </p:cNvPr>
          <p:cNvSpPr>
            <a:spLocks noGrp="1"/>
          </p:cNvSpPr>
          <p:nvPr>
            <p:ph idx="1"/>
          </p:nvPr>
        </p:nvSpPr>
        <p:spPr>
          <a:xfrm>
            <a:off x="2021054" y="943999"/>
            <a:ext cx="9833548" cy="5282629"/>
          </a:xfrm>
        </p:spPr>
        <p:txBody>
          <a:bodyPr>
            <a:normAutofit/>
          </a:bodyPr>
          <a:lstStyle/>
          <a:p>
            <a:r>
              <a:rPr lang="fr-FR" sz="1400" b="1" dirty="0">
                <a:solidFill>
                  <a:schemeClr val="tx2"/>
                </a:solidFill>
              </a:rPr>
              <a:t>Différence clé entre CNN et </a:t>
            </a:r>
            <a:r>
              <a:rPr lang="fr-FR" sz="1400" b="1" dirty="0" err="1">
                <a:solidFill>
                  <a:schemeClr val="tx2"/>
                </a:solidFill>
              </a:rPr>
              <a:t>ViT</a:t>
            </a:r>
            <a:r>
              <a:rPr lang="fr-FR" sz="1400" b="1" dirty="0">
                <a:solidFill>
                  <a:schemeClr val="tx2"/>
                </a:solidFill>
              </a:rPr>
              <a:t> :</a:t>
            </a:r>
            <a:endParaRPr lang="fr-FR" sz="1400" dirty="0">
              <a:solidFill>
                <a:schemeClr val="tx2"/>
              </a:solidFill>
            </a:endParaRPr>
          </a:p>
          <a:p>
            <a:pPr>
              <a:buFont typeface="Arial" panose="020B0604020202020204" pitchFamily="34" charset="0"/>
              <a:buChar char="•"/>
            </a:pPr>
            <a:r>
              <a:rPr lang="fr-FR" sz="1400" b="1" dirty="0">
                <a:solidFill>
                  <a:schemeClr val="tx2"/>
                </a:solidFill>
              </a:rPr>
              <a:t>CNN (</a:t>
            </a:r>
            <a:r>
              <a:rPr lang="fr-FR" sz="1400" b="1" dirty="0" err="1">
                <a:solidFill>
                  <a:schemeClr val="tx2"/>
                </a:solidFill>
              </a:rPr>
              <a:t>Convolutional</a:t>
            </a:r>
            <a:r>
              <a:rPr lang="fr-FR" sz="1400" b="1" dirty="0">
                <a:solidFill>
                  <a:schemeClr val="tx2"/>
                </a:solidFill>
              </a:rPr>
              <a:t> Neural Network)</a:t>
            </a:r>
            <a:r>
              <a:rPr lang="fr-FR" sz="1400" dirty="0">
                <a:solidFill>
                  <a:schemeClr val="tx2"/>
                </a:solidFill>
              </a:rPr>
              <a:t> :</a:t>
            </a:r>
          </a:p>
          <a:p>
            <a:pPr marL="742950" lvl="1" indent="-285750">
              <a:buFont typeface="Arial" panose="020B0604020202020204" pitchFamily="34" charset="0"/>
              <a:buChar char="•"/>
            </a:pPr>
            <a:r>
              <a:rPr lang="fr-FR" sz="1400" dirty="0">
                <a:solidFill>
                  <a:schemeClr val="tx2"/>
                </a:solidFill>
              </a:rPr>
              <a:t>Utilise des </a:t>
            </a:r>
            <a:r>
              <a:rPr lang="fr-FR" sz="1400" b="1" dirty="0">
                <a:solidFill>
                  <a:schemeClr val="tx2"/>
                </a:solidFill>
              </a:rPr>
              <a:t>convolutions</a:t>
            </a:r>
            <a:r>
              <a:rPr lang="fr-FR" sz="1400" dirty="0">
                <a:solidFill>
                  <a:schemeClr val="tx2"/>
                </a:solidFill>
              </a:rPr>
              <a:t> pour extraire des </a:t>
            </a:r>
            <a:r>
              <a:rPr lang="fr-FR" sz="1400" b="1" dirty="0">
                <a:solidFill>
                  <a:schemeClr val="tx2"/>
                </a:solidFill>
              </a:rPr>
              <a:t>caractéristiques locales</a:t>
            </a:r>
            <a:r>
              <a:rPr lang="fr-FR" sz="1400" dirty="0">
                <a:solidFill>
                  <a:schemeClr val="tx2"/>
                </a:solidFill>
              </a:rPr>
              <a:t> (motifs, textures) à travers des filtres qui balayent l'image.</a:t>
            </a:r>
          </a:p>
          <a:p>
            <a:pPr marL="742950" lvl="1" indent="-285750">
              <a:buFont typeface="Arial" panose="020B0604020202020204" pitchFamily="34" charset="0"/>
              <a:buChar char="•"/>
            </a:pPr>
            <a:r>
              <a:rPr lang="fr-FR" sz="1400" dirty="0">
                <a:solidFill>
                  <a:schemeClr val="tx2"/>
                </a:solidFill>
              </a:rPr>
              <a:t>Capte surtout des </a:t>
            </a:r>
            <a:r>
              <a:rPr lang="fr-FR" sz="1400" b="1" dirty="0">
                <a:solidFill>
                  <a:schemeClr val="tx2"/>
                </a:solidFill>
              </a:rPr>
              <a:t>patterns locaux</a:t>
            </a:r>
            <a:r>
              <a:rPr lang="fr-FR" sz="1400" dirty="0">
                <a:solidFill>
                  <a:schemeClr val="tx2"/>
                </a:solidFill>
              </a:rPr>
              <a:t>, très efficace pour des tâches avec des caractéristiques visuelles bien définies.</a:t>
            </a:r>
          </a:p>
          <a:p>
            <a:pPr>
              <a:buFont typeface="Arial" panose="020B0604020202020204" pitchFamily="34" charset="0"/>
              <a:buChar char="•"/>
            </a:pPr>
            <a:r>
              <a:rPr lang="fr-FR" sz="1400" b="1" dirty="0" err="1">
                <a:solidFill>
                  <a:schemeClr val="tx2"/>
                </a:solidFill>
              </a:rPr>
              <a:t>ViT</a:t>
            </a:r>
            <a:r>
              <a:rPr lang="fr-FR" sz="1400" b="1" dirty="0">
                <a:solidFill>
                  <a:schemeClr val="tx2"/>
                </a:solidFill>
              </a:rPr>
              <a:t> (Vision Transformer)</a:t>
            </a:r>
            <a:r>
              <a:rPr lang="fr-FR" sz="1400" dirty="0">
                <a:solidFill>
                  <a:schemeClr val="tx2"/>
                </a:solidFill>
              </a:rPr>
              <a:t> :</a:t>
            </a:r>
          </a:p>
          <a:p>
            <a:pPr marL="742950" lvl="1" indent="-285750">
              <a:buFont typeface="Arial" panose="020B0604020202020204" pitchFamily="34" charset="0"/>
              <a:buChar char="•"/>
            </a:pPr>
            <a:r>
              <a:rPr lang="fr-FR" sz="1400" dirty="0">
                <a:solidFill>
                  <a:schemeClr val="tx2"/>
                </a:solidFill>
              </a:rPr>
              <a:t>Découpe l'image en </a:t>
            </a:r>
            <a:r>
              <a:rPr lang="fr-FR" sz="1400" b="1" dirty="0">
                <a:solidFill>
                  <a:schemeClr val="tx2"/>
                </a:solidFill>
              </a:rPr>
              <a:t>patches</a:t>
            </a:r>
            <a:r>
              <a:rPr lang="fr-FR" sz="1400" dirty="0">
                <a:solidFill>
                  <a:schemeClr val="tx2"/>
                </a:solidFill>
              </a:rPr>
              <a:t> de taille fixe (par exemple, 16x16 pixels), puis traite chaque patch comme un </a:t>
            </a:r>
            <a:r>
              <a:rPr lang="fr-FR" sz="1400" b="1" dirty="0" err="1">
                <a:solidFill>
                  <a:schemeClr val="tx2"/>
                </a:solidFill>
              </a:rPr>
              <a:t>token</a:t>
            </a:r>
            <a:r>
              <a:rPr lang="fr-FR" sz="1400" dirty="0">
                <a:solidFill>
                  <a:schemeClr val="tx2"/>
                </a:solidFill>
              </a:rPr>
              <a:t>.</a:t>
            </a:r>
          </a:p>
          <a:p>
            <a:pPr marL="742950" lvl="1" indent="-285750">
              <a:buFont typeface="Arial" panose="020B0604020202020204" pitchFamily="34" charset="0"/>
              <a:buChar char="•"/>
            </a:pPr>
            <a:r>
              <a:rPr lang="fr-FR" sz="1400" dirty="0">
                <a:solidFill>
                  <a:schemeClr val="tx2"/>
                </a:solidFill>
              </a:rPr>
              <a:t>Utilise un </a:t>
            </a:r>
            <a:r>
              <a:rPr lang="fr-FR" sz="1400" b="1" dirty="0">
                <a:solidFill>
                  <a:schemeClr val="tx2"/>
                </a:solidFill>
              </a:rPr>
              <a:t>mécanisme d'attention</a:t>
            </a:r>
            <a:r>
              <a:rPr lang="fr-FR" sz="1400" dirty="0">
                <a:solidFill>
                  <a:schemeClr val="tx2"/>
                </a:solidFill>
              </a:rPr>
              <a:t> pour capturer des relations globales et locales, permettant de mieux comprendre l'image dans son ensemble.</a:t>
            </a:r>
          </a:p>
          <a:p>
            <a:pPr marL="742950" lvl="1" indent="-285750">
              <a:buFont typeface="Arial" panose="020B0604020202020204" pitchFamily="34" charset="0"/>
              <a:buChar char="•"/>
            </a:pPr>
            <a:r>
              <a:rPr lang="fr-FR" sz="1400" b="1" dirty="0">
                <a:solidFill>
                  <a:schemeClr val="tx2"/>
                </a:solidFill>
              </a:rPr>
              <a:t>Avantage</a:t>
            </a:r>
            <a:r>
              <a:rPr lang="fr-FR" sz="1400" dirty="0">
                <a:solidFill>
                  <a:schemeClr val="tx2"/>
                </a:solidFill>
              </a:rPr>
              <a:t> : Capacité à capturer des </a:t>
            </a:r>
            <a:r>
              <a:rPr lang="fr-FR" sz="1400" b="1" dirty="0">
                <a:solidFill>
                  <a:schemeClr val="tx2"/>
                </a:solidFill>
              </a:rPr>
              <a:t>relations à longue distance</a:t>
            </a:r>
            <a:r>
              <a:rPr lang="fr-FR" sz="1400" dirty="0">
                <a:solidFill>
                  <a:schemeClr val="tx2"/>
                </a:solidFill>
              </a:rPr>
              <a:t> entre les éléments de l'image, crucial dans des tâches où les détails sont fins et subtils (comme la classification fine-</a:t>
            </a:r>
            <a:r>
              <a:rPr lang="fr-FR" sz="1400" dirty="0" err="1">
                <a:solidFill>
                  <a:schemeClr val="tx2"/>
                </a:solidFill>
              </a:rPr>
              <a:t>grained</a:t>
            </a:r>
            <a:r>
              <a:rPr lang="fr-FR" sz="1400" dirty="0">
                <a:solidFill>
                  <a:schemeClr val="tx2"/>
                </a:solidFill>
              </a:rPr>
              <a:t> des races de chiens).</a:t>
            </a:r>
          </a:p>
          <a:p>
            <a:r>
              <a:rPr lang="fr-FR" sz="1400" b="1" dirty="0">
                <a:solidFill>
                  <a:schemeClr val="tx2"/>
                </a:solidFill>
              </a:rPr>
              <a:t>Hypothèse :</a:t>
            </a:r>
            <a:br>
              <a:rPr lang="fr-FR" sz="1400" dirty="0">
                <a:solidFill>
                  <a:schemeClr val="tx2"/>
                </a:solidFill>
              </a:rPr>
            </a:br>
            <a:r>
              <a:rPr lang="fr-FR" sz="1400" dirty="0">
                <a:solidFill>
                  <a:schemeClr val="tx2"/>
                </a:solidFill>
              </a:rPr>
              <a:t>Tester si un </a:t>
            </a:r>
            <a:r>
              <a:rPr lang="fr-FR" sz="1400" b="1" dirty="0" err="1">
                <a:solidFill>
                  <a:schemeClr val="tx2"/>
                </a:solidFill>
              </a:rPr>
              <a:t>ViT</a:t>
            </a:r>
            <a:r>
              <a:rPr lang="fr-FR" sz="1400" dirty="0">
                <a:solidFill>
                  <a:schemeClr val="tx2"/>
                </a:solidFill>
              </a:rPr>
              <a:t> offre de meilleures performances qu'un </a:t>
            </a:r>
            <a:r>
              <a:rPr lang="fr-FR" sz="1400" b="1" dirty="0">
                <a:solidFill>
                  <a:schemeClr val="tx2"/>
                </a:solidFill>
              </a:rPr>
              <a:t>CNN</a:t>
            </a:r>
            <a:r>
              <a:rPr lang="fr-FR" sz="1400" dirty="0">
                <a:solidFill>
                  <a:schemeClr val="tx2"/>
                </a:solidFill>
              </a:rPr>
              <a:t> sur un </a:t>
            </a:r>
            <a:r>
              <a:rPr lang="fr-FR" sz="1400" dirty="0" err="1">
                <a:solidFill>
                  <a:schemeClr val="tx2"/>
                </a:solidFill>
              </a:rPr>
              <a:t>dataset</a:t>
            </a:r>
            <a:r>
              <a:rPr lang="fr-FR" sz="1400" dirty="0">
                <a:solidFill>
                  <a:schemeClr val="tx2"/>
                </a:solidFill>
              </a:rPr>
              <a:t> où les différences entre les classes sont subtiles, comme le Stanford </a:t>
            </a:r>
            <a:r>
              <a:rPr lang="fr-FR" sz="1400" dirty="0" err="1">
                <a:solidFill>
                  <a:schemeClr val="tx2"/>
                </a:solidFill>
              </a:rPr>
              <a:t>Dogs</a:t>
            </a:r>
            <a:r>
              <a:rPr lang="fr-FR" sz="1400" dirty="0">
                <a:solidFill>
                  <a:schemeClr val="tx2"/>
                </a:solidFill>
              </a:rPr>
              <a:t> </a:t>
            </a:r>
            <a:r>
              <a:rPr lang="fr-FR" sz="1400" dirty="0" err="1">
                <a:solidFill>
                  <a:schemeClr val="tx2"/>
                </a:solidFill>
              </a:rPr>
              <a:t>Dataset</a:t>
            </a:r>
            <a:r>
              <a:rPr lang="fr-FR" sz="1400" dirty="0">
                <a:solidFill>
                  <a:schemeClr val="tx2"/>
                </a:solidFill>
              </a:rPr>
              <a:t>.</a:t>
            </a:r>
          </a:p>
          <a:p>
            <a:endParaRPr lang="fr-FR" sz="1400" dirty="0">
              <a:solidFill>
                <a:schemeClr val="tx2"/>
              </a:solidFill>
            </a:endParaRPr>
          </a:p>
          <a:p>
            <a:r>
              <a:rPr lang="fr-FR" sz="1050" b="1" dirty="0">
                <a:solidFill>
                  <a:schemeClr val="accent1">
                    <a:lumMod val="75000"/>
                  </a:schemeClr>
                </a:solidFill>
              </a:rPr>
              <a:t>Sources :</a:t>
            </a:r>
          </a:p>
          <a:p>
            <a:pPr>
              <a:buFont typeface="Arial" panose="020B0604020202020204" pitchFamily="34" charset="0"/>
              <a:buChar char="•"/>
            </a:pPr>
            <a:r>
              <a:rPr lang="fr-FR" sz="1050" b="1" dirty="0">
                <a:solidFill>
                  <a:schemeClr val="accent1">
                    <a:lumMod val="75000"/>
                  </a:schemeClr>
                </a:solidFill>
              </a:rPr>
              <a:t>Vision Transformers :</a:t>
            </a:r>
            <a:r>
              <a:rPr lang="fr-FR" sz="1050" dirty="0">
                <a:solidFill>
                  <a:schemeClr val="accent1">
                    <a:lumMod val="75000"/>
                  </a:schemeClr>
                </a:solidFill>
              </a:rPr>
              <a:t> A Survey on Vision Transformer Model Architectures (X. </a:t>
            </a:r>
            <a:r>
              <a:rPr lang="fr-FR" sz="1050" dirty="0" err="1">
                <a:solidFill>
                  <a:schemeClr val="accent1">
                    <a:lumMod val="75000"/>
                  </a:schemeClr>
                </a:solidFill>
              </a:rPr>
              <a:t>Dosovitskiy</a:t>
            </a:r>
            <a:r>
              <a:rPr lang="fr-FR" sz="1050" dirty="0">
                <a:solidFill>
                  <a:schemeClr val="accent1">
                    <a:lumMod val="75000"/>
                  </a:schemeClr>
                </a:solidFill>
              </a:rPr>
              <a:t> et al., 2020)</a:t>
            </a:r>
          </a:p>
          <a:p>
            <a:pPr>
              <a:buFont typeface="Arial" panose="020B0604020202020204" pitchFamily="34" charset="0"/>
              <a:buChar char="•"/>
            </a:pPr>
            <a:r>
              <a:rPr lang="fr-FR" sz="1050" b="1" dirty="0" err="1">
                <a:solidFill>
                  <a:schemeClr val="accent1">
                    <a:lumMod val="75000"/>
                  </a:schemeClr>
                </a:solidFill>
              </a:rPr>
              <a:t>CNNs</a:t>
            </a:r>
            <a:r>
              <a:rPr lang="fr-FR" sz="1050" b="1" dirty="0">
                <a:solidFill>
                  <a:schemeClr val="accent1">
                    <a:lumMod val="75000"/>
                  </a:schemeClr>
                </a:solidFill>
              </a:rPr>
              <a:t> :</a:t>
            </a:r>
            <a:r>
              <a:rPr lang="fr-FR" sz="1050" dirty="0">
                <a:solidFill>
                  <a:schemeClr val="accent1">
                    <a:lumMod val="75000"/>
                  </a:schemeClr>
                </a:solidFill>
              </a:rPr>
              <a:t> </a:t>
            </a:r>
            <a:r>
              <a:rPr lang="fr-FR" sz="1050" dirty="0" err="1">
                <a:solidFill>
                  <a:schemeClr val="accent1">
                    <a:lumMod val="75000"/>
                  </a:schemeClr>
                </a:solidFill>
              </a:rPr>
              <a:t>Deep</a:t>
            </a:r>
            <a:r>
              <a:rPr lang="fr-FR" sz="1050" dirty="0">
                <a:solidFill>
                  <a:schemeClr val="accent1">
                    <a:lumMod val="75000"/>
                  </a:schemeClr>
                </a:solidFill>
              </a:rPr>
              <a:t> </a:t>
            </a:r>
            <a:r>
              <a:rPr lang="fr-FR" sz="1050" dirty="0" err="1">
                <a:solidFill>
                  <a:schemeClr val="accent1">
                    <a:lumMod val="75000"/>
                  </a:schemeClr>
                </a:solidFill>
              </a:rPr>
              <a:t>Convolutional</a:t>
            </a:r>
            <a:r>
              <a:rPr lang="fr-FR" sz="1050" dirty="0">
                <a:solidFill>
                  <a:schemeClr val="accent1">
                    <a:lumMod val="75000"/>
                  </a:schemeClr>
                </a:solidFill>
              </a:rPr>
              <a:t> Neural Networks for Large-</a:t>
            </a:r>
            <a:r>
              <a:rPr lang="fr-FR" sz="1050" dirty="0" err="1">
                <a:solidFill>
                  <a:schemeClr val="accent1">
                    <a:lumMod val="75000"/>
                  </a:schemeClr>
                </a:solidFill>
              </a:rPr>
              <a:t>Scale</a:t>
            </a:r>
            <a:r>
              <a:rPr lang="fr-FR" sz="1050" dirty="0">
                <a:solidFill>
                  <a:schemeClr val="accent1">
                    <a:lumMod val="75000"/>
                  </a:schemeClr>
                </a:solidFill>
              </a:rPr>
              <a:t> Image Classification (A. </a:t>
            </a:r>
            <a:r>
              <a:rPr lang="fr-FR" sz="1050" dirty="0" err="1">
                <a:solidFill>
                  <a:schemeClr val="accent1">
                    <a:lumMod val="75000"/>
                  </a:schemeClr>
                </a:solidFill>
              </a:rPr>
              <a:t>Krizhevsky</a:t>
            </a:r>
            <a:r>
              <a:rPr lang="fr-FR" sz="1050" dirty="0">
                <a:solidFill>
                  <a:schemeClr val="accent1">
                    <a:lumMod val="75000"/>
                  </a:schemeClr>
                </a:solidFill>
              </a:rPr>
              <a:t> et al., 2012)</a:t>
            </a:r>
          </a:p>
          <a:p>
            <a:pPr>
              <a:buFont typeface="Arial" panose="020B0604020202020204" pitchFamily="34" charset="0"/>
              <a:buChar char="•"/>
            </a:pPr>
            <a:r>
              <a:rPr lang="fr-FR" sz="1050" dirty="0">
                <a:solidFill>
                  <a:schemeClr val="accent1">
                    <a:lumMod val="75000"/>
                  </a:schemeClr>
                </a:solidFill>
              </a:rPr>
              <a:t>Comparaison détaillée entre </a:t>
            </a:r>
            <a:r>
              <a:rPr lang="fr-FR" sz="1050" dirty="0" err="1">
                <a:solidFill>
                  <a:schemeClr val="accent1">
                    <a:lumMod val="75000"/>
                  </a:schemeClr>
                </a:solidFill>
              </a:rPr>
              <a:t>CNNs</a:t>
            </a:r>
            <a:r>
              <a:rPr lang="fr-FR" sz="1050" dirty="0">
                <a:solidFill>
                  <a:schemeClr val="accent1">
                    <a:lumMod val="75000"/>
                  </a:schemeClr>
                </a:solidFill>
              </a:rPr>
              <a:t> et Transformers pour la classification d'images (J. Caron et al., 2021)</a:t>
            </a:r>
          </a:p>
          <a:p>
            <a:endParaRPr lang="fr-FR" sz="1400" dirty="0">
              <a:solidFill>
                <a:schemeClr val="tx2"/>
              </a:solidFill>
            </a:endParaRPr>
          </a:p>
          <a:p>
            <a:endParaRPr lang="fr-FR" sz="700" dirty="0">
              <a:solidFill>
                <a:schemeClr val="tx2"/>
              </a:solidFill>
            </a:endParaRPr>
          </a:p>
        </p:txBody>
      </p:sp>
      <p:grpSp>
        <p:nvGrpSpPr>
          <p:cNvPr id="31" name="Group 30">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87094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re 1">
            <a:extLst>
              <a:ext uri="{FF2B5EF4-FFF2-40B4-BE49-F238E27FC236}">
                <a16:creationId xmlns:a16="http://schemas.microsoft.com/office/drawing/2014/main" id="{D77707EA-9784-1EEF-9D04-D6FC601D995E}"/>
              </a:ext>
            </a:extLst>
          </p:cNvPr>
          <p:cNvSpPr>
            <a:spLocks noGrp="1"/>
          </p:cNvSpPr>
          <p:nvPr>
            <p:ph type="title"/>
          </p:nvPr>
        </p:nvSpPr>
        <p:spPr>
          <a:xfrm>
            <a:off x="1296613" y="602694"/>
            <a:ext cx="9833548" cy="661647"/>
          </a:xfrm>
        </p:spPr>
        <p:txBody>
          <a:bodyPr anchor="b">
            <a:normAutofit/>
          </a:bodyPr>
          <a:lstStyle/>
          <a:p>
            <a:pPr algn="ctr"/>
            <a:r>
              <a:rPr lang="fr-FR" sz="3600" dirty="0">
                <a:solidFill>
                  <a:schemeClr val="tx2"/>
                </a:solidFill>
              </a:rPr>
              <a:t>Alternatives envisagées</a:t>
            </a:r>
          </a:p>
        </p:txBody>
      </p:sp>
      <p:grpSp>
        <p:nvGrpSpPr>
          <p:cNvPr id="25" name="Group 24">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26" name="Freeform: Shape 25">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Espace réservé du contenu 2">
            <a:extLst>
              <a:ext uri="{FF2B5EF4-FFF2-40B4-BE49-F238E27FC236}">
                <a16:creationId xmlns:a16="http://schemas.microsoft.com/office/drawing/2014/main" id="{7F1F48C8-4587-04AC-785E-A3764E9B79F7}"/>
              </a:ext>
            </a:extLst>
          </p:cNvPr>
          <p:cNvSpPr>
            <a:spLocks noGrp="1"/>
          </p:cNvSpPr>
          <p:nvPr>
            <p:ph idx="1"/>
          </p:nvPr>
        </p:nvSpPr>
        <p:spPr>
          <a:xfrm>
            <a:off x="1657152" y="2095656"/>
            <a:ext cx="8877390" cy="4963885"/>
          </a:xfrm>
        </p:spPr>
        <p:txBody>
          <a:bodyPr>
            <a:normAutofit/>
          </a:bodyPr>
          <a:lstStyle/>
          <a:p>
            <a:pPr marL="0" indent="0">
              <a:buNone/>
            </a:pPr>
            <a:r>
              <a:rPr lang="fr-FR" sz="1400" dirty="0">
                <a:solidFill>
                  <a:schemeClr val="tx2"/>
                </a:solidFill>
              </a:rPr>
              <a:t>plusieurs autres modèles de Vision Transformer (</a:t>
            </a:r>
            <a:r>
              <a:rPr lang="fr-FR" sz="1400" dirty="0" err="1">
                <a:solidFill>
                  <a:schemeClr val="tx2"/>
                </a:solidFill>
              </a:rPr>
              <a:t>ViT</a:t>
            </a:r>
            <a:r>
              <a:rPr lang="fr-FR" sz="1400" dirty="0">
                <a:solidFill>
                  <a:schemeClr val="tx2"/>
                </a:solidFill>
              </a:rPr>
              <a:t>) pourraient également convenir, chacun avec ses propres caractéristiques et avantages. Voici  deux alternatives qui ont été envisagées : </a:t>
            </a:r>
          </a:p>
          <a:p>
            <a:pPr marL="0" indent="0">
              <a:buNone/>
            </a:pPr>
            <a:endParaRPr lang="fr-FR" sz="1400" dirty="0">
              <a:solidFill>
                <a:schemeClr val="tx2"/>
              </a:solidFill>
            </a:endParaRPr>
          </a:p>
          <a:p>
            <a:r>
              <a:rPr lang="fr-FR" sz="1400" b="1" dirty="0" err="1">
                <a:solidFill>
                  <a:schemeClr val="tx2"/>
                </a:solidFill>
              </a:rPr>
              <a:t>ViT</a:t>
            </a:r>
            <a:r>
              <a:rPr lang="fr-FR" sz="1400" b="1" dirty="0">
                <a:solidFill>
                  <a:schemeClr val="tx2"/>
                </a:solidFill>
              </a:rPr>
              <a:t> B32</a:t>
            </a:r>
          </a:p>
          <a:p>
            <a:pPr>
              <a:buFont typeface="Arial" panose="020B0604020202020204" pitchFamily="34" charset="0"/>
              <a:buChar char="•"/>
            </a:pPr>
            <a:r>
              <a:rPr lang="fr-FR" sz="1400" b="1" dirty="0">
                <a:solidFill>
                  <a:schemeClr val="tx2"/>
                </a:solidFill>
              </a:rPr>
              <a:t>Description</a:t>
            </a:r>
            <a:r>
              <a:rPr lang="fr-FR" sz="1400" dirty="0">
                <a:solidFill>
                  <a:schemeClr val="tx2"/>
                </a:solidFill>
              </a:rPr>
              <a:t> : Comme le </a:t>
            </a:r>
            <a:r>
              <a:rPr lang="fr-FR" sz="1400" dirty="0" err="1">
                <a:solidFill>
                  <a:schemeClr val="tx2"/>
                </a:solidFill>
              </a:rPr>
              <a:t>ViT</a:t>
            </a:r>
            <a:r>
              <a:rPr lang="fr-FR" sz="1400" dirty="0">
                <a:solidFill>
                  <a:schemeClr val="tx2"/>
                </a:solidFill>
              </a:rPr>
              <a:t> B16, le </a:t>
            </a:r>
            <a:r>
              <a:rPr lang="fr-FR" sz="1400" dirty="0" err="1">
                <a:solidFill>
                  <a:schemeClr val="tx2"/>
                </a:solidFill>
              </a:rPr>
              <a:t>ViT</a:t>
            </a:r>
            <a:r>
              <a:rPr lang="fr-FR" sz="1400" dirty="0">
                <a:solidFill>
                  <a:schemeClr val="tx2"/>
                </a:solidFill>
              </a:rPr>
              <a:t> B32 utilise également des patches, mais avec une taille de 32x32 pixels. Cela signifie que le modèle traite moins de patches par image, ce qui peut réduire la complexité computationnelle.</a:t>
            </a:r>
          </a:p>
          <a:p>
            <a:pPr>
              <a:buFont typeface="Arial" panose="020B0604020202020204" pitchFamily="34" charset="0"/>
              <a:buChar char="•"/>
            </a:pPr>
            <a:r>
              <a:rPr lang="fr-FR" sz="1400" b="1" dirty="0">
                <a:solidFill>
                  <a:schemeClr val="tx2"/>
                </a:solidFill>
              </a:rPr>
              <a:t>Avantages</a:t>
            </a:r>
            <a:r>
              <a:rPr lang="fr-FR" sz="1400" dirty="0">
                <a:solidFill>
                  <a:schemeClr val="tx2"/>
                </a:solidFill>
              </a:rPr>
              <a:t> : Il pourrait être plus rapide à entraîner et moins sujet au surajustement sur des ensembles de données plus petits. Cependant, cela peut aussi entraîner une perte de détails fins dans les images, ce qui est à considérer selon la variabilité des races de chiens.</a:t>
            </a:r>
          </a:p>
          <a:p>
            <a:pPr>
              <a:buFont typeface="Arial" panose="020B0604020202020204" pitchFamily="34" charset="0"/>
              <a:buChar char="•"/>
            </a:pPr>
            <a:endParaRPr lang="fr-FR" sz="1400" dirty="0">
              <a:solidFill>
                <a:schemeClr val="tx2"/>
              </a:solidFill>
            </a:endParaRPr>
          </a:p>
          <a:p>
            <a:r>
              <a:rPr lang="fr-FR" sz="1400" b="1" dirty="0" err="1">
                <a:solidFill>
                  <a:schemeClr val="tx2"/>
                </a:solidFill>
              </a:rPr>
              <a:t>ViT</a:t>
            </a:r>
            <a:r>
              <a:rPr lang="fr-FR" sz="1400" b="1" dirty="0">
                <a:solidFill>
                  <a:schemeClr val="tx2"/>
                </a:solidFill>
              </a:rPr>
              <a:t> L16</a:t>
            </a:r>
          </a:p>
          <a:p>
            <a:pPr>
              <a:buFont typeface="Arial" panose="020B0604020202020204" pitchFamily="34" charset="0"/>
              <a:buChar char="•"/>
            </a:pPr>
            <a:r>
              <a:rPr lang="fr-FR" sz="1400" b="1" dirty="0">
                <a:solidFill>
                  <a:schemeClr val="tx2"/>
                </a:solidFill>
              </a:rPr>
              <a:t>Description</a:t>
            </a:r>
            <a:r>
              <a:rPr lang="fr-FR" sz="1400" dirty="0">
                <a:solidFill>
                  <a:schemeClr val="tx2"/>
                </a:solidFill>
              </a:rPr>
              <a:t> : Le </a:t>
            </a:r>
            <a:r>
              <a:rPr lang="fr-FR" sz="1400" dirty="0" err="1">
                <a:solidFill>
                  <a:schemeClr val="tx2"/>
                </a:solidFill>
              </a:rPr>
              <a:t>ViT</a:t>
            </a:r>
            <a:r>
              <a:rPr lang="fr-FR" sz="1400" dirty="0">
                <a:solidFill>
                  <a:schemeClr val="tx2"/>
                </a:solidFill>
              </a:rPr>
              <a:t> L16 est un modèle plus grand qui utilise des patches de 16x16 pixels, comme le B16, mais avec plus de paramètres et une architecture plus profonde.</a:t>
            </a:r>
          </a:p>
          <a:p>
            <a:pPr>
              <a:buFont typeface="Arial" panose="020B0604020202020204" pitchFamily="34" charset="0"/>
              <a:buChar char="•"/>
            </a:pPr>
            <a:r>
              <a:rPr lang="fr-FR" sz="1400" b="1" dirty="0">
                <a:solidFill>
                  <a:schemeClr val="tx2"/>
                </a:solidFill>
              </a:rPr>
              <a:t>Avantages</a:t>
            </a:r>
            <a:r>
              <a:rPr lang="fr-FR" sz="1400" dirty="0">
                <a:solidFill>
                  <a:schemeClr val="tx2"/>
                </a:solidFill>
              </a:rPr>
              <a:t> : Il peut capter des caractéristiques plus complexes et fournir de meilleures performances sur des ensembles de données plus riches. Cela peut être bénéfique pour des tâches où les nuances entre les classes (races de chiens) sont subtiles.</a:t>
            </a:r>
          </a:p>
          <a:p>
            <a:pPr marL="0" indent="0">
              <a:buNone/>
            </a:pPr>
            <a:endParaRPr lang="fr-FR" sz="700" dirty="0">
              <a:solidFill>
                <a:schemeClr val="tx2"/>
              </a:solidFill>
            </a:endParaRPr>
          </a:p>
        </p:txBody>
      </p:sp>
      <p:grpSp>
        <p:nvGrpSpPr>
          <p:cNvPr id="31" name="Group 30">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9561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C5C91C-419C-2839-1E5F-B7457D860A03}"/>
              </a:ext>
            </a:extLst>
          </p:cNvPr>
          <p:cNvSpPr>
            <a:spLocks noGrp="1"/>
          </p:cNvSpPr>
          <p:nvPr>
            <p:ph type="title"/>
          </p:nvPr>
        </p:nvSpPr>
        <p:spPr/>
        <p:txBody>
          <a:bodyPr/>
          <a:lstStyle/>
          <a:p>
            <a:r>
              <a:rPr lang="fr-FR" dirty="0"/>
              <a:t>Présentation du </a:t>
            </a:r>
            <a:r>
              <a:rPr lang="fr-FR" dirty="0" err="1"/>
              <a:t>dataset</a:t>
            </a:r>
            <a:endParaRPr lang="fr-FR" dirty="0"/>
          </a:p>
        </p:txBody>
      </p:sp>
      <p:sp>
        <p:nvSpPr>
          <p:cNvPr id="3" name="Espace réservé du contenu 2">
            <a:extLst>
              <a:ext uri="{FF2B5EF4-FFF2-40B4-BE49-F238E27FC236}">
                <a16:creationId xmlns:a16="http://schemas.microsoft.com/office/drawing/2014/main" id="{EEE59FDC-BFFD-B85C-F91A-109408E522B1}"/>
              </a:ext>
            </a:extLst>
          </p:cNvPr>
          <p:cNvSpPr>
            <a:spLocks noGrp="1"/>
          </p:cNvSpPr>
          <p:nvPr>
            <p:ph idx="1"/>
          </p:nvPr>
        </p:nvSpPr>
        <p:spPr/>
        <p:txBody>
          <a:bodyPr>
            <a:normAutofit/>
          </a:bodyPr>
          <a:lstStyle/>
          <a:p>
            <a:pPr marL="0" indent="0">
              <a:buNone/>
            </a:pPr>
            <a:r>
              <a:rPr lang="fr-FR" sz="1700" dirty="0">
                <a:solidFill>
                  <a:schemeClr val="tx2"/>
                </a:solidFill>
                <a:latin typeface="Arial" panose="020B0604020202020204" pitchFamily="34" charset="0"/>
                <a:cs typeface="Arial" panose="020B0604020202020204" pitchFamily="34" charset="0"/>
              </a:rPr>
              <a:t>Stanford </a:t>
            </a:r>
            <a:r>
              <a:rPr lang="fr-FR" sz="1700" dirty="0" err="1">
                <a:solidFill>
                  <a:schemeClr val="tx2"/>
                </a:solidFill>
                <a:latin typeface="Arial" panose="020B0604020202020204" pitchFamily="34" charset="0"/>
                <a:cs typeface="Arial" panose="020B0604020202020204" pitchFamily="34" charset="0"/>
              </a:rPr>
              <a:t>Dogs</a:t>
            </a:r>
            <a:r>
              <a:rPr lang="fr-FR" sz="1700" dirty="0">
                <a:solidFill>
                  <a:schemeClr val="tx2"/>
                </a:solidFill>
                <a:latin typeface="Arial" panose="020B0604020202020204" pitchFamily="34" charset="0"/>
                <a:cs typeface="Arial" panose="020B0604020202020204" pitchFamily="34" charset="0"/>
              </a:rPr>
              <a:t> </a:t>
            </a:r>
            <a:r>
              <a:rPr lang="fr-FR" sz="1700" dirty="0" err="1">
                <a:solidFill>
                  <a:schemeClr val="tx2"/>
                </a:solidFill>
                <a:latin typeface="Arial" panose="020B0604020202020204" pitchFamily="34" charset="0"/>
                <a:cs typeface="Arial" panose="020B0604020202020204" pitchFamily="34" charset="0"/>
              </a:rPr>
              <a:t>Dataset</a:t>
            </a:r>
            <a:r>
              <a:rPr lang="fr-FR" sz="1700" dirty="0">
                <a:solidFill>
                  <a:schemeClr val="tx2"/>
                </a:solidFill>
                <a:latin typeface="Arial" panose="020B0604020202020204" pitchFamily="34" charset="0"/>
                <a:cs typeface="Arial" panose="020B0604020202020204" pitchFamily="34" charset="0"/>
              </a:rPr>
              <a:t> : 20 580 images, 120 races de chiens</a:t>
            </a:r>
          </a:p>
          <a:p>
            <a:pPr marL="0" indent="0">
              <a:buNone/>
            </a:pPr>
            <a:r>
              <a:rPr lang="fr-FR" sz="1700" dirty="0">
                <a:solidFill>
                  <a:schemeClr val="tx2"/>
                </a:solidFill>
                <a:latin typeface="Arial" panose="020B0604020202020204" pitchFamily="34" charset="0"/>
                <a:cs typeface="Arial" panose="020B0604020202020204" pitchFamily="34" charset="0"/>
              </a:rPr>
              <a:t>Caractéristique : Classification fine-</a:t>
            </a:r>
            <a:r>
              <a:rPr lang="fr-FR" sz="1700" dirty="0" err="1">
                <a:solidFill>
                  <a:schemeClr val="tx2"/>
                </a:solidFill>
                <a:latin typeface="Arial" panose="020B0604020202020204" pitchFamily="34" charset="0"/>
                <a:cs typeface="Arial" panose="020B0604020202020204" pitchFamily="34" charset="0"/>
              </a:rPr>
              <a:t>grained</a:t>
            </a:r>
            <a:r>
              <a:rPr lang="fr-FR" sz="1700" dirty="0">
                <a:solidFill>
                  <a:schemeClr val="tx2"/>
                </a:solidFill>
                <a:latin typeface="Arial" panose="020B0604020202020204" pitchFamily="34" charset="0"/>
                <a:cs typeface="Arial" panose="020B0604020202020204" pitchFamily="34" charset="0"/>
              </a:rPr>
              <a:t>, avec des différences subtiles entre les classes</a:t>
            </a:r>
          </a:p>
          <a:p>
            <a:pPr marL="0" indent="0">
              <a:buNone/>
            </a:pPr>
            <a:r>
              <a:rPr lang="fr-FR" sz="1700" dirty="0">
                <a:solidFill>
                  <a:schemeClr val="tx2"/>
                </a:solidFill>
                <a:latin typeface="Arial" panose="020B0604020202020204" pitchFamily="34" charset="0"/>
                <a:cs typeface="Arial" panose="020B0604020202020204" pitchFamily="34" charset="0"/>
              </a:rPr>
              <a:t>Organisation : Données déjà divisées en ensembles d'entraînement et de test</a:t>
            </a:r>
          </a:p>
          <a:p>
            <a:pPr marL="0" indent="0">
              <a:buNone/>
            </a:pPr>
            <a:r>
              <a:rPr lang="fr-FR" sz="1700" dirty="0">
                <a:solidFill>
                  <a:schemeClr val="tx2"/>
                </a:solidFill>
                <a:latin typeface="Arial" panose="020B0604020202020204" pitchFamily="34" charset="0"/>
                <a:cs typeface="Arial" panose="020B0604020202020204" pitchFamily="34" charset="0"/>
              </a:rPr>
              <a:t>Complexité du </a:t>
            </a:r>
            <a:r>
              <a:rPr lang="fr-FR" sz="1700" dirty="0" err="1">
                <a:solidFill>
                  <a:schemeClr val="tx2"/>
                </a:solidFill>
                <a:latin typeface="Arial" panose="020B0604020202020204" pitchFamily="34" charset="0"/>
                <a:cs typeface="Arial" panose="020B0604020202020204" pitchFamily="34" charset="0"/>
              </a:rPr>
              <a:t>Dataset</a:t>
            </a:r>
            <a:r>
              <a:rPr lang="fr-FR" sz="1700" dirty="0">
                <a:solidFill>
                  <a:schemeClr val="tx2"/>
                </a:solidFill>
                <a:latin typeface="Arial" panose="020B0604020202020204" pitchFamily="34" charset="0"/>
                <a:cs typeface="Arial" panose="020B0604020202020204" pitchFamily="34" charset="0"/>
              </a:rPr>
              <a:t> :</a:t>
            </a:r>
            <a:br>
              <a:rPr lang="fr-FR" sz="1700" dirty="0">
                <a:solidFill>
                  <a:schemeClr val="tx2"/>
                </a:solidFill>
                <a:latin typeface="Arial" panose="020B0604020202020204" pitchFamily="34" charset="0"/>
                <a:cs typeface="Arial" panose="020B0604020202020204" pitchFamily="34" charset="0"/>
              </a:rPr>
            </a:br>
            <a:r>
              <a:rPr lang="fr-FR" sz="1700" dirty="0">
                <a:solidFill>
                  <a:schemeClr val="tx2"/>
                </a:solidFill>
                <a:latin typeface="Arial" panose="020B0604020202020204" pitchFamily="34" charset="0"/>
                <a:cs typeface="Arial" panose="020B0604020202020204" pitchFamily="34" charset="0"/>
              </a:rPr>
              <a:t>Parfait pour évaluer la performance d'algorithmes complexes tels que les </a:t>
            </a:r>
            <a:r>
              <a:rPr lang="fr-FR" sz="1700" dirty="0" err="1">
                <a:solidFill>
                  <a:schemeClr val="tx2"/>
                </a:solidFill>
                <a:latin typeface="Arial" panose="020B0604020202020204" pitchFamily="34" charset="0"/>
                <a:cs typeface="Arial" panose="020B0604020202020204" pitchFamily="34" charset="0"/>
              </a:rPr>
              <a:t>ViT</a:t>
            </a:r>
            <a:r>
              <a:rPr lang="fr-FR" sz="1700" dirty="0">
                <a:solidFill>
                  <a:schemeClr val="tx2"/>
                </a:solidFill>
                <a:latin typeface="Arial" panose="020B0604020202020204" pitchFamily="34" charset="0"/>
                <a:cs typeface="Arial" panose="020B0604020202020204" pitchFamily="34" charset="0"/>
              </a:rPr>
              <a:t>, car les différences entre les races de chiens peuvent être subtiles.</a:t>
            </a:r>
          </a:p>
          <a:p>
            <a:pPr marL="0" indent="0">
              <a:buNone/>
            </a:pPr>
            <a:r>
              <a:rPr lang="fr-FR" sz="1700" dirty="0">
                <a:solidFill>
                  <a:schemeClr val="tx2"/>
                </a:solidFill>
                <a:latin typeface="Arial" panose="020B0604020202020204" pitchFamily="34" charset="0"/>
                <a:cs typeface="Arial" panose="020B0604020202020204" pitchFamily="34" charset="0"/>
              </a:rPr>
              <a:t>Pourquoi ce </a:t>
            </a:r>
            <a:r>
              <a:rPr lang="fr-FR" sz="1700" dirty="0" err="1">
                <a:solidFill>
                  <a:schemeClr val="tx2"/>
                </a:solidFill>
                <a:latin typeface="Arial" panose="020B0604020202020204" pitchFamily="34" charset="0"/>
                <a:cs typeface="Arial" panose="020B0604020202020204" pitchFamily="34" charset="0"/>
              </a:rPr>
              <a:t>dataset</a:t>
            </a:r>
            <a:r>
              <a:rPr lang="fr-FR" sz="1700" dirty="0">
                <a:solidFill>
                  <a:schemeClr val="tx2"/>
                </a:solidFill>
                <a:latin typeface="Arial" panose="020B0604020202020204" pitchFamily="34" charset="0"/>
                <a:cs typeface="Arial" panose="020B0604020202020204" pitchFamily="34" charset="0"/>
              </a:rPr>
              <a:t> ?</a:t>
            </a:r>
            <a:br>
              <a:rPr lang="fr-FR" sz="1700" dirty="0">
                <a:solidFill>
                  <a:schemeClr val="tx2"/>
                </a:solidFill>
                <a:latin typeface="Arial" panose="020B0604020202020204" pitchFamily="34" charset="0"/>
                <a:cs typeface="Arial" panose="020B0604020202020204" pitchFamily="34" charset="0"/>
              </a:rPr>
            </a:br>
            <a:r>
              <a:rPr lang="fr-FR" sz="1700" dirty="0">
                <a:solidFill>
                  <a:schemeClr val="tx2"/>
                </a:solidFill>
                <a:latin typeface="Arial" panose="020B0604020202020204" pitchFamily="34" charset="0"/>
                <a:cs typeface="Arial" panose="020B0604020202020204" pitchFamily="34" charset="0"/>
              </a:rPr>
              <a:t>Tester la capacité des modèles à capturer des caractéristiques globales et locales, essentiel dans une tâche fine-</a:t>
            </a:r>
            <a:r>
              <a:rPr lang="fr-FR" sz="1700" dirty="0" err="1">
                <a:solidFill>
                  <a:schemeClr val="tx2"/>
                </a:solidFill>
                <a:latin typeface="Arial" panose="020B0604020202020204" pitchFamily="34" charset="0"/>
                <a:cs typeface="Arial" panose="020B0604020202020204" pitchFamily="34" charset="0"/>
              </a:rPr>
              <a:t>grained</a:t>
            </a:r>
            <a:r>
              <a:rPr lang="fr-FR" sz="1700" dirty="0">
                <a:solidFill>
                  <a:schemeClr val="tx2"/>
                </a:solidFill>
                <a:latin typeface="Arial" panose="020B0604020202020204" pitchFamily="34" charset="0"/>
                <a:cs typeface="Arial" panose="020B0604020202020204" pitchFamily="34" charset="0"/>
              </a:rPr>
              <a:t>.</a:t>
            </a:r>
          </a:p>
          <a:p>
            <a:endParaRPr lang="fr-FR" dirty="0"/>
          </a:p>
        </p:txBody>
      </p:sp>
    </p:spTree>
    <p:extLst>
      <p:ext uri="{BB962C8B-B14F-4D97-AF65-F5344CB8AC3E}">
        <p14:creationId xmlns:p14="http://schemas.microsoft.com/office/powerpoint/2010/main" val="4291060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77707EA-9784-1EEF-9D04-D6FC601D995E}"/>
              </a:ext>
            </a:extLst>
          </p:cNvPr>
          <p:cNvSpPr>
            <a:spLocks noGrp="1"/>
          </p:cNvSpPr>
          <p:nvPr>
            <p:ph type="title"/>
          </p:nvPr>
        </p:nvSpPr>
        <p:spPr>
          <a:xfrm>
            <a:off x="1556444" y="306162"/>
            <a:ext cx="9833548" cy="661647"/>
          </a:xfrm>
        </p:spPr>
        <p:txBody>
          <a:bodyPr anchor="b">
            <a:normAutofit/>
          </a:bodyPr>
          <a:lstStyle/>
          <a:p>
            <a:pPr algn="ctr"/>
            <a:r>
              <a:rPr lang="fr-FR" sz="3600" dirty="0">
                <a:solidFill>
                  <a:schemeClr val="tx2"/>
                </a:solidFill>
              </a:rPr>
              <a:t>InceptionV3 tunings des paramètres</a:t>
            </a:r>
          </a:p>
        </p:txBody>
      </p:sp>
      <p:grpSp>
        <p:nvGrpSpPr>
          <p:cNvPr id="25" name="Group 24">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26" name="Freeform: Shape 25">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1" name="Group 30">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Espace réservé du contenu 4">
            <a:extLst>
              <a:ext uri="{FF2B5EF4-FFF2-40B4-BE49-F238E27FC236}">
                <a16:creationId xmlns:a16="http://schemas.microsoft.com/office/drawing/2014/main" id="{C1CD759B-EA5E-471E-218E-CF55B6C465EA}"/>
              </a:ext>
            </a:extLst>
          </p:cNvPr>
          <p:cNvSpPr>
            <a:spLocks noGrp="1"/>
          </p:cNvSpPr>
          <p:nvPr>
            <p:ph idx="1"/>
          </p:nvPr>
        </p:nvSpPr>
        <p:spPr>
          <a:xfrm>
            <a:off x="464457" y="1300361"/>
            <a:ext cx="11335657" cy="4876602"/>
          </a:xfrm>
        </p:spPr>
        <p:txBody>
          <a:bodyPr>
            <a:normAutofit fontScale="25000" lnSpcReduction="20000"/>
          </a:bodyPr>
          <a:lstStyle/>
          <a:p>
            <a:r>
              <a:rPr lang="fr-FR" sz="5600" b="1" dirty="0">
                <a:solidFill>
                  <a:schemeClr val="tx2"/>
                </a:solidFill>
              </a:rPr>
              <a:t>- Nombre de Filtres dans les Couches de Convolution</a:t>
            </a:r>
          </a:p>
          <a:p>
            <a:r>
              <a:rPr lang="fr-FR" sz="5600" b="1" dirty="0" err="1">
                <a:solidFill>
                  <a:schemeClr val="tx2"/>
                </a:solidFill>
              </a:rPr>
              <a:t>conv_X_filters</a:t>
            </a:r>
            <a:r>
              <a:rPr lang="fr-FR" sz="5600" dirty="0">
                <a:solidFill>
                  <a:schemeClr val="tx2"/>
                </a:solidFill>
              </a:rPr>
              <a:t> : Nombre de filtres dans la X </a:t>
            </a:r>
            <a:r>
              <a:rPr lang="fr-FR" sz="5600" dirty="0" err="1">
                <a:solidFill>
                  <a:schemeClr val="tx2"/>
                </a:solidFill>
              </a:rPr>
              <a:t>eme</a:t>
            </a:r>
            <a:r>
              <a:rPr lang="fr-FR" sz="5600" dirty="0">
                <a:solidFill>
                  <a:schemeClr val="tx2"/>
                </a:solidFill>
              </a:rPr>
              <a:t> couche de convolution.</a:t>
            </a:r>
          </a:p>
          <a:p>
            <a:pPr>
              <a:buFont typeface="Arial" panose="020B0604020202020204" pitchFamily="34" charset="0"/>
              <a:buChar char="•"/>
            </a:pPr>
            <a:endParaRPr lang="fr-FR" sz="5600" dirty="0">
              <a:solidFill>
                <a:schemeClr val="tx2"/>
              </a:solidFill>
            </a:endParaRPr>
          </a:p>
          <a:p>
            <a:r>
              <a:rPr lang="fr-FR" sz="5600" b="1" dirty="0">
                <a:solidFill>
                  <a:schemeClr val="tx2"/>
                </a:solidFill>
              </a:rPr>
              <a:t>-Nombre de Neurones dans la Couche Dense</a:t>
            </a:r>
          </a:p>
          <a:p>
            <a:r>
              <a:rPr lang="fr-FR" sz="5600" b="1" dirty="0" err="1">
                <a:solidFill>
                  <a:schemeClr val="tx2"/>
                </a:solidFill>
              </a:rPr>
              <a:t>dense_units</a:t>
            </a:r>
            <a:r>
              <a:rPr lang="fr-FR" sz="5600" dirty="0">
                <a:solidFill>
                  <a:schemeClr val="tx2"/>
                </a:solidFill>
              </a:rPr>
              <a:t> : Nombre de neurones dans la couche entièrement connectée (dense).</a:t>
            </a:r>
          </a:p>
          <a:p>
            <a:pPr>
              <a:buFont typeface="Arial" panose="020B0604020202020204" pitchFamily="34" charset="0"/>
              <a:buChar char="•"/>
            </a:pPr>
            <a:endParaRPr lang="fr-FR" sz="5600" dirty="0">
              <a:solidFill>
                <a:schemeClr val="tx2"/>
              </a:solidFill>
            </a:endParaRPr>
          </a:p>
          <a:p>
            <a:r>
              <a:rPr lang="fr-FR" sz="5600" b="1" dirty="0">
                <a:solidFill>
                  <a:schemeClr val="tx2"/>
                </a:solidFill>
              </a:rPr>
              <a:t>Taux de Dropout</a:t>
            </a:r>
          </a:p>
          <a:p>
            <a:r>
              <a:rPr lang="fr-FR" sz="5600" b="1" dirty="0">
                <a:solidFill>
                  <a:schemeClr val="tx2"/>
                </a:solidFill>
              </a:rPr>
              <a:t>dropout</a:t>
            </a:r>
            <a:r>
              <a:rPr lang="fr-FR" sz="5600" dirty="0">
                <a:solidFill>
                  <a:schemeClr val="tx2"/>
                </a:solidFill>
              </a:rPr>
              <a:t> : Pourcentage de neurones désactivés aléatoirement dans une couche pendant l'entraînement.</a:t>
            </a:r>
          </a:p>
          <a:p>
            <a:r>
              <a:rPr lang="fr-FR" sz="5600" b="1" dirty="0">
                <a:solidFill>
                  <a:schemeClr val="tx2"/>
                </a:solidFill>
              </a:rPr>
              <a:t>À quoi ça sert ? </a:t>
            </a:r>
            <a:r>
              <a:rPr lang="fr-FR" sz="5600" dirty="0">
                <a:solidFill>
                  <a:schemeClr val="tx2"/>
                </a:solidFill>
              </a:rPr>
              <a:t>Le dropout aide à prévenir le surapprentissage (</a:t>
            </a:r>
            <a:r>
              <a:rPr lang="fr-FR" sz="5600" dirty="0" err="1">
                <a:solidFill>
                  <a:schemeClr val="tx2"/>
                </a:solidFill>
              </a:rPr>
              <a:t>overfitting</a:t>
            </a:r>
            <a:r>
              <a:rPr lang="fr-FR" sz="5600" dirty="0">
                <a:solidFill>
                  <a:schemeClr val="tx2"/>
                </a:solidFill>
              </a:rPr>
              <a:t>) en forçant le modèle à ne pas trop dépendre d'un ensemble particulier de neurones</a:t>
            </a:r>
          </a:p>
          <a:p>
            <a:pPr>
              <a:buFont typeface="Arial" panose="020B0604020202020204" pitchFamily="34" charset="0"/>
              <a:buChar char="•"/>
            </a:pPr>
            <a:endParaRPr lang="fr-FR" sz="5600" dirty="0">
              <a:solidFill>
                <a:schemeClr val="tx2"/>
              </a:solidFill>
            </a:endParaRPr>
          </a:p>
          <a:p>
            <a:r>
              <a:rPr lang="fr-FR" sz="5600" b="1" dirty="0">
                <a:solidFill>
                  <a:schemeClr val="tx2"/>
                </a:solidFill>
              </a:rPr>
              <a:t>Optimiseur</a:t>
            </a:r>
          </a:p>
          <a:p>
            <a:r>
              <a:rPr lang="fr-FR" sz="5600" b="1" dirty="0" err="1">
                <a:solidFill>
                  <a:schemeClr val="tx2"/>
                </a:solidFill>
              </a:rPr>
              <a:t>optimizer</a:t>
            </a:r>
            <a:r>
              <a:rPr lang="fr-FR" sz="5600" dirty="0">
                <a:solidFill>
                  <a:schemeClr val="tx2"/>
                </a:solidFill>
              </a:rPr>
              <a:t> : Algorithme utilisé pour ajuster les poids du modèle pendant l'entraînement (options : </a:t>
            </a:r>
            <a:r>
              <a:rPr lang="fr-FR" sz="5600" dirty="0" err="1">
                <a:solidFill>
                  <a:schemeClr val="tx2"/>
                </a:solidFill>
              </a:rPr>
              <a:t>adam</a:t>
            </a:r>
            <a:r>
              <a:rPr lang="fr-FR" sz="5600" dirty="0">
                <a:solidFill>
                  <a:schemeClr val="tx2"/>
                </a:solidFill>
              </a:rPr>
              <a:t>, </a:t>
            </a:r>
            <a:r>
              <a:rPr lang="fr-FR" sz="5600" dirty="0" err="1">
                <a:solidFill>
                  <a:schemeClr val="tx2"/>
                </a:solidFill>
              </a:rPr>
              <a:t>sgd</a:t>
            </a:r>
            <a:r>
              <a:rPr lang="fr-FR" sz="5600" dirty="0">
                <a:solidFill>
                  <a:schemeClr val="tx2"/>
                </a:solidFill>
              </a:rPr>
              <a:t>, </a:t>
            </a:r>
            <a:r>
              <a:rPr lang="fr-FR" sz="5600" dirty="0" err="1">
                <a:solidFill>
                  <a:schemeClr val="tx2"/>
                </a:solidFill>
              </a:rPr>
              <a:t>rmsprop</a:t>
            </a:r>
            <a:r>
              <a:rPr lang="fr-FR" sz="5600" dirty="0">
                <a:solidFill>
                  <a:schemeClr val="tx2"/>
                </a:solidFill>
              </a:rPr>
              <a:t>).</a:t>
            </a:r>
          </a:p>
          <a:p>
            <a:r>
              <a:rPr lang="fr-FR" sz="5600" b="1" dirty="0">
                <a:solidFill>
                  <a:schemeClr val="tx2"/>
                </a:solidFill>
              </a:rPr>
              <a:t>À quoi ça sert ? </a:t>
            </a:r>
            <a:r>
              <a:rPr lang="fr-FR" sz="5600" dirty="0">
                <a:solidFill>
                  <a:schemeClr val="tx2"/>
                </a:solidFill>
              </a:rPr>
              <a:t>L'optimiseur détermine comment les poids du réseau sont ajustés lors de la rétropropagation. Différents optimisateurs ont des avantages spécifiques, comme la vitesse de convergence (</a:t>
            </a:r>
            <a:r>
              <a:rPr lang="fr-FR" sz="5600" dirty="0" err="1">
                <a:solidFill>
                  <a:schemeClr val="tx2"/>
                </a:solidFill>
              </a:rPr>
              <a:t>adam</a:t>
            </a:r>
            <a:r>
              <a:rPr lang="fr-FR" sz="5600" dirty="0">
                <a:solidFill>
                  <a:schemeClr val="tx2"/>
                </a:solidFill>
              </a:rPr>
              <a:t>) ou la simplicité et robustesse (</a:t>
            </a:r>
            <a:r>
              <a:rPr lang="fr-FR" sz="5600" dirty="0" err="1">
                <a:solidFill>
                  <a:schemeClr val="tx2"/>
                </a:solidFill>
              </a:rPr>
              <a:t>sgd</a:t>
            </a:r>
            <a:r>
              <a:rPr lang="fr-FR" sz="5600" dirty="0">
                <a:solidFill>
                  <a:schemeClr val="tx2"/>
                </a:solidFill>
              </a:rPr>
              <a:t>).</a:t>
            </a:r>
          </a:p>
          <a:p>
            <a:pPr>
              <a:buFont typeface="Arial" panose="020B0604020202020204" pitchFamily="34" charset="0"/>
              <a:buChar char="•"/>
            </a:pPr>
            <a:endParaRPr lang="fr-FR" sz="5600" dirty="0">
              <a:solidFill>
                <a:schemeClr val="tx2"/>
              </a:solidFill>
            </a:endParaRPr>
          </a:p>
          <a:p>
            <a:r>
              <a:rPr lang="fr-FR" sz="5600" b="1" dirty="0">
                <a:solidFill>
                  <a:schemeClr val="tx2"/>
                </a:solidFill>
              </a:rPr>
              <a:t>Taux d'Apprentissage (Learning Rate)</a:t>
            </a:r>
          </a:p>
          <a:p>
            <a:r>
              <a:rPr lang="fr-FR" sz="5600" b="1" dirty="0" err="1">
                <a:solidFill>
                  <a:schemeClr val="tx2"/>
                </a:solidFill>
              </a:rPr>
              <a:t>learning_rate</a:t>
            </a:r>
            <a:r>
              <a:rPr lang="fr-FR" sz="5600" dirty="0">
                <a:solidFill>
                  <a:schemeClr val="tx2"/>
                </a:solidFill>
              </a:rPr>
              <a:t> : Taux auquel les poids du modèle sont mis à jour pendant l'entraînement.</a:t>
            </a:r>
          </a:p>
          <a:p>
            <a:r>
              <a:rPr lang="fr-FR" sz="5600" b="1" dirty="0">
                <a:solidFill>
                  <a:schemeClr val="tx2"/>
                </a:solidFill>
              </a:rPr>
              <a:t>À quoi ça sert ? </a:t>
            </a:r>
            <a:r>
              <a:rPr lang="fr-FR" sz="5600" dirty="0">
                <a:solidFill>
                  <a:schemeClr val="tx2"/>
                </a:solidFill>
              </a:rPr>
              <a:t>Le taux d'apprentissage contrôle l'ampleur des mises à jour des poids après chaque itération. Un taux trop élevé peut entraîner une convergence trop rapide et instable, tandis qu'un taux trop bas peut rendre l'entraînement lent ou empêcher la convergence.</a:t>
            </a:r>
          </a:p>
          <a:p>
            <a:endParaRPr lang="fr-FR" dirty="0"/>
          </a:p>
        </p:txBody>
      </p:sp>
    </p:spTree>
    <p:extLst>
      <p:ext uri="{BB962C8B-B14F-4D97-AF65-F5344CB8AC3E}">
        <p14:creationId xmlns:p14="http://schemas.microsoft.com/office/powerpoint/2010/main" val="310914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77707EA-9784-1EEF-9D04-D6FC601D995E}"/>
              </a:ext>
            </a:extLst>
          </p:cNvPr>
          <p:cNvSpPr>
            <a:spLocks noGrp="1"/>
          </p:cNvSpPr>
          <p:nvPr>
            <p:ph type="title"/>
          </p:nvPr>
        </p:nvSpPr>
        <p:spPr>
          <a:xfrm>
            <a:off x="6699549" y="177334"/>
            <a:ext cx="5011473" cy="1052721"/>
          </a:xfrm>
        </p:spPr>
        <p:txBody>
          <a:bodyPr>
            <a:normAutofit/>
          </a:bodyPr>
          <a:lstStyle/>
          <a:p>
            <a:r>
              <a:rPr lang="fr-FR" sz="3600" dirty="0">
                <a:solidFill>
                  <a:schemeClr val="tx2"/>
                </a:solidFill>
              </a:rPr>
              <a:t>Résultats de </a:t>
            </a:r>
            <a:r>
              <a:rPr lang="fr-FR" sz="3600" dirty="0" err="1">
                <a:solidFill>
                  <a:schemeClr val="tx2"/>
                </a:solidFill>
              </a:rPr>
              <a:t>inception</a:t>
            </a:r>
            <a:r>
              <a:rPr lang="fr-FR" sz="3600" dirty="0">
                <a:solidFill>
                  <a:schemeClr val="tx2"/>
                </a:solidFill>
              </a:rPr>
              <a:t> V3</a:t>
            </a:r>
          </a:p>
        </p:txBody>
      </p:sp>
      <p:grpSp>
        <p:nvGrpSpPr>
          <p:cNvPr id="1039" name="Group 1038">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1040" name="Freeform: Shape 1039">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Shape 1040">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Freeform: Shape 1041">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043" name="Freeform: Shape 1042">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32" name="Content Placeholder 1031">
            <a:extLst>
              <a:ext uri="{FF2B5EF4-FFF2-40B4-BE49-F238E27FC236}">
                <a16:creationId xmlns:a16="http://schemas.microsoft.com/office/drawing/2014/main" id="{911825D5-B44C-5A2D-0BED-41C353E583D4}"/>
              </a:ext>
            </a:extLst>
          </p:cNvPr>
          <p:cNvSpPr>
            <a:spLocks noGrp="1"/>
          </p:cNvSpPr>
          <p:nvPr>
            <p:ph idx="1"/>
          </p:nvPr>
        </p:nvSpPr>
        <p:spPr>
          <a:xfrm>
            <a:off x="6672211" y="1007652"/>
            <a:ext cx="5029200" cy="1773936"/>
          </a:xfrm>
        </p:spPr>
        <p:txBody>
          <a:bodyPr anchor="ctr">
            <a:normAutofit/>
          </a:bodyPr>
          <a:lstStyle/>
          <a:p>
            <a:r>
              <a:rPr lang="fr-FR" sz="1200" b="0" i="0" dirty="0">
                <a:solidFill>
                  <a:srgbClr val="212121"/>
                </a:solidFill>
                <a:effectLst/>
                <a:latin typeface="Courier New" panose="02070309020205020404" pitchFamily="49" charset="0"/>
              </a:rPr>
              <a:t>Temps d'exécution: 2737.24 secondes</a:t>
            </a:r>
            <a:endParaRPr lang="en-US" sz="1800" dirty="0">
              <a:solidFill>
                <a:schemeClr val="tx2"/>
              </a:solidFill>
            </a:endParaRPr>
          </a:p>
        </p:txBody>
      </p:sp>
      <p:pic>
        <p:nvPicPr>
          <p:cNvPr id="1028" name="Picture 4">
            <a:extLst>
              <a:ext uri="{FF2B5EF4-FFF2-40B4-BE49-F238E27FC236}">
                <a16:creationId xmlns:a16="http://schemas.microsoft.com/office/drawing/2014/main" id="{591E61DC-591A-EEA9-5314-FB23491DD5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8420" y="1059541"/>
            <a:ext cx="6033118" cy="562588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CA6B1437-C7DE-228E-3630-A73D094C0FF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49957" y="2124492"/>
            <a:ext cx="5680041" cy="2868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420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7" name="Rectangle 1036">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39" name="Group 1038">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1040" name="Freeform: Shape 1039">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1" name="Freeform: Shape 1040">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2" name="Freeform: Shape 1041">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3" name="Freeform: Shape 1042">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4" name="Titre 3">
            <a:extLst>
              <a:ext uri="{FF2B5EF4-FFF2-40B4-BE49-F238E27FC236}">
                <a16:creationId xmlns:a16="http://schemas.microsoft.com/office/drawing/2014/main" id="{2A7838CE-1F3B-0A53-1E64-707E1D3578B5}"/>
              </a:ext>
            </a:extLst>
          </p:cNvPr>
          <p:cNvSpPr>
            <a:spLocks noGrp="1"/>
          </p:cNvSpPr>
          <p:nvPr>
            <p:ph type="title"/>
          </p:nvPr>
        </p:nvSpPr>
        <p:spPr/>
        <p:txBody>
          <a:bodyPr/>
          <a:lstStyle/>
          <a:p>
            <a:r>
              <a:rPr lang="fr-FR" dirty="0"/>
              <a:t>Méthodologie et Choix de Paramètres</a:t>
            </a:r>
          </a:p>
        </p:txBody>
      </p:sp>
      <p:sp>
        <p:nvSpPr>
          <p:cNvPr id="6" name="Espace réservé du contenu 5">
            <a:extLst>
              <a:ext uri="{FF2B5EF4-FFF2-40B4-BE49-F238E27FC236}">
                <a16:creationId xmlns:a16="http://schemas.microsoft.com/office/drawing/2014/main" id="{B8D55EC9-9550-8CB2-6550-4F57C1CF81E2}"/>
              </a:ext>
            </a:extLst>
          </p:cNvPr>
          <p:cNvSpPr>
            <a:spLocks noGrp="1"/>
          </p:cNvSpPr>
          <p:nvPr>
            <p:ph idx="1"/>
          </p:nvPr>
        </p:nvSpPr>
        <p:spPr/>
        <p:txBody>
          <a:bodyPr/>
          <a:lstStyle/>
          <a:p>
            <a:r>
              <a:rPr lang="fr-FR" sz="1400" b="1" dirty="0"/>
              <a:t>Processus de Construction du Modèle</a:t>
            </a:r>
            <a:endParaRPr lang="fr-FR" sz="1400" dirty="0"/>
          </a:p>
          <a:p>
            <a:pPr marL="0" indent="0">
              <a:buNone/>
            </a:pPr>
            <a:r>
              <a:rPr lang="fr-FR" sz="1400" b="1" dirty="0"/>
              <a:t>	Chargement des poids pré-entraînés</a:t>
            </a:r>
            <a:r>
              <a:rPr lang="fr-FR" sz="1400" dirty="0"/>
              <a:t> : Permet d'accélérer l'apprentissage et d'améliorer les performances.</a:t>
            </a:r>
          </a:p>
          <a:p>
            <a:pPr marL="0" indent="0">
              <a:buNone/>
            </a:pPr>
            <a:r>
              <a:rPr lang="fr-FR" sz="1400" b="1" dirty="0"/>
              <a:t>	Modification de la couche de sortie</a:t>
            </a:r>
            <a:r>
              <a:rPr lang="fr-FR" sz="1400" dirty="0"/>
              <a:t> : Adaptée pour refléter le nombre spécifique de classes à classifier dans notre </a:t>
            </a:r>
            <a:r>
              <a:rPr lang="fr-FR" sz="1400" dirty="0" err="1"/>
              <a:t>dataset</a:t>
            </a:r>
            <a:r>
              <a:rPr lang="fr-FR" sz="1400" dirty="0"/>
              <a:t> (ex. 	120 races de chiens).</a:t>
            </a:r>
          </a:p>
          <a:p>
            <a:pPr marL="0" indent="0">
              <a:buNone/>
            </a:pPr>
            <a:endParaRPr lang="fr-FR" sz="1400" dirty="0"/>
          </a:p>
          <a:p>
            <a:r>
              <a:rPr lang="fr-FR" sz="1400" b="1" dirty="0"/>
              <a:t>Choix des Paramètres</a:t>
            </a:r>
            <a:endParaRPr lang="fr-FR" sz="1400" dirty="0"/>
          </a:p>
          <a:p>
            <a:pPr>
              <a:buFont typeface="Arial" panose="020B0604020202020204" pitchFamily="34" charset="0"/>
              <a:buChar char="•"/>
            </a:pPr>
            <a:r>
              <a:rPr lang="fr-FR" sz="1400" b="1" dirty="0"/>
              <a:t>Optimiseur</a:t>
            </a:r>
            <a:r>
              <a:rPr lang="fr-FR" sz="1400" dirty="0"/>
              <a:t> : Utilisation d'Adam, un algorithme d'optimisation efficace pour les tâches de </a:t>
            </a:r>
            <a:r>
              <a:rPr lang="fr-FR" sz="1400" dirty="0" err="1"/>
              <a:t>deep</a:t>
            </a:r>
            <a:r>
              <a:rPr lang="fr-FR" sz="1400" dirty="0"/>
              <a:t> </a:t>
            </a:r>
            <a:r>
              <a:rPr lang="fr-FR" sz="1400" dirty="0" err="1"/>
              <a:t>learning</a:t>
            </a:r>
            <a:r>
              <a:rPr lang="fr-FR" sz="1400" dirty="0"/>
              <a:t>, qui ajuste les poids pour réduire l'erreur de prédiction.(</a:t>
            </a:r>
            <a:r>
              <a:rPr lang="fr-FR" sz="1400" b="1" dirty="0"/>
              <a:t>Adaptabilité</a:t>
            </a:r>
            <a:r>
              <a:rPr lang="fr-FR" sz="1400" dirty="0"/>
              <a:t> : Adam est généralement efficace pour les modèles avec de nombreux paramètres, comme ceux basés sur des architectures Transformer, car il adapte les taux d'apprentissage pour chaque paramètre individuellement.)</a:t>
            </a:r>
          </a:p>
          <a:p>
            <a:pPr>
              <a:buFont typeface="Arial" panose="020B0604020202020204" pitchFamily="34" charset="0"/>
              <a:buChar char="•"/>
            </a:pPr>
            <a:r>
              <a:rPr lang="fr-FR" sz="1400" b="1" dirty="0"/>
              <a:t>Taux d'apprentissage</a:t>
            </a:r>
            <a:r>
              <a:rPr lang="fr-FR" sz="1400" dirty="0"/>
              <a:t> : Un taux d'apprentissage de 1e-5 a été choisi pour assurer une mise à jour douce des poids, favorisant la stabilité de l'entraînement.</a:t>
            </a:r>
          </a:p>
          <a:p>
            <a:r>
              <a:rPr lang="fr-FR" sz="1400" b="1" dirty="0"/>
              <a:t>Évaluation des Performances</a:t>
            </a:r>
            <a:endParaRPr lang="fr-FR" sz="1400" dirty="0"/>
          </a:p>
          <a:p>
            <a:pPr>
              <a:buFont typeface="Arial" panose="020B0604020202020204" pitchFamily="34" charset="0"/>
              <a:buChar char="•"/>
            </a:pPr>
            <a:r>
              <a:rPr lang="fr-FR" sz="1400" dirty="0"/>
              <a:t>Suivi des métriques telles que la perte (indiquant la performance du modèle) et la précision (mesurant le nombre de bonnes classifications) tout au long de l'entraînement.</a:t>
            </a:r>
          </a:p>
          <a:p>
            <a:pPr>
              <a:buFont typeface="Arial" panose="020B0604020202020204" pitchFamily="34" charset="0"/>
              <a:buChar char="•"/>
            </a:pPr>
            <a:r>
              <a:rPr lang="fr-FR" sz="1400" dirty="0"/>
              <a:t>Validation régulière du modèle sur un ensemble de données distinct pour éviter le surajustement.</a:t>
            </a:r>
          </a:p>
          <a:p>
            <a:pPr marL="0" indent="0">
              <a:buNone/>
            </a:pPr>
            <a:endParaRPr lang="fr-FR" sz="1400" dirty="0"/>
          </a:p>
          <a:p>
            <a:endParaRPr lang="fr-FR" dirty="0"/>
          </a:p>
        </p:txBody>
      </p:sp>
    </p:spTree>
    <p:extLst>
      <p:ext uri="{BB962C8B-B14F-4D97-AF65-F5344CB8AC3E}">
        <p14:creationId xmlns:p14="http://schemas.microsoft.com/office/powerpoint/2010/main" val="3521041889"/>
      </p:ext>
    </p:extLst>
  </p:cSld>
  <p:clrMapOvr>
    <a:masterClrMapping/>
  </p:clrMapOvr>
</p:sld>
</file>

<file path=ppt/theme/theme1.xml><?xml version="1.0" encoding="utf-8"?>
<a:theme xmlns:a="http://schemas.openxmlformats.org/drawingml/2006/main" name="Thème Offic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1403</Words>
  <Application>Microsoft Macintosh PowerPoint</Application>
  <PresentationFormat>Grand écran</PresentationFormat>
  <Paragraphs>77</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Calibri Light</vt:lpstr>
      <vt:lpstr>Courier New</vt:lpstr>
      <vt:lpstr>Thème Office 2013 – 2022</vt:lpstr>
      <vt:lpstr>Preuve de concept</vt:lpstr>
      <vt:lpstr>Présentation du projet</vt:lpstr>
      <vt:lpstr>Démarche et recherche </vt:lpstr>
      <vt:lpstr>Présentation PowerPoint</vt:lpstr>
      <vt:lpstr>Alternatives envisagées</vt:lpstr>
      <vt:lpstr>Présentation du dataset</vt:lpstr>
      <vt:lpstr>InceptionV3 tunings des paramètres</vt:lpstr>
      <vt:lpstr>Résultats de inception V3</vt:lpstr>
      <vt:lpstr>Méthodologie et Choix de Paramètres</vt:lpstr>
      <vt:lpstr>Resultat du Vit B16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Preuve de concept</dc:title>
  <dc:creator>Bahia Benali</dc:creator>
  <cp:lastModifiedBy>Bahia Benali</cp:lastModifiedBy>
  <cp:revision>2</cp:revision>
  <dcterms:created xsi:type="dcterms:W3CDTF">2024-10-25T13:58:48Z</dcterms:created>
  <dcterms:modified xsi:type="dcterms:W3CDTF">2024-11-10T16:01:47Z</dcterms:modified>
</cp:coreProperties>
</file>