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62" r:id="rId6"/>
    <p:sldId id="263" r:id="rId7"/>
    <p:sldId id="26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BCB9F7-4A9F-4DD7-AD0A-728AEA1D1F48}">
          <p14:sldIdLst>
            <p14:sldId id="256"/>
            <p14:sldId id="257"/>
            <p14:sldId id="267"/>
            <p14:sldId id="266"/>
            <p14:sldId id="262"/>
            <p14:sldId id="263"/>
            <p14:sldId id="268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7C9"/>
    <a:srgbClr val="AECDE9"/>
    <a:srgbClr val="2E6C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Endurace\Burndown%20sprin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127571704363232E-2"/>
          <c:y val="0.10690948798009371"/>
          <c:w val="0.86398449612403105"/>
          <c:h val="0.78487969977204197"/>
        </c:manualLayout>
      </c:layout>
      <c:barChart>
        <c:barDir val="col"/>
        <c:grouping val="clustered"/>
        <c:varyColors val="0"/>
        <c:ser>
          <c:idx val="3"/>
          <c:order val="2"/>
          <c:tx>
            <c:v>Pontos de história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'Aba auxiliar - TabelaBurnDown'!$A$4:$A$24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'Aba auxiliar - TabelaBurnDown'!$D$4:$D$24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9</c:v>
                </c:pt>
                <c:pt idx="10">
                  <c:v>8</c:v>
                </c:pt>
                <c:pt idx="11">
                  <c:v>4</c:v>
                </c:pt>
                <c:pt idx="12">
                  <c:v>4</c:v>
                </c:pt>
                <c:pt idx="13">
                  <c:v>0</c:v>
                </c:pt>
                <c:pt idx="14">
                  <c:v>6</c:v>
                </c:pt>
                <c:pt idx="15">
                  <c:v>0</c:v>
                </c:pt>
                <c:pt idx="16">
                  <c:v>8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65-49AF-ADBC-742597A6DF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3594752"/>
        <c:axId val="174879232"/>
      </c:barChart>
      <c:lineChart>
        <c:grouping val="standard"/>
        <c:varyColors val="0"/>
        <c:ser>
          <c:idx val="1"/>
          <c:order val="0"/>
          <c:tx>
            <c:strRef>
              <c:f>'Aba auxiliar - TabelaBurnDown'!$B$3</c:f>
              <c:strCache>
                <c:ptCount val="1"/>
                <c:pt idx="0">
                  <c:v>Linha ideal</c:v>
                </c:pt>
              </c:strCache>
            </c:strRef>
          </c:tx>
          <c:spPr>
            <a:ln w="381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elete val="1"/>
          </c:dLbls>
          <c:cat>
            <c:numRef>
              <c:f>'Aba auxiliar - TabelaBurnDown'!$A$4:$A$24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'Aba auxiliar - TabelaBurnDown'!$B$4:$B$24</c:f>
              <c:numCache>
                <c:formatCode>0</c:formatCode>
                <c:ptCount val="21"/>
                <c:pt idx="0">
                  <c:v>48.571428571428569</c:v>
                </c:pt>
                <c:pt idx="1">
                  <c:v>46.142857142857146</c:v>
                </c:pt>
                <c:pt idx="2">
                  <c:v>43.714285714285715</c:v>
                </c:pt>
                <c:pt idx="3">
                  <c:v>41.285714285714285</c:v>
                </c:pt>
                <c:pt idx="4">
                  <c:v>38.857142857142861</c:v>
                </c:pt>
                <c:pt idx="5">
                  <c:v>36.428571428571431</c:v>
                </c:pt>
                <c:pt idx="6">
                  <c:v>34</c:v>
                </c:pt>
                <c:pt idx="7">
                  <c:v>31.571428571428573</c:v>
                </c:pt>
                <c:pt idx="8">
                  <c:v>29.142857142857146</c:v>
                </c:pt>
                <c:pt idx="9">
                  <c:v>26.714285714285715</c:v>
                </c:pt>
                <c:pt idx="10">
                  <c:v>24.285714285714288</c:v>
                </c:pt>
                <c:pt idx="11">
                  <c:v>21.857142857142861</c:v>
                </c:pt>
                <c:pt idx="12">
                  <c:v>19.428571428571431</c:v>
                </c:pt>
                <c:pt idx="13">
                  <c:v>17</c:v>
                </c:pt>
                <c:pt idx="14">
                  <c:v>14.571428571428577</c:v>
                </c:pt>
                <c:pt idx="15">
                  <c:v>12.142857142857146</c:v>
                </c:pt>
                <c:pt idx="16">
                  <c:v>9.7142857142857153</c:v>
                </c:pt>
                <c:pt idx="17">
                  <c:v>7.2857142857142918</c:v>
                </c:pt>
                <c:pt idx="18">
                  <c:v>4.8571428571428612</c:v>
                </c:pt>
                <c:pt idx="19">
                  <c:v>2.4285714285714306</c:v>
                </c:pt>
                <c:pt idx="2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365-49AF-ADBC-742597A6DFC5}"/>
            </c:ext>
          </c:extLst>
        </c:ser>
        <c:ser>
          <c:idx val="2"/>
          <c:order val="1"/>
          <c:tx>
            <c:strRef>
              <c:f>'Aba auxiliar - TabelaBurnDown'!$C$3</c:f>
              <c:strCache>
                <c:ptCount val="1"/>
                <c:pt idx="0">
                  <c:v>Andamento real</c:v>
                </c:pt>
              </c:strCache>
            </c:strRef>
          </c:tx>
          <c:spPr>
            <a:ln w="38100" cap="rnd">
              <a:solidFill>
                <a:srgbClr val="244D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elete val="1"/>
          </c:dLbls>
          <c:trendline>
            <c:name>Trendlinie</c:nam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'Aba auxiliar - TabelaBurnDown'!$A$4:$A$24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</c:numCache>
            </c:numRef>
          </c:cat>
          <c:val>
            <c:numRef>
              <c:f>'Aba auxiliar - TabelaBurnDown'!$C$4:$C$24</c:f>
              <c:numCache>
                <c:formatCode>General</c:formatCode>
                <c:ptCount val="21"/>
                <c:pt idx="0">
                  <c:v>51</c:v>
                </c:pt>
                <c:pt idx="1">
                  <c:v>51</c:v>
                </c:pt>
                <c:pt idx="2">
                  <c:v>51</c:v>
                </c:pt>
                <c:pt idx="3">
                  <c:v>43</c:v>
                </c:pt>
                <c:pt idx="4">
                  <c:v>41</c:v>
                </c:pt>
                <c:pt idx="5">
                  <c:v>41</c:v>
                </c:pt>
                <c:pt idx="6">
                  <c:v>41</c:v>
                </c:pt>
                <c:pt idx="7">
                  <c:v>41</c:v>
                </c:pt>
                <c:pt idx="8">
                  <c:v>41</c:v>
                </c:pt>
                <c:pt idx="9">
                  <c:v>32</c:v>
                </c:pt>
                <c:pt idx="10">
                  <c:v>24</c:v>
                </c:pt>
                <c:pt idx="11">
                  <c:v>20</c:v>
                </c:pt>
                <c:pt idx="12">
                  <c:v>16</c:v>
                </c:pt>
                <c:pt idx="13">
                  <c:v>16</c:v>
                </c:pt>
                <c:pt idx="14">
                  <c:v>10</c:v>
                </c:pt>
                <c:pt idx="15">
                  <c:v>10</c:v>
                </c:pt>
                <c:pt idx="16">
                  <c:v>2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365-49AF-ADBC-742597A6DFC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3594752"/>
        <c:axId val="174879232"/>
      </c:lineChart>
      <c:catAx>
        <c:axId val="203594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de-DE" sz="11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rgbClr val="FF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79232"/>
        <c:crosses val="autoZero"/>
        <c:auto val="1"/>
        <c:lblAlgn val="ctr"/>
        <c:lblOffset val="100"/>
        <c:tickLblSkip val="1"/>
        <c:noMultiLvlLbl val="0"/>
      </c:catAx>
      <c:valAx>
        <c:axId val="174879232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de-DE" sz="1100">
                    <a:latin typeface="Arial" panose="020B0604020202020204" pitchFamily="34" charset="0"/>
                    <a:cs typeface="Arial" panose="020B0604020202020204" pitchFamily="34" charset="0"/>
                  </a:rPr>
                  <a:t>Pontos de história</a:t>
                </a:r>
              </a:p>
            </c:rich>
          </c:tx>
          <c:layout>
            <c:manualLayout>
              <c:xMode val="edge"/>
              <c:yMode val="edge"/>
              <c:x val="3.7209302325581402E-2"/>
              <c:y val="0.382313427635705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594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085398461945576"/>
          <c:y val="8.9022812381575916E-2"/>
          <c:w val="0.31057963516715498"/>
          <c:h val="0.1426127705696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0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8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4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5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8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6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3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1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9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7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0F5-7229-439F-A7EB-C39569D88A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99B99-4FE4-460F-9523-6E99E2FF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D0F5-7229-439F-A7EB-C39569D88A83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99B99-4FE4-460F-9523-6E99E2FF0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9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3"/>
          <a:stretch/>
        </p:blipFill>
        <p:spPr>
          <a:xfrm>
            <a:off x="4452514" y="178106"/>
            <a:ext cx="3202089" cy="21056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52514" y="2406730"/>
            <a:ext cx="3202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2E6CA4"/>
                </a:solidFill>
                <a:latin typeface="Bahnschrift Condensed" panose="020B0502040204020203" pitchFamily="34" charset="0"/>
              </a:rPr>
              <a:t>ENDURANCE</a:t>
            </a:r>
            <a:endParaRPr lang="en-US" sz="700" dirty="0">
              <a:solidFill>
                <a:srgbClr val="2E6CA4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882900" y="3606800"/>
            <a:ext cx="2616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950954" y="3473450"/>
            <a:ext cx="266700" cy="2667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6669508" y="3606800"/>
            <a:ext cx="2616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89956" y="4278336"/>
            <a:ext cx="45272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rgbClr val="2E6CA4"/>
                </a:solidFill>
                <a:latin typeface="Impact" panose="020B0806030902050204" pitchFamily="34" charset="0"/>
              </a:rPr>
              <a:t>SPRINT</a:t>
            </a:r>
            <a:r>
              <a:rPr lang="pt-BR" sz="9600" dirty="0">
                <a:latin typeface="Impact" panose="020B0806030902050204" pitchFamily="34" charset="0"/>
              </a:rPr>
              <a:t> </a:t>
            </a:r>
            <a:r>
              <a:rPr lang="pt-BR" sz="9600" dirty="0">
                <a:solidFill>
                  <a:srgbClr val="2E6CA4"/>
                </a:solidFill>
                <a:latin typeface="Impact" panose="020B0806030902050204" pitchFamily="34" charset="0"/>
              </a:rPr>
              <a:t>2</a:t>
            </a:r>
            <a:endParaRPr lang="en-US" sz="9600" dirty="0">
              <a:solidFill>
                <a:srgbClr val="2E6CA4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trello-members.s3.amazonaws.com/5c617746cc6e097a19688e2f/489389b28f05dee3ab5297f8a180cbd6/orig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366">
            <a:off x="8111966" y="4120930"/>
            <a:ext cx="1505385" cy="149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4690">
            <a:off x="8215892" y="1619035"/>
            <a:ext cx="1504312" cy="150431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852" y="1395233"/>
            <a:ext cx="1526945" cy="152694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41"/>
          <a:stretch/>
        </p:blipFill>
        <p:spPr>
          <a:xfrm rot="21378855">
            <a:off x="5213360" y="4329468"/>
            <a:ext cx="1527661" cy="1495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6219">
            <a:off x="2021276" y="1579682"/>
            <a:ext cx="1433670" cy="1531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0009">
            <a:off x="1795755" y="1307851"/>
            <a:ext cx="2015517" cy="23695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3"/>
          <a:stretch/>
        </p:blipFill>
        <p:spPr>
          <a:xfrm>
            <a:off x="10408815" y="5626406"/>
            <a:ext cx="1544558" cy="1015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2E6CA4"/>
                </a:solidFill>
                <a:latin typeface="Impact" panose="020B0806030902050204" pitchFamily="34" charset="0"/>
              </a:rPr>
              <a:t>INTEGRANTES</a:t>
            </a:r>
            <a:endParaRPr lang="en-US" sz="6000" dirty="0">
              <a:solidFill>
                <a:srgbClr val="2E6CA4"/>
              </a:solidFill>
              <a:latin typeface="Impact" panose="020B0806030902050204" pitchFamily="34" charset="0"/>
            </a:endParaRPr>
          </a:p>
        </p:txBody>
      </p:sp>
      <p:pic>
        <p:nvPicPr>
          <p:cNvPr id="1026" name="Picture 2" descr="Pode ser uma imagem de 1 pesso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06705">
            <a:off x="2271833" y="4136498"/>
            <a:ext cx="1495954" cy="157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433" y="1133705"/>
            <a:ext cx="2015517" cy="23695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6909">
            <a:off x="7932990" y="1366873"/>
            <a:ext cx="2015517" cy="23695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2818">
            <a:off x="2056415" y="3892343"/>
            <a:ext cx="2015517" cy="23695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9734">
            <a:off x="4969432" y="4087186"/>
            <a:ext cx="2015517" cy="23695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4697">
            <a:off x="7847269" y="3821464"/>
            <a:ext cx="2015517" cy="23695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995528">
            <a:off x="2614812" y="305599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Gill Sans MT" panose="020B0502020104020203" pitchFamily="34" charset="0"/>
              </a:rPr>
              <a:t>Bahij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36947" y="2909478"/>
            <a:ext cx="108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Gill Sans MT" panose="020B0502020104020203" pitchFamily="34" charset="0"/>
              </a:rPr>
              <a:t>Leonardo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984767">
            <a:off x="8235925" y="3057387"/>
            <a:ext cx="936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Gill Sans MT" panose="020B0502020104020203" pitchFamily="34" charset="0"/>
              </a:rPr>
              <a:t>Jeferson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21293885">
            <a:off x="2748790" y="5648944"/>
            <a:ext cx="74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Gill Sans MT" panose="020B0502020104020203" pitchFamily="34" charset="0"/>
              </a:rPr>
              <a:t>Senne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21293885">
            <a:off x="5423195" y="58658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Gill Sans MT" panose="020B0502020104020203" pitchFamily="34" charset="0"/>
              </a:rPr>
              <a:t>Maximiles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500571">
            <a:off x="8237625" y="5583906"/>
            <a:ext cx="932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Gill Sans MT" panose="020B0502020104020203" pitchFamily="34" charset="0"/>
              </a:rPr>
              <a:t>Rodrigo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3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3"/>
          <a:stretch/>
        </p:blipFill>
        <p:spPr>
          <a:xfrm>
            <a:off x="10408815" y="5626406"/>
            <a:ext cx="1544558" cy="1015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2E6CA4"/>
                </a:solidFill>
                <a:latin typeface="Impact" panose="020B0806030902050204" pitchFamily="34" charset="0"/>
              </a:rPr>
              <a:t>BURNDOWN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70FF18-A198-46FC-A9AB-2AC59D09F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56" y="869723"/>
            <a:ext cx="9055287" cy="51185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533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3"/>
          <a:stretch/>
        </p:blipFill>
        <p:spPr>
          <a:xfrm>
            <a:off x="10408815" y="5626406"/>
            <a:ext cx="1544558" cy="1015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2E6CA4"/>
                </a:solidFill>
                <a:latin typeface="Impact" panose="020B0806030902050204" pitchFamily="34" charset="0"/>
              </a:rPr>
              <a:t>BURNDOWN</a:t>
            </a:r>
          </a:p>
        </p:txBody>
      </p:sp>
      <p:graphicFrame>
        <p:nvGraphicFramePr>
          <p:cNvPr id="7" name="Diagramm 14">
            <a:extLst>
              <a:ext uri="{FF2B5EF4-FFF2-40B4-BE49-F238E27FC236}">
                <a16:creationId xmlns:a16="http://schemas.microsoft.com/office/drawing/2014/main" id="{54B1C02F-1D39-F847-9FB0-BD434C644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028979"/>
              </p:ext>
            </p:extLst>
          </p:nvPr>
        </p:nvGraphicFramePr>
        <p:xfrm>
          <a:off x="1349148" y="285069"/>
          <a:ext cx="9493704" cy="6287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74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3"/>
          <a:stretch/>
        </p:blipFill>
        <p:spPr>
          <a:xfrm>
            <a:off x="10408815" y="5626406"/>
            <a:ext cx="1544558" cy="10156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0" y="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2E6CA4"/>
                </a:solidFill>
                <a:latin typeface="Impact" panose="020B0806030902050204" pitchFamily="34" charset="0"/>
              </a:rPr>
              <a:t>TECNOLOGIAS EMPREGADAS</a:t>
            </a:r>
            <a:endParaRPr lang="en-US" sz="6000" dirty="0">
              <a:solidFill>
                <a:srgbClr val="2E6CA4"/>
              </a:solidFill>
              <a:latin typeface="Impact" panose="020B0806030902050204" pitchFamily="34" charset="0"/>
            </a:endParaRPr>
          </a:p>
        </p:txBody>
      </p:sp>
      <p:pic>
        <p:nvPicPr>
          <p:cNvPr id="1026" name="Picture 2" descr="Heroku: infraestrutura pronta para uso em cloud - Blog 4Linux">
            <a:extLst>
              <a:ext uri="{FF2B5EF4-FFF2-40B4-BE49-F238E27FC236}">
                <a16:creationId xmlns:a16="http://schemas.microsoft.com/office/drawing/2014/main" id="{F794CD90-E492-489C-9DF8-0345B7E9D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60" y="1746541"/>
            <a:ext cx="3728679" cy="157449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FC5F628-A8AC-4333-B0B5-3010638B2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931" y="1330020"/>
            <a:ext cx="2407533" cy="24075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C00043C-E922-4B47-8371-F5619189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26000" y1="54000" x2="39000" y2="62286"/>
                        <a14:foregroundMark x1="28000" y1="53143" x2="76333" y2="58857"/>
                        <a14:foregroundMark x1="52333" y1="9143" x2="52333" y2="9143"/>
                        <a14:foregroundMark x1="55667" y1="10571" x2="60167" y2="24286"/>
                        <a14:foregroundMark x1="62333" y1="23143" x2="71333" y2="28286"/>
                        <a14:foregroundMark x1="74000" y1="32000" x2="85000" y2="42857"/>
                        <a14:foregroundMark x1="87667" y1="44857" x2="97333" y2="55714"/>
                        <a14:foregroundMark x1="97167" y1="66571" x2="96833" y2="83143"/>
                        <a14:foregroundMark x1="90333" y1="92000" x2="78333" y2="97714"/>
                        <a14:foregroundMark x1="70667" y1="96857" x2="25333" y2="96571"/>
                        <a14:foregroundMark x1="15000" y1="94571" x2="5833" y2="79429"/>
                        <a14:foregroundMark x1="3833" y1="70857" x2="4167" y2="46286"/>
                        <a14:foregroundMark x1="9000" y1="39714" x2="18333" y2="28571"/>
                        <a14:foregroundMark x1="26000" y1="24857" x2="23500" y2="40857"/>
                        <a14:foregroundMark x1="26833" y1="21143" x2="35167" y2="6857"/>
                        <a14:foregroundMark x1="41167" y1="6000" x2="46667" y2="3714"/>
                        <a14:backgroundMark x1="18000" y1="12857" x2="1167" y2="22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116" y="3609792"/>
            <a:ext cx="3824309" cy="223084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97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3"/>
          <a:stretch/>
        </p:blipFill>
        <p:spPr>
          <a:xfrm>
            <a:off x="10408815" y="5626406"/>
            <a:ext cx="1544558" cy="1015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79262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2E6CA4"/>
                </a:solidFill>
                <a:latin typeface="Impact" panose="020B0806030902050204" pitchFamily="34" charset="0"/>
              </a:rPr>
              <a:t>DEMONSTRAÇÃO</a:t>
            </a:r>
            <a:endParaRPr lang="en-US" sz="6000" dirty="0">
              <a:solidFill>
                <a:srgbClr val="2E6CA4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78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3"/>
          <a:stretch/>
        </p:blipFill>
        <p:spPr>
          <a:xfrm>
            <a:off x="10408815" y="5626406"/>
            <a:ext cx="1544558" cy="1015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1590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2E6CA4"/>
                </a:solidFill>
                <a:latin typeface="Impact" panose="020B0806030902050204" pitchFamily="34" charset="0"/>
              </a:rPr>
              <a:t>PARA A PROXIMA SPRINT</a:t>
            </a:r>
            <a:endParaRPr lang="en-US" sz="6000" dirty="0">
              <a:solidFill>
                <a:srgbClr val="2E6CA4"/>
              </a:solidFill>
              <a:latin typeface="Impact" panose="020B080603090205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82C5BE-9F5E-4077-A622-69537AEAA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72" y="1126526"/>
            <a:ext cx="9803539" cy="53753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858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3"/>
          <a:stretch/>
        </p:blipFill>
        <p:spPr>
          <a:xfrm>
            <a:off x="10408815" y="5626406"/>
            <a:ext cx="1544558" cy="10156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" y="46933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2E6CA4"/>
                </a:solidFill>
                <a:latin typeface="Impact" panose="020B0806030902050204" pitchFamily="34" charset="0"/>
              </a:rPr>
              <a:t>AGRADECIMENTOS</a:t>
            </a:r>
            <a:endParaRPr lang="en-US" sz="6000" dirty="0">
              <a:solidFill>
                <a:srgbClr val="2E6CA4"/>
              </a:solidFill>
              <a:latin typeface="Impact" panose="020B0806030902050204" pitchFamily="34" charset="0"/>
            </a:endParaRPr>
          </a:p>
        </p:txBody>
      </p:sp>
      <p:sp>
        <p:nvSpPr>
          <p:cNvPr id="2" name="AutoShape 2" descr="data:image/png;base64,iVBORw0KGgoAAAANSUhEUgAAAMgAAADICAYAAACtWK6eAAAAAXNSR0IArs4c6QAADUZJREFUeF7tnduW2zgORaf+/6NrVsq9HJcii9zUgShZu58hkDwXAKST9Nf39/f3//xPBERgFYEvDaIyROA9AhpEdYjABgIaRHmIgAZRAyIwhoAdZAw3v7oJAhrkJkR7zDEENMgYbn51EwQ0yE2I9phjCGiQMdz86iYIaJCbEO0xxxDQIGO4+dVNENAgNyHaY44hMGSQr6+vsdUO/or+Ocx356rO86nrHkx3cznK45+EGuQF1k8V6jthVJ+3qdiDAzTIAnAKSLVgZgl11roH67+5HNWDHWQBqQZ5AEKF9KkjtwbRIKtVV4P8hcU7iHeQf0yiQYoMQoFtDo2dAanR6N1yVxkh3u1/1h3kE/QQ7SCfAMiayDTIdqWqLlCddfIZltyPBulAX4NokA6ZvMxlb34otIMgGA8LdsQae52Lv2JpkMM0jxbSIBok8lzpJX1MSMmZHzn/TXByP4fcQVIzfKoSnm0/KWNW41Odn5ojtZ+tdTUIZeUlvpogauTUfmgFTsVTKlLn1SALBKjwzvb7QvV+UoKnAtYgFIFFPAWcxtPt0fz0EYMaObUfDfLyYjvyb/OmAJwlSCq86ortHYQqYfsxgerTEcsRC73yUYGl4qlNUh1Tg3QiP6uzdG6vGZYSTErwdD/NAxaN3BqkE3kN8gBKg9z8DpKa+VN3k07/NsNoxT5bfPOAdpBtiFKEapDsJTfVcTQIReDgiuGI5Yi1lOgtf0m3g9hBemu1BulAio4QKQPO+mGxA5JfIRSfWZ2a4vnzYHHHHwqrBaBBxjoU5aX6TqpBOhmhFVKDaJBVDVBHd+rzGUbzj7TUtT1pkG2mKD6OWAs8rwSIBqFlK/fDIl35iILpHaSDFVohHbEcsdCI1aHBXSHVAq4e1ejhU5WTdvbUuvS8ND6lh8Mu6fSAND4FSCpPqoO8y5MSqgZpK+2QEau9jX0RKWGn8miQ7RFrH9vtr5M8apAXvJPAkst+m/LfEXaQ7KvaVjYNokG6/ZkyZveCg4HJQqdBNEi3DDVIJ1T0cteZNh6WIpRWJOPjVEYSjrxGRjtI5BTBJBrkAeYswwapjKTSIAsYNYgGeZWEBtEgq5XWDjL+7OyI9SIpO06240TmomASO4gdxA6yYajDDBI09ZRUqVc42nGmHHZg0REhDSxziU+GRqxLnGxjkxpkm0EN8hcfDbLD7XaQHeBd5FMNsoMoDbIDvIt8qkF2EKVBdoB3kU81yA6iNMgO8C7y6ZBBPvWSmxI8veTSH/Leaas6D9U0xaH6XHT/f+I1yAtqGuQBRnUBpEJNGZ+uq0EWiGkQDbI0kR3EDvJPYbWD7PwdpBrAVH7aUu0gdhA7yIZrNIgGiRiEvja8i6evHKnLGs1DOxo9F+101fEpfCgOdF2qQ7qf4Us63ZgGqZZ0Nj8VKo2n+qHCTu1Hg5zkFSsr7/3ZqMBovAbp5GhWZaCEOmI9CKV3tKvwuyXXoWdeWgEcsTorxknCUgVEgywIra60lDhqZFohU8Y/iS+e26A40/gUL9V5hu8gswBJGTCVhwo7hRtdNxWfwo3iQNdNFq6hEYseMOV0CtTZOkIKt5TgaZ5q/FN8aZBOZlOA01k6VRA6j3lYmAbphDpVCWmeaoKSlWctFz1vJx2HhVXjnypoSR4dsTrkZQd5gKRBOsSyBRQVEq2o1QQlK48dJPe7CeU9yWO0g6Q2Ro3T6etnWCp/Kg+9s9DzpuJTBfAqOvlpBt/01MFWS4UxsNXVJVLCTuWhOKQET/NQ/GnlT+WnebZw0CAv6FBgNci2xTRIZwm6ivCuss9O2ONhKXwcsRYIpICleejoQvPbQewgaIa/SmVICTuVhxo53ho6E6YKyFV0MnxJTxE664ehWcKuFhgVHr0jdProGZY6b0ondD8aZOcoSAsFJSgl4JTANAhFYBFPCa0mjuanAtYg24KheNLOntJb/JmXCmNW69cgD+QpDjvrpCOWBhl7vUlVVCpgDbJdKOwgnaMgFTAtFDQ/HSFmdWq6bgo3ig/Ff/olnQJLZ9QUETRPqsLTPDSeCozmp4I8G78aZMF4itBqIdH81QanhY7uJ8ULzaNBNEjKa6t5qCDtIJ100Evl2YjoPObwaw/NTyt2Kv/ZeKH7sYPYQVJesIP0IJm69NlBetDeH5PiyztIJxcU8JGWt7aV6tm18/jNsGrj01FqFv4pnaTybBE39BemKBGpCkPXpQKggDcd0TnCpQxejU8qP8WZFpak3jTIC5qUOA3yQIAanOKsQajSFvGUIFoJd27v+TklmnZAeq5Z+TVIp6JmEUSF1HmcZpgG2e44dDRKGc07SFO6Y8R1prWDdHb8jzcIFQytABRA2imqOxrFh56X4kk7Gt0/xZOOyjSe7v/nfjXy72KNLLT2DSWUCkaDbDOlQdpK1iAvGNGKRw3YpqMvIiXsVJ5ZhcsO0qeXt39jjgpYg2TvYhRPKnga3ymnX2F2EDvIP7q5yuirQTotX12pOrfxDEsJjI4udF1HrDaz0Q5yhKMrL/ttuPoiUobtW60dlTLCrDzV624hqEHa+sIRGiT7eqZBsAR/f0BHi53LNT/XIBpkFQFHrAcsGkSDaJANDWgQDaJBNMjwqx29U9B4+vp32CW9OZzvDEiNcNV3llkdhK5L6aC40f2k8qd08gef6CsWBZzGpw5OiaD7rBZGskKSs1HcqnGgnYXuR4MQdYBYSgQVngbZfgxJFVINAkRPQjXIMa95dpCFKlOVIVWxU5U8tR9qTGL6n2r69YU+oftJ5U/pxA6C6O4PrhZGypj9J3pEpgT8bt1U/ukGSW3gjICskVd93pShaJ6UQeiokzJ4Sj9bOAy9YlULhgKY2g+tbFSQqX2m8miQNgIapI0R/nefrmK0jqP/CqHGrK7w1fmH7yAUKCoYO8i2dFP4a5A2AnaQNkZ2kP8wosasrvDV+e0gHebYer3xDvIA0Eu6QlpFgFbUThifYTR/Kp7uszqeGpAWrvgrFr1T0A1Toqv3c5X8FDc6olQb4Wx3z+ERq1owlOjq/VwlP8VNg7QtP3RJrxYMJbp6P1fJT3HTIBpkFQE68mmQtpAqI7yDLNCllfAqAqYiojik4uk+q+MvZ5BqImiFp/upJnTWfui6ZxuxKO/VPA5f0quJoEDR/VQDO2s/dF0N0lbC0CW9mggN0iZuLaKal7Fd9X9Fee/PPB6pQcaxe/slFWpqC3RdO0gbeQ3SxghHUKHiBd58QNfVIG3kNUgbIxxBhYoX0CApyJp5hgzSzHryAFo56TMjPf5V8qfuCLSAUL7e4T+yfw3SoearCJgKgwpvRGBnekwY2b8G0SAdCDxCRgSmQbrhPU9gqnLSPNUVvjq/BjmPhkt3QoXtiGUHKRXk2ZJrkAcjKRwovx9/SafAUgBT8anKPytPaqR5hyflkeJA4884Ig5d0imwKcHTPFchiFZUioMGGR8RNUiH2mYZzQ6yLWxaqEfw1CAapAOBMaHOKix0VNsCQIN0yGMW0SMVr+M4z5BUBaYjYvW6GqRTBbOETQmiAus8fjOsWqhXwf+wDlJd8ehlkxKU2j8VXlPJiwB6rrMZluJTfV4NskCgumJTAWiQbQQ0CFXITsFrkOylm9JHC4gGoQhrkFXEqoU3awTVIBoEIVAtmLN12OrzegfZ2XGQegf+jBPNXy0YDfKXkejvICniql9dzjaKUEGm9k9fBamRaTwd4apx+LN/DdLBIjV+imi6Li0sGqRNvgZpY4T/BzEapAPUlZAUbqlCYQfp5JFW8hTRdN2UMOjo0gljMyyFWwoHDdKk7BFAhZoimq6bEoYG8ZLeaQ0NgoDaGZwqLKlCcdsOQi+ntJJXE71Th8/Pz3Yuuh+KA+VFgywQTj23UiLONtJQHGjBoRU+hQ/lRYNokFWtapCb30FoxaOtn1aqVIVMjRwaRINEKucsIVEjpEaaauPTQkRxoPt3xHLEihQK2pFThtUgCwRohaHxlDhKUKrjpAQ567wUN1r5kzj7R0062KIEUQFX5+844q+Qq+9HgxSNRrMq6tUFSQtCtWE1iAZBd4dqQWqQgwVJKzmtGPRZtbrCV+fXIA8ERnD2DtKhnhFg19JSI3ds7VcINT4tRFfZTxLnQwxCgaXxFBAaT0eIlKHouhS3VDw975Xw1yAvKplFNBVqqlPQdVMdR4OkkO/MQwGn8bSSU6N1HvMZpkEeUKR43MLfDmIHof78J54WhJSwU3k0yAKBFLCpPFShdhA7CNIMFSqNd8TapsMO0lmBkaoPCKZ/FmtWPDXgAdChJShu1Zf9VP6fe843tf8B/3IgYmcjmBI3K16DPBCgUqSjJs2vQRbK1CBjpYnilqrwGmSMr+dXlLhZ8XYQO8hOqY99Pkvw1Y8AY2jUfUVxtoPUcYEyU+JmxdtBPqyDIJUaLAIXRmDoFevC53XrIoAQ0CAILoPvhoAGuRvjnhchoEEQXAbfDQENcjfGPS9CQIMguAy+GwIa5G6Me16EgAZBcBl8NwQ0yN0Y97wIAQ2C4DL4bghokLsx7nkRAhoEwWXw3RD4Pz/QlreLkaP3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data:image/png;base64,iVBORw0KGgoAAAANSUhEUgAAAMgAAADICAYAAACtWK6eAAAAAXNSR0IArs4c6QAADUZJREFUeF7tnduW2zgORaf+/6NrVsq9HJcii9zUgShZu58hkDwXAKST9Nf39/f3//xPBERgFYEvDaIyROA9AhpEdYjABgIaRHmIgAZRAyIwhoAdZAw3v7oJAhrkJkR7zDEENMgYbn51EwQ0yE2I9phjCGiQMdz86iYIaJCbEO0xxxDQIGO4+dVNENAgNyHaY44hMGSQr6+vsdUO/or+Ocx356rO86nrHkx3cznK45+EGuQF1k8V6jthVJ+3qdiDAzTIAnAKSLVgZgl11roH67+5HNWDHWQBqQZ5AEKF9KkjtwbRIKtVV4P8hcU7iHeQf0yiQYoMQoFtDo2dAanR6N1yVxkh3u1/1h3kE/QQ7SCfAMiayDTIdqWqLlCddfIZltyPBulAX4NokA6ZvMxlb34otIMgGA8LdsQae52Lv2JpkMM0jxbSIBok8lzpJX1MSMmZHzn/TXByP4fcQVIzfKoSnm0/KWNW41Odn5ojtZ+tdTUIZeUlvpogauTUfmgFTsVTKlLn1SALBKjwzvb7QvV+UoKnAtYgFIFFPAWcxtPt0fz0EYMaObUfDfLyYjvyb/OmAJwlSCq86ortHYQqYfsxgerTEcsRC73yUYGl4qlNUh1Tg3QiP6uzdG6vGZYSTErwdD/NAxaN3BqkE3kN8gBKg9z8DpKa+VN3k07/NsNoxT5bfPOAdpBtiFKEapDsJTfVcTQIReDgiuGI5Yi1lOgtf0m3g9hBemu1BulAio4QKQPO+mGxA5JfIRSfWZ2a4vnzYHHHHwqrBaBBxjoU5aX6TqpBOhmhFVKDaJBVDVBHd+rzGUbzj7TUtT1pkG2mKD6OWAs8rwSIBqFlK/fDIl35iILpHaSDFVohHbEcsdCI1aHBXSHVAq4e1ejhU5WTdvbUuvS8ND6lh8Mu6fSAND4FSCpPqoO8y5MSqgZpK+2QEau9jX0RKWGn8miQ7RFrH9vtr5M8apAXvJPAkst+m/LfEXaQ7KvaVjYNokG6/ZkyZveCg4HJQqdBNEi3DDVIJ1T0cteZNh6WIpRWJOPjVEYSjrxGRjtI5BTBJBrkAeYswwapjKTSIAsYNYgGeZWEBtEgq5XWDjL+7OyI9SIpO06240TmomASO4gdxA6yYajDDBI09ZRUqVc42nGmHHZg0REhDSxziU+GRqxLnGxjkxpkm0EN8hcfDbLD7XaQHeBd5FMNsoMoDbIDvIt8qkF2EKVBdoB3kU81yA6iNMgO8C7y6ZBBPvWSmxI8veTSH/Leaas6D9U0xaH6XHT/f+I1yAtqGuQBRnUBpEJNGZ+uq0EWiGkQDbI0kR3EDvJPYbWD7PwdpBrAVH7aUu0gdhA7yIZrNIgGiRiEvja8i6evHKnLGs1DOxo9F+101fEpfCgOdF2qQ7qf4Us63ZgGqZZ0Nj8VKo2n+qHCTu1Hg5zkFSsr7/3ZqMBovAbp5GhWZaCEOmI9CKV3tKvwuyXXoWdeWgEcsTorxknCUgVEgywIra60lDhqZFohU8Y/iS+e26A40/gUL9V5hu8gswBJGTCVhwo7hRtdNxWfwo3iQNdNFq6hEYseMOV0CtTZOkIKt5TgaZ5q/FN8aZBOZlOA01k6VRA6j3lYmAbphDpVCWmeaoKSlWctFz1vJx2HhVXjnypoSR4dsTrkZQd5gKRBOsSyBRQVEq2o1QQlK48dJPe7CeU9yWO0g6Q2Ro3T6etnWCp/Kg+9s9DzpuJTBfAqOvlpBt/01MFWS4UxsNXVJVLCTuWhOKQET/NQ/GnlT+WnebZw0CAv6FBgNci2xTRIZwm6ivCuss9O2ONhKXwcsRYIpICleejoQvPbQewgaIa/SmVICTuVhxo53ho6E6YKyFV0MnxJTxE664ehWcKuFhgVHr0jdProGZY6b0ondD8aZOcoSAsFJSgl4JTANAhFYBFPCa0mjuanAtYg24KheNLOntJb/JmXCmNW69cgD+QpDjvrpCOWBhl7vUlVVCpgDbJdKOwgnaMgFTAtFDQ/HSFmdWq6bgo3ig/Ff/olnQJLZ9QUETRPqsLTPDSeCozmp4I8G78aZMF4itBqIdH81QanhY7uJ8ULzaNBNEjKa6t5qCDtIJ100Evl2YjoPObwaw/NTyt2Kv/ZeKH7sYPYQVJesIP0IJm69NlBetDeH5PiyztIJxcU8JGWt7aV6tm18/jNsGrj01FqFv4pnaTybBE39BemKBGpCkPXpQKggDcd0TnCpQxejU8qP8WZFpak3jTIC5qUOA3yQIAanOKsQajSFvGUIFoJd27v+TklmnZAeq5Z+TVIp6JmEUSF1HmcZpgG2e44dDRKGc07SFO6Y8R1prWDdHb8jzcIFQytABRA2imqOxrFh56X4kk7Gt0/xZOOyjSe7v/nfjXy72KNLLT2DSWUCkaDbDOlQdpK1iAvGNGKRw3YpqMvIiXsVJ5ZhcsO0qeXt39jjgpYg2TvYhRPKnga3ymnX2F2EDvIP7q5yuirQTotX12pOrfxDEsJjI4udF1HrDaz0Q5yhKMrL/ttuPoiUobtW60dlTLCrDzV624hqEHa+sIRGiT7eqZBsAR/f0BHi53LNT/XIBpkFQFHrAcsGkSDaJANDWgQDaJBNMjwqx29U9B4+vp32CW9OZzvDEiNcNV3llkdhK5L6aC40f2k8qd08gef6CsWBZzGpw5OiaD7rBZGskKSs1HcqnGgnYXuR4MQdYBYSgQVngbZfgxJFVINAkRPQjXIMa95dpCFKlOVIVWxU5U8tR9qTGL6n2r69YU+oftJ5U/pxA6C6O4PrhZGypj9J3pEpgT8bt1U/ukGSW3gjICskVd93pShaJ6UQeiokzJ4Sj9bOAy9YlULhgKY2g+tbFSQqX2m8miQNgIapI0R/nefrmK0jqP/CqHGrK7w1fmH7yAUKCoYO8i2dFP4a5A2AnaQNkZ2kP8wosasrvDV+e0gHebYer3xDvIA0Eu6QlpFgFbUThifYTR/Kp7uszqeGpAWrvgrFr1T0A1Toqv3c5X8FDc6olQb4Wx3z+ERq1owlOjq/VwlP8VNg7QtP3RJrxYMJbp6P1fJT3HTIBpkFQE68mmQtpAqI7yDLNCllfAqAqYiojik4uk+q+MvZ5BqImiFp/upJnTWfui6ZxuxKO/VPA5f0quJoEDR/VQDO2s/dF0N0lbC0CW9mggN0iZuLaKal7Fd9X9Fee/PPB6pQcaxe/slFWpqC3RdO0gbeQ3SxghHUKHiBd58QNfVIG3kNUgbIxxBhYoX0CApyJp5hgzSzHryAFo56TMjPf5V8qfuCLSAUL7e4T+yfw3SoearCJgKgwpvRGBnekwY2b8G0SAdCDxCRgSmQbrhPU9gqnLSPNUVvjq/BjmPhkt3QoXtiGUHKRXk2ZJrkAcjKRwovx9/SafAUgBT8anKPytPaqR5hyflkeJA4884Ig5d0imwKcHTPFchiFZUioMGGR8RNUiH2mYZzQ6yLWxaqEfw1CAapAOBMaHOKix0VNsCQIN0yGMW0SMVr+M4z5BUBaYjYvW6GqRTBbOETQmiAus8fjOsWqhXwf+wDlJd8ehlkxKU2j8VXlPJiwB6rrMZluJTfV4NskCgumJTAWiQbQQ0CFXITsFrkOylm9JHC4gGoQhrkFXEqoU3awTVIBoEIVAtmLN12OrzegfZ2XGQegf+jBPNXy0YDfKXkejvICniql9dzjaKUEGm9k9fBamRaTwd4apx+LN/DdLBIjV+imi6Li0sGqRNvgZpY4T/BzEapAPUlZAUbqlCYQfp5JFW8hTRdN2UMOjo0gljMyyFWwoHDdKk7BFAhZoimq6bEoYG8ZLeaQ0NgoDaGZwqLKlCcdsOQi+ntJJXE71Th8/Pz3Yuuh+KA+VFgywQTj23UiLONtJQHGjBoRU+hQ/lRYNokFWtapCb30FoxaOtn1aqVIVMjRwaRINEKucsIVEjpEaaauPTQkRxoPt3xHLEihQK2pFThtUgCwRohaHxlDhKUKrjpAQ567wUN1r5kzj7R0062KIEUQFX5+844q+Qq+9HgxSNRrMq6tUFSQtCtWE1iAZBd4dqQWqQgwVJKzmtGPRZtbrCV+fXIA8ERnD2DtKhnhFg19JSI3ds7VcINT4tRFfZTxLnQwxCgaXxFBAaT0eIlKHouhS3VDw975Xw1yAvKplFNBVqqlPQdVMdR4OkkO/MQwGn8bSSU6N1HvMZpkEeUKR43MLfDmIHof78J54WhJSwU3k0yAKBFLCpPFShdhA7CNIMFSqNd8TapsMO0lmBkaoPCKZ/FmtWPDXgAdChJShu1Zf9VP6fe843tf8B/3IgYmcjmBI3K16DPBCgUqSjJs2vQRbK1CBjpYnilqrwGmSMr+dXlLhZ8XYQO8hOqY99Pkvw1Y8AY2jUfUVxtoPUcYEyU+JmxdtBPqyDIJUaLAIXRmDoFevC53XrIoAQ0CAILoPvhoAGuRvjnhchoEEQXAbfDQENcjfGPS9CQIMguAy+GwIa5G6Me16EgAZBcBl8NwQ0yN0Y97wIAQ2C4DL4bghokLsx7nkRAhoEwWXw3RD4Pz/QlreLkaP3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6" descr="data:image/png;base64,iVBORw0KGgoAAAANSUhEUgAAAMgAAADICAYAAACtWK6eAAAAAXNSR0IArs4c6QAADUZJREFUeF7tnduW2zgORaf+/6NrVsq9HJcii9zUgShZu58hkDwXAKST9Nf39/f3//xPBERgFYEvDaIyROA9AhpEdYjABgIaRHmIgAZRAyIwhoAdZAw3v7oJAhrkJkR7zDEENMgYbn51EwQ0yE2I9phjCGiQMdz86iYIaJCbEO0xxxDQIGO4+dVNENAgNyHaY44hMGSQr6+vsdUO/or+Ocx356rO86nrHkx3cznK45+EGuQF1k8V6jthVJ+3qdiDAzTIAnAKSLVgZgl11roH67+5HNWDHWQBqQZ5AEKF9KkjtwbRIKtVV4P8hcU7iHeQf0yiQYoMQoFtDo2dAanR6N1yVxkh3u1/1h3kE/QQ7SCfAMiayDTIdqWqLlCddfIZltyPBulAX4NokA6ZvMxlb34otIMgGA8LdsQae52Lv2JpkMM0jxbSIBok8lzpJX1MSMmZHzn/TXByP4fcQVIzfKoSnm0/KWNW41Odn5ojtZ+tdTUIZeUlvpogauTUfmgFTsVTKlLn1SALBKjwzvb7QvV+UoKnAtYgFIFFPAWcxtPt0fz0EYMaObUfDfLyYjvyb/OmAJwlSCq86ortHYQqYfsxgerTEcsRC73yUYGl4qlNUh1Tg3QiP6uzdG6vGZYSTErwdD/NAxaN3BqkE3kN8gBKg9z8DpKa+VN3k07/NsNoxT5bfPOAdpBtiFKEapDsJTfVcTQIReDgiuGI5Yi1lOgtf0m3g9hBemu1BulAio4QKQPO+mGxA5JfIRSfWZ2a4vnzYHHHHwqrBaBBxjoU5aX6TqpBOhmhFVKDaJBVDVBHd+rzGUbzj7TUtT1pkG2mKD6OWAs8rwSIBqFlK/fDIl35iILpHaSDFVohHbEcsdCI1aHBXSHVAq4e1ejhU5WTdvbUuvS8ND6lh8Mu6fSAND4FSCpPqoO8y5MSqgZpK+2QEau9jX0RKWGn8miQ7RFrH9vtr5M8apAXvJPAkst+m/LfEXaQ7KvaVjYNokG6/ZkyZveCg4HJQqdBNEi3DDVIJ1T0cteZNh6WIpRWJOPjVEYSjrxGRjtI5BTBJBrkAeYswwapjKTSIAsYNYgGeZWEBtEgq5XWDjL+7OyI9SIpO06240TmomASO4gdxA6yYajDDBI09ZRUqVc42nGmHHZg0REhDSxziU+GRqxLnGxjkxpkm0EN8hcfDbLD7XaQHeBd5FMNsoMoDbIDvIt8qkF2EKVBdoB3kU81yA6iNMgO8C7y6ZBBPvWSmxI8veTSH/Leaas6D9U0xaH6XHT/f+I1yAtqGuQBRnUBpEJNGZ+uq0EWiGkQDbI0kR3EDvJPYbWD7PwdpBrAVH7aUu0gdhA7yIZrNIgGiRiEvja8i6evHKnLGs1DOxo9F+101fEpfCgOdF2qQ7qf4Us63ZgGqZZ0Nj8VKo2n+qHCTu1Hg5zkFSsr7/3ZqMBovAbp5GhWZaCEOmI9CKV3tKvwuyXXoWdeWgEcsTorxknCUgVEgywIra60lDhqZFohU8Y/iS+e26A40/gUL9V5hu8gswBJGTCVhwo7hRtdNxWfwo3iQNdNFq6hEYseMOV0CtTZOkIKt5TgaZ5q/FN8aZBOZlOA01k6VRA6j3lYmAbphDpVCWmeaoKSlWctFz1vJx2HhVXjnypoSR4dsTrkZQd5gKRBOsSyBRQVEq2o1QQlK48dJPe7CeU9yWO0g6Q2Ro3T6etnWCp/Kg+9s9DzpuJTBfAqOvlpBt/01MFWS4UxsNXVJVLCTuWhOKQET/NQ/GnlT+WnebZw0CAv6FBgNci2xTRIZwm6ivCuss9O2ONhKXwcsRYIpICleejoQvPbQewgaIa/SmVICTuVhxo53ho6E6YKyFV0MnxJTxE664ehWcKuFhgVHr0jdProGZY6b0ondD8aZOcoSAsFJSgl4JTANAhFYBFPCa0mjuanAtYg24KheNLOntJb/JmXCmNW69cgD+QpDjvrpCOWBhl7vUlVVCpgDbJdKOwgnaMgFTAtFDQ/HSFmdWq6bgo3ig/Ff/olnQJLZ9QUETRPqsLTPDSeCozmp4I8G78aZMF4itBqIdH81QanhY7uJ8ULzaNBNEjKa6t5qCDtIJ100Evl2YjoPObwaw/NTyt2Kv/ZeKH7sYPYQVJesIP0IJm69NlBetDeH5PiyztIJxcU8JGWt7aV6tm18/jNsGrj01FqFv4pnaTybBE39BemKBGpCkPXpQKggDcd0TnCpQxejU8qP8WZFpak3jTIC5qUOA3yQIAanOKsQajSFvGUIFoJd27v+TklmnZAeq5Z+TVIp6JmEUSF1HmcZpgG2e44dDRKGc07SFO6Y8R1prWDdHb8jzcIFQytABRA2imqOxrFh56X4kk7Gt0/xZOOyjSe7v/nfjXy72KNLLT2DSWUCkaDbDOlQdpK1iAvGNGKRw3YpqMvIiXsVJ5ZhcsO0qeXt39jjgpYg2TvYhRPKnga3ymnX2F2EDvIP7q5yuirQTotX12pOrfxDEsJjI4udF1HrDaz0Q5yhKMrL/ttuPoiUobtW60dlTLCrDzV624hqEHa+sIRGiT7eqZBsAR/f0BHi53LNT/XIBpkFQFHrAcsGkSDaJANDWgQDaJBNMjwqx29U9B4+vp32CW9OZzvDEiNcNV3llkdhK5L6aC40f2k8qd08gef6CsWBZzGpw5OiaD7rBZGskKSs1HcqnGgnYXuR4MQdYBYSgQVngbZfgxJFVINAkRPQjXIMa95dpCFKlOVIVWxU5U8tR9qTGL6n2r69YU+oftJ5U/pxA6C6O4PrhZGypj9J3pEpgT8bt1U/ukGSW3gjICskVd93pShaJ6UQeiokzJ4Sj9bOAy9YlULhgKY2g+tbFSQqX2m8miQNgIapI0R/nefrmK0jqP/CqHGrK7w1fmH7yAUKCoYO8i2dFP4a5A2AnaQNkZ2kP8wosasrvDV+e0gHebYer3xDvIA0Eu6QlpFgFbUThifYTR/Kp7uszqeGpAWrvgrFr1T0A1Toqv3c5X8FDc6olQb4Wx3z+ERq1owlOjq/VwlP8VNg7QtP3RJrxYMJbp6P1fJT3HTIBpkFQE68mmQtpAqI7yDLNCllfAqAqYiojik4uk+q+MvZ5BqImiFp/upJnTWfui6ZxuxKO/VPA5f0quJoEDR/VQDO2s/dF0N0lbC0CW9mggN0iZuLaKal7Fd9X9Fee/PPB6pQcaxe/slFWpqC3RdO0gbeQ3SxghHUKHiBd58QNfVIG3kNUgbIxxBhYoX0CApyJp5hgzSzHryAFo56TMjPf5V8qfuCLSAUL7e4T+yfw3SoearCJgKgwpvRGBnekwY2b8G0SAdCDxCRgSmQbrhPU9gqnLSPNUVvjq/BjmPhkt3QoXtiGUHKRXk2ZJrkAcjKRwovx9/SafAUgBT8anKPytPaqR5hyflkeJA4884Ig5d0imwKcHTPFchiFZUioMGGR8RNUiH2mYZzQ6yLWxaqEfw1CAapAOBMaHOKix0VNsCQIN0yGMW0SMVr+M4z5BUBaYjYvW6GqRTBbOETQmiAus8fjOsWqhXwf+wDlJd8ehlkxKU2j8VXlPJiwB6rrMZluJTfV4NskCgumJTAWiQbQQ0CFXITsFrkOylm9JHC4gGoQhrkFXEqoU3awTVIBoEIVAtmLN12OrzegfZ2XGQegf+jBPNXy0YDfKXkejvICniql9dzjaKUEGm9k9fBamRaTwd4apx+LN/DdLBIjV+imi6Li0sGqRNvgZpY4T/BzEapAPUlZAUbqlCYQfp5JFW8hTRdN2UMOjo0gljMyyFWwoHDdKk7BFAhZoimq6bEoYG8ZLeaQ0NgoDaGZwqLKlCcdsOQi+ntJJXE71Th8/Pz3Yuuh+KA+VFgywQTj23UiLONtJQHGjBoRU+hQ/lRYNokFWtapCb30FoxaOtn1aqVIVMjRwaRINEKucsIVEjpEaaauPTQkRxoPt3xHLEihQK2pFThtUgCwRohaHxlDhKUKrjpAQ567wUN1r5kzj7R0062KIEUQFX5+844q+Qq+9HgxSNRrMq6tUFSQtCtWE1iAZBd4dqQWqQgwVJKzmtGPRZtbrCV+fXIA8ERnD2DtKhnhFg19JSI3ds7VcINT4tRFfZTxLnQwxCgaXxFBAaT0eIlKHouhS3VDw975Xw1yAvKplFNBVqqlPQdVMdR4OkkO/MQwGn8bSSU6N1HvMZpkEeUKR43MLfDmIHof78J54WhJSwU3k0yAKBFLCpPFShdhA7CNIMFSqNd8TapsMO0lmBkaoPCKZ/FmtWPDXgAdChJShu1Zf9VP6fe843tf8B/3IgYmcjmBI3K16DPBCgUqSjJs2vQRbK1CBjpYnilqrwGmSMr+dXlLhZ8XYQO8hOqY99Pkvw1Y8AY2jUfUVxtoPUcYEyU+JmxdtBPqyDIJUaLAIXRmDoFevC53XrIoAQ0CAILoPvhoAGuRvjnhchoEEQXAbfDQENcjfGPS9CQIMguAy+GwIa5G6Me16EgAZBcBl8NwQ0yN0Y97wIAQ2C4DL4bghokLsx7nkRAhoEwWXw3RD4Pz/QlreLkaP3AAAAAElFTkSuQmC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8" descr="data:image/png;base64,iVBORw0KGgoAAAANSUhEUgAAAMgAAADICAYAAACtWK6eAAAAAXNSR0IArs4c6QAADUZJREFUeF7tnduW2zgORaf+/6NrVsq9HJcii9zUgShZu58hkDwXAKST9Nf39/f3//xPBERgFYEvDaIyROA9AhpEdYjABgIaRHmIgAZRAyIwhoAdZAw3v7oJAhrkJkR7zDEENMgYbn51EwQ0yE2I9phjCGiQMdz86iYIaJCbEO0xxxDQIGO4+dVNENAgNyHaY44hMGSQr6+vsdUO/or+Ocx356rO86nrHkx3cznK45+EGuQF1k8V6jthVJ+3qdiDAzTIAnAKSLVgZgl11roH67+5HNWDHWQBqQZ5AEKF9KkjtwbRIKtVV4P8hcU7iHeQf0yiQYoMQoFtDo2dAanR6N1yVxkh3u1/1h3kE/QQ7SCfAMiayDTIdqWqLlCddfIZltyPBulAX4NokA6ZvMxlb34otIMgGA8LdsQae52Lv2JpkMM0jxbSIBok8lzpJX1MSMmZHzn/TXByP4fcQVIzfKoSnm0/KWNW41Odn5ojtZ+tdTUIZeUlvpogauTUfmgFTsVTKlLn1SALBKjwzvb7QvV+UoKnAtYgFIFFPAWcxtPt0fz0EYMaObUfDfLyYjvyb/OmAJwlSCq86ortHYQqYfsxgerTEcsRC73yUYGl4qlNUh1Tg3QiP6uzdG6vGZYSTErwdD/NAxaN3BqkE3kN8gBKg9z8DpKa+VN3k07/NsNoxT5bfPOAdpBtiFKEapDsJTfVcTQIReDgiuGI5Yi1lOgtf0m3g9hBemu1BulAio4QKQPO+mGxA5JfIRSfWZ2a4vnzYHHHHwqrBaBBxjoU5aX6TqpBOhmhFVKDaJBVDVBHd+rzGUbzj7TUtT1pkG2mKD6OWAs8rwSIBqFlK/fDIl35iILpHaSDFVohHbEcsdCI1aHBXSHVAq4e1ejhU5WTdvbUuvS8ND6lh8Mu6fSAND4FSCpPqoO8y5MSqgZpK+2QEau9jX0RKWGn8miQ7RFrH9vtr5M8apAXvJPAkst+m/LfEXaQ7KvaVjYNokG6/ZkyZveCg4HJQqdBNEi3DDVIJ1T0cteZNh6WIpRWJOPjVEYSjrxGRjtI5BTBJBrkAeYswwapjKTSIAsYNYgGeZWEBtEgq5XWDjL+7OyI9SIpO06240TmomASO4gdxA6yYajDDBI09ZRUqVc42nGmHHZg0REhDSxziU+GRqxLnGxjkxpkm0EN8hcfDbLD7XaQHeBd5FMNsoMoDbIDvIt8qkF2EKVBdoB3kU81yA6iNMgO8C7y6ZBBPvWSmxI8veTSH/Leaas6D9U0xaH6XHT/f+I1yAtqGuQBRnUBpEJNGZ+uq0EWiGkQDbI0kR3EDvJPYbWD7PwdpBrAVH7aUu0gdhA7yIZrNIgGiRiEvja8i6evHKnLGs1DOxo9F+101fEpfCgOdF2qQ7qf4Us63ZgGqZZ0Nj8VKo2n+qHCTu1Hg5zkFSsr7/3ZqMBovAbp5GhWZaCEOmI9CKV3tKvwuyXXoWdeWgEcsTorxknCUgVEgywIra60lDhqZFohU8Y/iS+e26A40/gUL9V5hu8gswBJGTCVhwo7hRtdNxWfwo3iQNdNFq6hEYseMOV0CtTZOkIKt5TgaZ5q/FN8aZBOZlOA01k6VRA6j3lYmAbphDpVCWmeaoKSlWctFz1vJx2HhVXjnypoSR4dsTrkZQd5gKRBOsSyBRQVEq2o1QQlK48dJPe7CeU9yWO0g6Q2Ro3T6etnWCp/Kg+9s9DzpuJTBfAqOvlpBt/01MFWS4UxsNXVJVLCTuWhOKQET/NQ/GnlT+WnebZw0CAv6FBgNci2xTRIZwm6ivCuss9O2ONhKXwcsRYIpICleejoQvPbQewgaIa/SmVICTuVhxo53ho6E6YKyFV0MnxJTxE664ehWcKuFhgVHr0jdProGZY6b0ondD8aZOcoSAsFJSgl4JTANAhFYBFPCa0mjuanAtYg24KheNLOntJb/JmXCmNW69cgD+QpDjvrpCOWBhl7vUlVVCpgDbJdKOwgnaMgFTAtFDQ/HSFmdWq6bgo3ig/Ff/olnQJLZ9QUETRPqsLTPDSeCozmp4I8G78aZMF4itBqIdH81QanhY7uJ8ULzaNBNEjKa6t5qCDtIJ100Evl2YjoPObwaw/NTyt2Kv/ZeKH7sYPYQVJesIP0IJm69NlBetDeH5PiyztIJxcU8JGWt7aV6tm18/jNsGrj01FqFv4pnaTybBE39BemKBGpCkPXpQKggDcd0TnCpQxejU8qP8WZFpak3jTIC5qUOA3yQIAanOKsQajSFvGUIFoJd27v+TklmnZAeq5Z+TVIp6JmEUSF1HmcZpgG2e44dDRKGc07SFO6Y8R1prWDdHb8jzcIFQytABRA2imqOxrFh56X4kk7Gt0/xZOOyjSe7v/nfjXy72KNLLT2DSWUCkaDbDOlQdpK1iAvGNGKRw3YpqMvIiXsVJ5ZhcsO0qeXt39jjgpYg2TvYhRPKnga3ymnX2F2EDvIP7q5yuirQTotX12pOrfxDEsJjI4udF1HrDaz0Q5yhKMrL/ttuPoiUobtW60dlTLCrDzV624hqEHa+sIRGiT7eqZBsAR/f0BHi53LNT/XIBpkFQFHrAcsGkSDaJANDWgQDaJBNMjwqx29U9B4+vp32CW9OZzvDEiNcNV3llkdhK5L6aC40f2k8qd08gef6CsWBZzGpw5OiaD7rBZGskKSs1HcqnGgnYXuR4MQdYBYSgQVngbZfgxJFVINAkRPQjXIMa95dpCFKlOVIVWxU5U8tR9qTGL6n2r69YU+oftJ5U/pxA6C6O4PrhZGypj9J3pEpgT8bt1U/ukGSW3gjICskVd93pShaJ6UQeiokzJ4Sj9bOAy9YlULhgKY2g+tbFSQqX2m8miQNgIapI0R/nefrmK0jqP/CqHGrK7w1fmH7yAUKCoYO8i2dFP4a5A2AnaQNkZ2kP8wosasrvDV+e0gHebYer3xDvIA0Eu6QlpFgFbUThifYTR/Kp7uszqeGpAWrvgrFr1T0A1Toqv3c5X8FDc6olQb4Wx3z+ERq1owlOjq/VwlP8VNg7QtP3RJrxYMJbp6P1fJT3HTIBpkFQE68mmQtpAqI7yDLNCllfAqAqYiojik4uk+q+MvZ5BqImiFp/upJnTWfui6ZxuxKO/VPA5f0quJoEDR/VQDO2s/dF0N0lbC0CW9mggN0iZuLaKal7Fd9X9Fee/PPB6pQcaxe/slFWpqC3RdO0gbeQ3SxghHUKHiBd58QNfVIG3kNUgbIxxBhYoX0CApyJp5hgzSzHryAFo56TMjPf5V8qfuCLSAUL7e4T+yfw3SoearCJgKgwpvRGBnekwY2b8G0SAdCDxCRgSmQbrhPU9gqnLSPNUVvjq/BjmPhkt3QoXtiGUHKRXk2ZJrkAcjKRwovx9/SafAUgBT8anKPytPaqR5hyflkeJA4884Ig5d0imwKcHTPFchiFZUioMGGR8RNUiH2mYZzQ6yLWxaqEfw1CAapAOBMaHOKix0VNsCQIN0yGMW0SMVr+M4z5BUBaYjYvW6GqRTBbOETQmiAus8fjOsWqhXwf+wDlJd8ehlkxKU2j8VXlPJiwB6rrMZluJTfV4NskCgumJTAWiQbQQ0CFXITsFrkOylm9JHC4gGoQhrkFXEqoU3awTVIBoEIVAtmLN12OrzegfZ2XGQegf+jBPNXy0YDfKXkejvICniql9dzjaKUEGm9k9fBamRaTwd4apx+LN/DdLBIjV+imi6Li0sGqRNvgZpY4T/BzEapAPUlZAUbqlCYQfp5JFW8hTRdN2UMOjo0gljMyyFWwoHDdKk7BFAhZoimq6bEoYG8ZLeaQ0NgoDaGZwqLKlCcdsOQi+ntJJXE71Th8/Pz3Yuuh+KA+VFgywQTj23UiLONtJQHGjBoRU+hQ/lRYNokFWtapCb30FoxaOtn1aqVIVMjRwaRINEKucsIVEjpEaaauPTQkRxoPt3xHLEihQK2pFThtUgCwRohaHxlDhKUKrjpAQ567wUN1r5kzj7R0062KIEUQFX5+844q+Qq+9HgxSNRrMq6tUFSQtCtWE1iAZBd4dqQWqQgwVJKzmtGPRZtbrCV+fXIA8ERnD2DtKhnhFg19JSI3ds7VcINT4tRFfZTxLnQwxCgaXxFBAaT0eIlKHouhS3VDw975Xw1yAvKplFNBVqqlPQdVMdR4OkkO/MQwGn8bSSU6N1HvMZpkEeUKR43MLfDmIHof78J54WhJSwU3k0yAKBFLCpPFShdhA7CNIMFSqNd8TapsMO0lmBkaoPCKZ/FmtWPDXgAdChJShu1Zf9VP6fe843tf8B/3IgYmcjmBI3K16DPBCgUqSjJs2vQRbK1CBjpYnilqrwGmSMr+dXlLhZ8XYQO8hOqY99Pkvw1Y8AY2jUfUVxtoPUcYEyU+JmxdtBPqyDIJUaLAIXRmDoFevC53XrIoAQ0CAILoPvhoAGuRvjnhchoEEQXAbfDQENcjfGPS9CQIMguAy+GwIa5G6Me16EgAZBcBl8NwQ0yN0Y97wIAQ2C4DL4bghokLsx7nkRAhoEwWXw3RD4Pz/QlreLkaP3AAAAAElFTkSuQmC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396" y="1845192"/>
            <a:ext cx="2991206" cy="2991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aixaDeTexto 8"/>
          <p:cNvSpPr txBox="1"/>
          <p:nvPr/>
        </p:nvSpPr>
        <p:spPr>
          <a:xfrm>
            <a:off x="2" y="5237345"/>
            <a:ext cx="12191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https://github.com/MaXximiles/API-4SEM</a:t>
            </a:r>
          </a:p>
        </p:txBody>
      </p:sp>
    </p:spTree>
    <p:extLst>
      <p:ext uri="{BB962C8B-B14F-4D97-AF65-F5344CB8AC3E}">
        <p14:creationId xmlns:p14="http://schemas.microsoft.com/office/powerpoint/2010/main" val="2590872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33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Condensed</vt:lpstr>
      <vt:lpstr>Calibri</vt:lpstr>
      <vt:lpstr>Calibri Light</vt:lpstr>
      <vt:lpstr>Gill Sans MT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28</cp:revision>
  <dcterms:created xsi:type="dcterms:W3CDTF">2021-09-15T23:33:13Z</dcterms:created>
  <dcterms:modified xsi:type="dcterms:W3CDTF">2021-10-07T23:42:53Z</dcterms:modified>
</cp:coreProperties>
</file>