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58" r:id="rId3"/>
    <p:sldId id="260" r:id="rId4"/>
    <p:sldId id="261" r:id="rId5"/>
    <p:sldId id="262" r:id="rId6"/>
    <p:sldId id="263" r:id="rId7"/>
    <p:sldId id="264" r:id="rId8"/>
    <p:sldId id="265" r:id="rId9"/>
  </p:sldIdLst>
  <p:sldSz cx="12192000" cy="6858000"/>
  <p:notesSz cx="6858000" cy="9144000"/>
  <p:defaultTextStyle>
    <a:defPPr rtl="0">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Місце для дати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381FAE-15FF-408E-AA2B-C37751097313}" type="datetime1">
              <a:rPr lang="uk-UA" smtClean="0"/>
              <a:t>03.10.2024</a:t>
            </a:fld>
            <a:endParaRPr lang="en-US"/>
          </a:p>
        </p:txBody>
      </p:sp>
      <p:sp>
        <p:nvSpPr>
          <p:cNvPr id="4" name="Місце для нижнього колонтитула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Місце для номер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D1D9EEC-7951-4834-BECA-1084E74FBF5B}" type="datetime1">
              <a:rPr lang="uk-UA" smtClean="0"/>
              <a:t>03.10.2024</a:t>
            </a:fld>
            <a:endParaRPr lang="en-US"/>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uk"/>
              <a:t>Зразки заголовків</a:t>
            </a:r>
            <a:endParaRPr lang="en-US"/>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7" name="Прямокутник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uk-UA"/>
              <a:t>Клацніть, щоб редагувати стиль зразка заголовка</a:t>
            </a:r>
            <a:endParaRPr lang="en-US" dirty="0"/>
          </a:p>
        </p:txBody>
      </p:sp>
      <p:sp>
        <p:nvSpPr>
          <p:cNvPr id="3" name="Пі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uk-UA"/>
              <a:t>Клацніть, щоб редагувати стиль зразка підзаголовка</a:t>
            </a:r>
            <a:endParaRPr lang="en-US" dirty="0"/>
          </a:p>
        </p:txBody>
      </p:sp>
      <p:sp>
        <p:nvSpPr>
          <p:cNvPr id="8" name="Місце для дати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46B91BF-9D4B-4E79-8BB2-DC14E694389B}" type="datetime1">
              <a:rPr lang="uk-UA" smtClean="0"/>
              <a:t>03.10.2024</a:t>
            </a:fld>
            <a:endParaRPr lang="en-US" dirty="0"/>
          </a:p>
        </p:txBody>
      </p:sp>
      <p:sp>
        <p:nvSpPr>
          <p:cNvPr id="9" name="Місце для нижнього колонтитула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Місце для номера слайда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581192" y="702156"/>
            <a:ext cx="11029616" cy="1013800"/>
          </a:xfrm>
        </p:spPr>
        <p:txBody>
          <a:bodyPr rtlCol="0"/>
          <a:lstStyle/>
          <a:p>
            <a:pPr rtl="0"/>
            <a:r>
              <a:rPr lang="uk-UA"/>
              <a:t>Клацніть, щоб редагувати стиль зразка заголовка</a:t>
            </a:r>
            <a:endParaRPr lang="en-US" dirty="0"/>
          </a:p>
        </p:txBody>
      </p:sp>
      <p:sp>
        <p:nvSpPr>
          <p:cNvPr id="3" name="Місце для вертикального тексту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4" name="Місце для дати 3"/>
          <p:cNvSpPr>
            <a:spLocks noGrp="1"/>
          </p:cNvSpPr>
          <p:nvPr>
            <p:ph type="dt" sz="half" idx="10"/>
          </p:nvPr>
        </p:nvSpPr>
        <p:spPr/>
        <p:txBody>
          <a:bodyPr rtlCol="0"/>
          <a:lstStyle/>
          <a:p>
            <a:pPr rtl="0"/>
            <a:fld id="{F109ECB2-51F8-488F-9EB0-765C7CD06D49}" type="datetime1">
              <a:rPr lang="uk-UA" smtClean="0"/>
              <a:t>03.10.2024</a:t>
            </a:fld>
            <a:endParaRPr lang="en-US" dirty="0"/>
          </a:p>
        </p:txBody>
      </p:sp>
      <p:sp>
        <p:nvSpPr>
          <p:cNvPr id="5" name="Місце для нижнього колонтитула 4"/>
          <p:cNvSpPr>
            <a:spLocks noGrp="1"/>
          </p:cNvSpPr>
          <p:nvPr>
            <p:ph type="ftr" sz="quarter" idx="11"/>
          </p:nvPr>
        </p:nvSpPr>
        <p:spPr/>
        <p:txBody>
          <a:bodyPr rtlCol="0"/>
          <a:lstStyle/>
          <a:p>
            <a:pPr rtl="0"/>
            <a:endParaRPr lang="en-US" dirty="0"/>
          </a:p>
        </p:txBody>
      </p:sp>
      <p:sp>
        <p:nvSpPr>
          <p:cNvPr id="6" name="Місце для номера слайда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sp>
        <p:nvSpPr>
          <p:cNvPr id="7" name="Прямокутник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Вертикальний заголовок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uk-UA"/>
              <a:t>Клацніть, щоб редагувати стиль зразка заголовка</a:t>
            </a:r>
            <a:endParaRPr lang="en-US" dirty="0"/>
          </a:p>
        </p:txBody>
      </p:sp>
      <p:sp>
        <p:nvSpPr>
          <p:cNvPr id="3" name="Місце для вертикального тексту 2"/>
          <p:cNvSpPr>
            <a:spLocks noGrp="1"/>
          </p:cNvSpPr>
          <p:nvPr>
            <p:ph type="body" orient="vert" idx="1"/>
          </p:nvPr>
        </p:nvSpPr>
        <p:spPr>
          <a:xfrm>
            <a:off x="774923" y="863600"/>
            <a:ext cx="7161625" cy="4807326"/>
          </a:xfrm>
        </p:spPr>
        <p:txBody>
          <a:bodyPr vert="eaVert" rtlCol="0" anchor="t"/>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8" name="Прямокутник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Прямокутник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кутник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Місце для дати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C7FA2293-FBC8-4D8D-8BE9-6D136E593A44}" type="datetime1">
              <a:rPr lang="uk-UA" smtClean="0"/>
              <a:t>03.10.2024</a:t>
            </a:fld>
            <a:endParaRPr lang="en-US" dirty="0"/>
          </a:p>
        </p:txBody>
      </p:sp>
      <p:sp>
        <p:nvSpPr>
          <p:cNvPr id="12" name="Місце для нижнього колонтитула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Місце для номера слайда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2156"/>
            <a:ext cx="11029616" cy="1188720"/>
          </a:xfrm>
        </p:spPr>
        <p:txBody>
          <a:bodyPr rtlCol="0"/>
          <a:lstStyle/>
          <a:p>
            <a:pPr rtl="0"/>
            <a:r>
              <a:rPr lang="uk-UA"/>
              <a:t>Клацніть, щоб редагувати стиль зразка заголовка</a:t>
            </a:r>
            <a:endParaRPr lang="en-US" dirty="0"/>
          </a:p>
        </p:txBody>
      </p:sp>
      <p:sp>
        <p:nvSpPr>
          <p:cNvPr id="3" name="Місце для вмісту 2"/>
          <p:cNvSpPr>
            <a:spLocks noGrp="1"/>
          </p:cNvSpPr>
          <p:nvPr>
            <p:ph idx="1"/>
          </p:nvPr>
        </p:nvSpPr>
        <p:spPr>
          <a:xfrm>
            <a:off x="581192" y="2340864"/>
            <a:ext cx="11029615" cy="3634486"/>
          </a:xfrm>
        </p:spPr>
        <p:txBody>
          <a:bodyPr rtlCol="0"/>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8" name="Місце для дати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0E0EE9C-C944-4A4C-ABDA-7B72095BA763}" type="datetime1">
              <a:rPr lang="uk-UA" smtClean="0"/>
              <a:t>03.10.2024</a:t>
            </a:fld>
            <a:endParaRPr lang="en-US" dirty="0"/>
          </a:p>
        </p:txBody>
      </p:sp>
      <p:sp>
        <p:nvSpPr>
          <p:cNvPr id="9" name="Місце для нижнього колонтитула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Місце для номера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8" name="Прямокутник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uk-UA"/>
              <a:t>Клацніть, щоб редагувати стиль зразка заголовка</a:t>
            </a:r>
            <a:endParaRPr lang="en-US" dirty="0"/>
          </a:p>
        </p:txBody>
      </p:sp>
      <p:sp>
        <p:nvSpPr>
          <p:cNvPr id="3" name="Місце для тексту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uk-UA"/>
              <a:t>Клацніть, щоб відредагувати стилі зразків тексту</a:t>
            </a:r>
          </a:p>
        </p:txBody>
      </p:sp>
      <p:sp>
        <p:nvSpPr>
          <p:cNvPr id="7" name="Місце для дати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12E3075B-A75C-4242-8980-779EA079E6AA}" type="datetime1">
              <a:rPr lang="uk-UA" smtClean="0"/>
              <a:t>03.10.2024</a:t>
            </a:fld>
            <a:endParaRPr lang="en-US" dirty="0"/>
          </a:p>
        </p:txBody>
      </p:sp>
      <p:sp>
        <p:nvSpPr>
          <p:cNvPr id="9" name="Місце для нижнього колонтитула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Місце для номера слайда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елементи вміст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729658"/>
            <a:ext cx="11029616" cy="988332"/>
          </a:xfrm>
        </p:spPr>
        <p:txBody>
          <a:bodyPr rtlCol="0"/>
          <a:lstStyle/>
          <a:p>
            <a:pPr rtl="0"/>
            <a:r>
              <a:rPr lang="uk-UA"/>
              <a:t>Клацніть, щоб редагувати стиль зразка заголовка</a:t>
            </a:r>
            <a:endParaRPr lang="en-US" dirty="0"/>
          </a:p>
        </p:txBody>
      </p:sp>
      <p:sp>
        <p:nvSpPr>
          <p:cNvPr id="3" name="Місце для вмісту 2"/>
          <p:cNvSpPr>
            <a:spLocks noGrp="1"/>
          </p:cNvSpPr>
          <p:nvPr>
            <p:ph sz="half" idx="1"/>
          </p:nvPr>
        </p:nvSpPr>
        <p:spPr>
          <a:xfrm>
            <a:off x="581193" y="2228003"/>
            <a:ext cx="5194767" cy="3633047"/>
          </a:xfrm>
        </p:spPr>
        <p:txBody>
          <a:bodyPr rtlCol="0">
            <a:normAutofit/>
          </a:body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4" name="Місце для вмісту 3"/>
          <p:cNvSpPr>
            <a:spLocks noGrp="1"/>
          </p:cNvSpPr>
          <p:nvPr>
            <p:ph sz="half" idx="2"/>
          </p:nvPr>
        </p:nvSpPr>
        <p:spPr>
          <a:xfrm>
            <a:off x="6416039" y="2228003"/>
            <a:ext cx="5194769" cy="3633047"/>
          </a:xfrm>
        </p:spPr>
        <p:txBody>
          <a:bodyPr rtlCol="0">
            <a:normAutofit/>
          </a:body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5" name="Місце для дати 4"/>
          <p:cNvSpPr>
            <a:spLocks noGrp="1"/>
          </p:cNvSpPr>
          <p:nvPr>
            <p:ph type="dt" sz="half" idx="10"/>
          </p:nvPr>
        </p:nvSpPr>
        <p:spPr/>
        <p:txBody>
          <a:bodyPr rtlCol="0"/>
          <a:lstStyle/>
          <a:p>
            <a:pPr rtl="0"/>
            <a:fld id="{EB5EF409-8007-4C83-98AF-6F9C69989EBB}" type="datetime1">
              <a:rPr lang="uk-UA" smtClean="0"/>
              <a:t>03.10.2024</a:t>
            </a:fld>
            <a:endParaRPr lang="en-US" dirty="0"/>
          </a:p>
        </p:txBody>
      </p:sp>
      <p:sp>
        <p:nvSpPr>
          <p:cNvPr id="6" name="Місце для нижнього колонтитула 5"/>
          <p:cNvSpPr>
            <a:spLocks noGrp="1"/>
          </p:cNvSpPr>
          <p:nvPr>
            <p:ph type="ftr" sz="quarter" idx="11"/>
          </p:nvPr>
        </p:nvSpPr>
        <p:spPr/>
        <p:txBody>
          <a:bodyPr rtlCol="0"/>
          <a:lstStyle/>
          <a:p>
            <a:pPr rtl="0"/>
            <a:endParaRPr lang="en-US" dirty="0"/>
          </a:p>
        </p:txBody>
      </p:sp>
      <p:sp>
        <p:nvSpPr>
          <p:cNvPr id="7" name="Місце для номера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Порівняння">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uk-UA"/>
              <a:t>Клацніть, щоб редагувати стиль зразка заголовка</a:t>
            </a:r>
            <a:endParaRPr lang="en-US" dirty="0"/>
          </a:p>
        </p:txBody>
      </p:sp>
      <p:sp>
        <p:nvSpPr>
          <p:cNvPr id="3" name="Місце для тексту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a:t>Клацніть, щоб відредагувати стилі зразків тексту</a:t>
            </a:r>
          </a:p>
        </p:txBody>
      </p:sp>
      <p:sp>
        <p:nvSpPr>
          <p:cNvPr id="4" name="Місце для вмісту 3"/>
          <p:cNvSpPr>
            <a:spLocks noGrp="1"/>
          </p:cNvSpPr>
          <p:nvPr>
            <p:ph sz="half" idx="2"/>
          </p:nvPr>
        </p:nvSpPr>
        <p:spPr>
          <a:xfrm>
            <a:off x="581194" y="2926052"/>
            <a:ext cx="5194766" cy="2934999"/>
          </a:xfrm>
        </p:spPr>
        <p:txBody>
          <a:bodyPr rtlCol="0" anchor="t">
            <a:normAutofit/>
          </a:body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5" name="Місце для тексту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uk-UA"/>
              <a:t>Клацніть, щоб відредагувати стилі зразків тексту</a:t>
            </a:r>
          </a:p>
        </p:txBody>
      </p:sp>
      <p:sp>
        <p:nvSpPr>
          <p:cNvPr id="6" name="Місце для вмісту 5"/>
          <p:cNvSpPr>
            <a:spLocks noGrp="1"/>
          </p:cNvSpPr>
          <p:nvPr>
            <p:ph sz="quarter" idx="4"/>
          </p:nvPr>
        </p:nvSpPr>
        <p:spPr>
          <a:xfrm>
            <a:off x="6416037" y="2926052"/>
            <a:ext cx="5194771" cy="2934999"/>
          </a:xfrm>
        </p:spPr>
        <p:txBody>
          <a:bodyPr rtlCol="0" anchor="t">
            <a:normAutofit/>
          </a:body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7" name="Місце для дати 6"/>
          <p:cNvSpPr>
            <a:spLocks noGrp="1"/>
          </p:cNvSpPr>
          <p:nvPr>
            <p:ph type="dt" sz="half" idx="10"/>
          </p:nvPr>
        </p:nvSpPr>
        <p:spPr/>
        <p:txBody>
          <a:bodyPr rtlCol="0"/>
          <a:lstStyle/>
          <a:p>
            <a:pPr rtl="0"/>
            <a:fld id="{2A914258-79D2-4A3F-9A8F-E300532220F7}" type="datetime1">
              <a:rPr lang="uk-UA" smtClean="0"/>
              <a:t>03.10.2024</a:t>
            </a:fld>
            <a:endParaRPr lang="en-US" dirty="0"/>
          </a:p>
        </p:txBody>
      </p:sp>
      <p:sp>
        <p:nvSpPr>
          <p:cNvPr id="8" name="Місце для нижнього колонтитула 7"/>
          <p:cNvSpPr>
            <a:spLocks noGrp="1"/>
          </p:cNvSpPr>
          <p:nvPr>
            <p:ph type="ftr" sz="quarter" idx="11"/>
          </p:nvPr>
        </p:nvSpPr>
        <p:spPr/>
        <p:txBody>
          <a:bodyPr rtlCol="0"/>
          <a:lstStyle/>
          <a:p>
            <a:pPr rtl="0"/>
            <a:endParaRPr lang="en-US" dirty="0"/>
          </a:p>
        </p:txBody>
      </p:sp>
      <p:sp>
        <p:nvSpPr>
          <p:cNvPr id="9" name="Місце для номера слайда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575894" y="729658"/>
            <a:ext cx="11029616" cy="988332"/>
          </a:xfrm>
        </p:spPr>
        <p:txBody>
          <a:bodyPr rtlCol="0"/>
          <a:lstStyle/>
          <a:p>
            <a:pPr rtl="0"/>
            <a:r>
              <a:rPr lang="uk-UA"/>
              <a:t>Клацніть, щоб редагувати стиль зразка заголовка</a:t>
            </a:r>
            <a:endParaRPr lang="en-US" dirty="0"/>
          </a:p>
        </p:txBody>
      </p:sp>
      <p:sp>
        <p:nvSpPr>
          <p:cNvPr id="3" name="Місце для дати 2"/>
          <p:cNvSpPr>
            <a:spLocks noGrp="1"/>
          </p:cNvSpPr>
          <p:nvPr>
            <p:ph type="dt" sz="half" idx="10"/>
          </p:nvPr>
        </p:nvSpPr>
        <p:spPr/>
        <p:txBody>
          <a:bodyPr rtlCol="0"/>
          <a:lstStyle/>
          <a:p>
            <a:pPr rtl="0"/>
            <a:fld id="{08187B68-5F14-4571-BC1A-05903A29F025}" type="datetime1">
              <a:rPr lang="uk-UA" smtClean="0"/>
              <a:t>03.10.2024</a:t>
            </a:fld>
            <a:endParaRPr lang="en-US" dirty="0"/>
          </a:p>
        </p:txBody>
      </p:sp>
      <p:sp>
        <p:nvSpPr>
          <p:cNvPr id="4" name="Місце для нижнього колонтитула 3"/>
          <p:cNvSpPr>
            <a:spLocks noGrp="1"/>
          </p:cNvSpPr>
          <p:nvPr>
            <p:ph type="ftr" sz="quarter" idx="11"/>
          </p:nvPr>
        </p:nvSpPr>
        <p:spPr/>
        <p:txBody>
          <a:bodyPr rtlCol="0"/>
          <a:lstStyle/>
          <a:p>
            <a:pPr rtl="0"/>
            <a:endParaRPr lang="en-US" dirty="0"/>
          </a:p>
        </p:txBody>
      </p:sp>
      <p:sp>
        <p:nvSpPr>
          <p:cNvPr id="5" name="Місце для номера слайда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rtlCol="0"/>
          <a:lstStyle/>
          <a:p>
            <a:pPr rtl="0"/>
            <a:fld id="{9301B783-AD33-43C1-B548-6F784AA71EA8}" type="datetime1">
              <a:rPr lang="uk-UA" smtClean="0"/>
              <a:t>03.10.2024</a:t>
            </a:fld>
            <a:endParaRPr lang="en-US" dirty="0"/>
          </a:p>
        </p:txBody>
      </p:sp>
      <p:sp>
        <p:nvSpPr>
          <p:cNvPr id="3" name="Місце для нижнього колонтитула 2"/>
          <p:cNvSpPr>
            <a:spLocks noGrp="1"/>
          </p:cNvSpPr>
          <p:nvPr>
            <p:ph type="ftr" sz="quarter" idx="11"/>
          </p:nvPr>
        </p:nvSpPr>
        <p:spPr/>
        <p:txBody>
          <a:bodyPr rtlCol="0"/>
          <a:lstStyle/>
          <a:p>
            <a:pPr rtl="0"/>
            <a:endParaRPr lang="en-US" dirty="0"/>
          </a:p>
        </p:txBody>
      </p:sp>
      <p:sp>
        <p:nvSpPr>
          <p:cNvPr id="4" name="Місце для номера слайда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9" name="Прямокутник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uk-UA"/>
              <a:t>Клацніть, щоб редагувати стиль зразка заголовка</a:t>
            </a:r>
            <a:endParaRPr lang="en-US" dirty="0"/>
          </a:p>
        </p:txBody>
      </p:sp>
      <p:sp>
        <p:nvSpPr>
          <p:cNvPr id="3" name="Місце для вмісту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uk-UA"/>
              <a:t>Клацніть, щоб відредагувати стилі зразків тексту</a:t>
            </a:r>
          </a:p>
          <a:p>
            <a:pPr lvl="1" rtl="0"/>
            <a:r>
              <a:rPr lang="uk-UA"/>
              <a:t>Другий рівень</a:t>
            </a:r>
          </a:p>
          <a:p>
            <a:pPr lvl="2" rtl="0"/>
            <a:r>
              <a:rPr lang="uk-UA"/>
              <a:t>Третій рівень</a:t>
            </a:r>
          </a:p>
          <a:p>
            <a:pPr lvl="3" rtl="0"/>
            <a:r>
              <a:rPr lang="uk-UA"/>
              <a:t>Четвертий рівень</a:t>
            </a:r>
          </a:p>
          <a:p>
            <a:pPr lvl="4" rtl="0"/>
            <a:r>
              <a:rPr lang="uk-UA"/>
              <a:t>П’ятий рівень</a:t>
            </a:r>
            <a:endParaRPr lang="en-US" dirty="0"/>
          </a:p>
        </p:txBody>
      </p:sp>
      <p:sp>
        <p:nvSpPr>
          <p:cNvPr id="4" name="Місце для тексту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a:t>Клацніть, щоб відредагувати стилі зразків тексту</a:t>
            </a:r>
          </a:p>
        </p:txBody>
      </p:sp>
      <p:sp>
        <p:nvSpPr>
          <p:cNvPr id="8" name="Місце для дати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65F3FAAF-288A-41C0-A655-DD0E0998E5BD}" type="datetime1">
              <a:rPr lang="uk-UA" smtClean="0"/>
              <a:t>03.10.2024</a:t>
            </a:fld>
            <a:endParaRPr lang="en-US" dirty="0"/>
          </a:p>
        </p:txBody>
      </p:sp>
      <p:sp>
        <p:nvSpPr>
          <p:cNvPr id="10" name="Місце для нижнього колонтитула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Місце для номера слайда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uk-UA"/>
              <a:t>Клацніть, щоб редагувати стиль зразка заголовка</a:t>
            </a:r>
            <a:endParaRPr lang="en-US" dirty="0"/>
          </a:p>
        </p:txBody>
      </p:sp>
      <p:sp>
        <p:nvSpPr>
          <p:cNvPr id="3" name="Місце для зображення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uk-UA"/>
              <a:t>Клацніть піктограму, щоб додати зображення</a:t>
            </a:r>
            <a:endParaRPr lang="en-US" dirty="0"/>
          </a:p>
        </p:txBody>
      </p:sp>
      <p:sp>
        <p:nvSpPr>
          <p:cNvPr id="4" name="Місце для тексту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a:t>Клацніть, щоб відредагувати стилі зразків тексту</a:t>
            </a:r>
          </a:p>
        </p:txBody>
      </p:sp>
      <p:sp>
        <p:nvSpPr>
          <p:cNvPr id="5" name="Місце для дати 4"/>
          <p:cNvSpPr>
            <a:spLocks noGrp="1"/>
          </p:cNvSpPr>
          <p:nvPr>
            <p:ph type="dt" sz="half" idx="10"/>
          </p:nvPr>
        </p:nvSpPr>
        <p:spPr/>
        <p:txBody>
          <a:bodyPr rtlCol="0"/>
          <a:lstStyle/>
          <a:p>
            <a:pPr rtl="0"/>
            <a:fld id="{35D1E072-3C55-4DA2-A063-707E455D12D1}" type="datetime1">
              <a:rPr lang="uk-UA" smtClean="0"/>
              <a:t>03.10.2024</a:t>
            </a:fld>
            <a:endParaRPr lang="en-US" dirty="0"/>
          </a:p>
        </p:txBody>
      </p:sp>
      <p:sp>
        <p:nvSpPr>
          <p:cNvPr id="6" name="Місце для нижнього колонтитула 5"/>
          <p:cNvSpPr>
            <a:spLocks noGrp="1"/>
          </p:cNvSpPr>
          <p:nvPr>
            <p:ph type="ftr" sz="quarter" idx="11"/>
          </p:nvPr>
        </p:nvSpPr>
        <p:spPr/>
        <p:txBody>
          <a:bodyPr rtlCol="0"/>
          <a:lstStyle/>
          <a:p>
            <a:pPr algn="l" rtl="0"/>
            <a:endParaRPr lang="en-US" dirty="0"/>
          </a:p>
        </p:txBody>
      </p:sp>
      <p:sp>
        <p:nvSpPr>
          <p:cNvPr id="7" name="Місце для номера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uk" dirty="0"/>
              <a:t>Зразок заголовка</a:t>
            </a:r>
            <a:endParaRPr lang="en-US" dirty="0"/>
          </a:p>
        </p:txBody>
      </p:sp>
      <p:sp>
        <p:nvSpPr>
          <p:cNvPr id="3" name="Місце для тексту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uk"/>
              <a:t>Зразки заголовків</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дати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964B058B-0179-4FC4-8AD5-D795E394D156}" type="datetime1">
              <a:rPr lang="uk-UA" smtClean="0"/>
              <a:t>03.10.2024</a:t>
            </a:fld>
            <a:endParaRPr lang="en-US" dirty="0"/>
          </a:p>
        </p:txBody>
      </p:sp>
      <p:sp>
        <p:nvSpPr>
          <p:cNvPr id="5" name="Місце для нижнього колонтитула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Місце для номера слайда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Прямокутник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кутник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кутник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ixabay.com/es/tuerca-matematicas-geer-ettings-142023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svgsilh.com/image/2744636.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thealmightyguru.com/Wiki/index.php?title=File:Caesar_Cipher_-_Ring.svg"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trivium_(cipher).p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Прямокутник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CA" dirty="0" err="1"/>
              <a:t>Akelaree</a:t>
            </a:r>
            <a:endParaRPr lang="uk" dirty="0"/>
          </a:p>
        </p:txBody>
      </p:sp>
      <p:sp>
        <p:nvSpPr>
          <p:cNvPr id="3" name="Підзаголовок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CA" dirty="0"/>
              <a:t>cipher</a:t>
            </a:r>
            <a:endParaRPr lang="uk" dirty="0"/>
          </a:p>
        </p:txBody>
      </p:sp>
      <p:sp>
        <p:nvSpPr>
          <p:cNvPr id="20" name="Прямокутник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Прямокутник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Прямокутник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Рисунок 5" descr="Емблема зблизька&#10;&#10;Автоматично створений опис">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CA" dirty="0"/>
              <a:t>History</a:t>
            </a:r>
            <a:endParaRPr lang="uk" dirty="0"/>
          </a:p>
        </p:txBody>
      </p:sp>
      <p:graphicFrame>
        <p:nvGraphicFramePr>
          <p:cNvPr id="4" name="Місце для вмісту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4097221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BF37DD4-D362-AAF7-2664-2C04AA7598B2}"/>
              </a:ext>
            </a:extLst>
          </p:cNvPr>
          <p:cNvSpPr txBox="1"/>
          <p:nvPr/>
        </p:nvSpPr>
        <p:spPr>
          <a:xfrm>
            <a:off x="580858" y="2341563"/>
            <a:ext cx="11029950" cy="584775"/>
          </a:xfrm>
          <a:prstGeom prst="rect">
            <a:avLst/>
          </a:prstGeom>
          <a:noFill/>
        </p:spPr>
        <p:txBody>
          <a:bodyPr wrap="square">
            <a:spAutoFit/>
          </a:bodyPr>
          <a:lstStyle/>
          <a:p>
            <a:pPr marL="285750" indent="-285750">
              <a:buFont typeface="Wingdings" panose="05000000000000000000" pitchFamily="2" charset="2"/>
              <a:buChar char="§"/>
            </a:pP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 </a:t>
            </a:r>
            <a:r>
              <a:rPr lang="uk-UA" sz="1600" dirty="0">
                <a:solidFill>
                  <a:schemeClr val="accent1">
                    <a:lumMod val="50000"/>
                  </a:schemeClr>
                </a:solidFill>
                <a:latin typeface="__Inter_36bd41"/>
              </a:rPr>
              <a:t>блоковий шифр , розроблений колективом іспанських авторів і представлений в 1996; поєднує основну розробку </a:t>
            </a:r>
            <a:r>
              <a:rPr lang="en-CA" sz="1600" b="1" dirty="0">
                <a:solidFill>
                  <a:schemeClr val="accent1">
                    <a:lumMod val="50000"/>
                  </a:schemeClr>
                </a:solidFill>
                <a:latin typeface="__Inter_36bd41"/>
              </a:rPr>
              <a:t>IDEA</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з концепціями від </a:t>
            </a:r>
            <a:r>
              <a:rPr lang="en-CA" sz="1600" b="1" dirty="0">
                <a:solidFill>
                  <a:schemeClr val="accent1">
                    <a:lumMod val="50000"/>
                  </a:schemeClr>
                </a:solidFill>
                <a:latin typeface="__Inter_36bd41"/>
              </a:rPr>
              <a:t>RC5</a:t>
            </a:r>
            <a:r>
              <a:rPr lang="en-CA" sz="1600" dirty="0">
                <a:solidFill>
                  <a:schemeClr val="accent1">
                    <a:lumMod val="50000"/>
                  </a:schemeClr>
                </a:solidFill>
                <a:latin typeface="__Inter_36bd41"/>
              </a:rPr>
              <a:t>.</a:t>
            </a:r>
            <a:endParaRPr lang="uk-UA" sz="1600" dirty="0">
              <a:solidFill>
                <a:schemeClr val="accent1">
                  <a:lumMod val="50000"/>
                </a:schemeClr>
              </a:solidFill>
              <a:latin typeface="__Inter_36bd41"/>
            </a:endParaRPr>
          </a:p>
        </p:txBody>
      </p:sp>
      <p:sp>
        <p:nvSpPr>
          <p:cNvPr id="12" name="TextBox 11">
            <a:extLst>
              <a:ext uri="{FF2B5EF4-FFF2-40B4-BE49-F238E27FC236}">
                <a16:creationId xmlns:a16="http://schemas.microsoft.com/office/drawing/2014/main" id="{7378B6DB-8B3F-97B1-2C9B-01D072516865}"/>
              </a:ext>
            </a:extLst>
          </p:cNvPr>
          <p:cNvSpPr txBox="1"/>
          <p:nvPr/>
        </p:nvSpPr>
        <p:spPr>
          <a:xfrm>
            <a:off x="1174376" y="4158456"/>
            <a:ext cx="10676964" cy="1323439"/>
          </a:xfrm>
          <a:prstGeom prst="rect">
            <a:avLst/>
          </a:prstGeom>
          <a:noFill/>
        </p:spPr>
        <p:txBody>
          <a:bodyPr wrap="square" rtlCol="0">
            <a:spAutoFit/>
          </a:bodyPr>
          <a:lstStyle/>
          <a:p>
            <a:r>
              <a:rPr lang="en-CA" sz="8000" dirty="0">
                <a:solidFill>
                  <a:srgbClr val="0070C0"/>
                </a:solidFill>
              </a:rPr>
              <a:t>IDEA + RC5 = </a:t>
            </a:r>
            <a:r>
              <a:rPr lang="en-CA" sz="8000" dirty="0" err="1">
                <a:solidFill>
                  <a:srgbClr val="0070C0"/>
                </a:solidFill>
              </a:rPr>
              <a:t>Akelarre</a:t>
            </a:r>
            <a:endParaRPr lang="uk-UA" sz="8000" dirty="0">
              <a:solidFill>
                <a:srgbClr val="0070C0"/>
              </a:solidFill>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C784C1-B615-3D58-D75B-70BF3589A4C6}"/>
              </a:ext>
            </a:extLst>
          </p:cNvPr>
          <p:cNvSpPr>
            <a:spLocks noGrp="1"/>
          </p:cNvSpPr>
          <p:nvPr>
            <p:ph type="title"/>
          </p:nvPr>
        </p:nvSpPr>
        <p:spPr>
          <a:xfrm>
            <a:off x="581192" y="702458"/>
            <a:ext cx="11029616" cy="517044"/>
          </a:xfrm>
        </p:spPr>
        <p:txBody>
          <a:bodyPr>
            <a:normAutofit fontScale="90000"/>
          </a:bodyPr>
          <a:lstStyle/>
          <a:p>
            <a:r>
              <a:rPr lang="en-CA" b="1" dirty="0"/>
              <a:t>In general</a:t>
            </a:r>
            <a:endParaRPr lang="uk-UA" b="1" dirty="0"/>
          </a:p>
        </p:txBody>
      </p:sp>
      <p:sp>
        <p:nvSpPr>
          <p:cNvPr id="3" name="Місце для вмісту 2">
            <a:extLst>
              <a:ext uri="{FF2B5EF4-FFF2-40B4-BE49-F238E27FC236}">
                <a16:creationId xmlns:a16="http://schemas.microsoft.com/office/drawing/2014/main" id="{B17EBC0A-DE76-639E-FAE9-8C5B966A041E}"/>
              </a:ext>
            </a:extLst>
          </p:cNvPr>
          <p:cNvSpPr>
            <a:spLocks noGrp="1"/>
          </p:cNvSpPr>
          <p:nvPr>
            <p:ph idx="1"/>
          </p:nvPr>
        </p:nvSpPr>
        <p:spPr>
          <a:xfrm>
            <a:off x="7924800" y="702458"/>
            <a:ext cx="3686007" cy="5272892"/>
          </a:xfrm>
        </p:spPr>
        <p:txBody>
          <a:bodyPr/>
          <a:lstStyle/>
          <a:p>
            <a:pPr algn="l"/>
            <a:r>
              <a:rPr lang="ru-RU" sz="1600" dirty="0">
                <a:solidFill>
                  <a:schemeClr val="accent1">
                    <a:lumMod val="50000"/>
                  </a:schemeClr>
                </a:solidFill>
                <a:latin typeface="__Inter_36bd41"/>
              </a:rPr>
              <a:t>Структурно алгоритм </a:t>
            </a:r>
            <a:r>
              <a:rPr lang="ru-RU" sz="1600" dirty="0" err="1">
                <a:solidFill>
                  <a:schemeClr val="accent1">
                    <a:lumMod val="50000"/>
                  </a:schemeClr>
                </a:solidFill>
                <a:latin typeface="__Inter_36bd41"/>
              </a:rPr>
              <a:t>може</a:t>
            </a:r>
            <a:r>
              <a:rPr lang="ru-RU" sz="1600" dirty="0">
                <a:solidFill>
                  <a:schemeClr val="accent1">
                    <a:lumMod val="50000"/>
                  </a:schemeClr>
                </a:solidFill>
                <a:latin typeface="__Inter_36bd41"/>
              </a:rPr>
              <a:t> бути </a:t>
            </a:r>
            <a:r>
              <a:rPr lang="ru-RU" sz="1600" dirty="0" err="1">
                <a:solidFill>
                  <a:schemeClr val="accent1">
                    <a:lumMod val="50000"/>
                  </a:schemeClr>
                </a:solidFill>
                <a:latin typeface="__Inter_36bd41"/>
              </a:rPr>
              <a:t>розділений</a:t>
            </a:r>
            <a:r>
              <a:rPr lang="ru-RU" sz="1600" dirty="0">
                <a:solidFill>
                  <a:schemeClr val="accent1">
                    <a:lumMod val="50000"/>
                  </a:schemeClr>
                </a:solidFill>
                <a:latin typeface="__Inter_36bd41"/>
              </a:rPr>
              <a:t> на </a:t>
            </a:r>
            <a:r>
              <a:rPr lang="ru-RU" sz="1600" dirty="0" err="1">
                <a:solidFill>
                  <a:schemeClr val="accent1">
                    <a:lumMod val="50000"/>
                  </a:schemeClr>
                </a:solidFill>
                <a:latin typeface="__Inter_36bd41"/>
              </a:rPr>
              <a:t>дві</a:t>
            </a:r>
            <a:r>
              <a:rPr lang="ru-RU" sz="1600" dirty="0">
                <a:solidFill>
                  <a:schemeClr val="accent1">
                    <a:lumMod val="50000"/>
                  </a:schemeClr>
                </a:solidFill>
                <a:latin typeface="__Inter_36bd41"/>
              </a:rPr>
              <a:t> </a:t>
            </a:r>
            <a:r>
              <a:rPr lang="ru-RU" sz="1600" dirty="0" err="1">
                <a:solidFill>
                  <a:schemeClr val="accent1">
                    <a:lumMod val="50000"/>
                  </a:schemeClr>
                </a:solidFill>
                <a:latin typeface="__Inter_36bd41"/>
              </a:rPr>
              <a:t>частини</a:t>
            </a:r>
            <a:r>
              <a:rPr lang="ru-RU" sz="1600" dirty="0">
                <a:solidFill>
                  <a:schemeClr val="accent1">
                    <a:lumMod val="50000"/>
                  </a:schemeClr>
                </a:solidFill>
                <a:latin typeface="__Inter_36bd41"/>
              </a:rPr>
              <a:t>:</a:t>
            </a:r>
            <a:endParaRPr lang="en-CA" sz="1600" dirty="0">
              <a:solidFill>
                <a:schemeClr val="accent1">
                  <a:lumMod val="50000"/>
                </a:schemeClr>
              </a:solidFill>
              <a:latin typeface="__Inter_36bd41"/>
            </a:endParaRPr>
          </a:p>
          <a:p>
            <a:pPr marL="0" indent="0" algn="l">
              <a:buNone/>
            </a:pPr>
            <a:endParaRPr lang="ru-RU" sz="1600" dirty="0">
              <a:solidFill>
                <a:schemeClr val="accent1">
                  <a:lumMod val="50000"/>
                </a:schemeClr>
              </a:solidFill>
              <a:latin typeface="__Inter_36bd41"/>
            </a:endParaRPr>
          </a:p>
          <a:p>
            <a:pPr algn="l">
              <a:buFont typeface="+mj-lt"/>
              <a:buAutoNum type="arabicPeriod"/>
            </a:pPr>
            <a:r>
              <a:rPr lang="ru-RU" sz="1600" dirty="0">
                <a:solidFill>
                  <a:schemeClr val="accent1">
                    <a:lumMod val="50000"/>
                  </a:schemeClr>
                </a:solidFill>
                <a:latin typeface="__Inter_36bd41"/>
              </a:rPr>
              <a:t>Алгоритм </a:t>
            </a:r>
            <a:r>
              <a:rPr lang="ru-RU" sz="1600" dirty="0" err="1">
                <a:solidFill>
                  <a:schemeClr val="accent1">
                    <a:lumMod val="50000"/>
                  </a:schemeClr>
                </a:solidFill>
                <a:latin typeface="__Inter_36bd41"/>
              </a:rPr>
              <a:t>шифрування</a:t>
            </a:r>
            <a:r>
              <a:rPr lang="ru-RU" sz="1600" dirty="0">
                <a:solidFill>
                  <a:schemeClr val="accent1">
                    <a:lumMod val="50000"/>
                  </a:schemeClr>
                </a:solidFill>
                <a:latin typeface="__Inter_36bd41"/>
              </a:rPr>
              <a:t>/</a:t>
            </a:r>
            <a:r>
              <a:rPr lang="ru-RU" sz="1600" dirty="0" err="1">
                <a:solidFill>
                  <a:schemeClr val="accent1">
                    <a:lumMod val="50000"/>
                  </a:schemeClr>
                </a:solidFill>
                <a:latin typeface="__Inter_36bd41"/>
              </a:rPr>
              <a:t>дешифрування</a:t>
            </a:r>
            <a:r>
              <a:rPr lang="ru-RU" sz="1600" dirty="0">
                <a:solidFill>
                  <a:schemeClr val="accent1">
                    <a:lumMod val="50000"/>
                  </a:schemeClr>
                </a:solidFill>
                <a:latin typeface="__Inter_36bd41"/>
              </a:rPr>
              <a:t>.</a:t>
            </a:r>
          </a:p>
          <a:p>
            <a:pPr algn="l">
              <a:buFont typeface="+mj-lt"/>
              <a:buAutoNum type="arabicPeriod"/>
            </a:pPr>
            <a:r>
              <a:rPr lang="ru-RU" sz="1600" dirty="0">
                <a:solidFill>
                  <a:schemeClr val="accent1">
                    <a:lumMod val="50000"/>
                  </a:schemeClr>
                </a:solidFill>
                <a:latin typeface="__Inter_36bd41"/>
              </a:rPr>
              <a:t>Алгоритм </a:t>
            </a:r>
            <a:r>
              <a:rPr lang="ru-RU" sz="1600" dirty="0" err="1">
                <a:solidFill>
                  <a:schemeClr val="accent1">
                    <a:lumMod val="50000"/>
                  </a:schemeClr>
                </a:solidFill>
                <a:latin typeface="__Inter_36bd41"/>
              </a:rPr>
              <a:t>розширення</a:t>
            </a:r>
            <a:r>
              <a:rPr lang="ru-RU" sz="1600" dirty="0">
                <a:solidFill>
                  <a:schemeClr val="accent1">
                    <a:lumMod val="50000"/>
                  </a:schemeClr>
                </a:solidFill>
                <a:latin typeface="__Inter_36bd41"/>
              </a:rPr>
              <a:t> ключа</a:t>
            </a:r>
            <a:r>
              <a:rPr lang="ru-RU" b="0" i="0" dirty="0">
                <a:solidFill>
                  <a:srgbClr val="202122"/>
                </a:solidFill>
                <a:effectLst/>
                <a:latin typeface="Arial" panose="020B0604020202020204" pitchFamily="34" charset="0"/>
              </a:rPr>
              <a:t>.</a:t>
            </a:r>
            <a:endParaRPr lang="uk-UA"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5C3323-2378-4057-12A5-151244E0CD92}"/>
                  </a:ext>
                </a:extLst>
              </p:cNvPr>
              <p:cNvSpPr txBox="1"/>
              <p:nvPr/>
            </p:nvSpPr>
            <p:spPr>
              <a:xfrm>
                <a:off x="581192" y="1938520"/>
                <a:ext cx="5733845" cy="2800767"/>
              </a:xfrm>
              <a:prstGeom prst="rect">
                <a:avLst/>
              </a:prstGeom>
              <a:noFill/>
            </p:spPr>
            <p:txBody>
              <a:bodyPr wrap="square">
                <a:spAutoFit/>
              </a:bodyPr>
              <a:lstStyle/>
              <a:p>
                <a:pPr marL="285750" indent="-285750">
                  <a:buFont typeface="Wingdings" panose="05000000000000000000" pitchFamily="2" charset="2"/>
                  <a:buChar char="§"/>
                </a:pP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є 128-бітовим блоковим шифром. </a:t>
                </a:r>
              </a:p>
              <a:p>
                <a:pPr marL="285750" indent="-285750">
                  <a:buFont typeface="Wingdings" panose="05000000000000000000" pitchFamily="2" charset="2"/>
                  <a:buChar char="§"/>
                </a:pPr>
                <a:endParaRPr lang="uk-UA" sz="1600" dirty="0">
                  <a:solidFill>
                    <a:schemeClr val="accent1">
                      <a:lumMod val="50000"/>
                    </a:schemeClr>
                  </a:solidFill>
                  <a:latin typeface="__Inter_36bd41"/>
                </a:endParaRPr>
              </a:p>
              <a:p>
                <a:pPr marL="285750" indent="-285750">
                  <a:buFont typeface="Wingdings" panose="05000000000000000000" pitchFamily="2" charset="2"/>
                  <a:buChar char="§"/>
                </a:pPr>
                <a:r>
                  <a:rPr lang="uk-UA" sz="1600" dirty="0">
                    <a:solidFill>
                      <a:schemeClr val="accent1">
                        <a:lumMod val="50000"/>
                      </a:schemeClr>
                    </a:solidFill>
                    <a:latin typeface="__Inter_36bd41"/>
                  </a:rPr>
                  <a:t>Довжина ключа повинна бути кратною 64 бітам</a:t>
                </a:r>
                <a:r>
                  <a:rPr lang="en-CA" sz="1600" dirty="0">
                    <a:solidFill>
                      <a:schemeClr val="accent1">
                        <a:lumMod val="50000"/>
                      </a:schemeClr>
                    </a:solidFill>
                    <a:latin typeface="__Inter_36bd41"/>
                  </a:rPr>
                  <a:t> (128)</a:t>
                </a:r>
                <a:r>
                  <a:rPr lang="uk-UA" sz="1600" dirty="0">
                    <a:solidFill>
                      <a:schemeClr val="accent1">
                        <a:lumMod val="50000"/>
                      </a:schemeClr>
                    </a:solidFill>
                    <a:latin typeface="__Inter_36bd41"/>
                  </a:rPr>
                  <a:t>; </a:t>
                </a:r>
              </a:p>
              <a:p>
                <a:pPr marL="285750" indent="-285750">
                  <a:buFont typeface="Wingdings" panose="05000000000000000000" pitchFamily="2" charset="2"/>
                  <a:buChar char="§"/>
                </a:pPr>
                <a:endParaRPr lang="uk-UA" sz="1600" dirty="0">
                  <a:solidFill>
                    <a:schemeClr val="accent1">
                      <a:lumMod val="50000"/>
                    </a:schemeClr>
                  </a:solidFill>
                  <a:latin typeface="__Inter_36bd41"/>
                </a:endParaRPr>
              </a:p>
              <a:p>
                <a:pPr marL="285750" indent="-285750">
                  <a:buFont typeface="Wingdings" panose="05000000000000000000" pitchFamily="2" charset="2"/>
                  <a:buChar char="§"/>
                </a:pPr>
                <a:r>
                  <a:rPr lang="uk-UA" sz="1600" dirty="0">
                    <a:solidFill>
                      <a:schemeClr val="accent1">
                        <a:lumMod val="50000"/>
                      </a:schemeClr>
                    </a:solidFill>
                    <a:latin typeface="__Inter_36bd41"/>
                  </a:rPr>
                  <a:t>Число проходів шифрування є параметром, що змінюється</a:t>
                </a:r>
                <a:r>
                  <a:rPr lang="en-CA" sz="1600" dirty="0">
                    <a:solidFill>
                      <a:schemeClr val="accent1">
                        <a:lumMod val="50000"/>
                      </a:schemeClr>
                    </a:solidFill>
                    <a:latin typeface="__Inter_36bd41"/>
                  </a:rPr>
                  <a:t>(4)</a:t>
                </a:r>
                <a:r>
                  <a:rPr lang="uk-UA" sz="1600" dirty="0">
                    <a:solidFill>
                      <a:schemeClr val="accent1">
                        <a:lumMod val="50000"/>
                      </a:schemeClr>
                    </a:solidFill>
                    <a:latin typeface="__Inter_36bd41"/>
                  </a:rPr>
                  <a:t>.</a:t>
                </a:r>
                <a:br>
                  <a:rPr lang="uk-UA" sz="1600" dirty="0">
                    <a:solidFill>
                      <a:schemeClr val="accent1">
                        <a:lumMod val="50000"/>
                      </a:schemeClr>
                    </a:solidFill>
                    <a:latin typeface="__Inter_36bd41"/>
                  </a:rPr>
                </a:br>
                <a:endParaRPr lang="uk-UA" sz="1600" dirty="0">
                  <a:solidFill>
                    <a:schemeClr val="accent1">
                      <a:lumMod val="50000"/>
                    </a:schemeClr>
                  </a:solidFill>
                  <a:latin typeface="__Inter_36bd41"/>
                </a:endParaRPr>
              </a:p>
              <a:p>
                <a:pPr marL="285750" indent="-285750">
                  <a:buFont typeface="Wingdings" panose="05000000000000000000" pitchFamily="2" charset="2"/>
                  <a:buChar char="§"/>
                </a:pPr>
                <a:r>
                  <a:rPr lang="uk-UA" sz="1600" dirty="0">
                    <a:solidFill>
                      <a:schemeClr val="accent1">
                        <a:lumMod val="50000"/>
                      </a:schemeClr>
                    </a:solidFill>
                    <a:latin typeface="__Inter_36bd41"/>
                  </a:rPr>
                  <a:t> В </a:t>
                </a: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застосовуються:</a:t>
                </a:r>
              </a:p>
              <a:p>
                <a:pPr marL="742950" lvl="1" indent="-285750">
                  <a:buFont typeface="Wingdings" panose="05000000000000000000" pitchFamily="2" charset="2"/>
                  <a:buChar char="§"/>
                </a:pPr>
                <a:r>
                  <a:rPr lang="uk-UA" sz="1600" dirty="0">
                    <a:solidFill>
                      <a:schemeClr val="accent1">
                        <a:lumMod val="50000"/>
                      </a:schemeClr>
                    </a:solidFill>
                    <a:latin typeface="__Inter_36bd41"/>
                  </a:rPr>
                  <a:t>Додавання по модулю </a:t>
                </a:r>
                <a14:m>
                  <m:oMath xmlns:m="http://schemas.openxmlformats.org/officeDocument/2006/math">
                    <m:sSup>
                      <m:sSupPr>
                        <m:ctrlPr>
                          <a:rPr lang="en-CA" sz="1600" i="1">
                            <a:solidFill>
                              <a:schemeClr val="accent1">
                                <a:lumMod val="50000"/>
                              </a:schemeClr>
                            </a:solidFill>
                            <a:latin typeface="Cambria Math" panose="02040503050406030204" pitchFamily="18" charset="0"/>
                          </a:rPr>
                        </m:ctrlPr>
                      </m:sSupPr>
                      <m:e>
                        <m:r>
                          <a:rPr lang="uk-UA" sz="1600">
                            <a:solidFill>
                              <a:schemeClr val="accent1">
                                <a:lumMod val="50000"/>
                              </a:schemeClr>
                            </a:solidFill>
                            <a:latin typeface="Cambria Math" panose="02040503050406030204" pitchFamily="18" charset="0"/>
                          </a:rPr>
                          <m:t>2</m:t>
                        </m:r>
                      </m:e>
                      <m:sup>
                        <m:r>
                          <a:rPr lang="en-CA" sz="1600">
                            <a:solidFill>
                              <a:schemeClr val="accent1">
                                <a:lumMod val="50000"/>
                              </a:schemeClr>
                            </a:solidFill>
                            <a:latin typeface="Cambria Math" panose="02040503050406030204" pitchFamily="18" charset="0"/>
                          </a:rPr>
                          <m:t>𝑚</m:t>
                        </m:r>
                      </m:sup>
                    </m:sSup>
                  </m:oMath>
                </a14:m>
                <a:endParaRPr lang="en-CA" sz="1600" dirty="0">
                  <a:solidFill>
                    <a:schemeClr val="accent1">
                      <a:lumMod val="50000"/>
                    </a:schemeClr>
                  </a:solidFill>
                  <a:latin typeface="__Inter_36bd41"/>
                </a:endParaRPr>
              </a:p>
              <a:p>
                <a:pPr marL="742950" lvl="1" indent="-285750">
                  <a:buFont typeface="Wingdings" panose="05000000000000000000" pitchFamily="2" charset="2"/>
                  <a:buChar char="§"/>
                </a:pPr>
                <a:r>
                  <a:rPr lang="en-CA" sz="1600" dirty="0">
                    <a:solidFill>
                      <a:schemeClr val="accent1">
                        <a:lumMod val="50000"/>
                      </a:schemeClr>
                    </a:solidFill>
                    <a:latin typeface="__Inter_36bd41"/>
                  </a:rPr>
                  <a:t>XOR</a:t>
                </a:r>
              </a:p>
              <a:p>
                <a:pPr marL="742950" lvl="1" indent="-285750">
                  <a:buFont typeface="Wingdings" panose="05000000000000000000" pitchFamily="2" charset="2"/>
                  <a:buChar char="§"/>
                </a:pPr>
                <a:r>
                  <a:rPr lang="uk-UA" sz="1600" dirty="0">
                    <a:solidFill>
                      <a:schemeClr val="accent1">
                        <a:lumMod val="50000"/>
                      </a:schemeClr>
                    </a:solidFill>
                    <a:latin typeface="__Inter_36bd41"/>
                  </a:rPr>
                  <a:t>Операції циклічного зсуву вліво на певну кількість бітів</a:t>
                </a:r>
              </a:p>
            </p:txBody>
          </p:sp>
        </mc:Choice>
        <mc:Fallback xmlns="">
          <p:sp>
            <p:nvSpPr>
              <p:cNvPr id="6" name="TextBox 5">
                <a:extLst>
                  <a:ext uri="{FF2B5EF4-FFF2-40B4-BE49-F238E27FC236}">
                    <a16:creationId xmlns:a16="http://schemas.microsoft.com/office/drawing/2014/main" id="{B25C3323-2378-4057-12A5-151244E0CD92}"/>
                  </a:ext>
                </a:extLst>
              </p:cNvPr>
              <p:cNvSpPr txBox="1">
                <a:spLocks noRot="1" noChangeAspect="1" noMove="1" noResize="1" noEditPoints="1" noAdjustHandles="1" noChangeArrowheads="1" noChangeShapeType="1" noTextEdit="1"/>
              </p:cNvSpPr>
              <p:nvPr/>
            </p:nvSpPr>
            <p:spPr>
              <a:xfrm>
                <a:off x="581192" y="1938520"/>
                <a:ext cx="5733845" cy="2800767"/>
              </a:xfrm>
              <a:prstGeom prst="rect">
                <a:avLst/>
              </a:prstGeom>
              <a:blipFill>
                <a:blip r:embed="rId2"/>
                <a:stretch>
                  <a:fillRect l="-425" t="-654" b="-1961"/>
                </a:stretch>
              </a:blipFill>
            </p:spPr>
            <p:txBody>
              <a:bodyPr/>
              <a:lstStyle/>
              <a:p>
                <a:r>
                  <a:rPr lang="uk-UA">
                    <a:noFill/>
                  </a:rPr>
                  <a:t> </a:t>
                </a:r>
              </a:p>
            </p:txBody>
          </p:sp>
        </mc:Fallback>
      </mc:AlternateContent>
      <p:pic>
        <p:nvPicPr>
          <p:cNvPr id="5" name="Рисунок 4">
            <a:extLst>
              <a:ext uri="{FF2B5EF4-FFF2-40B4-BE49-F238E27FC236}">
                <a16:creationId xmlns:a16="http://schemas.microsoft.com/office/drawing/2014/main" id="{FA060F94-E225-D4EC-0B25-3A9B0B11F6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19482" y="883268"/>
            <a:ext cx="1667433" cy="1667433"/>
          </a:xfrm>
          <a:prstGeom prst="rect">
            <a:avLst/>
          </a:prstGeom>
        </p:spPr>
      </p:pic>
    </p:spTree>
    <p:extLst>
      <p:ext uri="{BB962C8B-B14F-4D97-AF65-F5344CB8AC3E}">
        <p14:creationId xmlns:p14="http://schemas.microsoft.com/office/powerpoint/2010/main" val="29321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369E5C-4B50-FFF5-FE80-26507D0C39CE}"/>
              </a:ext>
            </a:extLst>
          </p:cNvPr>
          <p:cNvSpPr>
            <a:spLocks noGrp="1"/>
          </p:cNvSpPr>
          <p:nvPr>
            <p:ph type="title"/>
          </p:nvPr>
        </p:nvSpPr>
        <p:spPr>
          <a:xfrm>
            <a:off x="1846730" y="2623150"/>
            <a:ext cx="3127356" cy="1084731"/>
          </a:xfrm>
        </p:spPr>
        <p:txBody>
          <a:bodyPr>
            <a:noAutofit/>
          </a:bodyPr>
          <a:lstStyle/>
          <a:p>
            <a:r>
              <a:rPr lang="en-CA" sz="6600" dirty="0"/>
              <a:t>KEY</a:t>
            </a:r>
            <a:endParaRPr lang="uk-UA" sz="6600" dirty="0"/>
          </a:p>
        </p:txBody>
      </p:sp>
      <p:pic>
        <p:nvPicPr>
          <p:cNvPr id="7" name="Місце для вмісту 6">
            <a:extLst>
              <a:ext uri="{FF2B5EF4-FFF2-40B4-BE49-F238E27FC236}">
                <a16:creationId xmlns:a16="http://schemas.microsoft.com/office/drawing/2014/main" id="{779BF677-6B99-8A66-9287-3401FE85C8B1}"/>
              </a:ext>
            </a:extLst>
          </p:cNvPr>
          <p:cNvPicPr>
            <a:picLocks noGrp="1" noChangeAspect="1"/>
          </p:cNvPicPr>
          <p:nvPr>
            <p:ph idx="1"/>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804063" y="3361904"/>
            <a:ext cx="2293243" cy="1145950"/>
          </a:xfrm>
        </p:spPr>
      </p:pic>
      <p:sp>
        <p:nvSpPr>
          <p:cNvPr id="4" name="Місце для тексту 3">
            <a:extLst>
              <a:ext uri="{FF2B5EF4-FFF2-40B4-BE49-F238E27FC236}">
                <a16:creationId xmlns:a16="http://schemas.microsoft.com/office/drawing/2014/main" id="{C5F3B61A-63F7-C8F4-9FA1-EF189CE25DAF}"/>
              </a:ext>
            </a:extLst>
          </p:cNvPr>
          <p:cNvSpPr>
            <a:spLocks noGrp="1"/>
          </p:cNvSpPr>
          <p:nvPr>
            <p:ph type="body" sz="half" idx="2"/>
          </p:nvPr>
        </p:nvSpPr>
        <p:spPr>
          <a:xfrm>
            <a:off x="4347882" y="744072"/>
            <a:ext cx="7270377" cy="5871882"/>
          </a:xfrm>
        </p:spPr>
        <p:txBody>
          <a:bodyPr>
            <a:normAutofit/>
          </a:bodyPr>
          <a:lstStyle/>
          <a:p>
            <a:r>
              <a:rPr lang="ru-RU" sz="1400" dirty="0">
                <a:solidFill>
                  <a:schemeClr val="accent1">
                    <a:lumMod val="50000"/>
                  </a:schemeClr>
                </a:solidFill>
                <a:latin typeface="__Inter_36bd41"/>
              </a:rPr>
              <a:t>Алгоритм </a:t>
            </a:r>
            <a:r>
              <a:rPr lang="en-CA" sz="1400" dirty="0" err="1">
                <a:solidFill>
                  <a:schemeClr val="accent1">
                    <a:lumMod val="50000"/>
                  </a:schemeClr>
                </a:solidFill>
                <a:latin typeface="__Inter_36bd41"/>
              </a:rPr>
              <a:t>Akelarre</a:t>
            </a:r>
            <a:r>
              <a:rPr lang="en-CA" sz="1400" dirty="0">
                <a:solidFill>
                  <a:schemeClr val="accent1">
                    <a:lumMod val="50000"/>
                  </a:schemeClr>
                </a:solidFill>
                <a:latin typeface="__Inter_36bd41"/>
              </a:rPr>
              <a:t> </a:t>
            </a:r>
            <a:r>
              <a:rPr lang="ru-RU" sz="1400" dirty="0" err="1">
                <a:solidFill>
                  <a:schemeClr val="accent1">
                    <a:lumMod val="50000"/>
                  </a:schemeClr>
                </a:solidFill>
                <a:latin typeface="__Inter_36bd41"/>
              </a:rPr>
              <a:t>запускається</a:t>
            </a:r>
            <a:r>
              <a:rPr lang="ru-RU" sz="1400" dirty="0">
                <a:solidFill>
                  <a:schemeClr val="accent1">
                    <a:lumMod val="50000"/>
                  </a:schemeClr>
                </a:solidFill>
                <a:latin typeface="__Inter_36bd41"/>
              </a:rPr>
              <a:t> з </a:t>
            </a:r>
            <a:r>
              <a:rPr lang="ru-RU" sz="1400" dirty="0" err="1">
                <a:solidFill>
                  <a:schemeClr val="accent1">
                    <a:lumMod val="50000"/>
                  </a:schemeClr>
                </a:solidFill>
                <a:latin typeface="__Inter_36bd41"/>
              </a:rPr>
              <a:t>ключем</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який</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сформований</a:t>
            </a:r>
            <a:r>
              <a:rPr lang="ru-RU" sz="1400" dirty="0">
                <a:solidFill>
                  <a:schemeClr val="accent1">
                    <a:lumMod val="50000"/>
                  </a:schemeClr>
                </a:solidFill>
                <a:latin typeface="__Inter_36bd41"/>
              </a:rPr>
              <a:t> з </a:t>
            </a:r>
            <a:r>
              <a:rPr lang="ru-RU" sz="1400" dirty="0" err="1">
                <a:solidFill>
                  <a:schemeClr val="accent1">
                    <a:lumMod val="50000"/>
                  </a:schemeClr>
                </a:solidFill>
                <a:latin typeface="__Inter_36bd41"/>
              </a:rPr>
              <a:t>субблоків</a:t>
            </a:r>
            <a:r>
              <a:rPr lang="ru-RU" sz="1400" dirty="0">
                <a:solidFill>
                  <a:schemeClr val="accent1">
                    <a:lumMod val="50000"/>
                  </a:schemeClr>
                </a:solidFill>
                <a:latin typeface="__Inter_36bd41"/>
              </a:rPr>
              <a:t> на 32 </a:t>
            </a:r>
            <a:r>
              <a:rPr lang="ru-RU" sz="1400" dirty="0" err="1">
                <a:solidFill>
                  <a:schemeClr val="accent1">
                    <a:lumMod val="50000"/>
                  </a:schemeClr>
                </a:solidFill>
                <a:latin typeface="__Inter_36bd41"/>
              </a:rPr>
              <a:t>біти</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кожний</a:t>
            </a:r>
            <a:r>
              <a:rPr lang="ru-RU" sz="1400" dirty="0">
                <a:solidFill>
                  <a:schemeClr val="accent1">
                    <a:lumMod val="50000"/>
                  </a:schemeClr>
                </a:solidFill>
                <a:latin typeface="__Inter_36bd41"/>
              </a:rPr>
              <a:t>. </a:t>
            </a:r>
            <a:r>
              <a:rPr lang="uk-UA" sz="1400" dirty="0">
                <a:solidFill>
                  <a:schemeClr val="accent1">
                    <a:lumMod val="50000"/>
                  </a:schemeClr>
                </a:solidFill>
                <a:latin typeface="__Inter_36bd41"/>
              </a:rPr>
              <a:t>Д</a:t>
            </a:r>
            <a:r>
              <a:rPr lang="ru-RU" sz="1400" dirty="0">
                <a:solidFill>
                  <a:schemeClr val="accent1">
                    <a:lumMod val="50000"/>
                  </a:schemeClr>
                </a:solidFill>
                <a:latin typeface="__Inter_36bd41"/>
              </a:rPr>
              <a:t>ля </a:t>
            </a:r>
            <a:r>
              <a:rPr lang="ru-RU" sz="1400" dirty="0" err="1">
                <a:solidFill>
                  <a:schemeClr val="accent1">
                    <a:lumMod val="50000"/>
                  </a:schemeClr>
                </a:solidFill>
                <a:latin typeface="__Inter_36bd41"/>
              </a:rPr>
              <a:t>нашого</a:t>
            </a:r>
            <a:r>
              <a:rPr lang="ru-RU" sz="1400" dirty="0">
                <a:solidFill>
                  <a:schemeClr val="accent1">
                    <a:lumMod val="50000"/>
                  </a:schemeClr>
                </a:solidFill>
                <a:latin typeface="__Inter_36bd41"/>
              </a:rPr>
              <a:t> прикладу ми </a:t>
            </a:r>
            <a:r>
              <a:rPr lang="ru-RU" sz="1400" dirty="0" err="1">
                <a:solidFill>
                  <a:schemeClr val="accent1">
                    <a:lumMod val="50000"/>
                  </a:schemeClr>
                </a:solidFill>
                <a:latin typeface="__Inter_36bd41"/>
              </a:rPr>
              <a:t>будемо</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використовувати</a:t>
            </a:r>
            <a:r>
              <a:rPr lang="ru-RU" sz="1400" dirty="0">
                <a:solidFill>
                  <a:schemeClr val="accent1">
                    <a:lumMod val="50000"/>
                  </a:schemeClr>
                </a:solidFill>
                <a:latin typeface="__Inter_36bd41"/>
              </a:rPr>
              <a:t> 128-бітний ключ:</a:t>
            </a:r>
          </a:p>
          <a:p>
            <a:endParaRPr lang="ru-RU" sz="1400" dirty="0">
              <a:solidFill>
                <a:schemeClr val="accent1">
                  <a:lumMod val="50000"/>
                </a:schemeClr>
              </a:solidFill>
              <a:latin typeface="__Inter_36bd41"/>
            </a:endParaRPr>
          </a:p>
          <a:p>
            <a:r>
              <a:rPr lang="ru-RU" sz="1400" dirty="0">
                <a:solidFill>
                  <a:schemeClr val="accent1">
                    <a:lumMod val="50000"/>
                  </a:schemeClr>
                </a:solidFill>
                <a:latin typeface="__Inter_36bd41"/>
              </a:rPr>
              <a:t>1. </a:t>
            </a:r>
            <a:r>
              <a:rPr lang="ru-RU" sz="1400" dirty="0" err="1">
                <a:solidFill>
                  <a:schemeClr val="accent1">
                    <a:lumMod val="50000"/>
                  </a:schemeClr>
                </a:solidFill>
                <a:latin typeface="__Inter_36bd41"/>
              </a:rPr>
              <a:t>Вхідний</a:t>
            </a:r>
            <a:r>
              <a:rPr lang="ru-RU" sz="1400" dirty="0">
                <a:solidFill>
                  <a:schemeClr val="accent1">
                    <a:lumMod val="50000"/>
                  </a:schemeClr>
                </a:solidFill>
                <a:latin typeface="__Inter_36bd41"/>
              </a:rPr>
              <a:t> ключ </a:t>
            </a:r>
            <a:r>
              <a:rPr lang="ru-RU" sz="1400" dirty="0" err="1">
                <a:solidFill>
                  <a:schemeClr val="accent1">
                    <a:lumMod val="50000"/>
                  </a:schemeClr>
                </a:solidFill>
                <a:latin typeface="__Inter_36bd41"/>
              </a:rPr>
              <a:t>розбивається</a:t>
            </a:r>
            <a:r>
              <a:rPr lang="ru-RU" sz="1400" dirty="0">
                <a:solidFill>
                  <a:schemeClr val="accent1">
                    <a:lumMod val="50000"/>
                  </a:schemeClr>
                </a:solidFill>
                <a:latin typeface="__Inter_36bd41"/>
              </a:rPr>
              <a:t> на 8 </a:t>
            </a:r>
            <a:r>
              <a:rPr lang="ru-RU" sz="1400" dirty="0" err="1">
                <a:solidFill>
                  <a:schemeClr val="accent1">
                    <a:lumMod val="50000"/>
                  </a:schemeClr>
                </a:solidFill>
                <a:latin typeface="__Inter_36bd41"/>
              </a:rPr>
              <a:t>частин</a:t>
            </a:r>
            <a:r>
              <a:rPr lang="ru-RU" sz="1400" dirty="0">
                <a:solidFill>
                  <a:schemeClr val="accent1">
                    <a:lumMod val="50000"/>
                  </a:schemeClr>
                </a:solidFill>
                <a:latin typeface="__Inter_36bd41"/>
              </a:rPr>
              <a:t> по 16 </a:t>
            </a:r>
            <a:r>
              <a:rPr lang="ru-RU" sz="1400" dirty="0" err="1">
                <a:solidFill>
                  <a:schemeClr val="accent1">
                    <a:lumMod val="50000"/>
                  </a:schemeClr>
                </a:solidFill>
                <a:latin typeface="__Inter_36bd41"/>
              </a:rPr>
              <a:t>біт</a:t>
            </a:r>
            <a:r>
              <a:rPr lang="ru-RU" sz="1400" dirty="0">
                <a:solidFill>
                  <a:schemeClr val="accent1">
                    <a:lumMod val="50000"/>
                  </a:schemeClr>
                </a:solidFill>
                <a:latin typeface="__Inter_36bd41"/>
              </a:rPr>
              <a:t>: </a:t>
            </a:r>
            <a:r>
              <a:rPr lang="en-CA" sz="1400" dirty="0">
                <a:solidFill>
                  <a:schemeClr val="accent1">
                    <a:lumMod val="50000"/>
                  </a:schemeClr>
                </a:solidFill>
                <a:latin typeface="__Inter_36bd41"/>
              </a:rPr>
              <a:t>k1, k2, </a:t>
            </a:r>
            <a:r>
              <a:rPr lang="ru-RU" sz="1400" dirty="0">
                <a:solidFill>
                  <a:schemeClr val="accent1">
                    <a:lumMod val="50000"/>
                  </a:schemeClr>
                </a:solidFill>
                <a:latin typeface="__Inter_36bd41"/>
              </a:rPr>
              <a:t>до </a:t>
            </a:r>
            <a:r>
              <a:rPr lang="en-CA" sz="1400" dirty="0">
                <a:solidFill>
                  <a:schemeClr val="accent1">
                    <a:lumMod val="50000"/>
                  </a:schemeClr>
                </a:solidFill>
                <a:latin typeface="__Inter_36bd41"/>
              </a:rPr>
              <a:t>k8.</a:t>
            </a:r>
          </a:p>
          <a:p>
            <a:r>
              <a:rPr lang="en-CA" sz="1400" dirty="0">
                <a:solidFill>
                  <a:schemeClr val="accent1">
                    <a:lumMod val="50000"/>
                  </a:schemeClr>
                </a:solidFill>
                <a:latin typeface="__Inter_36bd41"/>
              </a:rPr>
              <a:t>2. </a:t>
            </a:r>
            <a:r>
              <a:rPr lang="ru-RU" sz="1400" dirty="0" err="1">
                <a:solidFill>
                  <a:schemeClr val="accent1">
                    <a:lumMod val="50000"/>
                  </a:schemeClr>
                </a:solidFill>
                <a:latin typeface="__Inter_36bd41"/>
              </a:rPr>
              <a:t>Кожна</a:t>
            </a:r>
            <a:r>
              <a:rPr lang="ru-RU" sz="1400" dirty="0">
                <a:solidFill>
                  <a:schemeClr val="accent1">
                    <a:lumMod val="50000"/>
                  </a:schemeClr>
                </a:solidFill>
                <a:latin typeface="__Inter_36bd41"/>
              </a:rPr>
              <a:t> з </a:t>
            </a:r>
            <a:r>
              <a:rPr lang="ru-RU" sz="1400" dirty="0" err="1">
                <a:solidFill>
                  <a:schemeClr val="accent1">
                    <a:lumMod val="50000"/>
                  </a:schemeClr>
                </a:solidFill>
                <a:latin typeface="__Inter_36bd41"/>
              </a:rPr>
              <a:t>цих</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частин</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піднімається</a:t>
            </a:r>
            <a:r>
              <a:rPr lang="ru-RU" sz="1400" dirty="0">
                <a:solidFill>
                  <a:schemeClr val="accent1">
                    <a:lumMod val="50000"/>
                  </a:schemeClr>
                </a:solidFill>
                <a:latin typeface="__Inter_36bd41"/>
              </a:rPr>
              <a:t> до квадрату, </a:t>
            </a:r>
            <a:r>
              <a:rPr lang="ru-RU" sz="1400" dirty="0" err="1">
                <a:solidFill>
                  <a:schemeClr val="accent1">
                    <a:lumMod val="50000"/>
                  </a:schemeClr>
                </a:solidFill>
                <a:latin typeface="__Inter_36bd41"/>
              </a:rPr>
              <a:t>що</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дає</a:t>
            </a:r>
            <a:r>
              <a:rPr lang="ru-RU" sz="1400" dirty="0">
                <a:solidFill>
                  <a:schemeClr val="accent1">
                    <a:lumMod val="50000"/>
                  </a:schemeClr>
                </a:solidFill>
                <a:latin typeface="__Inter_36bd41"/>
              </a:rPr>
              <a:t> 32-бітне </a:t>
            </a:r>
            <a:r>
              <a:rPr lang="ru-RU" sz="1400" dirty="0" err="1">
                <a:solidFill>
                  <a:schemeClr val="accent1">
                    <a:lumMod val="50000"/>
                  </a:schemeClr>
                </a:solidFill>
                <a:latin typeface="__Inter_36bd41"/>
              </a:rPr>
              <a:t>значення</a:t>
            </a:r>
            <a:r>
              <a:rPr lang="ru-RU" sz="1400" dirty="0">
                <a:solidFill>
                  <a:schemeClr val="accent1">
                    <a:lumMod val="50000"/>
                  </a:schemeClr>
                </a:solidFill>
                <a:latin typeface="__Inter_36bd41"/>
              </a:rPr>
              <a:t>, і </a:t>
            </a:r>
            <a:r>
              <a:rPr lang="ru-RU" sz="1400" dirty="0" err="1">
                <a:solidFill>
                  <a:schemeClr val="accent1">
                    <a:lumMod val="50000"/>
                  </a:schemeClr>
                </a:solidFill>
                <a:latin typeface="__Inter_36bd41"/>
              </a:rPr>
              <a:t>сумується</a:t>
            </a:r>
            <a:r>
              <a:rPr lang="ru-RU" sz="1400" dirty="0">
                <a:solidFill>
                  <a:schemeClr val="accent1">
                    <a:lumMod val="50000"/>
                  </a:schemeClr>
                </a:solidFill>
                <a:latin typeface="__Inter_36bd41"/>
              </a:rPr>
              <a:t> з </a:t>
            </a:r>
            <a:r>
              <a:rPr lang="ru-RU" sz="1400" dirty="0" err="1">
                <a:solidFill>
                  <a:schemeClr val="accent1">
                    <a:lumMod val="50000"/>
                  </a:schemeClr>
                </a:solidFill>
                <a:latin typeface="__Inter_36bd41"/>
              </a:rPr>
              <a:t>певною</a:t>
            </a:r>
            <a:r>
              <a:rPr lang="ru-RU" sz="1400" dirty="0">
                <a:solidFill>
                  <a:schemeClr val="accent1">
                    <a:lumMod val="50000"/>
                  </a:schemeClr>
                </a:solidFill>
                <a:latin typeface="__Inter_36bd41"/>
              </a:rPr>
              <a:t> константою (а1, а2) по модулю 2^32. </a:t>
            </a:r>
            <a:r>
              <a:rPr lang="ru-RU" sz="1400" dirty="0" err="1">
                <a:solidFill>
                  <a:schemeClr val="accent1">
                    <a:lumMod val="50000"/>
                  </a:schemeClr>
                </a:solidFill>
                <a:latin typeface="__Inter_36bd41"/>
              </a:rPr>
              <a:t>Це</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формує</a:t>
            </a:r>
            <a:r>
              <a:rPr lang="ru-RU" sz="1400" dirty="0">
                <a:solidFill>
                  <a:schemeClr val="accent1">
                    <a:lumMod val="50000"/>
                  </a:schemeClr>
                </a:solidFill>
                <a:latin typeface="__Inter_36bd41"/>
              </a:rPr>
              <a:t> два </a:t>
            </a:r>
            <a:r>
              <a:rPr lang="ru-RU" sz="1400" dirty="0" err="1">
                <a:solidFill>
                  <a:schemeClr val="accent1">
                    <a:lumMod val="50000"/>
                  </a:schemeClr>
                </a:solidFill>
                <a:latin typeface="__Inter_36bd41"/>
              </a:rPr>
              <a:t>нових</a:t>
            </a:r>
            <a:r>
              <a:rPr lang="ru-RU" sz="1400" dirty="0">
                <a:solidFill>
                  <a:schemeClr val="accent1">
                    <a:lumMod val="50000"/>
                  </a:schemeClr>
                </a:solidFill>
                <a:latin typeface="__Inter_36bd41"/>
              </a:rPr>
              <a:t> ключа: К</a:t>
            </a:r>
            <a:r>
              <a:rPr lang="en-CA" sz="1400" dirty="0" err="1">
                <a:solidFill>
                  <a:schemeClr val="accent1">
                    <a:lumMod val="50000"/>
                  </a:schemeClr>
                </a:solidFill>
                <a:latin typeface="__Inter_36bd41"/>
              </a:rPr>
              <a:t>ti</a:t>
            </a:r>
            <a:r>
              <a:rPr lang="en-CA" sz="1400" dirty="0">
                <a:solidFill>
                  <a:schemeClr val="accent1">
                    <a:lumMod val="50000"/>
                  </a:schemeClr>
                </a:solidFill>
                <a:latin typeface="__Inter_36bd41"/>
              </a:rPr>
              <a:t> </a:t>
            </a:r>
            <a:r>
              <a:rPr lang="ru-RU" sz="1400" dirty="0">
                <a:solidFill>
                  <a:schemeClr val="accent1">
                    <a:lumMod val="50000"/>
                  </a:schemeClr>
                </a:solidFill>
                <a:latin typeface="__Inter_36bd41"/>
              </a:rPr>
              <a:t>та </a:t>
            </a:r>
            <a:r>
              <a:rPr lang="en-CA" sz="1400" dirty="0" err="1">
                <a:solidFill>
                  <a:schemeClr val="accent1">
                    <a:lumMod val="50000"/>
                  </a:schemeClr>
                </a:solidFill>
                <a:latin typeface="__Inter_36bd41"/>
              </a:rPr>
              <a:t>K'ti</a:t>
            </a:r>
            <a:r>
              <a:rPr lang="en-CA" sz="1400" dirty="0">
                <a:solidFill>
                  <a:schemeClr val="accent1">
                    <a:lumMod val="50000"/>
                  </a:schemeClr>
                </a:solidFill>
                <a:latin typeface="__Inter_36bd41"/>
              </a:rPr>
              <a:t>. </a:t>
            </a:r>
          </a:p>
          <a:p>
            <a:r>
              <a:rPr lang="en-CA" sz="1400" dirty="0">
                <a:solidFill>
                  <a:schemeClr val="accent1">
                    <a:lumMod val="50000"/>
                  </a:schemeClr>
                </a:solidFill>
                <a:latin typeface="__Inter_36bd41"/>
              </a:rPr>
              <a:t>3. </a:t>
            </a:r>
            <a:r>
              <a:rPr lang="ru-RU" sz="1400" dirty="0">
                <a:solidFill>
                  <a:schemeClr val="accent1">
                    <a:lumMod val="50000"/>
                  </a:schemeClr>
                </a:solidFill>
                <a:latin typeface="__Inter_36bd41"/>
              </a:rPr>
              <a:t>На </a:t>
            </a:r>
            <a:r>
              <a:rPr lang="ru-RU" sz="1400" dirty="0" err="1">
                <a:solidFill>
                  <a:schemeClr val="accent1">
                    <a:lumMod val="50000"/>
                  </a:schemeClr>
                </a:solidFill>
                <a:latin typeface="__Inter_36bd41"/>
              </a:rPr>
              <a:t>основі</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ключів</a:t>
            </a:r>
            <a:r>
              <a:rPr lang="ru-RU" sz="1400" dirty="0">
                <a:solidFill>
                  <a:schemeClr val="accent1">
                    <a:lumMod val="50000"/>
                  </a:schemeClr>
                </a:solidFill>
                <a:latin typeface="__Inter_36bd41"/>
              </a:rPr>
              <a:t> </a:t>
            </a:r>
            <a:r>
              <a:rPr lang="en-CA" sz="1400" dirty="0" err="1">
                <a:solidFill>
                  <a:schemeClr val="accent1">
                    <a:lumMod val="50000"/>
                  </a:schemeClr>
                </a:solidFill>
                <a:latin typeface="__Inter_36bd41"/>
              </a:rPr>
              <a:t>K'ti</a:t>
            </a:r>
            <a:r>
              <a:rPr lang="en-CA" sz="1400" dirty="0">
                <a:solidFill>
                  <a:schemeClr val="accent1">
                    <a:lumMod val="50000"/>
                  </a:schemeClr>
                </a:solidFill>
                <a:latin typeface="__Inter_36bd41"/>
              </a:rPr>
              <a:t> </a:t>
            </a:r>
            <a:r>
              <a:rPr lang="ru-RU" sz="1400" dirty="0">
                <a:solidFill>
                  <a:schemeClr val="accent1">
                    <a:lumMod val="50000"/>
                  </a:schemeClr>
                </a:solidFill>
                <a:latin typeface="__Inter_36bd41"/>
              </a:rPr>
              <a:t>та </a:t>
            </a:r>
            <a:r>
              <a:rPr lang="en-CA" sz="1400" dirty="0" err="1">
                <a:solidFill>
                  <a:schemeClr val="accent1">
                    <a:lumMod val="50000"/>
                  </a:schemeClr>
                </a:solidFill>
                <a:latin typeface="__Inter_36bd41"/>
              </a:rPr>
              <a:t>Kti</a:t>
            </a:r>
            <a:r>
              <a:rPr lang="en-CA" sz="1400" dirty="0">
                <a:solidFill>
                  <a:schemeClr val="accent1">
                    <a:lumMod val="50000"/>
                  </a:schemeClr>
                </a:solidFill>
                <a:latin typeface="__Inter_36bd41"/>
              </a:rPr>
              <a:t> </a:t>
            </a:r>
            <a:r>
              <a:rPr lang="ru-RU" sz="1400" dirty="0" err="1">
                <a:solidFill>
                  <a:schemeClr val="accent1">
                    <a:lumMod val="50000"/>
                  </a:schemeClr>
                </a:solidFill>
                <a:latin typeface="__Inter_36bd41"/>
              </a:rPr>
              <a:t>формуються</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фрагменти</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розширеного</a:t>
            </a:r>
            <a:r>
              <a:rPr lang="ru-RU" sz="1400" dirty="0">
                <a:solidFill>
                  <a:schemeClr val="accent1">
                    <a:lumMod val="50000"/>
                  </a:schemeClr>
                </a:solidFill>
                <a:latin typeface="__Inter_36bd41"/>
              </a:rPr>
              <a:t> ключа: </a:t>
            </a:r>
            <a:r>
              <a:rPr lang="en-CA" sz="1400" dirty="0">
                <a:solidFill>
                  <a:schemeClr val="accent1">
                    <a:lumMod val="50000"/>
                  </a:schemeClr>
                </a:solidFill>
                <a:latin typeface="__Inter_36bd41"/>
              </a:rPr>
              <a:t>Ke1, Ke2, </a:t>
            </a:r>
            <a:r>
              <a:rPr lang="ru-RU" sz="1400" dirty="0">
                <a:solidFill>
                  <a:schemeClr val="accent1">
                    <a:lumMod val="50000"/>
                  </a:schemeClr>
                </a:solidFill>
                <a:latin typeface="__Inter_36bd41"/>
              </a:rPr>
              <a:t>до </a:t>
            </a:r>
            <a:r>
              <a:rPr lang="en-CA" sz="1400" dirty="0">
                <a:solidFill>
                  <a:schemeClr val="accent1">
                    <a:lumMod val="50000"/>
                  </a:schemeClr>
                </a:solidFill>
                <a:latin typeface="__Inter_36bd41"/>
              </a:rPr>
              <a:t>Ke8.</a:t>
            </a:r>
          </a:p>
          <a:p>
            <a:r>
              <a:rPr lang="en-CA" sz="1400" dirty="0">
                <a:solidFill>
                  <a:schemeClr val="accent1">
                    <a:lumMod val="50000"/>
                  </a:schemeClr>
                </a:solidFill>
                <a:latin typeface="__Inter_36bd41"/>
              </a:rPr>
              <a:t>4. </a:t>
            </a:r>
            <a:r>
              <a:rPr lang="ru-RU" sz="1400" dirty="0" err="1">
                <a:solidFill>
                  <a:schemeClr val="accent1">
                    <a:lumMod val="50000"/>
                  </a:schemeClr>
                </a:solidFill>
                <a:latin typeface="__Inter_36bd41"/>
              </a:rPr>
              <a:t>Фрагменти</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розширеного</a:t>
            </a:r>
            <a:r>
              <a:rPr lang="ru-RU" sz="1400" dirty="0">
                <a:solidFill>
                  <a:schemeClr val="accent1">
                    <a:lumMod val="50000"/>
                  </a:schemeClr>
                </a:solidFill>
                <a:latin typeface="__Inter_36bd41"/>
              </a:rPr>
              <a:t> ключа </a:t>
            </a:r>
            <a:r>
              <a:rPr lang="en-CA" sz="1400" dirty="0">
                <a:solidFill>
                  <a:schemeClr val="accent1">
                    <a:lumMod val="50000"/>
                  </a:schemeClr>
                </a:solidFill>
                <a:latin typeface="__Inter_36bd41"/>
              </a:rPr>
              <a:t>Ke1 </a:t>
            </a:r>
            <a:r>
              <a:rPr lang="ru-RU" sz="1400" dirty="0">
                <a:solidFill>
                  <a:schemeClr val="accent1">
                    <a:lumMod val="50000"/>
                  </a:schemeClr>
                </a:solidFill>
                <a:latin typeface="__Inter_36bd41"/>
              </a:rPr>
              <a:t>до </a:t>
            </a:r>
            <a:r>
              <a:rPr lang="en-CA" sz="1400" dirty="0">
                <a:solidFill>
                  <a:schemeClr val="accent1">
                    <a:lumMod val="50000"/>
                  </a:schemeClr>
                </a:solidFill>
                <a:latin typeface="__Inter_36bd41"/>
              </a:rPr>
              <a:t>Ke8 </a:t>
            </a:r>
            <a:r>
              <a:rPr lang="ru-RU" sz="1400" dirty="0" err="1">
                <a:solidFill>
                  <a:schemeClr val="accent1">
                    <a:lumMod val="50000"/>
                  </a:schemeClr>
                </a:solidFill>
                <a:latin typeface="__Inter_36bd41"/>
              </a:rPr>
              <a:t>використовуються</a:t>
            </a:r>
            <a:r>
              <a:rPr lang="ru-RU" sz="1400" dirty="0">
                <a:solidFill>
                  <a:schemeClr val="accent1">
                    <a:lumMod val="50000"/>
                  </a:schemeClr>
                </a:solidFill>
                <a:latin typeface="__Inter_36bd41"/>
              </a:rPr>
              <a:t> для </a:t>
            </a:r>
            <a:r>
              <a:rPr lang="ru-RU" sz="1400" dirty="0" err="1">
                <a:solidFill>
                  <a:schemeClr val="accent1">
                    <a:lumMod val="50000"/>
                  </a:schemeClr>
                </a:solidFill>
                <a:latin typeface="__Inter_36bd41"/>
              </a:rPr>
              <a:t>створення</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нових</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ключів</a:t>
            </a:r>
            <a:r>
              <a:rPr lang="ru-RU" sz="1400" dirty="0">
                <a:solidFill>
                  <a:schemeClr val="accent1">
                    <a:lumMod val="50000"/>
                  </a:schemeClr>
                </a:solidFill>
                <a:latin typeface="__Inter_36bd41"/>
              </a:rPr>
              <a:t> для початкового </a:t>
            </a:r>
            <a:r>
              <a:rPr lang="ru-RU" sz="1400" dirty="0" err="1">
                <a:solidFill>
                  <a:schemeClr val="accent1">
                    <a:lumMod val="50000"/>
                  </a:schemeClr>
                </a:solidFill>
                <a:latin typeface="__Inter_36bd41"/>
              </a:rPr>
              <a:t>перетворення</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роботи</a:t>
            </a:r>
            <a:r>
              <a:rPr lang="ru-RU" sz="1400" dirty="0">
                <a:solidFill>
                  <a:schemeClr val="accent1">
                    <a:lumMod val="50000"/>
                  </a:schemeClr>
                </a:solidFill>
                <a:latin typeface="__Inter_36bd41"/>
              </a:rPr>
              <a:t> </a:t>
            </a:r>
            <a:r>
              <a:rPr lang="en-CA" sz="1400" dirty="0">
                <a:solidFill>
                  <a:schemeClr val="accent1">
                    <a:lumMod val="50000"/>
                  </a:schemeClr>
                </a:solidFill>
                <a:latin typeface="__Inter_36bd41"/>
              </a:rPr>
              <a:t>AR-</a:t>
            </a:r>
            <a:r>
              <a:rPr lang="ru-RU" sz="1400" dirty="0">
                <a:solidFill>
                  <a:schemeClr val="accent1">
                    <a:lumMod val="50000"/>
                  </a:schemeClr>
                </a:solidFill>
                <a:latin typeface="__Inter_36bd41"/>
              </a:rPr>
              <a:t>модуля для кожного раунду, та </a:t>
            </a:r>
            <a:r>
              <a:rPr lang="ru-RU" sz="1400" dirty="0" err="1">
                <a:solidFill>
                  <a:schemeClr val="accent1">
                    <a:lumMod val="50000"/>
                  </a:schemeClr>
                </a:solidFill>
                <a:latin typeface="__Inter_36bd41"/>
              </a:rPr>
              <a:t>фінального</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перетворення</a:t>
            </a:r>
            <a:r>
              <a:rPr lang="ru-RU" sz="1400" dirty="0">
                <a:solidFill>
                  <a:schemeClr val="accent1">
                    <a:lumMod val="50000"/>
                  </a:schemeClr>
                </a:solidFill>
                <a:latin typeface="__Inter_36bd41"/>
              </a:rPr>
              <a:t>.</a:t>
            </a:r>
          </a:p>
          <a:p>
            <a:endParaRPr lang="ru-RU" sz="1400" dirty="0">
              <a:solidFill>
                <a:schemeClr val="accent1">
                  <a:lumMod val="50000"/>
                </a:schemeClr>
              </a:solidFill>
              <a:latin typeface="__Inter_36bd41"/>
            </a:endParaRPr>
          </a:p>
          <a:p>
            <a:r>
              <a:rPr lang="ru-RU" sz="1400" dirty="0" err="1">
                <a:solidFill>
                  <a:schemeClr val="accent1">
                    <a:lumMod val="50000"/>
                  </a:schemeClr>
                </a:solidFill>
                <a:latin typeface="__Inter_36bd41"/>
              </a:rPr>
              <a:t>Цей</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процес</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розширення</a:t>
            </a:r>
            <a:r>
              <a:rPr lang="ru-RU" sz="1400" dirty="0">
                <a:solidFill>
                  <a:schemeClr val="accent1">
                    <a:lumMod val="50000"/>
                  </a:schemeClr>
                </a:solidFill>
                <a:latin typeface="__Inter_36bd41"/>
              </a:rPr>
              <a:t> ключа </a:t>
            </a:r>
            <a:r>
              <a:rPr lang="ru-RU" sz="1400" dirty="0" err="1">
                <a:solidFill>
                  <a:schemeClr val="accent1">
                    <a:lumMod val="50000"/>
                  </a:schemeClr>
                </a:solidFill>
                <a:latin typeface="__Inter_36bd41"/>
              </a:rPr>
              <a:t>забезпечує</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що</a:t>
            </a:r>
            <a:r>
              <a:rPr lang="ru-RU" sz="1400" dirty="0">
                <a:solidFill>
                  <a:schemeClr val="accent1">
                    <a:lumMod val="50000"/>
                  </a:schemeClr>
                </a:solidFill>
                <a:latin typeface="__Inter_36bd41"/>
              </a:rPr>
              <a:t> ключ, </a:t>
            </a:r>
            <a:r>
              <a:rPr lang="ru-RU" sz="1400" dirty="0" err="1">
                <a:solidFill>
                  <a:schemeClr val="accent1">
                    <a:lumMod val="50000"/>
                  </a:schemeClr>
                </a:solidFill>
                <a:latin typeface="__Inter_36bd41"/>
              </a:rPr>
              <a:t>що</a:t>
            </a:r>
            <a:r>
              <a:rPr lang="ru-RU" sz="1400" dirty="0">
                <a:solidFill>
                  <a:schemeClr val="accent1">
                    <a:lumMod val="50000"/>
                  </a:schemeClr>
                </a:solidFill>
                <a:latin typeface="__Inter_36bd41"/>
              </a:rPr>
              <a:t> </a:t>
            </a:r>
            <a:r>
              <a:rPr lang="ru-RU" sz="1400" dirty="0" err="1">
                <a:solidFill>
                  <a:schemeClr val="accent1">
                    <a:lumMod val="50000"/>
                  </a:schemeClr>
                </a:solidFill>
                <a:latin typeface="__Inter_36bd41"/>
              </a:rPr>
              <a:t>використовується</a:t>
            </a:r>
            <a:r>
              <a:rPr lang="ru-RU" sz="1400" dirty="0">
                <a:solidFill>
                  <a:schemeClr val="accent1">
                    <a:lumMod val="50000"/>
                  </a:schemeClr>
                </a:solidFill>
                <a:latin typeface="__Inter_36bd41"/>
              </a:rPr>
              <a:t> в кожному </a:t>
            </a:r>
            <a:r>
              <a:rPr lang="ru-RU" sz="1400" dirty="0" err="1">
                <a:solidFill>
                  <a:schemeClr val="accent1">
                    <a:lumMod val="50000"/>
                  </a:schemeClr>
                </a:solidFill>
                <a:latin typeface="__Inter_36bd41"/>
              </a:rPr>
              <a:t>раунді</a:t>
            </a:r>
            <a:r>
              <a:rPr lang="ru-RU" sz="1400" dirty="0">
                <a:solidFill>
                  <a:schemeClr val="accent1">
                    <a:lumMod val="50000"/>
                  </a:schemeClr>
                </a:solidFill>
                <a:latin typeface="__Inter_36bd41"/>
              </a:rPr>
              <a:t> алгоритму </a:t>
            </a:r>
            <a:r>
              <a:rPr lang="en-CA" sz="1400" dirty="0" err="1">
                <a:solidFill>
                  <a:schemeClr val="accent1">
                    <a:lumMod val="50000"/>
                  </a:schemeClr>
                </a:solidFill>
                <a:latin typeface="__Inter_36bd41"/>
              </a:rPr>
              <a:t>Akelarre</a:t>
            </a:r>
            <a:r>
              <a:rPr lang="en-CA" sz="1400" dirty="0">
                <a:solidFill>
                  <a:schemeClr val="accent1">
                    <a:lumMod val="50000"/>
                  </a:schemeClr>
                </a:solidFill>
                <a:latin typeface="__Inter_36bd41"/>
              </a:rPr>
              <a:t>, </a:t>
            </a:r>
            <a:r>
              <a:rPr lang="ru-RU" sz="1400" dirty="0">
                <a:solidFill>
                  <a:schemeClr val="accent1">
                    <a:lumMod val="50000"/>
                  </a:schemeClr>
                </a:solidFill>
                <a:latin typeface="__Inter_36bd41"/>
              </a:rPr>
              <a:t>є </a:t>
            </a:r>
            <a:r>
              <a:rPr lang="ru-RU" sz="1400" b="1" dirty="0" err="1">
                <a:solidFill>
                  <a:schemeClr val="accent1">
                    <a:lumMod val="50000"/>
                  </a:schemeClr>
                </a:solidFill>
                <a:latin typeface="__Inter_36bd41"/>
              </a:rPr>
              <a:t>унікальним</a:t>
            </a:r>
            <a:r>
              <a:rPr lang="ru-RU" sz="1400" dirty="0">
                <a:solidFill>
                  <a:schemeClr val="accent1">
                    <a:lumMod val="50000"/>
                  </a:schemeClr>
                </a:solidFill>
                <a:latin typeface="__Inter_36bd41"/>
              </a:rPr>
              <a:t>.</a:t>
            </a:r>
            <a:endParaRPr lang="uk-UA" sz="1400" dirty="0">
              <a:solidFill>
                <a:schemeClr val="accent1">
                  <a:lumMod val="50000"/>
                </a:schemeClr>
              </a:solidFill>
              <a:latin typeface="__Inter_36bd41"/>
            </a:endParaRPr>
          </a:p>
        </p:txBody>
      </p:sp>
      <p:sp>
        <p:nvSpPr>
          <p:cNvPr id="10" name="AutoShape 3" descr="{\displaystyle 2^{32}}">
            <a:extLst>
              <a:ext uri="{FF2B5EF4-FFF2-40B4-BE49-F238E27FC236}">
                <a16:creationId xmlns:a16="http://schemas.microsoft.com/office/drawing/2014/main" id="{1BFFBB35-1E03-FBB3-8FA9-1CB08457C461}"/>
              </a:ext>
            </a:extLst>
          </p:cNvPr>
          <p:cNvSpPr>
            <a:spLocks noChangeAspect="1" noChangeArrowheads="1"/>
          </p:cNvSpPr>
          <p:nvPr/>
        </p:nvSpPr>
        <p:spPr bwMode="auto">
          <a:xfrm>
            <a:off x="-1038908" y="-258763"/>
            <a:ext cx="9252634" cy="36206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139453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0FCADD3E-B49A-6D0A-74E5-ACF94EDD3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046" y="756014"/>
            <a:ext cx="4195483" cy="5933081"/>
          </a:xfrm>
          <a:prstGeom prst="rect">
            <a:avLst/>
          </a:prstGeom>
        </p:spPr>
      </p:pic>
      <p:sp>
        <p:nvSpPr>
          <p:cNvPr id="9" name="TextBox 8">
            <a:extLst>
              <a:ext uri="{FF2B5EF4-FFF2-40B4-BE49-F238E27FC236}">
                <a16:creationId xmlns:a16="http://schemas.microsoft.com/office/drawing/2014/main" id="{509BAD35-53AF-621B-A33A-71525F820513}"/>
              </a:ext>
            </a:extLst>
          </p:cNvPr>
          <p:cNvSpPr txBox="1"/>
          <p:nvPr/>
        </p:nvSpPr>
        <p:spPr>
          <a:xfrm>
            <a:off x="6884894" y="1183341"/>
            <a:ext cx="2692019" cy="369332"/>
          </a:xfrm>
          <a:prstGeom prst="rect">
            <a:avLst/>
          </a:prstGeom>
          <a:noFill/>
        </p:spPr>
        <p:txBody>
          <a:bodyPr wrap="none" rtlCol="0">
            <a:spAutoFit/>
          </a:bodyPr>
          <a:lstStyle/>
          <a:p>
            <a:r>
              <a:rPr lang="uk-UA" dirty="0"/>
              <a:t>Початкове перетворення</a:t>
            </a:r>
          </a:p>
        </p:txBody>
      </p:sp>
      <p:sp>
        <p:nvSpPr>
          <p:cNvPr id="10" name="TextBox 9">
            <a:extLst>
              <a:ext uri="{FF2B5EF4-FFF2-40B4-BE49-F238E27FC236}">
                <a16:creationId xmlns:a16="http://schemas.microsoft.com/office/drawing/2014/main" id="{38D02DE7-D4DA-09C1-681B-9BD4443DD286}"/>
              </a:ext>
            </a:extLst>
          </p:cNvPr>
          <p:cNvSpPr txBox="1"/>
          <p:nvPr/>
        </p:nvSpPr>
        <p:spPr>
          <a:xfrm>
            <a:off x="7661676" y="3128683"/>
            <a:ext cx="1138453" cy="369332"/>
          </a:xfrm>
          <a:prstGeom prst="rect">
            <a:avLst/>
          </a:prstGeom>
          <a:noFill/>
        </p:spPr>
        <p:txBody>
          <a:bodyPr wrap="none" rtlCol="0">
            <a:spAutoFit/>
          </a:bodyPr>
          <a:lstStyle/>
          <a:p>
            <a:r>
              <a:rPr lang="en-CA" dirty="0"/>
              <a:t>m</a:t>
            </a:r>
            <a:r>
              <a:rPr lang="uk-UA" dirty="0"/>
              <a:t> </a:t>
            </a:r>
            <a:r>
              <a:rPr lang="en-CA" dirty="0"/>
              <a:t>- </a:t>
            </a:r>
            <a:r>
              <a:rPr lang="uk-UA" dirty="0"/>
              <a:t>раунд</a:t>
            </a:r>
          </a:p>
        </p:txBody>
      </p:sp>
      <p:sp>
        <p:nvSpPr>
          <p:cNvPr id="11" name="TextBox 10">
            <a:extLst>
              <a:ext uri="{FF2B5EF4-FFF2-40B4-BE49-F238E27FC236}">
                <a16:creationId xmlns:a16="http://schemas.microsoft.com/office/drawing/2014/main" id="{9EA0631C-3CE2-E72E-9DE4-18F245D05D54}"/>
              </a:ext>
            </a:extLst>
          </p:cNvPr>
          <p:cNvSpPr txBox="1"/>
          <p:nvPr/>
        </p:nvSpPr>
        <p:spPr>
          <a:xfrm>
            <a:off x="6945293" y="5737411"/>
            <a:ext cx="2571217" cy="369332"/>
          </a:xfrm>
          <a:prstGeom prst="rect">
            <a:avLst/>
          </a:prstGeom>
          <a:noFill/>
        </p:spPr>
        <p:txBody>
          <a:bodyPr wrap="none" rtlCol="0">
            <a:spAutoFit/>
          </a:bodyPr>
          <a:lstStyle/>
          <a:p>
            <a:r>
              <a:rPr lang="uk-UA" dirty="0"/>
              <a:t>Фінальне перетворення</a:t>
            </a:r>
          </a:p>
        </p:txBody>
      </p:sp>
    </p:spTree>
    <p:extLst>
      <p:ext uri="{BB962C8B-B14F-4D97-AF65-F5344CB8AC3E}">
        <p14:creationId xmlns:p14="http://schemas.microsoft.com/office/powerpoint/2010/main" val="169319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B3FD25-2FCD-54DE-D575-FF708F1C61C0}"/>
              </a:ext>
            </a:extLst>
          </p:cNvPr>
          <p:cNvSpPr>
            <a:spLocks noGrp="1"/>
          </p:cNvSpPr>
          <p:nvPr>
            <p:ph type="title"/>
          </p:nvPr>
        </p:nvSpPr>
        <p:spPr/>
        <p:txBody>
          <a:bodyPr/>
          <a:lstStyle/>
          <a:p>
            <a:r>
              <a:rPr lang="en-CA" dirty="0"/>
              <a:t>Sustainability</a:t>
            </a:r>
            <a:endParaRPr lang="uk-UA" dirty="0"/>
          </a:p>
        </p:txBody>
      </p:sp>
      <p:sp>
        <p:nvSpPr>
          <p:cNvPr id="3" name="Місце для дати 2">
            <a:extLst>
              <a:ext uri="{FF2B5EF4-FFF2-40B4-BE49-F238E27FC236}">
                <a16:creationId xmlns:a16="http://schemas.microsoft.com/office/drawing/2014/main" id="{34A6C7DF-3DD5-9785-0000-69A74C6F539F}"/>
              </a:ext>
            </a:extLst>
          </p:cNvPr>
          <p:cNvSpPr>
            <a:spLocks noGrp="1"/>
          </p:cNvSpPr>
          <p:nvPr>
            <p:ph type="dt" sz="half" idx="10"/>
          </p:nvPr>
        </p:nvSpPr>
        <p:spPr/>
        <p:txBody>
          <a:bodyPr/>
          <a:lstStyle/>
          <a:p>
            <a:pPr rtl="0"/>
            <a:endParaRPr lang="en-US" dirty="0"/>
          </a:p>
        </p:txBody>
      </p:sp>
      <p:sp>
        <p:nvSpPr>
          <p:cNvPr id="6" name="Місце для тексту 3">
            <a:extLst>
              <a:ext uri="{FF2B5EF4-FFF2-40B4-BE49-F238E27FC236}">
                <a16:creationId xmlns:a16="http://schemas.microsoft.com/office/drawing/2014/main" id="{4F2175CB-C7D8-721F-2637-118545B702F3}"/>
              </a:ext>
            </a:extLst>
          </p:cNvPr>
          <p:cNvSpPr txBox="1">
            <a:spLocks/>
          </p:cNvSpPr>
          <p:nvPr/>
        </p:nvSpPr>
        <p:spPr>
          <a:xfrm>
            <a:off x="439272" y="2017059"/>
            <a:ext cx="11178988" cy="4598894"/>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uk-UA" sz="1600" dirty="0">
                <a:solidFill>
                  <a:schemeClr val="accent1">
                    <a:lumMod val="50000"/>
                  </a:schemeClr>
                </a:solidFill>
                <a:latin typeface="__Inter_36bd41"/>
              </a:rPr>
              <a:t>Вже через рік після того, як шифр був представлений, у роботі Нільса Фергюсона та Брюса </a:t>
            </a:r>
            <a:r>
              <a:rPr lang="uk-UA" sz="1600" dirty="0" err="1">
                <a:solidFill>
                  <a:schemeClr val="accent1">
                    <a:lumMod val="50000"/>
                  </a:schemeClr>
                </a:solidFill>
                <a:latin typeface="__Inter_36bd41"/>
              </a:rPr>
              <a:t>Шнайєра</a:t>
            </a:r>
            <a:r>
              <a:rPr lang="uk-UA" sz="1600" dirty="0">
                <a:solidFill>
                  <a:schemeClr val="accent1">
                    <a:lumMod val="50000"/>
                  </a:schemeClr>
                </a:solidFill>
                <a:latin typeface="__Inter_36bd41"/>
              </a:rPr>
              <a:t> була здійснена атака, що дозволяє здійснити злом на основі вибірки з не більш ніж 100 відкритих текстів.</a:t>
            </a:r>
            <a:endParaRPr lang="en-CA" sz="1600" dirty="0">
              <a:solidFill>
                <a:schemeClr val="accent1">
                  <a:lumMod val="50000"/>
                </a:schemeClr>
              </a:solidFill>
              <a:latin typeface="__Inter_36bd41"/>
            </a:endParaRPr>
          </a:p>
          <a:p>
            <a:endParaRPr lang="en-CA" sz="1600" dirty="0">
              <a:solidFill>
                <a:schemeClr val="accent1">
                  <a:lumMod val="50000"/>
                </a:schemeClr>
              </a:solidFill>
              <a:latin typeface="__Inter_36bd41"/>
            </a:endParaRPr>
          </a:p>
          <a:p>
            <a:endParaRPr lang="en-CA" sz="1600" dirty="0">
              <a:solidFill>
                <a:schemeClr val="accent1">
                  <a:lumMod val="50000"/>
                </a:schemeClr>
              </a:solidFill>
              <a:latin typeface="__Inter_36bd41"/>
            </a:endParaRPr>
          </a:p>
          <a:p>
            <a:r>
              <a:rPr lang="uk-UA" sz="1600" dirty="0">
                <a:solidFill>
                  <a:schemeClr val="accent1">
                    <a:lumMod val="50000"/>
                  </a:schemeClr>
                </a:solidFill>
                <a:latin typeface="__Inter_36bd41"/>
              </a:rPr>
              <a:t>Задуманий як алгоритм, що успішно поєднує в собі елементи двох надійних і широко відомих алгоритмів </a:t>
            </a:r>
            <a:r>
              <a:rPr lang="en-CA" sz="1600" dirty="0">
                <a:solidFill>
                  <a:schemeClr val="accent1">
                    <a:lumMod val="50000"/>
                  </a:schemeClr>
                </a:solidFill>
                <a:latin typeface="__Inter_36bd41"/>
              </a:rPr>
              <a:t>IDEA </a:t>
            </a:r>
            <a:r>
              <a:rPr lang="uk-UA" sz="1600" dirty="0">
                <a:solidFill>
                  <a:schemeClr val="accent1">
                    <a:lumMod val="50000"/>
                  </a:schemeClr>
                </a:solidFill>
                <a:latin typeface="__Inter_36bd41"/>
              </a:rPr>
              <a:t>і </a:t>
            </a:r>
            <a:r>
              <a:rPr lang="en-CA" sz="1600" dirty="0">
                <a:solidFill>
                  <a:schemeClr val="accent1">
                    <a:lumMod val="50000"/>
                  </a:schemeClr>
                </a:solidFill>
                <a:latin typeface="__Inter_36bd41"/>
              </a:rPr>
              <a:t>RC5 </a:t>
            </a:r>
            <a:r>
              <a:rPr lang="uk-UA" sz="1600" dirty="0">
                <a:solidFill>
                  <a:schemeClr val="accent1">
                    <a:lumMod val="50000"/>
                  </a:schemeClr>
                </a:solidFill>
                <a:latin typeface="__Inter_36bd41"/>
              </a:rPr>
              <a:t>і має складну архітектуру, </a:t>
            </a: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не продемонстрував високої </a:t>
            </a:r>
            <a:r>
              <a:rPr lang="uk-UA" sz="1600" dirty="0" err="1">
                <a:solidFill>
                  <a:schemeClr val="accent1">
                    <a:lumMod val="50000"/>
                  </a:schemeClr>
                </a:solidFill>
                <a:latin typeface="__Inter_36bd41"/>
              </a:rPr>
              <a:t>криптостійкості</a:t>
            </a:r>
            <a:r>
              <a:rPr lang="uk-UA" sz="1600" dirty="0">
                <a:solidFill>
                  <a:schemeClr val="accent1">
                    <a:lumMod val="50000"/>
                  </a:schemeClr>
                </a:solidFill>
                <a:latin typeface="__Inter_36bd41"/>
              </a:rPr>
              <a:t>, чим наочно показав, що не завжди об'єднання компонентів двох добре захищених алгоритмів дає в результаті надійний новий. Як сказано в назві однієї з робіт , що досліджували алгоритм</a:t>
            </a:r>
            <a:r>
              <a:rPr lang="uk-UA" sz="1600" b="1" dirty="0">
                <a:solidFill>
                  <a:schemeClr val="accent1">
                    <a:lumMod val="50000"/>
                  </a:schemeClr>
                </a:solidFill>
                <a:latin typeface="__Inter_36bd41"/>
              </a:rPr>
              <a:t>:</a:t>
            </a:r>
            <a:r>
              <a:rPr lang="en-CA" sz="1600" b="1" dirty="0">
                <a:solidFill>
                  <a:schemeClr val="accent1">
                    <a:lumMod val="50000"/>
                  </a:schemeClr>
                </a:solidFill>
                <a:latin typeface="__Inter_36bd41"/>
              </a:rPr>
              <a:t> </a:t>
            </a:r>
            <a:r>
              <a:rPr lang="ru-RU" sz="1600" b="1" dirty="0">
                <a:solidFill>
                  <a:schemeClr val="accent1">
                    <a:lumMod val="50000"/>
                  </a:schemeClr>
                </a:solidFill>
                <a:latin typeface="__Inter_36bd41"/>
              </a:rPr>
              <a:t>Два </a:t>
            </a:r>
            <a:r>
              <a:rPr lang="ru-RU" sz="1600" b="1" dirty="0" err="1">
                <a:solidFill>
                  <a:schemeClr val="accent1">
                    <a:lumMod val="50000"/>
                  </a:schemeClr>
                </a:solidFill>
                <a:latin typeface="__Inter_36bd41"/>
              </a:rPr>
              <a:t>плюси</a:t>
            </a:r>
            <a:r>
              <a:rPr lang="ru-RU" sz="1600" b="1" dirty="0">
                <a:solidFill>
                  <a:schemeClr val="accent1">
                    <a:lumMod val="50000"/>
                  </a:schemeClr>
                </a:solidFill>
                <a:latin typeface="__Inter_36bd41"/>
              </a:rPr>
              <a:t> </a:t>
            </a:r>
            <a:r>
              <a:rPr lang="ru-RU" sz="1600" b="1" dirty="0" err="1">
                <a:solidFill>
                  <a:schemeClr val="accent1">
                    <a:lumMod val="50000"/>
                  </a:schemeClr>
                </a:solidFill>
                <a:latin typeface="__Inter_36bd41"/>
              </a:rPr>
              <a:t>іноді</a:t>
            </a:r>
            <a:r>
              <a:rPr lang="ru-RU" sz="1600" b="1" dirty="0">
                <a:solidFill>
                  <a:schemeClr val="accent1">
                    <a:lumMod val="50000"/>
                  </a:schemeClr>
                </a:solidFill>
                <a:latin typeface="__Inter_36bd41"/>
              </a:rPr>
              <a:t> </a:t>
            </a:r>
            <a:r>
              <a:rPr lang="ru-RU" sz="1600" b="1" dirty="0" err="1">
                <a:solidFill>
                  <a:schemeClr val="accent1">
                    <a:lumMod val="50000"/>
                  </a:schemeClr>
                </a:solidFill>
                <a:latin typeface="__Inter_36bd41"/>
              </a:rPr>
              <a:t>дають</a:t>
            </a:r>
            <a:r>
              <a:rPr lang="ru-RU" sz="1600" b="1" dirty="0">
                <a:solidFill>
                  <a:schemeClr val="accent1">
                    <a:lumMod val="50000"/>
                  </a:schemeClr>
                </a:solidFill>
                <a:latin typeface="__Inter_36bd41"/>
              </a:rPr>
              <a:t> </a:t>
            </a:r>
            <a:r>
              <a:rPr lang="ru-RU" sz="1600" b="1" dirty="0" err="1">
                <a:solidFill>
                  <a:schemeClr val="accent1">
                    <a:lumMod val="50000"/>
                  </a:schemeClr>
                </a:solidFill>
                <a:latin typeface="__Inter_36bd41"/>
              </a:rPr>
              <a:t>мінус</a:t>
            </a:r>
            <a:r>
              <a:rPr lang="ru-RU" sz="1600" b="1" dirty="0">
                <a:solidFill>
                  <a:schemeClr val="accent1">
                    <a:lumMod val="50000"/>
                  </a:schemeClr>
                </a:solidFill>
                <a:latin typeface="__Inter_36bd41"/>
              </a:rPr>
              <a:t>.</a:t>
            </a:r>
            <a:endParaRPr lang="uk-UA" sz="1600" b="1" dirty="0">
              <a:solidFill>
                <a:schemeClr val="accent1">
                  <a:lumMod val="50000"/>
                </a:schemeClr>
              </a:solidFill>
              <a:latin typeface="__Inter_36bd41"/>
            </a:endParaRPr>
          </a:p>
        </p:txBody>
      </p:sp>
      <p:pic>
        <p:nvPicPr>
          <p:cNvPr id="12" name="Рисунок 11">
            <a:extLst>
              <a:ext uri="{FF2B5EF4-FFF2-40B4-BE49-F238E27FC236}">
                <a16:creationId xmlns:a16="http://schemas.microsoft.com/office/drawing/2014/main" id="{8C2272B3-D25A-454E-200A-5507268981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32303" y="4870592"/>
            <a:ext cx="3836894" cy="3836894"/>
          </a:xfrm>
          <a:prstGeom prst="rect">
            <a:avLst/>
          </a:prstGeom>
        </p:spPr>
      </p:pic>
    </p:spTree>
    <p:extLst>
      <p:ext uri="{BB962C8B-B14F-4D97-AF65-F5344CB8AC3E}">
        <p14:creationId xmlns:p14="http://schemas.microsoft.com/office/powerpoint/2010/main" val="133911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E91720-DC1D-3DE4-7E98-30E27016C091}"/>
              </a:ext>
            </a:extLst>
          </p:cNvPr>
          <p:cNvSpPr>
            <a:spLocks noGrp="1"/>
          </p:cNvSpPr>
          <p:nvPr>
            <p:ph type="title"/>
          </p:nvPr>
        </p:nvSpPr>
        <p:spPr>
          <a:xfrm>
            <a:off x="581192" y="702156"/>
            <a:ext cx="11029616" cy="740156"/>
          </a:xfrm>
        </p:spPr>
        <p:txBody>
          <a:bodyPr/>
          <a:lstStyle/>
          <a:p>
            <a:r>
              <a:rPr lang="en-CA" dirty="0"/>
              <a:t>Modifications</a:t>
            </a:r>
            <a:endParaRPr lang="uk-UA" dirty="0"/>
          </a:p>
        </p:txBody>
      </p:sp>
      <p:sp>
        <p:nvSpPr>
          <p:cNvPr id="3" name="Місце для вмісту 2">
            <a:extLst>
              <a:ext uri="{FF2B5EF4-FFF2-40B4-BE49-F238E27FC236}">
                <a16:creationId xmlns:a16="http://schemas.microsoft.com/office/drawing/2014/main" id="{A7A942DB-5043-72D4-6F56-24098288FDE4}"/>
              </a:ext>
            </a:extLst>
          </p:cNvPr>
          <p:cNvSpPr>
            <a:spLocks noGrp="1"/>
          </p:cNvSpPr>
          <p:nvPr>
            <p:ph idx="1"/>
          </p:nvPr>
        </p:nvSpPr>
        <p:spPr>
          <a:xfrm>
            <a:off x="581192" y="1156447"/>
            <a:ext cx="11029615" cy="4818903"/>
          </a:xfrm>
        </p:spPr>
        <p:txBody>
          <a:bodyPr>
            <a:normAutofit/>
          </a:bodyPr>
          <a:lstStyle/>
          <a:p>
            <a:pPr algn="l"/>
            <a:r>
              <a:rPr lang="uk-UA" sz="1600" dirty="0">
                <a:solidFill>
                  <a:schemeClr val="accent1">
                    <a:lumMod val="50000"/>
                  </a:schemeClr>
                </a:solidFill>
                <a:latin typeface="__Inter_36bd41"/>
              </a:rPr>
              <a:t>Після успішного </a:t>
            </a:r>
            <a:r>
              <a:rPr lang="uk-UA" sz="1600" dirty="0" err="1">
                <a:solidFill>
                  <a:schemeClr val="accent1">
                    <a:lumMod val="50000"/>
                  </a:schemeClr>
                </a:solidFill>
                <a:latin typeface="__Inter_36bd41"/>
              </a:rPr>
              <a:t>криптоаналізу</a:t>
            </a:r>
            <a:r>
              <a:rPr lang="uk-UA" sz="1600" dirty="0">
                <a:solidFill>
                  <a:schemeClr val="accent1">
                    <a:lumMod val="50000"/>
                  </a:schemeClr>
                </a:solidFill>
                <a:latin typeface="__Inter_36bd41"/>
              </a:rPr>
              <a:t> </a:t>
            </a: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його проектувальники представили оновлений варіант, названий </a:t>
            </a:r>
            <a:r>
              <a:rPr lang="en-CA" sz="1600" b="1" dirty="0">
                <a:solidFill>
                  <a:schemeClr val="accent1">
                    <a:lumMod val="50000"/>
                  </a:schemeClr>
                </a:solidFill>
                <a:latin typeface="__Inter_36bd41"/>
              </a:rPr>
              <a:t>Ake98</a:t>
            </a:r>
            <a:r>
              <a:rPr lang="en-CA" sz="1600" dirty="0">
                <a:solidFill>
                  <a:schemeClr val="accent1">
                    <a:lumMod val="50000"/>
                  </a:schemeClr>
                </a:solidFill>
                <a:latin typeface="__Inter_36bd41"/>
              </a:rPr>
              <a:t> . </a:t>
            </a:r>
            <a:r>
              <a:rPr lang="uk-UA" sz="1600" dirty="0">
                <a:solidFill>
                  <a:schemeClr val="accent1">
                    <a:lumMod val="50000"/>
                  </a:schemeClr>
                </a:solidFill>
                <a:latin typeface="__Inter_36bd41"/>
              </a:rPr>
              <a:t>Цей шифр відрізняється від оригінального </a:t>
            </a:r>
            <a:r>
              <a:rPr lang="en-CA" sz="1600" dirty="0" err="1">
                <a:solidFill>
                  <a:schemeClr val="accent1">
                    <a:lumMod val="50000"/>
                  </a:schemeClr>
                </a:solidFill>
                <a:latin typeface="__Inter_36bd41"/>
              </a:rPr>
              <a:t>Akelarre</a:t>
            </a:r>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нової </a:t>
            </a:r>
            <a:r>
              <a:rPr lang="en-CA" sz="1600" dirty="0">
                <a:solidFill>
                  <a:schemeClr val="accent1">
                    <a:lumMod val="50000"/>
                  </a:schemeClr>
                </a:solidFill>
                <a:latin typeface="__Inter_36bd41"/>
              </a:rPr>
              <a:t>AR-box (Addition-Rotation box), </a:t>
            </a:r>
            <a:r>
              <a:rPr lang="uk-UA" sz="1600" dirty="0">
                <a:solidFill>
                  <a:schemeClr val="accent1">
                    <a:lumMod val="50000"/>
                  </a:schemeClr>
                </a:solidFill>
                <a:latin typeface="__Inter_36bd41"/>
              </a:rPr>
              <a:t>перестановкою слів, що здійснюється наприкінці проходу шифрування, а також додаванням з'єднань на початку кожного проходу шифрування. </a:t>
            </a:r>
            <a:r>
              <a:rPr lang="en-CA" sz="1600" dirty="0">
                <a:solidFill>
                  <a:schemeClr val="accent1">
                    <a:lumMod val="50000"/>
                  </a:schemeClr>
                </a:solidFill>
                <a:latin typeface="__Inter_36bd41"/>
              </a:rPr>
              <a:t>AR-</a:t>
            </a:r>
            <a:r>
              <a:rPr lang="uk-UA" sz="1600" dirty="0">
                <a:solidFill>
                  <a:schemeClr val="accent1">
                    <a:lumMod val="50000"/>
                  </a:schemeClr>
                </a:solidFill>
                <a:latin typeface="__Inter_36bd41"/>
              </a:rPr>
              <a:t>модуль працює в новій версії як генератор псевдовипадкових чисел .</a:t>
            </a:r>
            <a:endParaRPr lang="en-CA" sz="1600" dirty="0">
              <a:solidFill>
                <a:schemeClr val="accent1">
                  <a:lumMod val="50000"/>
                </a:schemeClr>
              </a:solidFill>
              <a:latin typeface="__Inter_36bd41"/>
            </a:endParaRPr>
          </a:p>
          <a:p>
            <a:pPr algn="l"/>
            <a:endParaRPr lang="uk-UA" sz="1600" dirty="0">
              <a:solidFill>
                <a:schemeClr val="accent1">
                  <a:lumMod val="50000"/>
                </a:schemeClr>
              </a:solidFill>
              <a:latin typeface="__Inter_36bd41"/>
            </a:endParaRPr>
          </a:p>
          <a:p>
            <a:pPr algn="l"/>
            <a:r>
              <a:rPr lang="uk-UA" sz="1600" dirty="0">
                <a:solidFill>
                  <a:schemeClr val="accent1">
                    <a:lumMod val="50000"/>
                  </a:schemeClr>
                </a:solidFill>
                <a:latin typeface="__Inter_36bd41"/>
              </a:rPr>
              <a:t>У 2004 році Хорхе </a:t>
            </a:r>
            <a:r>
              <a:rPr lang="uk-UA" sz="1600" dirty="0" err="1">
                <a:solidFill>
                  <a:schemeClr val="accent1">
                    <a:lumMod val="50000"/>
                  </a:schemeClr>
                </a:solidFill>
                <a:latin typeface="__Inter_36bd41"/>
              </a:rPr>
              <a:t>Накаара</a:t>
            </a:r>
            <a:r>
              <a:rPr lang="uk-UA" sz="1600" dirty="0">
                <a:solidFill>
                  <a:schemeClr val="accent1">
                    <a:lumMod val="50000"/>
                  </a:schemeClr>
                </a:solidFill>
                <a:latin typeface="__Inter_36bd41"/>
              </a:rPr>
              <a:t> молодший та Даніель </a:t>
            </a:r>
            <a:r>
              <a:rPr lang="uk-UA" sz="1600" dirty="0" err="1">
                <a:solidFill>
                  <a:schemeClr val="accent1">
                    <a:lumMod val="50000"/>
                  </a:schemeClr>
                </a:solidFill>
                <a:latin typeface="__Inter_36bd41"/>
              </a:rPr>
              <a:t>Сантана</a:t>
            </a:r>
            <a:r>
              <a:rPr lang="uk-UA" sz="1600" dirty="0">
                <a:solidFill>
                  <a:schemeClr val="accent1">
                    <a:lumMod val="50000"/>
                  </a:schemeClr>
                </a:solidFill>
                <a:latin typeface="__Inter_36bd41"/>
              </a:rPr>
              <a:t> де </a:t>
            </a:r>
            <a:r>
              <a:rPr lang="uk-UA" sz="1600" dirty="0" err="1">
                <a:solidFill>
                  <a:schemeClr val="accent1">
                    <a:lumMod val="50000"/>
                  </a:schemeClr>
                </a:solidFill>
                <a:latin typeface="__Inter_36bd41"/>
              </a:rPr>
              <a:t>Фреїта</a:t>
            </a:r>
            <a:r>
              <a:rPr lang="uk-UA" sz="1600" dirty="0">
                <a:solidFill>
                  <a:schemeClr val="accent1">
                    <a:lumMod val="50000"/>
                  </a:schemeClr>
                </a:solidFill>
                <a:latin typeface="__Inter_36bd41"/>
              </a:rPr>
              <a:t> знайшли великі класи слабких ключів для </a:t>
            </a:r>
            <a:r>
              <a:rPr lang="en-CA" sz="1600" dirty="0">
                <a:solidFill>
                  <a:schemeClr val="accent1">
                    <a:lumMod val="50000"/>
                  </a:schemeClr>
                </a:solidFill>
                <a:latin typeface="__Inter_36bd41"/>
              </a:rPr>
              <a:t>Ake98. </a:t>
            </a:r>
            <a:r>
              <a:rPr lang="uk-UA" sz="1600" dirty="0">
                <a:solidFill>
                  <a:schemeClr val="accent1">
                    <a:lumMod val="50000"/>
                  </a:schemeClr>
                </a:solidFill>
                <a:latin typeface="__Inter_36bd41"/>
              </a:rPr>
              <a:t>Ці слабкі ключі дозволяють аналізувати швидше, ніж повним перебором , використовуючи лише 71 відомий фрагмент тексту для 11,5 проходів шифрування </a:t>
            </a:r>
            <a:r>
              <a:rPr lang="en-CA" sz="1600" dirty="0">
                <a:solidFill>
                  <a:schemeClr val="accent1">
                    <a:lumMod val="50000"/>
                  </a:schemeClr>
                </a:solidFill>
                <a:latin typeface="__Inter_36bd41"/>
              </a:rPr>
              <a:t>Ake98.</a:t>
            </a:r>
          </a:p>
          <a:p>
            <a:pPr algn="l"/>
            <a:r>
              <a:rPr lang="en-CA" sz="1600" dirty="0">
                <a:solidFill>
                  <a:schemeClr val="accent1">
                    <a:lumMod val="50000"/>
                  </a:schemeClr>
                </a:solidFill>
                <a:latin typeface="__Inter_36bd41"/>
              </a:rPr>
              <a:t> </a:t>
            </a:r>
            <a:r>
              <a:rPr lang="uk-UA" sz="1600" dirty="0">
                <a:solidFill>
                  <a:schemeClr val="accent1">
                    <a:lumMod val="50000"/>
                  </a:schemeClr>
                </a:solidFill>
                <a:latin typeface="__Inter_36bd41"/>
              </a:rPr>
              <a:t>Крім того, в цій же роботі була здійснена оцінка продуктивності алгоритму, яка показала, що хоча і для числа раундів 25,5 або більшого алгоритм не має слабких ключів, він виявляється в 4 рази повільніше за </a:t>
            </a:r>
            <a:r>
              <a:rPr lang="en-CA" sz="1600" dirty="0">
                <a:solidFill>
                  <a:schemeClr val="accent1">
                    <a:lumMod val="50000"/>
                  </a:schemeClr>
                </a:solidFill>
                <a:latin typeface="__Inter_36bd41"/>
              </a:rPr>
              <a:t>IDEA , </a:t>
            </a:r>
            <a:r>
              <a:rPr lang="uk-UA" sz="1600" dirty="0">
                <a:solidFill>
                  <a:schemeClr val="accent1">
                    <a:lumMod val="50000"/>
                  </a:schemeClr>
                </a:solidFill>
                <a:latin typeface="__Inter_36bd41"/>
              </a:rPr>
              <a:t>у 8 разів повільніше за </a:t>
            </a:r>
            <a:r>
              <a:rPr lang="en-CA" sz="1600" dirty="0">
                <a:solidFill>
                  <a:schemeClr val="accent1">
                    <a:lumMod val="50000"/>
                  </a:schemeClr>
                </a:solidFill>
                <a:latin typeface="__Inter_36bd41"/>
              </a:rPr>
              <a:t>AES , </a:t>
            </a:r>
            <a:r>
              <a:rPr lang="uk-UA" sz="1600" dirty="0">
                <a:solidFill>
                  <a:schemeClr val="accent1">
                    <a:lumMod val="50000"/>
                  </a:schemeClr>
                </a:solidFill>
                <a:latin typeface="__Inter_36bd41"/>
              </a:rPr>
              <a:t>і в 14 раз - </a:t>
            </a:r>
            <a:r>
              <a:rPr lang="en-CA" sz="1600" dirty="0">
                <a:solidFill>
                  <a:schemeClr val="accent1">
                    <a:lumMod val="50000"/>
                  </a:schemeClr>
                </a:solidFill>
                <a:latin typeface="__Inter_36bd41"/>
              </a:rPr>
              <a:t>RC6 .</a:t>
            </a:r>
          </a:p>
          <a:p>
            <a:endParaRPr lang="uk-UA" dirty="0"/>
          </a:p>
        </p:txBody>
      </p:sp>
      <p:pic>
        <p:nvPicPr>
          <p:cNvPr id="8" name="Рисунок 7">
            <a:extLst>
              <a:ext uri="{FF2B5EF4-FFF2-40B4-BE49-F238E27FC236}">
                <a16:creationId xmlns:a16="http://schemas.microsoft.com/office/drawing/2014/main" id="{DBABCC4C-A57C-741F-E14A-6A65102B8F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3895" y="5383494"/>
            <a:ext cx="3343421" cy="3523130"/>
          </a:xfrm>
          <a:prstGeom prst="rect">
            <a:avLst/>
          </a:prstGeom>
        </p:spPr>
      </p:pic>
      <p:sp>
        <p:nvSpPr>
          <p:cNvPr id="9" name="TextBox 8">
            <a:extLst>
              <a:ext uri="{FF2B5EF4-FFF2-40B4-BE49-F238E27FC236}">
                <a16:creationId xmlns:a16="http://schemas.microsoft.com/office/drawing/2014/main" id="{294E5559-9B65-D79A-FC68-7DCFE46BC584}"/>
              </a:ext>
            </a:extLst>
          </p:cNvPr>
          <p:cNvSpPr txBox="1"/>
          <p:nvPr/>
        </p:nvSpPr>
        <p:spPr>
          <a:xfrm>
            <a:off x="69540" y="9121778"/>
            <a:ext cx="2956552" cy="230832"/>
          </a:xfrm>
          <a:prstGeom prst="rect">
            <a:avLst/>
          </a:prstGeom>
          <a:noFill/>
        </p:spPr>
        <p:txBody>
          <a:bodyPr wrap="square" rtlCol="0">
            <a:spAutoFit/>
          </a:bodyPr>
          <a:lstStyle/>
          <a:p>
            <a:r>
              <a:rPr lang="uk-UA" sz="900">
                <a:hlinkClick r:id="rId3" tooltip="http://commons.wikimedia.org/wiki/file:trivium_(cipher).png"/>
              </a:rPr>
              <a:t>Це фото</a:t>
            </a:r>
            <a:r>
              <a:rPr lang="uk-UA" sz="900"/>
              <a:t>; автор: Невідомий автор; ліцензія: </a:t>
            </a:r>
            <a:r>
              <a:rPr lang="uk-UA" sz="900">
                <a:hlinkClick r:id="rId4" tooltip="https://creativecommons.org/licenses/by-sa/3.0/"/>
              </a:rPr>
              <a:t>CC BY-SA</a:t>
            </a:r>
            <a:endParaRPr lang="uk-UA" sz="900"/>
          </a:p>
        </p:txBody>
      </p:sp>
    </p:spTree>
    <p:extLst>
      <p:ext uri="{BB962C8B-B14F-4D97-AF65-F5344CB8AC3E}">
        <p14:creationId xmlns:p14="http://schemas.microsoft.com/office/powerpoint/2010/main" val="420449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3CB65-3FF4-371B-4D20-EAACE9140C99}"/>
              </a:ext>
            </a:extLst>
          </p:cNvPr>
          <p:cNvSpPr>
            <a:spLocks noGrp="1"/>
          </p:cNvSpPr>
          <p:nvPr>
            <p:ph type="title"/>
          </p:nvPr>
        </p:nvSpPr>
        <p:spPr>
          <a:xfrm>
            <a:off x="578438" y="2371165"/>
            <a:ext cx="11029616" cy="1667435"/>
          </a:xfrm>
        </p:spPr>
        <p:txBody>
          <a:bodyPr>
            <a:noAutofit/>
          </a:bodyPr>
          <a:lstStyle/>
          <a:p>
            <a:pPr algn="ctr"/>
            <a:r>
              <a:rPr lang="en-CA" sz="8000" dirty="0" err="1"/>
              <a:t>THAnks</a:t>
            </a:r>
            <a:endParaRPr lang="uk-UA" sz="8000" dirty="0"/>
          </a:p>
        </p:txBody>
      </p:sp>
      <p:sp>
        <p:nvSpPr>
          <p:cNvPr id="3" name="Місце для зображення 2">
            <a:extLst>
              <a:ext uri="{FF2B5EF4-FFF2-40B4-BE49-F238E27FC236}">
                <a16:creationId xmlns:a16="http://schemas.microsoft.com/office/drawing/2014/main" id="{B067EB92-CF56-3C7A-BEED-458466F61C3D}"/>
              </a:ext>
            </a:extLst>
          </p:cNvPr>
          <p:cNvSpPr>
            <a:spLocks noGrp="1"/>
          </p:cNvSpPr>
          <p:nvPr>
            <p:ph type="pic" idx="1"/>
          </p:nvPr>
        </p:nvSpPr>
        <p:spPr/>
      </p:sp>
    </p:spTree>
    <p:extLst>
      <p:ext uri="{BB962C8B-B14F-4D97-AF65-F5344CB8AC3E}">
        <p14:creationId xmlns:p14="http://schemas.microsoft.com/office/powerpoint/2010/main" val="31170935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18_TF33552983" id="{2F1ADF54-C825-4D3E-9AF5-FE973D05F779}" vid="{B52DDA63-2DF1-4272-9077-D56C9EE851D0}"/>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{389918C8-AE92-4E31-BAA8-07B99A03EAD8}tf33552983_win32</Template>
  <TotalTime>3126</TotalTime>
  <Words>530</Words>
  <Application>Microsoft Office PowerPoint</Application>
  <PresentationFormat>Широкий екран</PresentationFormat>
  <Paragraphs>43</Paragraphs>
  <Slides>8</Slides>
  <Notes>0</Notes>
  <HiddenSlides>0</HiddenSlides>
  <MMClips>0</MMClips>
  <ScaleCrop>false</ScaleCrop>
  <HeadingPairs>
    <vt:vector size="6" baseType="variant">
      <vt:variant>
        <vt:lpstr>Використані шрифти</vt:lpstr>
      </vt:variant>
      <vt:variant>
        <vt:i4>9</vt:i4>
      </vt:variant>
      <vt:variant>
        <vt:lpstr>Тема</vt:lpstr>
      </vt:variant>
      <vt:variant>
        <vt:i4>1</vt:i4>
      </vt:variant>
      <vt:variant>
        <vt:lpstr>Заголовки слайдів</vt:lpstr>
      </vt:variant>
      <vt:variant>
        <vt:i4>8</vt:i4>
      </vt:variant>
    </vt:vector>
  </HeadingPairs>
  <TitlesOfParts>
    <vt:vector size="18" baseType="lpstr">
      <vt:lpstr>__Inter_36bd41</vt:lpstr>
      <vt:lpstr>Arial</vt:lpstr>
      <vt:lpstr>Calibri</vt:lpstr>
      <vt:lpstr>Cambria Math</vt:lpstr>
      <vt:lpstr>Corbel</vt:lpstr>
      <vt:lpstr>Franklin Gothic Book</vt:lpstr>
      <vt:lpstr>Franklin Gothic Demi</vt:lpstr>
      <vt:lpstr>Wingdings</vt:lpstr>
      <vt:lpstr>Wingdings 2</vt:lpstr>
      <vt:lpstr>DividendVTI</vt:lpstr>
      <vt:lpstr>Akelaree</vt:lpstr>
      <vt:lpstr>History</vt:lpstr>
      <vt:lpstr>In general</vt:lpstr>
      <vt:lpstr>KEY</vt:lpstr>
      <vt:lpstr>Презентація PowerPoint</vt:lpstr>
      <vt:lpstr>Sustainability</vt:lpstr>
      <vt:lpstr>Modifications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Margaryta Bahinska</dc:creator>
  <cp:lastModifiedBy>Багінська Маргарита</cp:lastModifiedBy>
  <cp:revision>4</cp:revision>
  <dcterms:created xsi:type="dcterms:W3CDTF">2024-09-29T05:51:40Z</dcterms:created>
  <dcterms:modified xsi:type="dcterms:W3CDTF">2024-10-05T07:03:37Z</dcterms:modified>
</cp:coreProperties>
</file>