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30" r:id="rId2"/>
    <p:sldId id="537" r:id="rId3"/>
    <p:sldId id="538" r:id="rId4"/>
    <p:sldId id="539" r:id="rId5"/>
    <p:sldId id="543" r:id="rId6"/>
    <p:sldId id="540" r:id="rId7"/>
    <p:sldId id="541" r:id="rId8"/>
    <p:sldId id="542" r:id="rId9"/>
    <p:sldId id="544" r:id="rId10"/>
    <p:sldId id="545" r:id="rId11"/>
    <p:sldId id="536" r:id="rId12"/>
    <p:sldId id="531" r:id="rId13"/>
    <p:sldId id="532" r:id="rId14"/>
    <p:sldId id="533" r:id="rId15"/>
    <p:sldId id="534" r:id="rId16"/>
    <p:sldId id="535" r:id="rId17"/>
    <p:sldId id="546" r:id="rId18"/>
    <p:sldId id="547" r:id="rId19"/>
    <p:sldId id="548" r:id="rId20"/>
    <p:sldId id="54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47177"/>
    <a:srgbClr val="0432FF"/>
    <a:srgbClr val="D00000"/>
    <a:srgbClr val="304A1E"/>
    <a:srgbClr val="AC0000"/>
    <a:srgbClr val="800000"/>
    <a:srgbClr val="E08520"/>
    <a:srgbClr val="F94107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6" autoAdjust="0"/>
    <p:restoredTop sz="89933" autoAdjust="0"/>
  </p:normalViewPr>
  <p:slideViewPr>
    <p:cSldViewPr snapToGrid="0">
      <p:cViewPr varScale="1">
        <p:scale>
          <a:sx n="91" d="100"/>
          <a:sy n="91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795C1-E1F9-2A49-9D5D-2BE2125C985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63B72-64F2-3747-B080-317D62C87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9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8C479-9FF2-A443-8039-DDA251606BE2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0868-8907-B347-8C66-A1A8E3DB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B2BF54-136B-1A44-875D-C88EB5DF143A}" type="slidenum">
              <a:rPr lang="en-US" altLang="zh-CN" sz="1200">
                <a:latin typeface="Calibri" charset="0"/>
              </a:rPr>
              <a:pPr eaLnBrk="1" hangingPunct="1"/>
              <a:t>1</a:t>
            </a:fld>
            <a:endParaRPr lang="en-US" altLang="zh-CN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B2BF54-136B-1A44-875D-C88EB5DF143A}" type="slidenum">
              <a:rPr lang="en-US" altLang="zh-CN" sz="1200">
                <a:latin typeface="Calibri" charset="0"/>
              </a:rPr>
              <a:pPr eaLnBrk="1" hangingPunct="1"/>
              <a:t>11</a:t>
            </a:fld>
            <a:endParaRPr lang="en-US" altLang="zh-CN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9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055B-1456-41D6-9C52-B646FA8125A4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1E2F-350D-40F2-B937-598FD7F83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.bahl@ug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Lambodhar.Damodaran@ug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ctrTitle"/>
          </p:nvPr>
        </p:nvSpPr>
        <p:spPr>
          <a:xfrm>
            <a:off x="578415" y="1590100"/>
            <a:ext cx="8057588" cy="18240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charset="0"/>
                <a:ea typeface="ＭＳ Ｐゴシック" charset="0"/>
                <a:cs typeface="Arial" charset="0"/>
              </a:rPr>
              <a:t>International Bioinformatics Workshop on Molecular Epidemiology and </a:t>
            </a:r>
            <a:r>
              <a:rPr lang="en-US" sz="2800" b="1" dirty="0" err="1">
                <a:latin typeface="Arial" charset="0"/>
                <a:ea typeface="ＭＳ Ｐゴシック" charset="0"/>
                <a:cs typeface="Arial" charset="0"/>
              </a:rPr>
              <a:t>Phylodynamics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4" name="Rectangle 8"/>
          <p:cNvSpPr>
            <a:spLocks noGrp="1" noChangeArrowheads="1"/>
          </p:cNvSpPr>
          <p:nvPr/>
        </p:nvSpPr>
        <p:spPr bwMode="auto">
          <a:xfrm>
            <a:off x="337625" y="3654672"/>
            <a:ext cx="8567223" cy="19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sz="2400" dirty="0">
                <a:cs typeface="Arial" charset="0"/>
              </a:rPr>
              <a:t>Instructors: </a:t>
            </a:r>
          </a:p>
          <a:p>
            <a:pPr algn="ctr" eaLnBrk="0" hangingPunct="0"/>
            <a:endParaRPr lang="en-US" sz="2400" dirty="0">
              <a:cs typeface="Arial" charset="0"/>
            </a:endParaRPr>
          </a:p>
          <a:p>
            <a:pPr algn="ctr" eaLnBrk="0" hangingPunct="0"/>
            <a:r>
              <a:rPr lang="en-US" sz="2400" dirty="0">
                <a:cs typeface="Arial" charset="0"/>
              </a:rPr>
              <a:t>Justin Bahl: </a:t>
            </a:r>
            <a:r>
              <a:rPr lang="en-US" sz="2400" dirty="0">
                <a:cs typeface="Arial" charset="0"/>
                <a:hlinkClick r:id="rId3"/>
              </a:rPr>
              <a:t>justin.bahl@uga.edu</a:t>
            </a:r>
            <a:endParaRPr lang="en-US" sz="2400" dirty="0">
              <a:cs typeface="Arial" charset="0"/>
            </a:endParaRPr>
          </a:p>
          <a:p>
            <a:pPr algn="ctr" eaLnBrk="0" hangingPunct="0"/>
            <a:r>
              <a:rPr lang="en-US" sz="2400" dirty="0" err="1">
                <a:cs typeface="Arial" charset="0"/>
              </a:rPr>
              <a:t>Lambodhar</a:t>
            </a:r>
            <a:r>
              <a:rPr lang="en-US" sz="2400" dirty="0">
                <a:cs typeface="Arial" charset="0"/>
              </a:rPr>
              <a:t> Damodaran: </a:t>
            </a:r>
            <a:r>
              <a:rPr lang="en-US" sz="2400" dirty="0">
                <a:cs typeface="Arial" charset="0"/>
                <a:hlinkClick r:id="rId4"/>
              </a:rPr>
              <a:t>Lambodhar.Damodaran@uga.edu</a:t>
            </a:r>
            <a:endParaRPr lang="en-US" sz="2400" dirty="0"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D4072-7FC1-3C45-9D8D-6A01A0BB0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5" y="261585"/>
            <a:ext cx="3323186" cy="10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826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2D98-0A08-F94B-A3E8-D189856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6A12-4278-0648-A95B-AE1C8680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ctrTitle"/>
          </p:nvPr>
        </p:nvSpPr>
        <p:spPr>
          <a:xfrm>
            <a:off x="578415" y="1590100"/>
            <a:ext cx="8057588" cy="18240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charset="0"/>
                <a:ea typeface="ＭＳ Ｐゴシック" charset="0"/>
                <a:cs typeface="Arial" charset="0"/>
              </a:rPr>
              <a:t>Introduction to molecular epidemiology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D4072-7FC1-3C45-9D8D-6A01A0BB0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5" y="261585"/>
            <a:ext cx="3323186" cy="10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28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667-FFBA-1147-A891-124BA651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molecular epidemiology?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3550-1603-1E4B-B12D-3D1AD22D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8B5FB-894E-B848-8DA3-52150E69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/>
              <a:t>Etymology</a:t>
            </a:r>
          </a:p>
        </p:txBody>
      </p:sp>
      <p:pic>
        <p:nvPicPr>
          <p:cNvPr id="5" name="Picture 2" descr="C:\Documents and Settings\Shipp\My Documents\My Pictures\Microsoft Clip Organizer\j0233984.wmf">
            <a:extLst>
              <a:ext uri="{FF2B5EF4-FFF2-40B4-BE49-F238E27FC236}">
                <a16:creationId xmlns:a16="http://schemas.microsoft.com/office/drawing/2014/main" id="{4DC51015-3664-7F42-A1FE-44B6EFF9D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8" r="2378"/>
          <a:stretch>
            <a:fillRect/>
          </a:stretch>
        </p:blipFill>
        <p:spPr bwMode="auto">
          <a:xfrm>
            <a:off x="1886105" y="3423630"/>
            <a:ext cx="5516417" cy="2626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9907B-82FD-5A4F-B026-E89362A5369E}"/>
              </a:ext>
            </a:extLst>
          </p:cNvPr>
          <p:cNvSpPr txBox="1"/>
          <p:nvPr/>
        </p:nvSpPr>
        <p:spPr>
          <a:xfrm>
            <a:off x="1058384" y="1834680"/>
            <a:ext cx="739105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182563" algn="ctr">
              <a:buClr>
                <a:schemeClr val="accent2"/>
              </a:buClr>
              <a:buSzPct val="120000"/>
            </a:pPr>
            <a:r>
              <a:rPr lang="en-US" sz="2000" i="1" dirty="0" err="1">
                <a:solidFill>
                  <a:schemeClr val="accent2"/>
                </a:solidFill>
                <a:latin typeface="Helvetica" charset="0"/>
              </a:rPr>
              <a:t>e</a:t>
            </a:r>
            <a:r>
              <a:rPr lang="en-US" sz="2000" i="1" dirty="0" err="1">
                <a:solidFill>
                  <a:schemeClr val="tx1"/>
                </a:solidFill>
                <a:latin typeface="Helvetica" charset="0"/>
              </a:rPr>
              <a:t>pi</a:t>
            </a:r>
            <a:r>
              <a:rPr lang="en-US" sz="2000" b="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Helvetica" charset="0"/>
              </a:rPr>
              <a:t>(upon) + </a:t>
            </a:r>
            <a:r>
              <a:rPr lang="en-US" sz="2000" i="1" dirty="0">
                <a:solidFill>
                  <a:srgbClr val="9C5252"/>
                </a:solidFill>
                <a:latin typeface="Helvetica" charset="0"/>
              </a:rPr>
              <a:t>demo</a:t>
            </a:r>
            <a:r>
              <a:rPr lang="en-US" sz="2000" i="1" dirty="0">
                <a:latin typeface="Helvetica" charset="0"/>
              </a:rPr>
              <a:t>s</a:t>
            </a:r>
            <a:r>
              <a:rPr lang="en-US" sz="2000" dirty="0">
                <a:latin typeface="Helvetica" charset="0"/>
              </a:rPr>
              <a:t> </a:t>
            </a:r>
            <a:r>
              <a:rPr lang="en-US" sz="2000" b="0" dirty="0">
                <a:latin typeface="Helvetica" charset="0"/>
              </a:rPr>
              <a:t>(people) </a:t>
            </a:r>
            <a:r>
              <a:rPr lang="en-US" sz="2000" dirty="0">
                <a:latin typeface="Helvetica" charset="0"/>
              </a:rPr>
              <a:t>+ </a:t>
            </a:r>
            <a:r>
              <a:rPr lang="en-US" sz="2000" i="1" dirty="0">
                <a:solidFill>
                  <a:srgbClr val="9C5252"/>
                </a:solidFill>
                <a:latin typeface="Helvetica" charset="0"/>
              </a:rPr>
              <a:t>log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os</a:t>
            </a:r>
            <a:r>
              <a:rPr lang="en-US" sz="2000" b="0" dirty="0">
                <a:solidFill>
                  <a:schemeClr val="tx1"/>
                </a:solidFill>
                <a:latin typeface="Helvetica" charset="0"/>
              </a:rPr>
              <a:t> (study)</a:t>
            </a:r>
          </a:p>
          <a:p>
            <a:pPr marL="273050" indent="-182563" algn="ctr">
              <a:buClr>
                <a:schemeClr val="accent2"/>
              </a:buClr>
              <a:buSzPct val="120000"/>
            </a:pPr>
            <a:endParaRPr lang="en-US" sz="2000" b="0" dirty="0">
              <a:solidFill>
                <a:schemeClr val="tx1"/>
              </a:solidFill>
              <a:latin typeface="Helvetica" charset="0"/>
            </a:endParaRPr>
          </a:p>
          <a:p>
            <a:pPr marL="273050" indent="-182563" algn="ctr">
              <a:buClr>
                <a:schemeClr val="accent2"/>
              </a:buClr>
              <a:buSzPct val="120000"/>
            </a:pPr>
            <a:r>
              <a:rPr lang="en-US" altLang="ja-JP" sz="2500" b="0" dirty="0">
                <a:solidFill>
                  <a:schemeClr val="tx1"/>
                </a:solidFill>
                <a:latin typeface="Helvetica" charset="0"/>
              </a:rPr>
              <a:t>Epidemiology</a:t>
            </a:r>
          </a:p>
          <a:p>
            <a:pPr marL="273050" indent="-182563" algn="ctr">
              <a:buClr>
                <a:schemeClr val="accent2"/>
              </a:buClr>
              <a:buSzPct val="120000"/>
            </a:pPr>
            <a:r>
              <a:rPr lang="ja-JP" altLang="en-US" sz="2000" b="0" dirty="0">
                <a:solidFill>
                  <a:schemeClr val="tx1"/>
                </a:solidFill>
                <a:latin typeface="Helvetica" charset="0"/>
              </a:rPr>
              <a:t>“</a:t>
            </a:r>
            <a:r>
              <a:rPr lang="en-US" sz="2000" b="0" dirty="0">
                <a:solidFill>
                  <a:schemeClr val="tx1"/>
                </a:solidFill>
                <a:latin typeface="Helvetica" charset="0"/>
              </a:rPr>
              <a:t>the study of what is upon the people</a:t>
            </a:r>
            <a:r>
              <a:rPr lang="ja-JP" altLang="en-US" sz="2000" b="0" dirty="0">
                <a:solidFill>
                  <a:schemeClr val="tx1"/>
                </a:solidFill>
                <a:latin typeface="Helvetica" charset="0"/>
              </a:rPr>
              <a:t>”</a:t>
            </a:r>
            <a:endParaRPr lang="en-US" sz="2000" b="0" dirty="0">
              <a:solidFill>
                <a:schemeClr val="tx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9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9C370CD-FB8C-9149-AA69-14E9099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dirty="0"/>
              <a:t>Epidemiology is the scientific study of the distribution and determinants of health-related states or events in human populations, and the application of this study to the prevention and control health problems.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4CF664B-89E9-AB41-8A90-D1291515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Epidemiology defined</a:t>
            </a:r>
          </a:p>
        </p:txBody>
      </p:sp>
    </p:spTree>
    <p:extLst>
      <p:ext uri="{BB962C8B-B14F-4D97-AF65-F5344CB8AC3E}">
        <p14:creationId xmlns:p14="http://schemas.microsoft.com/office/powerpoint/2010/main" val="6778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A394FBC-7C32-5947-9094-45C7EA5C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dirty="0"/>
              <a:t>Epidemiology is the scientific study of the distribution and determinants of </a:t>
            </a:r>
            <a:r>
              <a:rPr lang="en-US" dirty="0">
                <a:solidFill>
                  <a:srgbClr val="FF0000"/>
                </a:solidFill>
              </a:rPr>
              <a:t>health-related states or events</a:t>
            </a:r>
            <a:r>
              <a:rPr lang="en-US" dirty="0"/>
              <a:t> in human populations, and the application of this study to the prevention and control health problems.</a:t>
            </a:r>
          </a:p>
          <a:p>
            <a:endParaRPr lang="en-US" dirty="0"/>
          </a:p>
          <a:p>
            <a:r>
              <a:rPr lang="en-US" dirty="0"/>
              <a:t>Epidemiological studies rely heavily on surveillance data</a:t>
            </a:r>
          </a:p>
          <a:p>
            <a:r>
              <a:rPr lang="en-US" dirty="0"/>
              <a:t>Molecular surveillance of disease to measure geographical and temporal distribution of disease and risk factors. Characterizing the evolution of pathogens and classification of new pathogen threats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D72E762-AF98-1845-B2E8-7502011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Epidemiology defined - outcomes</a:t>
            </a:r>
          </a:p>
        </p:txBody>
      </p:sp>
    </p:spTree>
    <p:extLst>
      <p:ext uri="{BB962C8B-B14F-4D97-AF65-F5344CB8AC3E}">
        <p14:creationId xmlns:p14="http://schemas.microsoft.com/office/powerpoint/2010/main" val="296427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AE25-3870-8440-804A-6743B57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molecular epidemiology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C78F-876A-224D-9853-BE4AD462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epidemiology is a branch of epidemiology developed by merging molecular biology into epidemiological studies. </a:t>
            </a:r>
          </a:p>
          <a:p>
            <a:r>
              <a:rPr lang="en-US" dirty="0"/>
              <a:t>Molecular epidemiology studies identify infectious diseases’ causation and pathogenesis, and unravel infectious agents’ sources, reservoirs, circulation pattern, transmission pattern, transmission probability, and transmission order.</a:t>
            </a:r>
          </a:p>
        </p:txBody>
      </p:sp>
    </p:spTree>
    <p:extLst>
      <p:ext uri="{BB962C8B-B14F-4D97-AF65-F5344CB8AC3E}">
        <p14:creationId xmlns:p14="http://schemas.microsoft.com/office/powerpoint/2010/main" val="196468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E3968-51E7-C645-93E5-2EC0F663C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3" y="806026"/>
            <a:ext cx="8465485" cy="5265119"/>
          </a:xfrm>
        </p:spPr>
      </p:pic>
    </p:spTree>
    <p:extLst>
      <p:ext uri="{BB962C8B-B14F-4D97-AF65-F5344CB8AC3E}">
        <p14:creationId xmlns:p14="http://schemas.microsoft.com/office/powerpoint/2010/main" val="105426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E4AB0-32B6-F345-802F-FB36C4FA9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/>
          <a:stretch/>
        </p:blipFill>
        <p:spPr>
          <a:xfrm>
            <a:off x="1978794" y="358256"/>
            <a:ext cx="4961326" cy="6297415"/>
          </a:xfrm>
        </p:spPr>
      </p:pic>
    </p:spTree>
    <p:extLst>
      <p:ext uri="{BB962C8B-B14F-4D97-AF65-F5344CB8AC3E}">
        <p14:creationId xmlns:p14="http://schemas.microsoft.com/office/powerpoint/2010/main" val="39748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BFED-2092-1545-AD2A-938B79A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12" y="3811711"/>
            <a:ext cx="7886700" cy="2293668"/>
          </a:xfrm>
        </p:spPr>
        <p:txBody>
          <a:bodyPr>
            <a:normAutofit/>
          </a:bodyPr>
          <a:lstStyle/>
          <a:p>
            <a:r>
              <a:rPr lang="en-US" sz="3200" dirty="0"/>
              <a:t>Investigate the genetic pattern of influenza A(H1N1)pdm09 in the State of Sao Paulo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70B-C864-C846-BE74-AD887688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785055"/>
            <a:ext cx="8312727" cy="27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30CE-FBB7-614B-B09B-C4AF975B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4887-048A-C145-80DA-8F182BE5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Bahl, PhD. </a:t>
            </a:r>
          </a:p>
          <a:p>
            <a:pPr lvl="1"/>
            <a:r>
              <a:rPr lang="en-US" dirty="0"/>
              <a:t>Associate Professor, University of Georgia</a:t>
            </a:r>
          </a:p>
          <a:p>
            <a:pPr lvl="2"/>
            <a:r>
              <a:rPr lang="en-US" dirty="0"/>
              <a:t>Center for Ecology of Infectious Diseases</a:t>
            </a:r>
          </a:p>
          <a:p>
            <a:pPr lvl="2"/>
            <a:r>
              <a:rPr lang="en-US" dirty="0"/>
              <a:t>Infectious Disease</a:t>
            </a:r>
          </a:p>
          <a:p>
            <a:pPr lvl="2"/>
            <a:r>
              <a:rPr lang="en-US" dirty="0"/>
              <a:t>Epidemiology and Biostatistics</a:t>
            </a:r>
          </a:p>
          <a:p>
            <a:pPr lvl="2"/>
            <a:r>
              <a:rPr lang="en-US" dirty="0"/>
              <a:t>Bioinformatics</a:t>
            </a:r>
          </a:p>
          <a:p>
            <a:pPr lvl="1"/>
            <a:r>
              <a:rPr lang="en-US" dirty="0"/>
              <a:t>PhD Molecular evolution and systematics, University of Hong Kong</a:t>
            </a:r>
          </a:p>
          <a:p>
            <a:pPr lvl="1"/>
            <a:r>
              <a:rPr lang="en-US" dirty="0"/>
              <a:t>Post-Doc Molecular Epidemiology (Yi Guan, HKU)</a:t>
            </a:r>
          </a:p>
          <a:p>
            <a:pPr lvl="1"/>
            <a:r>
              <a:rPr lang="en-US" dirty="0"/>
              <a:t>Post-Doc Infectious Disease Dynamics (Gavin Smith, Duke-NUS)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6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97A11-F131-9944-8A28-F6A991FC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9" y="311728"/>
            <a:ext cx="496608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1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9D06-F007-304D-B533-62192F8D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AAB-F73A-1248-AF4A-449A6130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Lambodhar</a:t>
            </a:r>
            <a:r>
              <a:rPr lang="en-US" dirty="0"/>
              <a:t> Damodaran (Lambo)</a:t>
            </a:r>
          </a:p>
          <a:p>
            <a:pPr lvl="1"/>
            <a:r>
              <a:rPr lang="en-US" dirty="0"/>
              <a:t>PhD student in BAHL lab, University of Georgia</a:t>
            </a:r>
          </a:p>
          <a:p>
            <a:pPr lvl="2"/>
            <a:r>
              <a:rPr lang="en-US" dirty="0"/>
              <a:t>Bioinformatics</a:t>
            </a:r>
          </a:p>
          <a:p>
            <a:pPr lvl="1"/>
            <a:r>
              <a:rPr lang="en-US" dirty="0"/>
              <a:t>Molecular Systematics and Infectious disease </a:t>
            </a:r>
            <a:r>
              <a:rPr lang="en-US" dirty="0" err="1"/>
              <a:t>phylodynamics</a:t>
            </a:r>
            <a:endParaRPr lang="en-US" dirty="0"/>
          </a:p>
          <a:p>
            <a:pPr lvl="1"/>
            <a:r>
              <a:rPr lang="en-US" dirty="0"/>
              <a:t>Undergrad. Bioinformatics, University of North Carolina Charlotte</a:t>
            </a:r>
          </a:p>
        </p:txBody>
      </p:sp>
    </p:spTree>
    <p:extLst>
      <p:ext uri="{BB962C8B-B14F-4D97-AF65-F5344CB8AC3E}">
        <p14:creationId xmlns:p14="http://schemas.microsoft.com/office/powerpoint/2010/main" val="366641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1B54-3CAE-CA44-8010-1719B2E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5910-F3E5-EF41-840A-96197C0A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this workshop </a:t>
            </a:r>
          </a:p>
          <a:p>
            <a:pPr lvl="1"/>
            <a:r>
              <a:rPr lang="en-US" dirty="0"/>
              <a:t>Introduce theory and tools of molecular epidemiology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to you analyze pathogen genetic data to answer epidemiological questions?</a:t>
            </a:r>
          </a:p>
          <a:p>
            <a:r>
              <a:rPr lang="en-US" dirty="0"/>
              <a:t>You will be able to identify questions that can be answered with pathogen genetic data</a:t>
            </a:r>
          </a:p>
          <a:p>
            <a:r>
              <a:rPr lang="en-US" dirty="0"/>
              <a:t>You will be introduced to BEAST</a:t>
            </a:r>
          </a:p>
        </p:txBody>
      </p:sp>
    </p:spTree>
    <p:extLst>
      <p:ext uri="{BB962C8B-B14F-4D97-AF65-F5344CB8AC3E}">
        <p14:creationId xmlns:p14="http://schemas.microsoft.com/office/powerpoint/2010/main" val="264272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CE3-DA25-204A-A1BA-21E91F9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071D-419E-9F4C-B427-EFCF58F4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yourself!</a:t>
            </a:r>
          </a:p>
          <a:p>
            <a:pPr lvl="1"/>
            <a:r>
              <a:rPr lang="en-US" dirty="0"/>
              <a:t>Mac or PC?</a:t>
            </a:r>
          </a:p>
          <a:p>
            <a:r>
              <a:rPr lang="en-US" dirty="0"/>
              <a:t>Has anyone made a phylogenetic tree?</a:t>
            </a:r>
          </a:p>
          <a:p>
            <a:pPr lvl="1"/>
            <a:r>
              <a:rPr lang="en-US" dirty="0"/>
              <a:t>Have you done a molecular epi study?</a:t>
            </a:r>
          </a:p>
          <a:p>
            <a:r>
              <a:rPr lang="en-US" dirty="0"/>
              <a:t>Do you have a question that you’d like to know how to answer? </a:t>
            </a:r>
          </a:p>
          <a:p>
            <a:pPr lvl="1"/>
            <a:r>
              <a:rPr lang="en-US" dirty="0"/>
              <a:t>Do you have data?</a:t>
            </a:r>
          </a:p>
          <a:p>
            <a:r>
              <a:rPr lang="en-US" dirty="0"/>
              <a:t>Is there a tool, method or approach that you’d like to learn?</a:t>
            </a:r>
          </a:p>
        </p:txBody>
      </p:sp>
    </p:spTree>
    <p:extLst>
      <p:ext uri="{BB962C8B-B14F-4D97-AF65-F5344CB8AC3E}">
        <p14:creationId xmlns:p14="http://schemas.microsoft.com/office/powerpoint/2010/main" val="77675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69CE-FA05-3B44-9CA0-F1475EDA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E116-8E2E-7042-B07A-37F6A16F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1: Course overview</a:t>
            </a:r>
          </a:p>
          <a:p>
            <a:pPr lvl="1"/>
            <a:r>
              <a:rPr lang="en-US" dirty="0"/>
              <a:t>What is Molecular Epidemiology?</a:t>
            </a:r>
          </a:p>
          <a:p>
            <a:r>
              <a:rPr lang="en-US" dirty="0"/>
              <a:t>Topic 2: What is a phylogenetic tree/Study Design</a:t>
            </a:r>
          </a:p>
          <a:p>
            <a:r>
              <a:rPr lang="en-US" dirty="0"/>
              <a:t>Topic 3: Molecular Epidemiology for public health</a:t>
            </a:r>
          </a:p>
          <a:p>
            <a:r>
              <a:rPr lang="en-US" dirty="0"/>
              <a:t>Discussion: Project topics, study design and data sources, install software</a:t>
            </a:r>
          </a:p>
        </p:txBody>
      </p:sp>
    </p:spTree>
    <p:extLst>
      <p:ext uri="{BB962C8B-B14F-4D97-AF65-F5344CB8AC3E}">
        <p14:creationId xmlns:p14="http://schemas.microsoft.com/office/powerpoint/2010/main" val="405737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18D3-77C9-7D47-AFBC-40E57C99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The analytical pipeline -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381-A97F-1849-8802-210900BB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1: Databases</a:t>
            </a:r>
          </a:p>
          <a:p>
            <a:r>
              <a:rPr lang="en-US" dirty="0"/>
              <a:t>Topic 2: Multiple Sequence Alignments and Data Management</a:t>
            </a:r>
          </a:p>
          <a:p>
            <a:r>
              <a:rPr lang="en-US" dirty="0"/>
              <a:t>Topic 3: Descriptive Stats</a:t>
            </a:r>
          </a:p>
          <a:p>
            <a:r>
              <a:rPr lang="en-US" dirty="0"/>
              <a:t>Practical: build datasets and run through analytical pipeline, extract descriptive statistics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7B20-67FE-334F-AD9B-67099DE3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3: Ecological and Epidemiological Inference from Phylogenetic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A88D-CA35-E54C-8655-72F31BF8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1: Intro to Statistical Phylogenetics</a:t>
            </a:r>
          </a:p>
          <a:p>
            <a:r>
              <a:rPr lang="en-US" dirty="0"/>
              <a:t>Topic 2: Intro to BEAST</a:t>
            </a:r>
          </a:p>
          <a:p>
            <a:r>
              <a:rPr lang="en-US" dirty="0"/>
              <a:t>Project Day – Review pipeline and datasets, define testable hypothesis</a:t>
            </a:r>
          </a:p>
        </p:txBody>
      </p:sp>
    </p:spTree>
    <p:extLst>
      <p:ext uri="{BB962C8B-B14F-4D97-AF65-F5344CB8AC3E}">
        <p14:creationId xmlns:p14="http://schemas.microsoft.com/office/powerpoint/2010/main" val="40031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68-6AA9-1445-B0AD-612E592F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4: Building Evolutionary Trees and Hypothesis testing using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ADFC-A9F0-BD42-9699-D1AE1200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1: Statistical Phylogenetics</a:t>
            </a:r>
          </a:p>
          <a:p>
            <a:r>
              <a:rPr lang="en-US" dirty="0"/>
              <a:t>Topic 2: </a:t>
            </a:r>
            <a:r>
              <a:rPr lang="en-US" dirty="0" err="1"/>
              <a:t>Phylogeography</a:t>
            </a:r>
            <a:r>
              <a:rPr lang="en-US" dirty="0"/>
              <a:t> and Ancestral Trait Reconstruction</a:t>
            </a:r>
          </a:p>
          <a:p>
            <a:r>
              <a:rPr lang="en-US" dirty="0"/>
              <a:t>Practical: Run discrete state analysis, compute </a:t>
            </a:r>
            <a:r>
              <a:rPr lang="en-US" dirty="0" err="1"/>
              <a:t>concensus</a:t>
            </a:r>
            <a:r>
              <a:rPr lang="en-US" dirty="0"/>
              <a:t> tree, annotate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21043</TotalTime>
  <Words>552</Words>
  <Application>Microsoft Macintosh PowerPoint</Application>
  <PresentationFormat>On-screen Show (4:3)</PresentationFormat>
  <Paragraphs>75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宋体</vt:lpstr>
      <vt:lpstr>Arial</vt:lpstr>
      <vt:lpstr>Calibri</vt:lpstr>
      <vt:lpstr>Calibri Light</vt:lpstr>
      <vt:lpstr>Helvetica</vt:lpstr>
      <vt:lpstr>Office Theme</vt:lpstr>
      <vt:lpstr>International Bioinformatics Workshop on Molecular Epidemiology and Phylodynamics</vt:lpstr>
      <vt:lpstr>Intros</vt:lpstr>
      <vt:lpstr>Intros</vt:lpstr>
      <vt:lpstr>Course Overview</vt:lpstr>
      <vt:lpstr>Survey - </vt:lpstr>
      <vt:lpstr>Schedule – Day 1</vt:lpstr>
      <vt:lpstr>Day 2: The analytical pipeline - Practical</vt:lpstr>
      <vt:lpstr>Day 3: Ecological and Epidemiological Inference from Phylogenetic Trees</vt:lpstr>
      <vt:lpstr>Day 4: Building Evolutionary Trees and Hypothesis testing using BEAST</vt:lpstr>
      <vt:lpstr>Day 5: Topic Recap</vt:lpstr>
      <vt:lpstr>Introduction to molecular epidemiology</vt:lpstr>
      <vt:lpstr>What is molecular epidemiology?</vt:lpstr>
      <vt:lpstr>Etymology</vt:lpstr>
      <vt:lpstr>Epidemiology defined</vt:lpstr>
      <vt:lpstr>Epidemiology defined - outcomes</vt:lpstr>
      <vt:lpstr>What is molecular epidemiology</vt:lpstr>
      <vt:lpstr>PowerPoint Presentation</vt:lpstr>
      <vt:lpstr>PowerPoint Presentation</vt:lpstr>
      <vt:lpstr>Investigate the genetic pattern of influenza A(H1N1)pdm09 in the State of Sao Paulo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AIV H9 transmission between wild and domestic populations</dc:title>
  <dc:creator>Truc Pham</dc:creator>
  <cp:lastModifiedBy>Justin Bahl</cp:lastModifiedBy>
  <cp:revision>311</cp:revision>
  <cp:lastPrinted>2018-09-25T17:41:43Z</cp:lastPrinted>
  <dcterms:created xsi:type="dcterms:W3CDTF">2015-10-27T06:55:14Z</dcterms:created>
  <dcterms:modified xsi:type="dcterms:W3CDTF">2019-09-18T23:52:10Z</dcterms:modified>
</cp:coreProperties>
</file>