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06" r:id="rId3"/>
    <p:sldId id="307" r:id="rId4"/>
    <p:sldId id="257" r:id="rId5"/>
    <p:sldId id="281" r:id="rId6"/>
    <p:sldId id="271" r:id="rId7"/>
    <p:sldId id="342" r:id="rId8"/>
    <p:sldId id="343" r:id="rId9"/>
    <p:sldId id="344" r:id="rId10"/>
    <p:sldId id="273" r:id="rId11"/>
    <p:sldId id="287" r:id="rId12"/>
    <p:sldId id="294" r:id="rId13"/>
    <p:sldId id="288" r:id="rId14"/>
    <p:sldId id="289" r:id="rId15"/>
    <p:sldId id="293" r:id="rId16"/>
    <p:sldId id="310" r:id="rId17"/>
    <p:sldId id="295" r:id="rId18"/>
    <p:sldId id="296" r:id="rId19"/>
    <p:sldId id="301" r:id="rId20"/>
    <p:sldId id="302" r:id="rId21"/>
    <p:sldId id="300" r:id="rId22"/>
    <p:sldId id="330" r:id="rId23"/>
    <p:sldId id="331" r:id="rId24"/>
    <p:sldId id="339" r:id="rId25"/>
    <p:sldId id="340" r:id="rId26"/>
    <p:sldId id="333" r:id="rId27"/>
    <p:sldId id="334" r:id="rId28"/>
    <p:sldId id="335" r:id="rId29"/>
    <p:sldId id="336" r:id="rId30"/>
    <p:sldId id="337" r:id="rId31"/>
    <p:sldId id="341" r:id="rId32"/>
    <p:sldId id="328" r:id="rId33"/>
    <p:sldId id="304" r:id="rId34"/>
    <p:sldId id="309" r:id="rId35"/>
    <p:sldId id="332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4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F338-5261-CA44-88E0-FAE22C557778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A9F86-7401-8948-8DB7-70328EC9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2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441BE2-EE9C-3944-AB0A-C11C905D8ED4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A9F86-7401-8948-8DB7-70328EC9AE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6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A9F86-7401-8948-8DB7-70328EC9AE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6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A9F86-7401-8948-8DB7-70328EC9AE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6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84B06F-0145-714F-A221-64CD0A6199EA}" type="slidenum">
              <a:rPr lang="en-US" sz="1200">
                <a:latin typeface="Calibri" charset="0"/>
              </a:rPr>
              <a:pPr eaLnBrk="1" hangingPunct="1"/>
              <a:t>26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A6BF85-0629-F843-BACB-BDD05FEB02E7}" type="slidenum">
              <a:rPr lang="en-US" sz="1200">
                <a:latin typeface="Calibri" charset="0"/>
              </a:rPr>
              <a:pPr eaLnBrk="1" hangingPunct="1"/>
              <a:t>27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441BE2-EE9C-3944-AB0A-C11C905D8ED4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441BE2-EE9C-3944-AB0A-C11C905D8ED4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441BE2-EE9C-3944-AB0A-C11C905D8ED4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441BE2-EE9C-3944-AB0A-C11C905D8ED4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441BE2-EE9C-3944-AB0A-C11C905D8ED4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A9F86-7401-8948-8DB7-70328EC9AE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A9F86-7401-8948-8DB7-70328EC9AE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A9F86-7401-8948-8DB7-70328EC9AE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5F69-DBFC-A444-94E3-EFEFF40C66C9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116A-CB99-744F-932B-BAB0DCFD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5F69-DBFC-A444-94E3-EFEFF40C66C9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116A-CB99-744F-932B-BAB0DCFD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5F69-DBFC-A444-94E3-EFEFF40C66C9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116A-CB99-744F-932B-BAB0DCFD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5F69-DBFC-A444-94E3-EFEFF40C66C9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116A-CB99-744F-932B-BAB0DCFD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6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5F69-DBFC-A444-94E3-EFEFF40C66C9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116A-CB99-744F-932B-BAB0DCFD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1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5F69-DBFC-A444-94E3-EFEFF40C66C9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116A-CB99-744F-932B-BAB0DCFD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2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5F69-DBFC-A444-94E3-EFEFF40C66C9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116A-CB99-744F-932B-BAB0DCFD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0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5F69-DBFC-A444-94E3-EFEFF40C66C9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116A-CB99-744F-932B-BAB0DCFD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2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5F69-DBFC-A444-94E3-EFEFF40C66C9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116A-CB99-744F-932B-BAB0DCFD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5F69-DBFC-A444-94E3-EFEFF40C66C9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116A-CB99-744F-932B-BAB0DCFD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5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5F69-DBFC-A444-94E3-EFEFF40C66C9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116A-CB99-744F-932B-BAB0DCFD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5F69-DBFC-A444-94E3-EFEFF40C66C9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E116A-CB99-744F-932B-BAB0DCFD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What is a phylogenetic tree?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Justin Bahl</a:t>
            </a:r>
          </a:p>
        </p:txBody>
      </p:sp>
    </p:spTree>
    <p:extLst>
      <p:ext uri="{BB962C8B-B14F-4D97-AF65-F5344CB8AC3E}">
        <p14:creationId xmlns:p14="http://schemas.microsoft.com/office/powerpoint/2010/main" val="352783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2938" y="4398963"/>
            <a:ext cx="1155700" cy="984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174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792163"/>
            <a:ext cx="24511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5"/>
          <p:cNvSpPr>
            <a:spLocks noGrp="1"/>
          </p:cNvSpPr>
          <p:nvPr>
            <p:ph type="title"/>
          </p:nvPr>
        </p:nvSpPr>
        <p:spPr>
          <a:xfrm>
            <a:off x="457200" y="-149225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Our Toy Tree</a:t>
            </a:r>
          </a:p>
        </p:txBody>
      </p:sp>
    </p:spTree>
    <p:extLst>
      <p:ext uri="{BB962C8B-B14F-4D97-AF65-F5344CB8AC3E}">
        <p14:creationId xmlns:p14="http://schemas.microsoft.com/office/powerpoint/2010/main" val="282062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2938" y="4398963"/>
            <a:ext cx="1155700" cy="984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7" name="Title 5"/>
          <p:cNvSpPr>
            <a:spLocks noGrp="1"/>
          </p:cNvSpPr>
          <p:nvPr>
            <p:ph type="title"/>
          </p:nvPr>
        </p:nvSpPr>
        <p:spPr>
          <a:xfrm>
            <a:off x="457200" y="-149225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Dimensions</a:t>
            </a:r>
          </a:p>
        </p:txBody>
      </p:sp>
      <p:pic>
        <p:nvPicPr>
          <p:cNvPr id="8" name="Picture 7" descr="ToyTreewBr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" y="968547"/>
            <a:ext cx="4379481" cy="58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3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2938" y="4398963"/>
            <a:ext cx="1155700" cy="984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7" name="Title 5"/>
          <p:cNvSpPr>
            <a:spLocks noGrp="1"/>
          </p:cNvSpPr>
          <p:nvPr>
            <p:ph type="title"/>
          </p:nvPr>
        </p:nvSpPr>
        <p:spPr>
          <a:xfrm>
            <a:off x="457200" y="-149225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Dimensions</a:t>
            </a:r>
          </a:p>
        </p:txBody>
      </p:sp>
      <p:pic>
        <p:nvPicPr>
          <p:cNvPr id="8" name="Picture 7" descr="ToyTreewBr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" y="968547"/>
            <a:ext cx="4379481" cy="58656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408" y="1089622"/>
            <a:ext cx="46324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Vertical dimension has no meaning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743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2938" y="4398963"/>
            <a:ext cx="1155700" cy="984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7" name="Title 5"/>
          <p:cNvSpPr>
            <a:spLocks noGrp="1"/>
          </p:cNvSpPr>
          <p:nvPr>
            <p:ph type="title"/>
          </p:nvPr>
        </p:nvSpPr>
        <p:spPr>
          <a:xfrm>
            <a:off x="457200" y="-149225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Dimensions</a:t>
            </a:r>
          </a:p>
        </p:txBody>
      </p:sp>
      <p:pic>
        <p:nvPicPr>
          <p:cNvPr id="8" name="Picture 7" descr="ToyTreewBr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" y="968547"/>
            <a:ext cx="4379481" cy="58656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408" y="1089622"/>
            <a:ext cx="46324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Vertical dimension has no meaning</a:t>
            </a:r>
          </a:p>
          <a:p>
            <a:endParaRPr lang="en-US" sz="2400" dirty="0"/>
          </a:p>
          <a:p>
            <a:r>
              <a:rPr lang="en-US" sz="2400" dirty="0"/>
              <a:t>Horizontal dimension gives the amount of genetic change</a:t>
            </a:r>
          </a:p>
          <a:p>
            <a:endParaRPr lang="en-US" sz="2400" dirty="0"/>
          </a:p>
          <a:p>
            <a:r>
              <a:rPr lang="en-US" sz="2400" dirty="0"/>
              <a:t>Horizontal lines show evolutionary changes in lineages over time (i.e. branch lengths are informative)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286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2938" y="4398963"/>
            <a:ext cx="1155700" cy="984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7" name="Title 5"/>
          <p:cNvSpPr>
            <a:spLocks noGrp="1"/>
          </p:cNvSpPr>
          <p:nvPr>
            <p:ph type="title"/>
          </p:nvPr>
        </p:nvSpPr>
        <p:spPr>
          <a:xfrm>
            <a:off x="457200" y="-149225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Dimensions</a:t>
            </a:r>
          </a:p>
        </p:txBody>
      </p:sp>
      <p:pic>
        <p:nvPicPr>
          <p:cNvPr id="8" name="Picture 7" descr="ToyTreewBr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" y="968547"/>
            <a:ext cx="4379481" cy="58656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408" y="1089622"/>
            <a:ext cx="46324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Vertical dimension has no meaning</a:t>
            </a:r>
          </a:p>
          <a:p>
            <a:endParaRPr lang="en-US" sz="2400" dirty="0"/>
          </a:p>
          <a:p>
            <a:r>
              <a:rPr lang="en-US" sz="2400" dirty="0"/>
              <a:t>Horizontal dimension gives the amount of genetic change</a:t>
            </a:r>
          </a:p>
          <a:p>
            <a:endParaRPr lang="en-US" sz="2400" dirty="0"/>
          </a:p>
          <a:p>
            <a:r>
              <a:rPr lang="en-US" sz="2400" dirty="0"/>
              <a:t>Horizontal lines show evolutionary changes in lineages over time (i.e. branch lengths are informative)</a:t>
            </a:r>
          </a:p>
          <a:p>
            <a:endParaRPr lang="en-US" sz="2400" dirty="0"/>
          </a:p>
          <a:p>
            <a:r>
              <a:rPr lang="en-US" sz="2400" dirty="0"/>
              <a:t>Scale bar shows the length of branch equivalent to </a:t>
            </a:r>
          </a:p>
          <a:p>
            <a:r>
              <a:rPr lang="en-US" sz="2400" dirty="0"/>
              <a:t>0.5 nucleotide substitutions/site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286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2938" y="4398963"/>
            <a:ext cx="1155700" cy="984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7" name="Title 5"/>
          <p:cNvSpPr>
            <a:spLocks noGrp="1"/>
          </p:cNvSpPr>
          <p:nvPr>
            <p:ph type="title"/>
          </p:nvPr>
        </p:nvSpPr>
        <p:spPr>
          <a:xfrm>
            <a:off x="457200" y="-149225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Structure</a:t>
            </a:r>
          </a:p>
        </p:txBody>
      </p:sp>
      <p:pic>
        <p:nvPicPr>
          <p:cNvPr id="12" name="Picture 11" descr="ToyTreewBrL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2" y="872063"/>
            <a:ext cx="4452938" cy="59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4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2938" y="4398963"/>
            <a:ext cx="1155700" cy="984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7" name="Title 5"/>
          <p:cNvSpPr>
            <a:spLocks noGrp="1"/>
          </p:cNvSpPr>
          <p:nvPr>
            <p:ph type="title"/>
          </p:nvPr>
        </p:nvSpPr>
        <p:spPr>
          <a:xfrm>
            <a:off x="457200" y="-149225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074" y="1067150"/>
            <a:ext cx="579048" cy="615177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9307" y="906332"/>
            <a:ext cx="32526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Tip/Taxon/Virus/Leave</a:t>
            </a:r>
          </a:p>
          <a:p>
            <a:r>
              <a:rPr lang="en-US" sz="2400" dirty="0">
                <a:latin typeface="Times New Roman"/>
                <a:cs typeface="Times New Roman"/>
              </a:rPr>
              <a:t>-Sequenced Viruses</a:t>
            </a:r>
          </a:p>
          <a:p>
            <a:r>
              <a:rPr lang="en-US" sz="2400" dirty="0">
                <a:latin typeface="Times New Roman"/>
                <a:cs typeface="Times New Roman"/>
              </a:rPr>
              <a:t>-we also know date and </a:t>
            </a:r>
          </a:p>
          <a:p>
            <a:r>
              <a:rPr lang="en-US" sz="2400" dirty="0">
                <a:latin typeface="Times New Roman"/>
                <a:cs typeface="Times New Roman"/>
              </a:rPr>
              <a:t>location of isolation,</a:t>
            </a:r>
          </a:p>
          <a:p>
            <a:r>
              <a:rPr lang="en-US" sz="2400" dirty="0">
                <a:latin typeface="Times New Roman"/>
                <a:cs typeface="Times New Roman"/>
              </a:rPr>
              <a:t>host and clinical features</a:t>
            </a:r>
          </a:p>
        </p:txBody>
      </p:sp>
      <p:pic>
        <p:nvPicPr>
          <p:cNvPr id="12" name="Picture 11" descr="ToyTreewBrL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2" y="872063"/>
            <a:ext cx="4452938" cy="59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80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2938" y="4398963"/>
            <a:ext cx="1155700" cy="984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7" name="Title 5"/>
          <p:cNvSpPr>
            <a:spLocks noGrp="1"/>
          </p:cNvSpPr>
          <p:nvPr>
            <p:ph type="title"/>
          </p:nvPr>
        </p:nvSpPr>
        <p:spPr>
          <a:xfrm>
            <a:off x="457200" y="-149225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074" y="1067150"/>
            <a:ext cx="579048" cy="615177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77423" y="3458297"/>
            <a:ext cx="218952" cy="240823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9307" y="906332"/>
            <a:ext cx="32526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Tip/Taxon/Virus/Leave</a:t>
            </a:r>
          </a:p>
          <a:p>
            <a:r>
              <a:rPr lang="en-US" sz="2400" dirty="0">
                <a:latin typeface="Times New Roman"/>
                <a:cs typeface="Times New Roman"/>
              </a:rPr>
              <a:t>-Sequenced Viruses</a:t>
            </a:r>
          </a:p>
          <a:p>
            <a:r>
              <a:rPr lang="en-US" sz="2400" dirty="0">
                <a:latin typeface="Times New Roman"/>
                <a:cs typeface="Times New Roman"/>
              </a:rPr>
              <a:t>-we also know date and </a:t>
            </a:r>
          </a:p>
          <a:p>
            <a:r>
              <a:rPr lang="en-US" sz="2400" dirty="0">
                <a:latin typeface="Times New Roman"/>
                <a:cs typeface="Times New Roman"/>
              </a:rPr>
              <a:t>location of isolation,</a:t>
            </a:r>
          </a:p>
          <a:p>
            <a:r>
              <a:rPr lang="en-US" sz="2400" dirty="0">
                <a:latin typeface="Times New Roman"/>
                <a:cs typeface="Times New Roman"/>
              </a:rPr>
              <a:t>host and clinical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1570" y="2931141"/>
            <a:ext cx="316421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Internal Node</a:t>
            </a:r>
          </a:p>
          <a:p>
            <a:r>
              <a:rPr lang="en-US" sz="2400" dirty="0">
                <a:latin typeface="Times New Roman"/>
                <a:cs typeface="Times New Roman"/>
              </a:rPr>
              <a:t>Putative common Ancestor</a:t>
            </a:r>
          </a:p>
        </p:txBody>
      </p:sp>
      <p:pic>
        <p:nvPicPr>
          <p:cNvPr id="12" name="Picture 11" descr="ToyTreewBrL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2" y="872063"/>
            <a:ext cx="4452938" cy="59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1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2938" y="4398963"/>
            <a:ext cx="1155700" cy="984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7" name="Title 5"/>
          <p:cNvSpPr>
            <a:spLocks noGrp="1"/>
          </p:cNvSpPr>
          <p:nvPr>
            <p:ph type="title"/>
          </p:nvPr>
        </p:nvSpPr>
        <p:spPr>
          <a:xfrm>
            <a:off x="457200" y="-149225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074" y="1067150"/>
            <a:ext cx="579048" cy="615177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77423" y="3458297"/>
            <a:ext cx="218952" cy="240823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44635" y="4708612"/>
            <a:ext cx="218952" cy="240823"/>
          </a:xfrm>
          <a:prstGeom prst="ellipse">
            <a:avLst/>
          </a:prstGeom>
          <a:solidFill>
            <a:srgbClr val="A448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9307" y="906332"/>
            <a:ext cx="32526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Tip/Taxon/Virus/Leave</a:t>
            </a:r>
          </a:p>
          <a:p>
            <a:r>
              <a:rPr lang="en-US" sz="2400" dirty="0">
                <a:latin typeface="Times New Roman"/>
                <a:cs typeface="Times New Roman"/>
              </a:rPr>
              <a:t>-Sequenced Viruses</a:t>
            </a:r>
          </a:p>
          <a:p>
            <a:r>
              <a:rPr lang="en-US" sz="2400" dirty="0">
                <a:latin typeface="Times New Roman"/>
                <a:cs typeface="Times New Roman"/>
              </a:rPr>
              <a:t>-we also know date and </a:t>
            </a:r>
          </a:p>
          <a:p>
            <a:r>
              <a:rPr lang="en-US" sz="2400" dirty="0">
                <a:latin typeface="Times New Roman"/>
                <a:cs typeface="Times New Roman"/>
              </a:rPr>
              <a:t>location of isolation,</a:t>
            </a:r>
          </a:p>
          <a:p>
            <a:r>
              <a:rPr lang="en-US" sz="2400" dirty="0">
                <a:latin typeface="Times New Roman"/>
                <a:cs typeface="Times New Roman"/>
              </a:rPr>
              <a:t>host and clinical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1570" y="2931141"/>
            <a:ext cx="316421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Internal Node</a:t>
            </a:r>
          </a:p>
          <a:p>
            <a:r>
              <a:rPr lang="en-US" sz="2400" dirty="0">
                <a:latin typeface="Times New Roman"/>
                <a:cs typeface="Times New Roman"/>
              </a:rPr>
              <a:t>Putative common Ancestor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6887" y="4181456"/>
            <a:ext cx="3118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Root – provides an order for sequence of events leading to observation (sequenced </a:t>
            </a:r>
          </a:p>
          <a:p>
            <a:r>
              <a:rPr lang="en-US" sz="2400" dirty="0">
                <a:latin typeface="Times New Roman"/>
                <a:cs typeface="Times New Roman"/>
              </a:rPr>
              <a:t>virus)</a:t>
            </a:r>
          </a:p>
        </p:txBody>
      </p:sp>
      <p:pic>
        <p:nvPicPr>
          <p:cNvPr id="12" name="Picture 11" descr="ToyTreewBrL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2" y="872063"/>
            <a:ext cx="4452938" cy="59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1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2938" y="4398963"/>
            <a:ext cx="1155700" cy="984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7" name="Title 5"/>
          <p:cNvSpPr>
            <a:spLocks noGrp="1"/>
          </p:cNvSpPr>
          <p:nvPr>
            <p:ph type="title"/>
          </p:nvPr>
        </p:nvSpPr>
        <p:spPr>
          <a:xfrm>
            <a:off x="457200" y="-149225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Terminology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1923" y="2279584"/>
            <a:ext cx="31948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Monophyletic group</a:t>
            </a:r>
          </a:p>
          <a:p>
            <a:r>
              <a:rPr lang="en-US" sz="2800" dirty="0">
                <a:latin typeface="Times New Roman"/>
                <a:cs typeface="Times New Roman"/>
              </a:rPr>
              <a:t>(Clade) = all members share common </a:t>
            </a:r>
          </a:p>
          <a:p>
            <a:r>
              <a:rPr lang="en-US" sz="2800" dirty="0">
                <a:latin typeface="Times New Roman"/>
                <a:cs typeface="Times New Roman"/>
              </a:rPr>
              <a:t>ancestry</a:t>
            </a:r>
          </a:p>
        </p:txBody>
      </p:sp>
      <p:pic>
        <p:nvPicPr>
          <p:cNvPr id="16" name="Picture 15" descr="ToyTreewM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3" y="854369"/>
            <a:ext cx="4452938" cy="596404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26782" y="4750794"/>
            <a:ext cx="3065334" cy="1948482"/>
          </a:xfrm>
          <a:prstGeom prst="round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3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5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9600" cy="1537204"/>
          </a:xfrm>
        </p:spPr>
        <p:txBody>
          <a:bodyPr/>
          <a:lstStyle/>
          <a:p>
            <a:pPr marL="0" indent="0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Evolutionary processes give rise to diversity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29DEA-6142-394C-BF71-BDFAB23AAE5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0123" y="1705939"/>
            <a:ext cx="72473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There are four basic mechanisms by which biological evolution takes place. These include mutation, migration, genetic drift, and natural selection.</a:t>
            </a: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3791323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2938" y="4398963"/>
            <a:ext cx="1155700" cy="984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7" name="Title 5"/>
          <p:cNvSpPr>
            <a:spLocks noGrp="1"/>
          </p:cNvSpPr>
          <p:nvPr>
            <p:ph type="title"/>
          </p:nvPr>
        </p:nvSpPr>
        <p:spPr>
          <a:xfrm>
            <a:off x="457200" y="-149225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Terminology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34807" y="2320453"/>
            <a:ext cx="316432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Paraphyletic = a group of organisms descended from a common ancestor, but not including all the descendant groups</a:t>
            </a:r>
          </a:p>
        </p:txBody>
      </p:sp>
      <p:pic>
        <p:nvPicPr>
          <p:cNvPr id="4" name="Picture 3" descr="ToyTreewNonM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2" y="820972"/>
            <a:ext cx="4467599" cy="598367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26782" y="4750794"/>
            <a:ext cx="3065334" cy="1948482"/>
          </a:xfrm>
          <a:prstGeom prst="round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98134" y="1729551"/>
            <a:ext cx="3065334" cy="1116546"/>
          </a:xfrm>
          <a:prstGeom prst="round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32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8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E46C0A"/>
                </a:solidFill>
                <a:latin typeface="Times New Roman"/>
                <a:cs typeface="Times New Roman"/>
              </a:rPr>
              <a:t>Tree topology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241"/>
            <a:ext cx="8229600" cy="109360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is the product of historical processes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3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8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E46C0A"/>
                </a:solidFill>
                <a:latin typeface="Times New Roman"/>
                <a:cs typeface="Times New Roman"/>
              </a:rPr>
              <a:t>Tree topology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241"/>
            <a:ext cx="8229600" cy="109360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is the product of historical processes</a:t>
            </a:r>
            <a:endParaRPr lang="en-US" sz="2800" b="1" dirty="0">
              <a:solidFill>
                <a:srgbClr val="0000FF"/>
              </a:solidFill>
            </a:endParaRPr>
          </a:p>
        </p:txBody>
      </p:sp>
      <p:pic>
        <p:nvPicPr>
          <p:cNvPr id="6" name="Picture 2" descr="Fig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2" t="3742" r="6121"/>
          <a:stretch/>
        </p:blipFill>
        <p:spPr bwMode="auto">
          <a:xfrm>
            <a:off x="357564" y="2317850"/>
            <a:ext cx="3871524" cy="45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0" y="2831462"/>
            <a:ext cx="3750535" cy="2815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latin typeface="Times New Roman"/>
                <a:cs typeface="Times New Roman"/>
              </a:rPr>
              <a:t>Phylogenetic clustering is due to geographical and ecological separation of wild bird hosts in North America and Eurasia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2125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8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E46C0A"/>
                </a:solidFill>
                <a:latin typeface="Times New Roman"/>
                <a:cs typeface="Times New Roman"/>
              </a:rPr>
              <a:t>Tree topology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241"/>
            <a:ext cx="8229600" cy="109360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is the product of historical processes</a:t>
            </a:r>
            <a:endParaRPr lang="en-US" sz="2800" b="1" dirty="0">
              <a:solidFill>
                <a:srgbClr val="0000FF"/>
              </a:solidFill>
            </a:endParaRPr>
          </a:p>
        </p:txBody>
      </p:sp>
      <p:pic>
        <p:nvPicPr>
          <p:cNvPr id="7" name="Picture 5" descr="AoE_PNAS_Figur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726" y="2391824"/>
            <a:ext cx="4692318" cy="364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708172"/>
            <a:ext cx="3750535" cy="2815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latin typeface="Times New Roman"/>
                <a:cs typeface="Times New Roman"/>
              </a:rPr>
              <a:t>Emergence of host specific lineages that persist over time (pandemic and seasonal influenza) are monophyletic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2125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  <a:latin typeface="Times New Roman"/>
                <a:cs typeface="Times New Roman"/>
              </a:rPr>
              <a:t>Rapid Viral Evolution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7678"/>
            <a:ext cx="8229600" cy="23018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/>
                <a:cs typeface="Times New Roman"/>
              </a:rPr>
              <a:t>The phylogenetic signal of mutation, migration, selection, genetic drift are carried in the gene sequences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0746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  <a:latin typeface="Times New Roman"/>
                <a:cs typeface="Times New Roman"/>
              </a:rPr>
              <a:t>Rapid Viral Evolution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7678"/>
            <a:ext cx="8229600" cy="23018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/>
                <a:cs typeface="Times New Roman"/>
              </a:rPr>
              <a:t>The phylogenetic signal of mutation, migration, selection, genetic drift are carried in the gene sequences</a:t>
            </a:r>
            <a:endParaRPr lang="en-US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6335" y="3908703"/>
            <a:ext cx="8229600" cy="1417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3366FF"/>
                </a:solidFill>
              </a:rPr>
              <a:t>We can make inference of past events based on branching patterns and branch lengths</a:t>
            </a:r>
          </a:p>
        </p:txBody>
      </p:sp>
    </p:spTree>
    <p:extLst>
      <p:ext uri="{BB962C8B-B14F-4D97-AF65-F5344CB8AC3E}">
        <p14:creationId xmlns:p14="http://schemas.microsoft.com/office/powerpoint/2010/main" val="3216847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5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9600" cy="1428750"/>
          </a:xfrm>
        </p:spPr>
        <p:txBody>
          <a:bodyPr/>
          <a:lstStyle/>
          <a:p>
            <a:r>
              <a:rPr lang="en-US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Geographic movement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379A4E-28EC-EE46-AA2A-A373239E918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970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2014538"/>
            <a:ext cx="43942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13"/>
          <p:cNvSpPr txBox="1">
            <a:spLocks noChangeArrowheads="1"/>
          </p:cNvSpPr>
          <p:nvPr/>
        </p:nvSpPr>
        <p:spPr bwMode="auto">
          <a:xfrm>
            <a:off x="285750" y="6215063"/>
            <a:ext cx="36909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 b="1"/>
              <a:t>Wang, </a:t>
            </a:r>
            <a:r>
              <a:rPr lang="en-US" sz="1500" b="1" i="1"/>
              <a:t>et al. </a:t>
            </a:r>
            <a:r>
              <a:rPr lang="en-US" sz="1500" b="1"/>
              <a:t>J Virol. (2008). 82: 3405-14</a:t>
            </a:r>
          </a:p>
        </p:txBody>
      </p:sp>
    </p:spTree>
    <p:extLst>
      <p:ext uri="{BB962C8B-B14F-4D97-AF65-F5344CB8AC3E}">
        <p14:creationId xmlns:p14="http://schemas.microsoft.com/office/powerpoint/2010/main" val="2748880122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7B57D-BB2B-AA43-87C8-69FB37C52B8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7" name="TextBox 13"/>
          <p:cNvSpPr txBox="1">
            <a:spLocks noChangeArrowheads="1"/>
          </p:cNvSpPr>
          <p:nvPr/>
        </p:nvSpPr>
        <p:spPr bwMode="auto">
          <a:xfrm>
            <a:off x="285750" y="6215063"/>
            <a:ext cx="36909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 b="1"/>
              <a:t>Wang, </a:t>
            </a:r>
            <a:r>
              <a:rPr lang="en-US" sz="1500" b="1" i="1"/>
              <a:t>et al. </a:t>
            </a:r>
            <a:r>
              <a:rPr lang="en-US" sz="1500" b="1"/>
              <a:t>J Virol. (2008). 82: 3405-14</a:t>
            </a:r>
          </a:p>
        </p:txBody>
      </p:sp>
      <p:pic>
        <p:nvPicPr>
          <p:cNvPr id="31748" name="Picture 1" descr="Fig 4 (Map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1865313"/>
            <a:ext cx="41148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itle 5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9600" cy="1428750"/>
          </a:xfrm>
        </p:spPr>
        <p:txBody>
          <a:bodyPr/>
          <a:lstStyle/>
          <a:p>
            <a:r>
              <a:rPr lang="en-US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Geographic movement</a:t>
            </a:r>
          </a:p>
        </p:txBody>
      </p:sp>
    </p:spTree>
    <p:extLst>
      <p:ext uri="{BB962C8B-B14F-4D97-AF65-F5344CB8AC3E}">
        <p14:creationId xmlns:p14="http://schemas.microsoft.com/office/powerpoint/2010/main" val="302723322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D93A19-7720-4F4D-9184-6E6107D06C6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0483" name="Picture 11" descr="c72f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1" b="3821"/>
          <a:stretch/>
        </p:blipFill>
        <p:spPr bwMode="auto">
          <a:xfrm>
            <a:off x="81994" y="900015"/>
            <a:ext cx="5107544" cy="591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14" descr="Picture 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1381125"/>
            <a:ext cx="37242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658"/>
            <a:ext cx="8229600" cy="912346"/>
          </a:xfrm>
        </p:spPr>
        <p:txBody>
          <a:bodyPr/>
          <a:lstStyle/>
          <a:p>
            <a:r>
              <a:rPr lang="en-US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Interspecies transmission</a:t>
            </a:r>
          </a:p>
        </p:txBody>
      </p:sp>
    </p:spTree>
    <p:extLst>
      <p:ext uri="{BB962C8B-B14F-4D97-AF65-F5344CB8AC3E}">
        <p14:creationId xmlns:p14="http://schemas.microsoft.com/office/powerpoint/2010/main" val="3113289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Holmes.Figure 3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279400"/>
            <a:ext cx="7816850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9"/>
          <p:cNvSpPr txBox="1">
            <a:spLocks noChangeArrowheads="1"/>
          </p:cNvSpPr>
          <p:nvPr/>
        </p:nvSpPr>
        <p:spPr bwMode="auto">
          <a:xfrm>
            <a:off x="0" y="6470650"/>
            <a:ext cx="1971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Courtesy of Eddie Holmes</a:t>
            </a:r>
          </a:p>
        </p:txBody>
      </p:sp>
    </p:spTree>
    <p:extLst>
      <p:ext uri="{BB962C8B-B14F-4D97-AF65-F5344CB8AC3E}">
        <p14:creationId xmlns:p14="http://schemas.microsoft.com/office/powerpoint/2010/main" val="190653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5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9600" cy="1537204"/>
          </a:xfrm>
        </p:spPr>
        <p:txBody>
          <a:bodyPr/>
          <a:lstStyle/>
          <a:p>
            <a:pPr marL="0" indent="0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Evolutionary processes give rise to diversity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29DEA-6142-394C-BF71-BDFAB23AAE5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0123" y="1705939"/>
            <a:ext cx="72473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There are four basic mechanisms by which biological evolution takes place. These include mutation, migration, genetic drift, and natural selection.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When we sequence a population of viruses we are observing genetic diversity resulting from those processes</a:t>
            </a: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41869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2938" y="4398963"/>
            <a:ext cx="1155700" cy="984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7" name="Title 5"/>
          <p:cNvSpPr>
            <a:spLocks noGrp="1"/>
          </p:cNvSpPr>
          <p:nvPr>
            <p:ph type="title"/>
          </p:nvPr>
        </p:nvSpPr>
        <p:spPr>
          <a:xfrm>
            <a:off x="457200" y="4803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Reassortment</a:t>
            </a:r>
            <a:r>
              <a:rPr lang="en-US" sz="3600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 and gene tree discordance</a:t>
            </a:r>
          </a:p>
        </p:txBody>
      </p:sp>
      <p:pic>
        <p:nvPicPr>
          <p:cNvPr id="3" name="Picture 2" descr="ToyTreewDiscord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8" y="1182761"/>
            <a:ext cx="8307649" cy="49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82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9" y="2530182"/>
            <a:ext cx="3606763" cy="40007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59" descr="nature08182-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71" y="2969661"/>
            <a:ext cx="5364480" cy="3684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5"/>
          <p:cNvSpPr txBox="1">
            <a:spLocks/>
          </p:cNvSpPr>
          <p:nvPr/>
        </p:nvSpPr>
        <p:spPr>
          <a:xfrm>
            <a:off x="457200" y="48039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Reconstruction of </a:t>
            </a:r>
            <a:r>
              <a:rPr lang="en-US" sz="3600" dirty="0" err="1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reassortment</a:t>
            </a:r>
            <a:r>
              <a:rPr lang="en-US" sz="3600" dirty="0">
                <a:solidFill>
                  <a:srgbClr val="E46C0A"/>
                </a:solidFill>
                <a:latin typeface="Arial" charset="0"/>
                <a:ea typeface="ＭＳ Ｐゴシック" charset="0"/>
                <a:cs typeface="Arial" charset="0"/>
              </a:rPr>
              <a:t> events and gene flow between populations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1305" y="1414430"/>
            <a:ext cx="3493907" cy="804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3366FF"/>
                </a:solidFill>
              </a:rPr>
              <a:t>Reassortment</a:t>
            </a:r>
            <a:r>
              <a:rPr lang="en-US" b="1" dirty="0">
                <a:solidFill>
                  <a:srgbClr val="3366FF"/>
                </a:solidFill>
              </a:rPr>
              <a:t> history of </a:t>
            </a:r>
            <a:r>
              <a:rPr lang="en-US" b="1" dirty="0" err="1">
                <a:solidFill>
                  <a:srgbClr val="3366FF"/>
                </a:solidFill>
              </a:rPr>
              <a:t>panzootic</a:t>
            </a:r>
            <a:r>
              <a:rPr lang="en-US" b="1" dirty="0">
                <a:solidFill>
                  <a:srgbClr val="3366FF"/>
                </a:solidFill>
              </a:rPr>
              <a:t> H5N1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86478" y="1414430"/>
            <a:ext cx="3493907" cy="804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3366FF"/>
                </a:solidFill>
              </a:rPr>
              <a:t>Emergence of pandemic H1N1/09</a:t>
            </a:r>
          </a:p>
        </p:txBody>
      </p:sp>
    </p:spTree>
    <p:extLst>
      <p:ext uri="{BB962C8B-B14F-4D97-AF65-F5344CB8AC3E}">
        <p14:creationId xmlns:p14="http://schemas.microsoft.com/office/powerpoint/2010/main" val="4281440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b="1" dirty="0">
                <a:latin typeface="Times New Roman"/>
                <a:cs typeface="Times New Roman"/>
              </a:rPr>
              <a:t>phylogenetic tree</a:t>
            </a:r>
            <a:r>
              <a:rPr lang="en-US" dirty="0">
                <a:latin typeface="Times New Roman"/>
                <a:cs typeface="Times New Roman"/>
              </a:rPr>
              <a:t>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7678"/>
            <a:ext cx="8229600" cy="1537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/>
                <a:cs typeface="Times New Roman"/>
              </a:rPr>
              <a:t>a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b="1" dirty="0">
                <a:latin typeface="Times New Roman"/>
                <a:cs typeface="Times New Roman"/>
              </a:rPr>
              <a:t>diagram showing common ancestry based upon similarities and differences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4009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b="1" dirty="0">
                <a:latin typeface="Times New Roman"/>
                <a:cs typeface="Times New Roman"/>
              </a:rPr>
              <a:t>phylogenetic tree</a:t>
            </a:r>
            <a:r>
              <a:rPr lang="en-US" dirty="0">
                <a:latin typeface="Times New Roman"/>
                <a:cs typeface="Times New Roman"/>
              </a:rPr>
              <a:t>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7678"/>
            <a:ext cx="8229600" cy="1537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/>
                <a:cs typeface="Times New Roman"/>
              </a:rPr>
              <a:t>a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b="1" dirty="0">
                <a:latin typeface="Times New Roman"/>
                <a:cs typeface="Times New Roman"/>
              </a:rPr>
              <a:t>diagram showing common ancestry based upon similarities and differences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6335" y="3353898"/>
            <a:ext cx="8229600" cy="1094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3366FF"/>
                </a:solidFill>
              </a:rPr>
              <a:t>Evolutionary processes give rise to diversity</a:t>
            </a:r>
          </a:p>
        </p:txBody>
      </p:sp>
    </p:spTree>
    <p:extLst>
      <p:ext uri="{BB962C8B-B14F-4D97-AF65-F5344CB8AC3E}">
        <p14:creationId xmlns:p14="http://schemas.microsoft.com/office/powerpoint/2010/main" val="1590795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b="1" dirty="0">
                <a:latin typeface="Times New Roman"/>
                <a:cs typeface="Times New Roman"/>
              </a:rPr>
              <a:t>phylogenetic tree</a:t>
            </a:r>
            <a:r>
              <a:rPr lang="en-US" dirty="0">
                <a:latin typeface="Times New Roman"/>
                <a:cs typeface="Times New Roman"/>
              </a:rPr>
              <a:t>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7678"/>
            <a:ext cx="8229600" cy="1537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/>
                <a:cs typeface="Times New Roman"/>
              </a:rPr>
              <a:t>a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b="1" dirty="0">
                <a:latin typeface="Times New Roman"/>
                <a:cs typeface="Times New Roman"/>
              </a:rPr>
              <a:t>diagram showing common ancestry based upon similarities and differences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6335" y="3353898"/>
            <a:ext cx="8229600" cy="1094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3366FF"/>
                </a:solidFill>
              </a:rPr>
              <a:t>Evolutionary processes give rise to diversity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3050" y="4344128"/>
            <a:ext cx="8229600" cy="170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The branching patterns and branch lengths are the result of evolutionary processes</a:t>
            </a:r>
          </a:p>
        </p:txBody>
      </p:sp>
    </p:spTree>
    <p:extLst>
      <p:ext uri="{BB962C8B-B14F-4D97-AF65-F5344CB8AC3E}">
        <p14:creationId xmlns:p14="http://schemas.microsoft.com/office/powerpoint/2010/main" val="3438670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0073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Ecological, Epidemiological and Evolutionary Inference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5798"/>
            <a:ext cx="8229600" cy="3660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Times New Roman"/>
                <a:cs typeface="Times New Roman"/>
              </a:rPr>
              <a:t>A </a:t>
            </a:r>
            <a:r>
              <a:rPr lang="en-US" sz="3600" b="1" dirty="0">
                <a:latin typeface="Times New Roman"/>
                <a:cs typeface="Times New Roman"/>
              </a:rPr>
              <a:t>phylogenetic tree</a:t>
            </a:r>
            <a:r>
              <a:rPr lang="en-US" sz="3600" dirty="0">
                <a:latin typeface="Times New Roman"/>
                <a:cs typeface="Times New Roman"/>
              </a:rPr>
              <a:t> is an estimate of the evolutionary history showing possible ecological bottlenecks, transmission history and host shifts that most likely explains the observed genetic diversity of the viruses isolated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6747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2938" y="4398963"/>
            <a:ext cx="1155700" cy="984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174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792163"/>
            <a:ext cx="24511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5"/>
          <p:cNvSpPr>
            <a:spLocks noGrp="1"/>
          </p:cNvSpPr>
          <p:nvPr>
            <p:ph type="title"/>
          </p:nvPr>
        </p:nvSpPr>
        <p:spPr>
          <a:xfrm>
            <a:off x="457200" y="-149225"/>
            <a:ext cx="8229600" cy="1143000"/>
          </a:xfrm>
        </p:spPr>
        <p:txBody>
          <a:bodyPr/>
          <a:lstStyle/>
          <a:p>
            <a:r>
              <a:rPr lang="en-US" sz="3600" b="1" dirty="0" err="1">
                <a:solidFill>
                  <a:srgbClr val="E46C0A"/>
                </a:solidFill>
                <a:latin typeface="Times New Roman"/>
                <a:ea typeface="ＭＳ Ｐゴシック" charset="0"/>
                <a:cs typeface="Times New Roman"/>
              </a:rPr>
              <a:t>Phylodynamics</a:t>
            </a:r>
            <a:endParaRPr lang="en-US" sz="3600" b="1" dirty="0">
              <a:solidFill>
                <a:srgbClr val="E46C0A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09875" y="1251808"/>
            <a:ext cx="4455315" cy="4715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3366FF"/>
                </a:solidFill>
                <a:latin typeface="Times New Roman"/>
                <a:cs typeface="Times New Roman"/>
              </a:rPr>
              <a:t>Viral </a:t>
            </a:r>
            <a:r>
              <a:rPr lang="en-US" sz="3600" dirty="0" err="1">
                <a:solidFill>
                  <a:srgbClr val="3366FF"/>
                </a:solidFill>
                <a:latin typeface="Times New Roman"/>
                <a:cs typeface="Times New Roman"/>
              </a:rPr>
              <a:t>phylodynamics</a:t>
            </a:r>
            <a:r>
              <a:rPr lang="en-US" sz="3600" dirty="0">
                <a:solidFill>
                  <a:srgbClr val="3366FF"/>
                </a:solidFill>
                <a:latin typeface="Times New Roman"/>
                <a:cs typeface="Times New Roman"/>
              </a:rPr>
              <a:t> is the study of how epidemiological, immunological, and evolutionary processes act and potentially interact to shape viral phylogenies.</a:t>
            </a:r>
          </a:p>
        </p:txBody>
      </p:sp>
    </p:spTree>
    <p:extLst>
      <p:ext uri="{BB962C8B-B14F-4D97-AF65-F5344CB8AC3E}">
        <p14:creationId xmlns:p14="http://schemas.microsoft.com/office/powerpoint/2010/main" val="15678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Times New Roman"/>
                <a:cs typeface="Times New Roman"/>
              </a:rPr>
              <a:t>A </a:t>
            </a:r>
            <a:r>
              <a:rPr lang="en-US" sz="3600" b="1" dirty="0">
                <a:latin typeface="Times New Roman"/>
                <a:cs typeface="Times New Roman"/>
              </a:rPr>
              <a:t>phylogenetic tree</a:t>
            </a:r>
            <a:r>
              <a:rPr lang="en-US" sz="3600" dirty="0">
                <a:latin typeface="Times New Roman"/>
                <a:cs typeface="Times New Roman"/>
              </a:rPr>
              <a:t> or evolutionary tree is a </a:t>
            </a:r>
            <a:r>
              <a:rPr lang="en-US" sz="3600" b="1" dirty="0">
                <a:latin typeface="Times New Roman"/>
                <a:cs typeface="Times New Roman"/>
              </a:rPr>
              <a:t>branching diagram </a:t>
            </a:r>
            <a:r>
              <a:rPr lang="en-US" sz="3600" dirty="0">
                <a:latin typeface="Times New Roman"/>
                <a:cs typeface="Times New Roman"/>
              </a:rPr>
              <a:t>or "tree" showing the inferred </a:t>
            </a:r>
            <a:r>
              <a:rPr lang="en-US" sz="3600" b="1" dirty="0">
                <a:latin typeface="Times New Roman"/>
                <a:cs typeface="Times New Roman"/>
              </a:rPr>
              <a:t>evolutionary relationships </a:t>
            </a:r>
            <a:r>
              <a:rPr lang="en-US" sz="3600" dirty="0">
                <a:latin typeface="Times New Roman"/>
                <a:cs typeface="Times New Roman"/>
              </a:rPr>
              <a:t>among various biological species or other entities </a:t>
            </a:r>
            <a:r>
              <a:rPr lang="en-US" sz="3600" b="1" dirty="0">
                <a:latin typeface="Times New Roman"/>
                <a:cs typeface="Times New Roman"/>
              </a:rPr>
              <a:t>based upon similarities and differences</a:t>
            </a:r>
            <a:r>
              <a:rPr lang="en-US" sz="3600" dirty="0">
                <a:latin typeface="Times New Roman"/>
                <a:cs typeface="Times New Roman"/>
              </a:rPr>
              <a:t> in their physical and/or genetic characteristics. </a:t>
            </a: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9600" cy="1537204"/>
          </a:xfrm>
        </p:spPr>
        <p:txBody>
          <a:bodyPr/>
          <a:lstStyle/>
          <a:p>
            <a:pPr marL="0" indent="0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230121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46C0A"/>
                </a:solidFill>
                <a:latin typeface="Times New Roman"/>
                <a:cs typeface="Times New Roman"/>
              </a:rPr>
              <a:t>A phylogenetic tree is</a:t>
            </a:r>
            <a:endParaRPr lang="en-US" b="1" dirty="0">
              <a:solidFill>
                <a:srgbClr val="E46C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8128"/>
            <a:ext cx="8229600" cy="36480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/>
                <a:cs typeface="Times New Roman"/>
              </a:rPr>
              <a:t>is an evolutionary hypothesis showing the history and relationships (common descent) of the observed (genetic) diversity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688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5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ＭＳ Ｐゴシック" charset="0"/>
                <a:cs typeface="Arial" charset="0"/>
              </a:rPr>
              <a:t>Ecology, Evolution and Epidemiology of Influenza A virus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29DEA-6142-394C-BF71-BDFAB23AAE5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9700" name="Picture 5" descr="darwin_tree_lg.jp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848239"/>
            <a:ext cx="166528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Box 9"/>
          <p:cNvSpPr txBox="1">
            <a:spLocks noChangeArrowheads="1"/>
          </p:cNvSpPr>
          <p:nvPr/>
        </p:nvSpPr>
        <p:spPr bwMode="auto">
          <a:xfrm>
            <a:off x="0" y="5198260"/>
            <a:ext cx="4445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800" dirty="0"/>
              <a:t>Darwin and Wallace formulate a theory of evolution by common descent</a:t>
            </a:r>
          </a:p>
          <a:p>
            <a:pPr eaLnBrk="1" hangingPunct="1">
              <a:buFontTx/>
              <a:buChar char="-"/>
            </a:pPr>
            <a:r>
              <a:rPr lang="en-US" sz="1800" dirty="0"/>
              <a:t>1859 Darwin publishes </a:t>
            </a:r>
            <a:r>
              <a:rPr lang="en-US" sz="1800" i="1" dirty="0"/>
              <a:t>The Origin of Species </a:t>
            </a:r>
          </a:p>
          <a:p>
            <a:pPr eaLnBrk="1" hangingPunct="1">
              <a:buFontTx/>
              <a:buChar char="-"/>
            </a:pPr>
            <a:r>
              <a:rPr lang="en-US" sz="1800" dirty="0"/>
              <a:t>Modern Synthesis (1920-40) </a:t>
            </a:r>
          </a:p>
        </p:txBody>
      </p:sp>
    </p:spTree>
    <p:extLst>
      <p:ext uri="{BB962C8B-B14F-4D97-AF65-F5344CB8AC3E}">
        <p14:creationId xmlns:p14="http://schemas.microsoft.com/office/powerpoint/2010/main" val="262623662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5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ＭＳ Ｐゴシック" charset="0"/>
                <a:cs typeface="Arial" charset="0"/>
              </a:rPr>
              <a:t>Ecology, Evolution and Epidemiology of Influenza A virus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29DEA-6142-394C-BF71-BDFAB23AAE5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9700" name="Picture 5" descr="darwin_tree_lg.jp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848239"/>
            <a:ext cx="166528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Box 9"/>
          <p:cNvSpPr txBox="1">
            <a:spLocks noChangeArrowheads="1"/>
          </p:cNvSpPr>
          <p:nvPr/>
        </p:nvSpPr>
        <p:spPr bwMode="auto">
          <a:xfrm>
            <a:off x="0" y="5198260"/>
            <a:ext cx="4445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800" dirty="0"/>
              <a:t>Darwin and Wallace formulate a theory of evolution by common descent</a:t>
            </a:r>
          </a:p>
          <a:p>
            <a:pPr eaLnBrk="1" hangingPunct="1">
              <a:buFontTx/>
              <a:buChar char="-"/>
            </a:pPr>
            <a:r>
              <a:rPr lang="en-US" sz="1800" dirty="0"/>
              <a:t>1859 Darwin publishes </a:t>
            </a:r>
            <a:r>
              <a:rPr lang="en-US" sz="1800" i="1" dirty="0"/>
              <a:t>The Origin of Species </a:t>
            </a:r>
          </a:p>
          <a:p>
            <a:pPr eaLnBrk="1" hangingPunct="1">
              <a:buFontTx/>
              <a:buChar char="-"/>
            </a:pPr>
            <a:r>
              <a:rPr lang="en-US" sz="1800" dirty="0"/>
              <a:t>Modern Synthesis (1920-40) 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984500" y="1604963"/>
            <a:ext cx="503555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2000" dirty="0"/>
              <a:t>Modern Synthesis (1920-40) establishes natural selection as the central tenet of evolutionary biology</a:t>
            </a:r>
          </a:p>
          <a:p>
            <a:pPr eaLnBrk="1" hangingPunct="1">
              <a:buFontTx/>
              <a:buChar char="-"/>
            </a:pPr>
            <a:r>
              <a:rPr lang="en-US" sz="2000" dirty="0"/>
              <a:t>Natural selection acts on populations</a:t>
            </a:r>
          </a:p>
          <a:p>
            <a:pPr eaLnBrk="1" hangingPunct="1">
              <a:buFontTx/>
              <a:buChar char="-"/>
            </a:pPr>
            <a:endParaRPr lang="en-US" sz="2000" dirty="0"/>
          </a:p>
          <a:p>
            <a:pPr eaLnBrk="1" hangingPunct="1">
              <a:buFontTx/>
              <a:buChar char="-"/>
            </a:pPr>
            <a:r>
              <a:rPr lang="en-US" sz="2000" dirty="0"/>
              <a:t>1950-80 Discovery of DNA, Molecular clock hypothesis, neutral theory of evolution, comparative genetics</a:t>
            </a:r>
          </a:p>
          <a:p>
            <a:pPr eaLnBrk="1" hangingPunct="1">
              <a:buFontTx/>
              <a:buChar char="-"/>
            </a:pPr>
            <a:r>
              <a:rPr lang="en-US" sz="2000" dirty="0"/>
              <a:t>Gene is the unit of evolution </a:t>
            </a:r>
          </a:p>
          <a:p>
            <a:pPr eaLnBrk="1" hangingPunct="1">
              <a:buFontTx/>
              <a:buChar char="-"/>
            </a:pPr>
            <a:endParaRPr lang="en-US" sz="2000" dirty="0"/>
          </a:p>
          <a:p>
            <a:pPr eaLnBrk="1" hangingPunct="1">
              <a:buFontTx/>
              <a:buChar char="-"/>
            </a:pPr>
            <a:endParaRPr lang="en-US" sz="2000" dirty="0"/>
          </a:p>
          <a:p>
            <a:pPr eaLnBrk="1" hangingPunct="1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399951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5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ＭＳ Ｐゴシック" charset="0"/>
                <a:cs typeface="Arial" charset="0"/>
              </a:rPr>
              <a:t>Ecology, Evolution and Epidemiology of Influenza A virus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29DEA-6142-394C-BF71-BDFAB23AAE5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9700" name="Picture 5" descr="darwin_tree_lg.jp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848239"/>
            <a:ext cx="166528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Box 9"/>
          <p:cNvSpPr txBox="1">
            <a:spLocks noChangeArrowheads="1"/>
          </p:cNvSpPr>
          <p:nvPr/>
        </p:nvSpPr>
        <p:spPr bwMode="auto">
          <a:xfrm>
            <a:off x="0" y="5198260"/>
            <a:ext cx="4445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800" dirty="0"/>
              <a:t>Darwin and Wallace formulate a theory of evolution by common descent</a:t>
            </a:r>
          </a:p>
          <a:p>
            <a:pPr eaLnBrk="1" hangingPunct="1">
              <a:buFontTx/>
              <a:buChar char="-"/>
            </a:pPr>
            <a:r>
              <a:rPr lang="en-US" sz="1800" dirty="0"/>
              <a:t>1859 Darwin publishes </a:t>
            </a:r>
            <a:r>
              <a:rPr lang="en-US" sz="1800" i="1" dirty="0"/>
              <a:t>The Origin of Species </a:t>
            </a:r>
          </a:p>
          <a:p>
            <a:pPr eaLnBrk="1" hangingPunct="1">
              <a:buFontTx/>
              <a:buChar char="-"/>
            </a:pPr>
            <a:r>
              <a:rPr lang="en-US" sz="1800" dirty="0"/>
              <a:t>Modern Synthesis (1920-40)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84500" y="1604963"/>
            <a:ext cx="503555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-"/>
              <a:defRPr/>
            </a:pPr>
            <a:r>
              <a:rPr lang="en-US" sz="2000" dirty="0"/>
              <a:t>Ecology proposes mechanisms for genetic variation between populations</a:t>
            </a:r>
          </a:p>
          <a:p>
            <a:pPr marL="0" indent="0" eaLnBrk="1" hangingPunct="1">
              <a:defRPr/>
            </a:pPr>
            <a:endParaRPr lang="en-US" sz="2000" dirty="0"/>
          </a:p>
          <a:p>
            <a:pPr eaLnBrk="1" hangingPunct="1">
              <a:buFontTx/>
              <a:buChar char="-"/>
              <a:defRPr/>
            </a:pPr>
            <a:r>
              <a:rPr lang="en-US" sz="2000" dirty="0"/>
              <a:t>Epidemiology studies the patterns, causes and effects of disease on populations</a:t>
            </a:r>
          </a:p>
          <a:p>
            <a:pPr eaLnBrk="1" hangingPunct="1">
              <a:buFontTx/>
              <a:buChar char="-"/>
              <a:defRPr/>
            </a:pPr>
            <a:endParaRPr lang="en-US" sz="2000" dirty="0"/>
          </a:p>
          <a:p>
            <a:pPr eaLnBrk="1" hangingPunct="1">
              <a:buFontTx/>
              <a:buChar char="-"/>
              <a:defRPr/>
            </a:pPr>
            <a:r>
              <a:rPr lang="en-US" sz="2000" dirty="0"/>
              <a:t>An ecological study is an epidemiological study in which the unit of analysis is a population rather than an individual</a:t>
            </a:r>
          </a:p>
          <a:p>
            <a:pPr eaLnBrk="1" hangingPunct="1">
              <a:buFontTx/>
              <a:buChar char="-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399951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5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ＭＳ Ｐゴシック" charset="0"/>
                <a:cs typeface="Arial" charset="0"/>
              </a:rPr>
              <a:t>Ecology, Evolution and Epidemiology of Influenza A virus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29DEA-6142-394C-BF71-BDFAB23AAE5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9700" name="Picture 5" descr="darwin_tree_lg.jp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848239"/>
            <a:ext cx="166528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Box 9"/>
          <p:cNvSpPr txBox="1">
            <a:spLocks noChangeArrowheads="1"/>
          </p:cNvSpPr>
          <p:nvPr/>
        </p:nvSpPr>
        <p:spPr bwMode="auto">
          <a:xfrm>
            <a:off x="0" y="5198260"/>
            <a:ext cx="4445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800" dirty="0"/>
              <a:t>Darwin and Wallace formulate a theory of evolution by common descent</a:t>
            </a:r>
          </a:p>
          <a:p>
            <a:pPr eaLnBrk="1" hangingPunct="1">
              <a:buFontTx/>
              <a:buChar char="-"/>
            </a:pPr>
            <a:r>
              <a:rPr lang="en-US" sz="1800" dirty="0"/>
              <a:t>1859 Darwin publishes </a:t>
            </a:r>
            <a:r>
              <a:rPr lang="en-US" sz="1800" i="1" dirty="0"/>
              <a:t>The Origin of Species </a:t>
            </a:r>
          </a:p>
          <a:p>
            <a:pPr eaLnBrk="1" hangingPunct="1">
              <a:buFontTx/>
              <a:buChar char="-"/>
            </a:pPr>
            <a:r>
              <a:rPr lang="en-US" sz="1800" dirty="0"/>
              <a:t>Modern Synthesis (1920-40)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84500" y="1604963"/>
            <a:ext cx="57213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defRPr/>
            </a:pPr>
            <a:r>
              <a:rPr lang="en-US" sz="2000" dirty="0"/>
              <a:t>LAST TEN YEARS….</a:t>
            </a:r>
          </a:p>
          <a:p>
            <a:pPr eaLnBrk="1" hangingPunct="1">
              <a:buFontTx/>
              <a:buChar char="-"/>
              <a:defRPr/>
            </a:pPr>
            <a:endParaRPr lang="en-US" sz="2000" dirty="0"/>
          </a:p>
          <a:p>
            <a:pPr eaLnBrk="1" hangingPunct="1">
              <a:buFontTx/>
              <a:buChar char="-"/>
              <a:defRPr/>
            </a:pPr>
            <a:r>
              <a:rPr lang="en-US" sz="2000" dirty="0"/>
              <a:t>Lots of sequence data</a:t>
            </a:r>
          </a:p>
          <a:p>
            <a:pPr eaLnBrk="1" hangingPunct="1">
              <a:buFontTx/>
              <a:buChar char="-"/>
              <a:defRPr/>
            </a:pPr>
            <a:r>
              <a:rPr lang="en-US" sz="2000" dirty="0"/>
              <a:t>Increased computational power</a:t>
            </a:r>
          </a:p>
          <a:p>
            <a:pPr eaLnBrk="1" hangingPunct="1">
              <a:buFontTx/>
              <a:buChar char="-"/>
              <a:defRPr/>
            </a:pPr>
            <a:r>
              <a:rPr lang="en-US" sz="2000" dirty="0"/>
              <a:t>Theoretical and analytical advances</a:t>
            </a:r>
          </a:p>
          <a:p>
            <a:pPr eaLnBrk="1" hangingPunct="1">
              <a:buFontTx/>
              <a:buChar char="-"/>
              <a:defRPr/>
            </a:pPr>
            <a:endParaRPr lang="en-US" sz="2000" dirty="0"/>
          </a:p>
          <a:p>
            <a:pPr marL="0" indent="0" eaLnBrk="1" hangingPunct="1">
              <a:defRPr/>
            </a:pPr>
            <a:r>
              <a:rPr lang="en-US" sz="2000" dirty="0"/>
              <a:t>2004 – </a:t>
            </a:r>
            <a:r>
              <a:rPr lang="en-US" sz="2000" dirty="0" err="1"/>
              <a:t>Phylodynamics</a:t>
            </a:r>
            <a:r>
              <a:rPr lang="en-US" sz="2000" dirty="0"/>
              <a:t>: describe how pathogen genetic variation is affected by host immunity, spatial transmission and epidemic dynamics</a:t>
            </a:r>
          </a:p>
        </p:txBody>
      </p:sp>
    </p:spTree>
    <p:extLst>
      <p:ext uri="{BB962C8B-B14F-4D97-AF65-F5344CB8AC3E}">
        <p14:creationId xmlns:p14="http://schemas.microsoft.com/office/powerpoint/2010/main" val="241412213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947</Words>
  <Application>Microsoft Macintosh PowerPoint</Application>
  <PresentationFormat>On-screen Show (4:3)</PresentationFormat>
  <Paragraphs>158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ＭＳ Ｐゴシック</vt:lpstr>
      <vt:lpstr>Arial</vt:lpstr>
      <vt:lpstr>Calibri</vt:lpstr>
      <vt:lpstr>Times New Roman</vt:lpstr>
      <vt:lpstr>Office Theme</vt:lpstr>
      <vt:lpstr>What is a phylogenetic tree?</vt:lpstr>
      <vt:lpstr>Evolutionary processes give rise to diversity</vt:lpstr>
      <vt:lpstr>Evolutionary processes give rise to diversity</vt:lpstr>
      <vt:lpstr>Wikipedia</vt:lpstr>
      <vt:lpstr>A phylogenetic tree is</vt:lpstr>
      <vt:lpstr>Ecology, Evolution and Epidemiology of Influenza A virus</vt:lpstr>
      <vt:lpstr>Ecology, Evolution and Epidemiology of Influenza A virus</vt:lpstr>
      <vt:lpstr>Ecology, Evolution and Epidemiology of Influenza A virus</vt:lpstr>
      <vt:lpstr>Ecology, Evolution and Epidemiology of Influenza A virus</vt:lpstr>
      <vt:lpstr>Our Toy Tree</vt:lpstr>
      <vt:lpstr>Dimensions</vt:lpstr>
      <vt:lpstr>Dimensions</vt:lpstr>
      <vt:lpstr>Dimensions</vt:lpstr>
      <vt:lpstr>Dimensions</vt:lpstr>
      <vt:lpstr>Structure</vt:lpstr>
      <vt:lpstr>Structure</vt:lpstr>
      <vt:lpstr>Structure</vt:lpstr>
      <vt:lpstr>Structure</vt:lpstr>
      <vt:lpstr>Terminology</vt:lpstr>
      <vt:lpstr>Terminology</vt:lpstr>
      <vt:lpstr>Tree topology</vt:lpstr>
      <vt:lpstr>Tree topology</vt:lpstr>
      <vt:lpstr>Tree topology</vt:lpstr>
      <vt:lpstr>Rapid Viral Evolution</vt:lpstr>
      <vt:lpstr>Rapid Viral Evolution</vt:lpstr>
      <vt:lpstr>Geographic movement</vt:lpstr>
      <vt:lpstr>Geographic movement</vt:lpstr>
      <vt:lpstr>Interspecies transmission</vt:lpstr>
      <vt:lpstr>PowerPoint Presentation</vt:lpstr>
      <vt:lpstr>Reassortment and gene tree discordance</vt:lpstr>
      <vt:lpstr>PowerPoint Presentation</vt:lpstr>
      <vt:lpstr>A phylogenetic tree is</vt:lpstr>
      <vt:lpstr>A phylogenetic tree is</vt:lpstr>
      <vt:lpstr>A phylogenetic tree is</vt:lpstr>
      <vt:lpstr>Ecological, Epidemiological and Evolutionary Inference</vt:lpstr>
      <vt:lpstr>Phylodynamics</vt:lpstr>
    </vt:vector>
  </TitlesOfParts>
  <Company>UTHSC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phylogenetic tree?</dc:title>
  <dc:creator>Justin Bahl</dc:creator>
  <cp:lastModifiedBy>Justin Bahl</cp:lastModifiedBy>
  <cp:revision>47</cp:revision>
  <cp:lastPrinted>2018-02-08T18:09:51Z</cp:lastPrinted>
  <dcterms:created xsi:type="dcterms:W3CDTF">2013-10-02T15:32:18Z</dcterms:created>
  <dcterms:modified xsi:type="dcterms:W3CDTF">2019-07-02T09:31:25Z</dcterms:modified>
</cp:coreProperties>
</file>