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53" r:id="rId4"/>
    <p:sldId id="300" r:id="rId5"/>
    <p:sldId id="301" r:id="rId6"/>
    <p:sldId id="302" r:id="rId7"/>
    <p:sldId id="320" r:id="rId8"/>
    <p:sldId id="303" r:id="rId9"/>
    <p:sldId id="306" r:id="rId10"/>
    <p:sldId id="316" r:id="rId11"/>
    <p:sldId id="317" r:id="rId12"/>
    <p:sldId id="318" r:id="rId13"/>
    <p:sldId id="319" r:id="rId14"/>
    <p:sldId id="297" r:id="rId15"/>
    <p:sldId id="322" r:id="rId16"/>
    <p:sldId id="323" r:id="rId17"/>
    <p:sldId id="324" r:id="rId18"/>
    <p:sldId id="327" r:id="rId19"/>
    <p:sldId id="328" r:id="rId20"/>
    <p:sldId id="326" r:id="rId21"/>
    <p:sldId id="329" r:id="rId22"/>
    <p:sldId id="330" r:id="rId23"/>
    <p:sldId id="332" r:id="rId24"/>
    <p:sldId id="333" r:id="rId25"/>
    <p:sldId id="352" r:id="rId26"/>
    <p:sldId id="334" r:id="rId27"/>
    <p:sldId id="336" r:id="rId28"/>
    <p:sldId id="338" r:id="rId29"/>
    <p:sldId id="355" r:id="rId30"/>
    <p:sldId id="356" r:id="rId31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4" y="-26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87546C1-DD5C-4D6E-BFDD-D95A52E781AD}">
      <dgm:prSet phldrT="[Text]"/>
      <dgm:spPr/>
      <dgm:t>
        <a:bodyPr/>
        <a:lstStyle/>
        <a:p>
          <a:r>
            <a:rPr lang="en-US" dirty="0" smtClean="0"/>
            <a:t>Uses of MSA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en-US"/>
        </a:p>
      </dgm:t>
    </dgm:pt>
    <dgm:pt modelId="{AC5265C1-0BAB-4984-A634-E4518A8EC253}">
      <dgm:prSet phldrT="[Text]"/>
      <dgm:spPr/>
      <dgm:t>
        <a:bodyPr/>
        <a:lstStyle/>
        <a:p>
          <a:r>
            <a:rPr lang="en-US" dirty="0" smtClean="0"/>
            <a:t>Pairwise and multiple sequence alignments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/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3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/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/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/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3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/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/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/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2" presStyleCnt="3" custScaleX="116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/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2" presStyleCnt="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B626B06E-A4FF-1645-BAFE-5F5EDF6BDBBB}" type="presOf" srcId="{8554BDF9-8515-4677-9942-0171F000F8EB}" destId="{9D58511D-D18C-46E6-ADFB-6CDE1389D37F}" srcOrd="0" destOrd="0" presId="urn:microsoft.com/office/officeart/2005/8/layout/list1#1"/>
    <dgm:cxn modelId="{F89B1C06-5D6B-F645-BEFA-F01171872BA9}" type="presOf" srcId="{ECBD6B98-1CBE-4BAA-AB77-4873C9DB1799}" destId="{D2A5797B-20EE-4298-BA50-C968CEE241D4}" srcOrd="1" destOrd="0" presId="urn:microsoft.com/office/officeart/2005/8/layout/list1#1"/>
    <dgm:cxn modelId="{4BC88216-3AC1-2B42-922D-B243CF6B3366}" type="presOf" srcId="{787546C1-DD5C-4D6E-BFDD-D95A52E781AD}" destId="{8BC4E78D-0D98-4ED2-B23A-71FEC19A6436}" srcOrd="1" destOrd="0" presId="urn:microsoft.com/office/officeart/2005/8/layout/list1#1"/>
    <dgm:cxn modelId="{7D4C0977-B22D-524A-87D2-72E83AB0E6B4}" type="presOf" srcId="{AC5265C1-0BAB-4984-A634-E4518A8EC253}" destId="{06B5F591-72E0-4CFF-9799-36D4050BD51D}" srcOrd="0" destOrd="0" presId="urn:microsoft.com/office/officeart/2005/8/layout/list1#1"/>
    <dgm:cxn modelId="{E8EEA2A7-56D8-D94E-81E2-D980369E9FF0}" type="presOf" srcId="{AC5265C1-0BAB-4984-A634-E4518A8EC253}" destId="{12E5634D-BCAA-48AB-BADB-754A15E9B7AC}" srcOrd="1" destOrd="0" presId="urn:microsoft.com/office/officeart/2005/8/layout/list1#1"/>
    <dgm:cxn modelId="{35AC5C77-A490-4A46-BE66-4CFCC5FF5EF8}" type="presOf" srcId="{787546C1-DD5C-4D6E-BFDD-D95A52E781AD}" destId="{F4F466C7-208D-4B4A-A865-9D82D8E9F892}" srcOrd="0" destOrd="0" presId="urn:microsoft.com/office/officeart/2005/8/layout/list1#1"/>
    <dgm:cxn modelId="{7BE48F06-505A-4F51-BA61-409D1FF34502}" srcId="{8554BDF9-8515-4677-9942-0171F000F8EB}" destId="{ECBD6B98-1CBE-4BAA-AB77-4873C9DB1799}" srcOrd="2" destOrd="0" parTransId="{A8E7F406-AFD8-48D2-8D82-E8A1F17391BF}" sibTransId="{CF18F627-55D0-4D75-84BC-9F6776290819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65272117-08D1-EE4D-89C9-D9E14F18DACF}" type="presOf" srcId="{ECBD6B98-1CBE-4BAA-AB77-4873C9DB1799}" destId="{CA895514-6C23-43E3-A15C-728A9EC10843}" srcOrd="0" destOrd="0" presId="urn:microsoft.com/office/officeart/2005/8/layout/list1#1"/>
    <dgm:cxn modelId="{04A6DF50-ECC2-4E46-B66A-B801C2EAE9FA}" type="presParOf" srcId="{9D58511D-D18C-46E6-ADFB-6CDE1389D37F}" destId="{29EC7F92-6143-4EC7-AD17-ECAF75C06DC8}" srcOrd="0" destOrd="0" presId="urn:microsoft.com/office/officeart/2005/8/layout/list1#1"/>
    <dgm:cxn modelId="{A337821A-E63C-F248-8FDD-638FA4760641}" type="presParOf" srcId="{29EC7F92-6143-4EC7-AD17-ECAF75C06DC8}" destId="{F4F466C7-208D-4B4A-A865-9D82D8E9F892}" srcOrd="0" destOrd="0" presId="urn:microsoft.com/office/officeart/2005/8/layout/list1#1"/>
    <dgm:cxn modelId="{37FB3132-C8DE-3545-8791-D9F6702490B9}" type="presParOf" srcId="{29EC7F92-6143-4EC7-AD17-ECAF75C06DC8}" destId="{8BC4E78D-0D98-4ED2-B23A-71FEC19A6436}" srcOrd="1" destOrd="0" presId="urn:microsoft.com/office/officeart/2005/8/layout/list1#1"/>
    <dgm:cxn modelId="{A26398E5-0C6B-854A-A80A-7545AEFFBD01}" type="presParOf" srcId="{9D58511D-D18C-46E6-ADFB-6CDE1389D37F}" destId="{129CDA7D-4C80-4698-AFD0-7208B5D9749E}" srcOrd="1" destOrd="0" presId="urn:microsoft.com/office/officeart/2005/8/layout/list1#1"/>
    <dgm:cxn modelId="{95F1FCD2-D6D5-1E47-BDCF-F994F408D8E8}" type="presParOf" srcId="{9D58511D-D18C-46E6-ADFB-6CDE1389D37F}" destId="{EBA8CF1F-3B4A-4B6A-8877-CB03CDDAB1E9}" srcOrd="2" destOrd="0" presId="urn:microsoft.com/office/officeart/2005/8/layout/list1#1"/>
    <dgm:cxn modelId="{8C62CCB4-604E-9945-BC07-01C1B18C949E}" type="presParOf" srcId="{9D58511D-D18C-46E6-ADFB-6CDE1389D37F}" destId="{8BC0D01A-9D98-495C-93AA-A7D9631CDDAD}" srcOrd="3" destOrd="0" presId="urn:microsoft.com/office/officeart/2005/8/layout/list1#1"/>
    <dgm:cxn modelId="{D3F67322-0D9C-7342-A5E7-9F1B47F2AC65}" type="presParOf" srcId="{9D58511D-D18C-46E6-ADFB-6CDE1389D37F}" destId="{D4434ECF-2146-46AC-B62E-87AB389C995A}" srcOrd="4" destOrd="0" presId="urn:microsoft.com/office/officeart/2005/8/layout/list1#1"/>
    <dgm:cxn modelId="{27966BFA-B5B5-DE45-85C4-2E049B569BCE}" type="presParOf" srcId="{D4434ECF-2146-46AC-B62E-87AB389C995A}" destId="{06B5F591-72E0-4CFF-9799-36D4050BD51D}" srcOrd="0" destOrd="0" presId="urn:microsoft.com/office/officeart/2005/8/layout/list1#1"/>
    <dgm:cxn modelId="{119C7AD9-CDAF-0040-AFC8-DACD7BAE80D4}" type="presParOf" srcId="{D4434ECF-2146-46AC-B62E-87AB389C995A}" destId="{12E5634D-BCAA-48AB-BADB-754A15E9B7AC}" srcOrd="1" destOrd="0" presId="urn:microsoft.com/office/officeart/2005/8/layout/list1#1"/>
    <dgm:cxn modelId="{6E085AA3-C4F2-6746-8478-D7D595BBF4F5}" type="presParOf" srcId="{9D58511D-D18C-46E6-ADFB-6CDE1389D37F}" destId="{3DAA9763-50F6-4CC4-B6DA-0A4C45FFB361}" srcOrd="5" destOrd="0" presId="urn:microsoft.com/office/officeart/2005/8/layout/list1#1"/>
    <dgm:cxn modelId="{F1457CE1-9D68-E14E-A4FC-DA798CEC50B2}" type="presParOf" srcId="{9D58511D-D18C-46E6-ADFB-6CDE1389D37F}" destId="{51228DB3-E7D4-486B-A0C1-9A59D129891F}" srcOrd="6" destOrd="0" presId="urn:microsoft.com/office/officeart/2005/8/layout/list1#1"/>
    <dgm:cxn modelId="{10BE4FFF-FF15-1F4C-B24A-1C75E7045DD0}" type="presParOf" srcId="{9D58511D-D18C-46E6-ADFB-6CDE1389D37F}" destId="{ECC02425-44D1-4F4C-B5D6-13442CA71F2A}" srcOrd="7" destOrd="0" presId="urn:microsoft.com/office/officeart/2005/8/layout/list1#1"/>
    <dgm:cxn modelId="{0B40F4CC-652E-6942-8449-BBBD3ECFF5BC}" type="presParOf" srcId="{9D58511D-D18C-46E6-ADFB-6CDE1389D37F}" destId="{3936D63D-3BB5-4099-A097-CE176EB2ABE2}" srcOrd="8" destOrd="0" presId="urn:microsoft.com/office/officeart/2005/8/layout/list1#1"/>
    <dgm:cxn modelId="{8701A5BD-5630-1A48-93C5-878C4CF478FF}" type="presParOf" srcId="{3936D63D-3BB5-4099-A097-CE176EB2ABE2}" destId="{CA895514-6C23-43E3-A15C-728A9EC10843}" srcOrd="0" destOrd="0" presId="urn:microsoft.com/office/officeart/2005/8/layout/list1#1"/>
    <dgm:cxn modelId="{1CC6CC62-86F9-0E4F-A397-F8D786470127}" type="presParOf" srcId="{3936D63D-3BB5-4099-A097-CE176EB2ABE2}" destId="{D2A5797B-20EE-4298-BA50-C968CEE241D4}" srcOrd="1" destOrd="0" presId="urn:microsoft.com/office/officeart/2005/8/layout/list1#1"/>
    <dgm:cxn modelId="{9491028A-2B08-C64B-93AD-A52C6209DE49}" type="presParOf" srcId="{9D58511D-D18C-46E6-ADFB-6CDE1389D37F}" destId="{AEA9E5FD-8F48-4CA8-8487-C530B0C74333}" srcOrd="9" destOrd="0" presId="urn:microsoft.com/office/officeart/2005/8/layout/list1#1"/>
    <dgm:cxn modelId="{FD6228CE-AAE6-8B4C-8954-BABF2F0CAC2B}" type="presParOf" srcId="{9D58511D-D18C-46E6-ADFB-6CDE1389D37F}" destId="{56015E43-931D-4CAD-85C0-E9EB84437182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706243"/>
          <a:ext cx="441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242" y="480435"/>
          <a:ext cx="3573867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Uses of MSA</a:t>
          </a:r>
          <a:endParaRPr lang="en-US" sz="1400" kern="1200" dirty="0"/>
        </a:p>
      </dsp:txBody>
      <dsp:txXfrm>
        <a:off x="261417" y="500610"/>
        <a:ext cx="3533517" cy="372930"/>
      </dsp:txXfrm>
    </dsp:sp>
    <dsp:sp modelId="{51228DB3-E7D4-486B-A0C1-9A59D129891F}">
      <dsp:nvSpPr>
        <dsp:cNvPr id="0" name=""/>
        <dsp:cNvSpPr/>
      </dsp:nvSpPr>
      <dsp:spPr>
        <a:xfrm>
          <a:off x="0" y="1341283"/>
          <a:ext cx="441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242" y="1123311"/>
          <a:ext cx="36148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Pairwise and multiple sequence alignments</a:t>
          </a:r>
          <a:endParaRPr lang="en-US" sz="1400" kern="1200" dirty="0"/>
        </a:p>
      </dsp:txBody>
      <dsp:txXfrm>
        <a:off x="261417" y="1143486"/>
        <a:ext cx="3574469" cy="372930"/>
      </dsp:txXfrm>
    </dsp:sp>
    <dsp:sp modelId="{56015E43-931D-4CAD-85C0-E9EB84437182}">
      <dsp:nvSpPr>
        <dsp:cNvPr id="0" name=""/>
        <dsp:cNvSpPr/>
      </dsp:nvSpPr>
      <dsp:spPr>
        <a:xfrm>
          <a:off x="0" y="1976323"/>
          <a:ext cx="441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764" y="1769683"/>
          <a:ext cx="3590557" cy="41328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Tools</a:t>
          </a:r>
          <a:endParaRPr lang="en-US" sz="1400" kern="1200" dirty="0"/>
        </a:p>
      </dsp:txBody>
      <dsp:txXfrm>
        <a:off x="240939" y="1789858"/>
        <a:ext cx="355020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6F896D-0C03-1141-A6A4-B74A5C29AD96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7CC3F5-7A6C-5046-8C1A-DA2DB5A47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CBB8CAD-A628-5045-9AC5-489666E4CE47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FB3299D-AD65-EC48-9AD0-06F9D8ECE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6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DBBF-93F1-994B-A22D-EE2673D2DE1A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8D5224-0996-114A-B909-A1B87B4C228B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AA82B-AB44-5745-AFCB-E7D609309803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3C72-565E-644F-A8AD-D4FE81D31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E7382-E12B-E740-A0DE-FD4D7DA8D669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16DF-A45A-9D46-B191-704E3D4BF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55092-AF79-DE46-A859-4E181A8C8E3F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02AB-F8A0-084B-8C81-79B714B05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86681-3DAD-B540-AC9D-A810951B0D99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3DC53-1385-7047-A3B1-EAF973D5F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5E090-8961-3248-9B86-3A2FB1BD6FDB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F8C20-4316-2F4B-92D8-072836AD1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E6983-A382-2245-94A6-CA7E0B1A107A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33B15-3E6D-794C-80B4-8015A8DA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9DB59-0B57-B049-A4F0-44E1F0FBFE86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344A8-FE09-574C-AEFF-9014136621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29DC3E-35E1-C04F-8D66-F7CF33A13066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3EF77-0F71-6340-8FCC-277F9F150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7D241-7433-064B-9CFF-F62462736EC7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A8CD0-40B5-0D4A-B1DC-036A594F33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8C3015-CA22-7946-9FF3-54A0286870D3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4A31C-7E98-B144-982C-FD5E1E50F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4BEF0-48F5-4340-86FC-0855D79F4E9C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839FA-BE4E-9544-B31B-4F15D8C75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CA7C24A-C054-9943-BCC8-712BFBB4A6C9}" type="datetime1">
              <a:rPr lang="en-US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491D5BB-0890-F543-B258-848F633D7E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tp://ftp-igbmc.u-strasbg.fr/pub/ClustalX/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81000" y="2095500"/>
            <a:ext cx="8458200" cy="12255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Helvetica Neue" charset="0"/>
                <a:ea typeface="ＭＳ Ｐゴシック" charset="0"/>
                <a:cs typeface="Helvetica Neue" charset="0"/>
              </a:rPr>
              <a:t>Fundamentals </a:t>
            </a:r>
            <a:r>
              <a:rPr lang="en-US" sz="3200" dirty="0">
                <a:latin typeface="Helvetica Neue" charset="0"/>
                <a:ea typeface="ＭＳ Ｐゴシック" charset="0"/>
                <a:cs typeface="Helvetica Neue" charset="0"/>
              </a:rPr>
              <a:t>of viral molecular evolution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447800" y="3619500"/>
            <a:ext cx="6324600" cy="635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</a:rPr>
              <a:t>Justin Bahl</a:t>
            </a:r>
            <a:endParaRPr lang="en-US" sz="2000" dirty="0">
              <a:solidFill>
                <a:schemeClr val="tx1"/>
              </a:solidFill>
              <a:latin typeface="Helvetica Neue" charset="0"/>
              <a:ea typeface="ＭＳ Ｐゴシック" charset="0"/>
              <a:cs typeface="Helvetica Neu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eaLnBrk="1" hangingPunct="1">
              <a:tabLst>
                <a:tab pos="3854450" algn="l"/>
              </a:tabLst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Clustal 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38200"/>
            <a:ext cx="4114800" cy="4471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Based on phylogenetic tree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A phylogenetic tree is created using a pairwise distance matrix and nearest-neighbor algorithm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The most closely related pair of sequences are aligned using dynamic programming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Each alignment is analyzed and a profile of it is created.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Each of these profiles are then created to create a MSA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ja-JP" altLang="en-US" sz="160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W</a:t>
            </a:r>
            <a:r>
              <a:rPr lang="ja-JP" altLang="en-US" sz="160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 in ClustalW -  weighing of sequences based on how far it is from the root</a:t>
            </a:r>
          </a:p>
          <a:p>
            <a:pPr eaLnBrk="1" hangingPunct="1">
              <a:lnSpc>
                <a:spcPct val="90000"/>
              </a:lnSpc>
              <a:spcAft>
                <a:spcPts val="3600"/>
              </a:spcAft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1988" name="Picture 4" descr="Picture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33413"/>
            <a:ext cx="404653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71500" y="5067300"/>
            <a:ext cx="800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alibri" charset="0"/>
              </a:rPr>
              <a:t>Thompson, J.D., Higgins, D.G. and Gibson, T.J. (1994). CLUSTAL W: improving the sensitivity of progressive multiple sequence alignment through sequence weighting, positions-specific gap penalties and weight matrix choice.  Nucleic Acids Research, 22:4673-4680.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7E6AF7-4B01-2146-BAB5-017285B93E9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eaLnBrk="1" hangingPunct="1">
              <a:tabLst>
                <a:tab pos="3854450" algn="l"/>
              </a:tabLst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Clustal W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8300"/>
            <a:ext cx="4114800" cy="3671888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The Guide tree is included as part of the alignment output, but only to show the user how the alignment was assembled.</a:t>
            </a:r>
          </a:p>
          <a:p>
            <a:pPr eaLnBrk="1" hangingPunct="1">
              <a:spcAft>
                <a:spcPts val="1800"/>
              </a:spcAft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Do </a:t>
            </a:r>
            <a:r>
              <a:rPr lang="en-US" sz="1600" b="1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 use it!</a:t>
            </a:r>
          </a:p>
          <a:p>
            <a:pPr eaLnBrk="1" hangingPunct="1">
              <a:spcAft>
                <a:spcPts val="1800"/>
              </a:spcAft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1800"/>
              </a:spcAft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  <a:hlinkClick r:id="rId2" action="ppaction://hlinkfile"/>
              </a:rPr>
              <a:t>ftp://ftp-igbmc.u-strasbg.fr/pub/ClustalX/</a:t>
            </a: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2" name="Picture 4" descr="Picture 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633413"/>
            <a:ext cx="404653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1295400" y="4991100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Built into BIOEDIT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DB9FE7-5CE4-2D4D-8EB1-50618EC1288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popular MSA software</a:t>
            </a:r>
          </a:p>
        </p:txBody>
      </p:sp>
      <p:pic>
        <p:nvPicPr>
          <p:cNvPr id="44035" name="Picture 6" descr="Picture 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5100"/>
            <a:ext cx="6667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8" descr="Picture 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647223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9" descr="Picture 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65550"/>
            <a:ext cx="66325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D7B7E-1025-6A45-B5A5-F80F88852F8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eaLnBrk="1" hangingPunct="1">
              <a:tabLst>
                <a:tab pos="3854450" algn="l"/>
              </a:tabLst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Manual optimization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1113"/>
            <a:ext cx="4114800" cy="4471987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 typeface="Arial" charset="0"/>
              <a:buNone/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Essential to check and manually improve computer-generated alignments</a:t>
            </a: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Recommended for short or conserved datasets</a:t>
            </a: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Can be time consuming, but most robust</a:t>
            </a: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Distantly related sequences are easier to translate to AA and then back translate.</a:t>
            </a:r>
          </a:p>
          <a:p>
            <a:pPr eaLnBrk="1" hangingPunct="1">
              <a:spcAft>
                <a:spcPts val="1800"/>
              </a:spcAft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3600"/>
              </a:spcAft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5060" name="Picture 5" descr="Picture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42418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23B7E-76B0-0241-A72A-CBE28F2067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>
          <a:xfrm>
            <a:off x="609600" y="2117725"/>
            <a:ext cx="7924800" cy="12255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Helvetica Neue" charset="0"/>
                <a:ea typeface="ＭＳ Ｐゴシック" charset="0"/>
                <a:cs typeface="Helvetica Neue" charset="0"/>
              </a:rPr>
              <a:t>Evolutionary </a:t>
            </a:r>
            <a:r>
              <a:rPr lang="en-US" sz="3200" dirty="0">
                <a:latin typeface="Helvetica Neue" charset="0"/>
                <a:ea typeface="ＭＳ Ｐゴシック" charset="0"/>
                <a:cs typeface="Helvetica Neue" charset="0"/>
              </a:rPr>
              <a:t>models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Saturation and distance correction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4208463" cy="3886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400">
                <a:latin typeface="Arial" charset="0"/>
                <a:ea typeface="ＭＳ Ｐゴシック" charset="0"/>
                <a:cs typeface="Arial" charset="0"/>
              </a:rPr>
              <a:t>As substitutions are accumulated between two sequences, they become </a:t>
            </a:r>
            <a:r>
              <a:rPr lang="en-US" sz="1400" b="1">
                <a:latin typeface="Arial" charset="0"/>
                <a:ea typeface="ＭＳ Ｐゴシック" charset="0"/>
                <a:cs typeface="Arial" charset="0"/>
              </a:rPr>
              <a:t>saturated</a:t>
            </a:r>
            <a:r>
              <a:rPr lang="en-US" sz="1400">
                <a:latin typeface="Arial" charset="0"/>
                <a:ea typeface="ＭＳ Ｐゴシック" charset="0"/>
                <a:cs typeface="Arial" charset="0"/>
              </a:rPr>
              <a:t>: most of the changing sites have changed before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Arial" charset="0"/>
                <a:ea typeface="ＭＳ Ｐゴシック" charset="0"/>
                <a:cs typeface="Arial" charset="0"/>
              </a:rPr>
              <a:t>The observed differences between two sequences is not linear with time, due to </a:t>
            </a:r>
            <a:r>
              <a:rPr lang="en-US" sz="1400" b="1">
                <a:latin typeface="Arial" charset="0"/>
                <a:ea typeface="ＭＳ Ｐゴシック" charset="0"/>
                <a:cs typeface="Arial" charset="0"/>
              </a:rPr>
              <a:t>multiple substitutions</a:t>
            </a:r>
          </a:p>
          <a:p>
            <a:pPr eaLnBrk="1" hangingPunct="1">
              <a:buFont typeface="Arial" charset="0"/>
              <a:buNone/>
            </a:pPr>
            <a:endParaRPr lang="en-US" sz="1400" b="1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Arial" charset="0"/>
                <a:ea typeface="ＭＳ Ｐゴシック" charset="0"/>
                <a:cs typeface="Arial" charset="0"/>
              </a:rPr>
              <a:t>Observed genetic differences need to be </a:t>
            </a:r>
            <a:r>
              <a:rPr lang="ja-JP" altLang="en-US" sz="1400" b="1">
                <a:latin typeface="Arial" charset="0"/>
                <a:ea typeface="ＭＳ Ｐゴシック" charset="0"/>
                <a:cs typeface="Arial" charset="0"/>
              </a:rPr>
              <a:t>‘</a:t>
            </a:r>
            <a:r>
              <a:rPr lang="en-US" sz="1400" b="1">
                <a:latin typeface="Arial" charset="0"/>
                <a:ea typeface="ＭＳ Ｐゴシック" charset="0"/>
                <a:cs typeface="Arial" charset="0"/>
              </a:rPr>
              <a:t>corrected</a:t>
            </a:r>
            <a:r>
              <a:rPr lang="ja-JP" altLang="en-US" sz="1400" b="1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sz="1400" b="1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400">
                <a:latin typeface="Arial" charset="0"/>
                <a:ea typeface="ＭＳ Ｐゴシック" charset="0"/>
                <a:cs typeface="Arial" charset="0"/>
              </a:rPr>
              <a:t>to recover the changes overprinted by multiple hits</a:t>
            </a:r>
            <a:endParaRPr lang="en-US" sz="1400" b="1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7108" name="Picture 4" descr="Picture 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1257300"/>
            <a:ext cx="4021137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5334000" y="4773613"/>
            <a:ext cx="237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Page and Holmes. 2001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95795F-0771-2243-B27E-6971BE121D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Models of evolution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Several probabilistic </a:t>
            </a:r>
            <a:r>
              <a:rPr lang="en-US" sz="1600" b="1">
                <a:latin typeface="Arial" charset="0"/>
                <a:ea typeface="ＭＳ Ｐゴシック" charset="0"/>
                <a:cs typeface="Arial" charset="0"/>
              </a:rPr>
              <a:t>models of evolution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have been developed to convert observed distances into measures of actual evolutionary distances</a:t>
            </a:r>
          </a:p>
          <a:p>
            <a:pPr eaLnBrk="1" hangingPunct="1">
              <a:buFont typeface="Arial" charset="0"/>
              <a:buNone/>
            </a:pPr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The relative complexity of these models is a function of the extent of the biological, biochemical ad evolutionary assumptions (i.e. parameters) they incorporate</a:t>
            </a:r>
          </a:p>
          <a:p>
            <a:pPr eaLnBrk="1" hangingPunct="1">
              <a:buFont typeface="Arial" charset="0"/>
              <a:buNone/>
            </a:pPr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Substitutions are usually described as probabilities of mutational events, mathematically modelled by matrices of relative rates: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8132" name="Picture 5" descr="Pictur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43300"/>
            <a:ext cx="40243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25137-3AE1-2D49-BB2A-CB6ECEF46C1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55838"/>
            <a:ext cx="82296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Jukes-Cantor (JC)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First proposed model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It assumes that the four bases have equal frequencies and all substitutions are equally likely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CBBF83-D996-3249-B05C-EA024517B65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 descr="Picture 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9963"/>
            <a:ext cx="784542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Kimura</a:t>
            </a:r>
            <a:r>
              <a:rPr lang="ja-JP" altLang="en-US" sz="280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s 2 parameter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381000" y="9525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Transitions are generally more frequent than transversions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K2P model assumes that the rate of transitions per site (α) differs from the rate of transversions per site (β)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324713-2344-824D-975E-4B9A3711EAD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If some substitutions are more common in one sequence than others, some substitutions may be more frequent than others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F81 model allows the frequency (π) of the four nucleotides to be different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2227" name="Picture 5" descr="Picture 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80772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Felsenstein (1981)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70E9B-F5C2-3141-BE4E-DB677C8F778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730500"/>
            <a:ext cx="167640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Choose set of related sequences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2730500"/>
            <a:ext cx="167640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Multiple sequence 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2730500"/>
            <a:ext cx="167640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evolutionary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2730500"/>
            <a:ext cx="167640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Build phylogenetic tree (Yaaay!)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000500"/>
            <a:ext cx="1676400" cy="101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Infer phylogeny and write a paper!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397000"/>
            <a:ext cx="1676400" cy="101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Think of a biological question to ask!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23951" y="2570162"/>
            <a:ext cx="1905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317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17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9400" y="317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754144" y="3904456"/>
            <a:ext cx="190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29" name="Rectangle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8153400" cy="838200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 simple phylogenetic analyses work flow!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2E986B-222C-8548-9DDC-5F18752E453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Hasegawa, Kishino and Yano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The HKY85 model allows rates of transitions and transversions to differ and base frequencies to vary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3252" name="Picture 5" descr="Picture 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24100"/>
            <a:ext cx="772477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36DE1-9B2B-A14B-91E7-1F46DEE775D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General Time Reversible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The GTR/REV model allows each possible substitution to have its own probability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Substitutions are reversible (i.e. substitutions from </a:t>
            </a:r>
            <a:r>
              <a:rPr lang="en-US" sz="1600" i="1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1600" i="1">
                <a:latin typeface="Arial" charset="0"/>
                <a:ea typeface="ＭＳ Ｐゴシック" charset="0"/>
                <a:cs typeface="Arial" charset="0"/>
              </a:rPr>
              <a:t>j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has the same probability as a substitution from </a:t>
            </a:r>
            <a:r>
              <a:rPr lang="en-US" sz="1600" i="1">
                <a:latin typeface="Arial" charset="0"/>
                <a:ea typeface="ＭＳ Ｐゴシック" charset="0"/>
                <a:cs typeface="Arial" charset="0"/>
              </a:rPr>
              <a:t>j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1600" i="1">
                <a:latin typeface="Arial" charset="0"/>
                <a:ea typeface="ＭＳ Ｐゴシック" charset="0"/>
                <a:cs typeface="Arial" charset="0"/>
              </a:rPr>
              <a:t>i)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1600" i="1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4276" name="Picture 4" descr="Picture 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324100"/>
            <a:ext cx="7334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4CF629-5AE7-A848-AA2A-310C92C76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6" descr="Picture 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9144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7"/>
          <p:cNvSpPr txBox="1">
            <a:spLocks noChangeArrowheads="1"/>
          </p:cNvSpPr>
          <p:nvPr/>
        </p:nvSpPr>
        <p:spPr bwMode="auto">
          <a:xfrm>
            <a:off x="6172200" y="4762500"/>
            <a:ext cx="2471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After Whelan et al.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DFB6E0-E30A-664B-BD47-6CC93AAC8F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Rate heterogeneity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Different regions of RNA/DNA may have different probabilities of change, and </a:t>
            </a:r>
            <a:r>
              <a:rPr lang="en-US" sz="1600" b="1">
                <a:latin typeface="Arial" charset="0"/>
                <a:ea typeface="ＭＳ Ｐゴシック" charset="0"/>
                <a:cs typeface="Arial" charset="0"/>
              </a:rPr>
              <a:t>variable rates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 of substitution can have considerable impact on sequence divergence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Typically, a </a:t>
            </a:r>
            <a:r>
              <a:rPr lang="en-US" sz="1600" b="1">
                <a:latin typeface="Arial" charset="0"/>
                <a:ea typeface="ＭＳ Ｐゴシック" charset="0"/>
                <a:cs typeface="Arial" charset="0"/>
              </a:rPr>
              <a:t>gamma distribution </a:t>
            </a: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is used to describe heterogeneity in nucleotide substitution rate across sequences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The range of rate variation among sites is dictated by the shape parameter α of the distribution</a:t>
            </a:r>
            <a:endParaRPr lang="en-US" sz="14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endParaRPr lang="en-US" sz="14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6324" name="Picture 3" descr="Picture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41675"/>
            <a:ext cx="710406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5"/>
          <p:cNvSpPr txBox="1">
            <a:spLocks noChangeArrowheads="1"/>
          </p:cNvSpPr>
          <p:nvPr/>
        </p:nvSpPr>
        <p:spPr bwMode="auto">
          <a:xfrm>
            <a:off x="2057400" y="3241675"/>
            <a:ext cx="1716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Yang 1996.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D22F46-D723-2C4C-9208-20BFDCB7096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Model comparison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/>
          <a:lstStyle/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A complex model is not necessarily better than a simpler one: it is critical to select the best-fitting model of evolution for an optimal phylogenetic reconstruction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The choice of  model can be achieved by statistical hypothesis testing, such as likelihood ratio testing (LRT)</a:t>
            </a:r>
          </a:p>
          <a:p>
            <a:pPr eaLnBrk="1" hangingPunct="1"/>
            <a:endParaRPr lang="en-US" sz="160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LRT yields a likelihood ratio statistic Δ, which corresponds to the ratio of the likelihood of the alternative hypothesis (i.e. model 1) to the null hypothesis (i.e. model 0) </a:t>
            </a:r>
          </a:p>
        </p:txBody>
      </p:sp>
      <p:pic>
        <p:nvPicPr>
          <p:cNvPr id="57348" name="Picture 6" descr="Picture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786188"/>
            <a:ext cx="3924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D53A14-1BC1-6641-B2C4-3E9E7D19157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fa1c7e75e1b8d0fbaebbc7d6d1307ec.media.900x4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92"/>
            <a:ext cx="91440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8" descr="Picture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6688"/>
            <a:ext cx="7999413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5C95B8-32FF-F040-9899-8C98287D35F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Models of evolution correct for the underestimation in observed genetic distance when comparing sequences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They incorporate various assumptions about: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- Base frequencies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- Relative rates of nucleotide exchangeability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- Substitution rate heterogeneity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- Proportion of invariable sites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Complex models traditionally perform better but the addition of parameters increases estimation errors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When sequences are closely related, estimates obtained using different models tend to be similar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924BCA-4A95-3D4B-BA3A-115EA57A454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  <a:cs typeface="ＭＳ Ｐゴシック" charset="0"/>
              </a:rPr>
              <a:t>Discussion – Types of biological </a:t>
            </a:r>
            <a:r>
              <a:rPr 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  <a:cs typeface="ＭＳ Ｐゴシック" charset="0"/>
              </a:rPr>
              <a:t>questions</a:t>
            </a:r>
          </a:p>
        </p:txBody>
      </p:sp>
      <p:sp>
        <p:nvSpPr>
          <p:cNvPr id="61444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3110706" y="-1066006"/>
            <a:ext cx="3036888" cy="834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3600"/>
              </a:spcAft>
            </a:pP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Virological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surveillance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and determining source of virus population.</a:t>
            </a:r>
          </a:p>
          <a:p>
            <a:pPr eaLnBrk="1" hangingPunct="1">
              <a:lnSpc>
                <a:spcPct val="60000"/>
              </a:lnSpc>
              <a:spcAft>
                <a:spcPts val="3600"/>
              </a:spcAft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Disease tracking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60000"/>
              </a:lnSpc>
              <a:spcAft>
                <a:spcPts val="3600"/>
              </a:spcAft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Evolutionary dynamics</a:t>
            </a:r>
          </a:p>
          <a:p>
            <a:pPr eaLnBrk="1" hangingPunct="1">
              <a:lnSpc>
                <a:spcPct val="60000"/>
              </a:lnSpc>
              <a:spcAft>
                <a:spcPts val="3600"/>
              </a:spcAft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Classification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5515B5-6D23-DB40-A768-0B160B97273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Programs for building </a:t>
            </a:r>
            <a:r>
              <a:rPr lang="en-US" dirty="0" smtClean="0"/>
              <a:t>trees – Maximum Likelihood</a:t>
            </a:r>
            <a:endParaRPr 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3110706" y="-1066006"/>
            <a:ext cx="3036888" cy="834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MEGA – not great. Takes short cuts in building trees.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Can't customize Model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PAUP – flexib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le. Model based tree building is slow and not optimal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RxML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– Fast and accurate. Command line 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exectution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. Only implements GTR model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5515B5-6D23-DB40-A768-0B160B97273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05 at 7.52.3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91"/>
          <a:stretch/>
        </p:blipFill>
        <p:spPr>
          <a:xfrm>
            <a:off x="35496" y="-22820"/>
            <a:ext cx="6870023" cy="1627212"/>
          </a:xfrm>
          <a:prstGeom prst="rect">
            <a:avLst/>
          </a:prstGeom>
        </p:spPr>
      </p:pic>
      <p:pic>
        <p:nvPicPr>
          <p:cNvPr id="6" name="Picture 5" descr="Screen Shot 2016-04-05 at 7.52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95" y="1444055"/>
            <a:ext cx="4849317" cy="4293765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sz="half" idx="1"/>
          </p:nvPr>
        </p:nvSpPr>
        <p:spPr>
          <a:xfrm>
            <a:off x="465138" y="1631950"/>
            <a:ext cx="4038600" cy="282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 smtClean="0">
                <a:latin typeface="Calibri" charset="0"/>
                <a:ea typeface="ＭＳ Ｐゴシック" charset="0"/>
                <a:cs typeface="ＭＳ Ｐゴシック" charset="0"/>
              </a:rPr>
              <a:t>Process is time consuming</a:t>
            </a:r>
          </a:p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 smtClean="0">
                <a:latin typeface="Calibri" charset="0"/>
                <a:ea typeface="ＭＳ Ｐゴシック" charset="0"/>
                <a:cs typeface="ＭＳ Ｐゴシック" charset="0"/>
              </a:rPr>
              <a:t>Difficult to assess uncertainty</a:t>
            </a:r>
          </a:p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 smtClean="0">
                <a:latin typeface="Calibri" charset="0"/>
                <a:ea typeface="ＭＳ Ｐゴシック" charset="0"/>
                <a:cs typeface="ＭＳ Ｐゴシック" charset="0"/>
              </a:rPr>
              <a:t>The software is not easy to use</a:t>
            </a:r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4000"/>
              </a:lnSpc>
            </a:pPr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7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Programs for building </a:t>
            </a:r>
            <a:r>
              <a:rPr lang="en-US" dirty="0" smtClean="0"/>
              <a:t>trees – Bayesian</a:t>
            </a:r>
            <a:endParaRPr 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3110706" y="-1066006"/>
            <a:ext cx="3036888" cy="834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MrBayes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– Flexible, widely used, and no estimates time trees</a:t>
            </a:r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BEAST – very flexible, can implement epidemiological models and 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phylogeographic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models. Will demonstrate </a:t>
            </a:r>
            <a:r>
              <a:rPr lang="en-US" sz="2800" smtClean="0">
                <a:latin typeface="Calibri" charset="0"/>
                <a:ea typeface="ＭＳ Ｐゴシック" charset="0"/>
                <a:cs typeface="ＭＳ Ｐゴシック" charset="0"/>
              </a:rPr>
              <a:t>on Thursday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5515B5-6D23-DB40-A768-0B160B97273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4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/>
          </p:cNvSpPr>
          <p:nvPr/>
        </p:nvSpPr>
        <p:spPr>
          <a:xfrm>
            <a:off x="457200" y="131763"/>
            <a:ext cx="8229600" cy="8096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Multiple Sequence Alignments (MSA)</a:t>
            </a:r>
          </a:p>
        </p:txBody>
      </p:sp>
      <p:sp>
        <p:nvSpPr>
          <p:cNvPr id="18" name="Rectangle 2"/>
          <p:cNvSpPr>
            <a:spLocks noGrp="1"/>
          </p:cNvSpPr>
          <p:nvPr>
            <p:ph sz="half" idx="1"/>
          </p:nvPr>
        </p:nvSpPr>
        <p:spPr>
          <a:xfrm>
            <a:off x="465138" y="1631950"/>
            <a:ext cx="4038600" cy="282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 Why carry out MSA?</a:t>
            </a:r>
          </a:p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Basic principles of sequence alignments</a:t>
            </a:r>
          </a:p>
          <a:p>
            <a:pPr eaLnBrk="1" hangingPunct="1">
              <a:lnSpc>
                <a:spcPct val="94000"/>
              </a:lnSpc>
              <a:spcAft>
                <a:spcPts val="1800"/>
              </a:spcAft>
            </a:pPr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Software that automates these algorithms</a:t>
            </a:r>
          </a:p>
          <a:p>
            <a:pPr eaLnBrk="1" hangingPunct="1">
              <a:lnSpc>
                <a:spcPct val="94000"/>
              </a:lnSpc>
            </a:pPr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/>
        </p:nvGraphicFramePr>
        <p:xfrm>
          <a:off x="4724400" y="1679773"/>
          <a:ext cx="4419600" cy="282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1B2A16-5512-0D4D-B71A-7FF49785B0C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44AC"/>
                </a:solidFill>
                <a:latin typeface="Calibri" charset="0"/>
                <a:ea typeface="ＭＳ Ｐゴシック" charset="0"/>
                <a:cs typeface="ＭＳ Ｐゴシック" charset="0"/>
              </a:rPr>
              <a:t>Uses of MSA</a:t>
            </a:r>
          </a:p>
        </p:txBody>
      </p:sp>
      <p:sp>
        <p:nvSpPr>
          <p:cNvPr id="36867" name="Rectangle 2"/>
          <p:cNvSpPr>
            <a:spLocks noGrp="1"/>
          </p:cNvSpPr>
          <p:nvPr>
            <p:ph sz="half" idx="1"/>
          </p:nvPr>
        </p:nvSpPr>
        <p:spPr>
          <a:xfrm>
            <a:off x="1295400" y="1381125"/>
            <a:ext cx="6705600" cy="2771775"/>
          </a:xfrm>
        </p:spPr>
        <p:txBody>
          <a:bodyPr/>
          <a:lstStyle/>
          <a:p>
            <a:pPr eaLnBrk="1" hangingPunct="1">
              <a:lnSpc>
                <a:spcPct val="104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Prediction of structural similarities in unknown proteins based on known proteins in the alignment</a:t>
            </a:r>
          </a:p>
          <a:p>
            <a:pPr eaLnBrk="1" hangingPunct="1">
              <a:lnSpc>
                <a:spcPct val="104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Searches for sequences for an unknown genome, e.g. for the design of a specific probe</a:t>
            </a:r>
          </a:p>
          <a:p>
            <a:pPr eaLnBrk="1" hangingPunct="1">
              <a:lnSpc>
                <a:spcPct val="104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Contig assembly</a:t>
            </a:r>
          </a:p>
          <a:p>
            <a:pPr eaLnBrk="1" hangingPunct="1">
              <a:lnSpc>
                <a:spcPct val="104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Identify residues important for function (Molecular characterization)</a:t>
            </a:r>
          </a:p>
          <a:p>
            <a:pPr eaLnBrk="1" hangingPunct="1">
              <a:lnSpc>
                <a:spcPct val="104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Phylogenetic inference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457200" y="4087813"/>
            <a:ext cx="812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7375E"/>
                </a:solidFill>
                <a:latin typeface="Calibri" charset="0"/>
              </a:rPr>
              <a:t>If the MSA is incorrect, all the above inferences will be incorrect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B9859-E75D-8C45-BDF2-032EA900A39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Picture 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"/>
            <a:ext cx="692785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6553200" y="5095875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Dr. Stéphane Hué</a:t>
            </a:r>
          </a:p>
          <a:p>
            <a:pPr eaLnBrk="1" hangingPunct="1"/>
            <a:r>
              <a:rPr lang="en-US" sz="1800">
                <a:latin typeface="Calibri" charset="0"/>
              </a:rPr>
              <a:t>UCL, London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A0A5B-FB1E-114B-AFB2-951ED2AB37C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8100"/>
            <a:ext cx="81089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553200" y="5095875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Dr. Stéphane Hué</a:t>
            </a:r>
          </a:p>
          <a:p>
            <a:pPr eaLnBrk="1" hangingPunct="1"/>
            <a:r>
              <a:rPr lang="en-US" sz="1800">
                <a:latin typeface="Calibri" charset="0"/>
              </a:rPr>
              <a:t>UCL, London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172BE9-7B6A-D048-8378-E42BE08B248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543800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6553200" y="5095875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Dr. Stéphane Hué</a:t>
            </a:r>
          </a:p>
          <a:p>
            <a:pPr eaLnBrk="1" hangingPunct="1"/>
            <a:r>
              <a:rPr lang="en-US" sz="1800">
                <a:latin typeface="Calibri" charset="0"/>
              </a:rPr>
              <a:t>UCL, London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D5EBD4-E081-864E-941E-72833A2EBE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Pictur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486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8"/>
          <p:cNvSpPr txBox="1">
            <a:spLocks noChangeArrowheads="1"/>
          </p:cNvSpPr>
          <p:nvPr/>
        </p:nvSpPr>
        <p:spPr bwMode="auto">
          <a:xfrm>
            <a:off x="6553200" y="1143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Dr. Stéphane Hué</a:t>
            </a:r>
          </a:p>
          <a:p>
            <a:pPr eaLnBrk="1" hangingPunct="1"/>
            <a:r>
              <a:rPr lang="en-US" sz="1800">
                <a:latin typeface="Calibri" charset="0"/>
              </a:rPr>
              <a:t>UCL, London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580994-2071-3644-9DAB-B496871E24F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1047</Words>
  <Application>Microsoft Macintosh PowerPoint</Application>
  <PresentationFormat>On-screen Show (16:10)</PresentationFormat>
  <Paragraphs>157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Fundamentals of viral molecular evolution</vt:lpstr>
      <vt:lpstr>a simple phylogenetic analyses work flow!</vt:lpstr>
      <vt:lpstr>PowerPoint Presentation</vt:lpstr>
      <vt:lpstr>PowerPoint Presentation</vt:lpstr>
      <vt:lpstr>Uses of MSA</vt:lpstr>
      <vt:lpstr>PowerPoint Presentation</vt:lpstr>
      <vt:lpstr>PowerPoint Presentation</vt:lpstr>
      <vt:lpstr>PowerPoint Presentation</vt:lpstr>
      <vt:lpstr>PowerPoint Presentation</vt:lpstr>
      <vt:lpstr>Clustal W</vt:lpstr>
      <vt:lpstr>Clustal W</vt:lpstr>
      <vt:lpstr>Other popular MSA software</vt:lpstr>
      <vt:lpstr>Manual optimization</vt:lpstr>
      <vt:lpstr>Evolutionary models</vt:lpstr>
      <vt:lpstr>Saturation and distance correction</vt:lpstr>
      <vt:lpstr>Models of evolution</vt:lpstr>
      <vt:lpstr>Jukes-Cantor (JC)</vt:lpstr>
      <vt:lpstr>Kimura’s 2 parameter</vt:lpstr>
      <vt:lpstr>Felsenstein (1981)</vt:lpstr>
      <vt:lpstr>Hasegawa, Kishino and Yano</vt:lpstr>
      <vt:lpstr>General Time Reversible</vt:lpstr>
      <vt:lpstr>PowerPoint Presentation</vt:lpstr>
      <vt:lpstr>Rate heterogeneity</vt:lpstr>
      <vt:lpstr>Model comparison</vt:lpstr>
      <vt:lpstr>PowerPoint Presentation</vt:lpstr>
      <vt:lpstr>PowerPoint Presentation</vt:lpstr>
      <vt:lpstr>Summary</vt:lpstr>
      <vt:lpstr>Discussion – Types of biological questions</vt:lpstr>
      <vt:lpstr>Programs for building trees – Maximum Likelihood</vt:lpstr>
      <vt:lpstr>Programs for building trees – Bayesian</vt:lpstr>
    </vt:vector>
  </TitlesOfParts>
  <Company>The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epidemiology and phylogenetics: Case studies</dc:title>
  <dc:creator>Vijaykrishna</dc:creator>
  <cp:lastModifiedBy>Justin Bahl</cp:lastModifiedBy>
  <cp:revision>57</cp:revision>
  <cp:lastPrinted>2009-02-25T02:06:12Z</cp:lastPrinted>
  <dcterms:created xsi:type="dcterms:W3CDTF">2009-02-25T01:11:27Z</dcterms:created>
  <dcterms:modified xsi:type="dcterms:W3CDTF">2016-04-05T17:38:25Z</dcterms:modified>
</cp:coreProperties>
</file>