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99" r:id="rId2"/>
    <p:sldId id="298" r:id="rId3"/>
    <p:sldId id="338" r:id="rId4"/>
    <p:sldId id="337" r:id="rId5"/>
    <p:sldId id="311" r:id="rId6"/>
    <p:sldId id="344" r:id="rId7"/>
    <p:sldId id="334" r:id="rId8"/>
    <p:sldId id="343" r:id="rId9"/>
    <p:sldId id="351" r:id="rId10"/>
    <p:sldId id="352" r:id="rId11"/>
    <p:sldId id="339" r:id="rId12"/>
    <p:sldId id="347" r:id="rId13"/>
    <p:sldId id="348" r:id="rId14"/>
    <p:sldId id="322" r:id="rId15"/>
    <p:sldId id="317" r:id="rId16"/>
    <p:sldId id="353" r:id="rId17"/>
    <p:sldId id="355" r:id="rId18"/>
    <p:sldId id="356" r:id="rId19"/>
    <p:sldId id="357" r:id="rId20"/>
    <p:sldId id="354" r:id="rId21"/>
    <p:sldId id="358" r:id="rId22"/>
    <p:sldId id="359" r:id="rId23"/>
    <p:sldId id="362" r:id="rId24"/>
    <p:sldId id="363" r:id="rId25"/>
    <p:sldId id="364" r:id="rId26"/>
    <p:sldId id="365" r:id="rId27"/>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592">
          <p15:clr>
            <a:srgbClr val="A4A3A4"/>
          </p15:clr>
        </p15:guide>
        <p15:guide id="2"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54"/>
    <p:restoredTop sz="65017"/>
  </p:normalViewPr>
  <p:slideViewPr>
    <p:cSldViewPr snapToObjects="1">
      <p:cViewPr varScale="1">
        <p:scale>
          <a:sx n="64" d="100"/>
          <a:sy n="64" d="100"/>
        </p:scale>
        <p:origin x="952" y="168"/>
      </p:cViewPr>
      <p:guideLst>
        <p:guide orient="horz" pos="2592"/>
        <p:guide pos="4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B442354-7BE7-3640-B459-0247F0EC2ADC}" type="datetime1">
              <a:rPr lang="en-US"/>
              <a:pPr/>
              <a:t>9/16/19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C5204690-C844-4542-A28E-4ECD8797BC3E}" type="slidenum">
              <a:rPr lang="en-US"/>
              <a:pPr/>
              <a:t>‹#›</a:t>
            </a:fld>
            <a:endParaRPr lang="en-US"/>
          </a:p>
        </p:txBody>
      </p:sp>
    </p:spTree>
    <p:extLst>
      <p:ext uri="{BB962C8B-B14F-4D97-AF65-F5344CB8AC3E}">
        <p14:creationId xmlns:p14="http://schemas.microsoft.com/office/powerpoint/2010/main" val="210327198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87043"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88067"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9011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dirty="0">
                <a:latin typeface="Arial" charset="0"/>
                <a:cs typeface="msgothic" charset="0"/>
              </a:rPr>
              <a:t>(A). The number of passengers flying out of Mexico by actual destination and the number of confirmed cases as reported on 30 April 2009. (B) The number of cases exported to country j as reported on 30 April 2009 as a function of the estimated average number of foreign </a:t>
            </a:r>
            <a:r>
              <a:rPr lang="en-GB" dirty="0" err="1">
                <a:latin typeface="Arial" charset="0"/>
                <a:cs typeface="msgothic" charset="0"/>
              </a:rPr>
              <a:t>travelers</a:t>
            </a:r>
            <a:r>
              <a:rPr lang="en-GB" dirty="0">
                <a:latin typeface="Arial" charset="0"/>
                <a:cs typeface="msgothic" charset="0"/>
              </a:rPr>
              <a:t> in Mexico from country j on any given day in March or April. Black circles: minimal number based on one exposure per epidemiological cluster; filled red circles, total number of confirmed cases. (C) Mean assumed generation time distribution (red) and 100 illustrative draws from the prior distribution, and (D) corresponding posterior distribution of R0 estimates for a stochastic model of an epidemic within Mexico with </a:t>
            </a:r>
            <a:r>
              <a:rPr lang="en-GB" dirty="0" err="1">
                <a:latin typeface="Arial" charset="0"/>
                <a:cs typeface="msgothic" charset="0"/>
              </a:rPr>
              <a:t>travelers</a:t>
            </a:r>
            <a:r>
              <a:rPr lang="en-GB" dirty="0">
                <a:latin typeface="Arial" charset="0"/>
                <a:cs typeface="msgothic" charset="0"/>
              </a:rPr>
              <a:t> infected at a rate proportional to the estimated density of </a:t>
            </a:r>
            <a:r>
              <a:rPr lang="en-GB" dirty="0" err="1">
                <a:latin typeface="Arial" charset="0"/>
                <a:cs typeface="msgothic" charset="0"/>
              </a:rPr>
              <a:t>travelers</a:t>
            </a:r>
            <a:r>
              <a:rPr lang="en-GB" dirty="0">
                <a:latin typeface="Arial" charset="0"/>
                <a:cs typeface="msgothic" charset="0"/>
              </a:rPr>
              <a:t> per local resident. The two bar charts correspond to a 7-day delay between infection and confirmation (blue) and no delay (orange) in cases among </a:t>
            </a:r>
            <a:r>
              <a:rPr lang="en-GB" dirty="0" err="1">
                <a:latin typeface="Arial" charset="0"/>
                <a:cs typeface="msgothic" charset="0"/>
              </a:rPr>
              <a:t>travelers</a:t>
            </a:r>
            <a:r>
              <a:rPr lang="en-GB" dirty="0">
                <a:latin typeface="Arial" charset="0"/>
                <a:cs typeface="msgothic" charset="0"/>
              </a:rPr>
              <a:t>. (E) Number of acute respiratory infection cases per 100,000 inhabitants by state as reported on 5 May 2009 (1), demonstrating spatial distribution of disease within Mexico.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20B45DE-131E-AF4E-A935-BC523CF2A325}" type="datetime1">
              <a:rPr lang="en-US"/>
              <a:pPr/>
              <a:t>9/16/19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E236206-2C8D-AB46-9F3D-2287486DACA6}" type="slidenum">
              <a:rPr lang="en-US"/>
              <a:pPr/>
              <a:t>‹#›</a:t>
            </a:fld>
            <a:endParaRPr lang="en-US"/>
          </a:p>
        </p:txBody>
      </p:sp>
    </p:spTree>
    <p:extLst>
      <p:ext uri="{BB962C8B-B14F-4D97-AF65-F5344CB8AC3E}">
        <p14:creationId xmlns:p14="http://schemas.microsoft.com/office/powerpoint/2010/main" val="167354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EC0EE94-7660-4342-B4C8-188C31136B27}" type="datetime1">
              <a:rPr lang="en-US"/>
              <a:pPr/>
              <a:t>9/16/19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B917BF9-7EFF-3B43-B962-F794C73F23B8}" type="slidenum">
              <a:rPr lang="en-US"/>
              <a:pPr/>
              <a:t>‹#›</a:t>
            </a:fld>
            <a:endParaRPr lang="en-US"/>
          </a:p>
        </p:txBody>
      </p:sp>
    </p:spTree>
    <p:extLst>
      <p:ext uri="{BB962C8B-B14F-4D97-AF65-F5344CB8AC3E}">
        <p14:creationId xmlns:p14="http://schemas.microsoft.com/office/powerpoint/2010/main" val="1762629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EC8536C-9849-B147-8756-D389F5CDA36C}" type="datetime1">
              <a:rPr lang="en-US"/>
              <a:pPr/>
              <a:t>9/16/19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FCE4F1-3551-4144-BDAD-E91FAE3A4896}" type="slidenum">
              <a:rPr lang="en-US"/>
              <a:pPr/>
              <a:t>‹#›</a:t>
            </a:fld>
            <a:endParaRPr lang="en-US"/>
          </a:p>
        </p:txBody>
      </p:sp>
    </p:spTree>
    <p:extLst>
      <p:ext uri="{BB962C8B-B14F-4D97-AF65-F5344CB8AC3E}">
        <p14:creationId xmlns:p14="http://schemas.microsoft.com/office/powerpoint/2010/main" val="50363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32491AC-037C-6446-A721-F141D0430B02}" type="datetime1">
              <a:rPr lang="en-US"/>
              <a:pPr/>
              <a:t>9/16/19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94820CE-1D4D-764C-B353-9B97BB5F4611}" type="slidenum">
              <a:rPr lang="en-US"/>
              <a:pPr/>
              <a:t>‹#›</a:t>
            </a:fld>
            <a:endParaRPr lang="en-US"/>
          </a:p>
        </p:txBody>
      </p:sp>
    </p:spTree>
    <p:extLst>
      <p:ext uri="{BB962C8B-B14F-4D97-AF65-F5344CB8AC3E}">
        <p14:creationId xmlns:p14="http://schemas.microsoft.com/office/powerpoint/2010/main" val="384517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B1D0A07-69D0-CA42-9FA5-2FC62FD45C23}" type="datetime1">
              <a:rPr lang="en-US"/>
              <a:pPr/>
              <a:t>9/16/19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95E5863-B01B-5D4D-8C7D-D40899A45641}" type="slidenum">
              <a:rPr lang="en-US"/>
              <a:pPr/>
              <a:t>‹#›</a:t>
            </a:fld>
            <a:endParaRPr lang="en-US"/>
          </a:p>
        </p:txBody>
      </p:sp>
    </p:spTree>
    <p:extLst>
      <p:ext uri="{BB962C8B-B14F-4D97-AF65-F5344CB8AC3E}">
        <p14:creationId xmlns:p14="http://schemas.microsoft.com/office/powerpoint/2010/main" val="326528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A314FC3-3F1C-9243-9509-9EE01AE9305F}" type="datetime1">
              <a:rPr lang="en-US"/>
              <a:pPr/>
              <a:t>9/16/19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273F0A9-DF94-CD4F-BF33-ECA3C915D3C2}" type="slidenum">
              <a:rPr lang="en-US"/>
              <a:pPr/>
              <a:t>‹#›</a:t>
            </a:fld>
            <a:endParaRPr lang="en-US"/>
          </a:p>
        </p:txBody>
      </p:sp>
    </p:spTree>
    <p:extLst>
      <p:ext uri="{BB962C8B-B14F-4D97-AF65-F5344CB8AC3E}">
        <p14:creationId xmlns:p14="http://schemas.microsoft.com/office/powerpoint/2010/main" val="336694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E101DFE-6690-2A4B-B8D6-47AAC3EC0067}" type="datetime1">
              <a:rPr lang="en-US"/>
              <a:pPr/>
              <a:t>9/16/19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1FC4AFC2-53CD-2641-BB96-B4BD84F5297A}" type="slidenum">
              <a:rPr lang="en-US"/>
              <a:pPr/>
              <a:t>‹#›</a:t>
            </a:fld>
            <a:endParaRPr lang="en-US"/>
          </a:p>
        </p:txBody>
      </p:sp>
    </p:spTree>
    <p:extLst>
      <p:ext uri="{BB962C8B-B14F-4D97-AF65-F5344CB8AC3E}">
        <p14:creationId xmlns:p14="http://schemas.microsoft.com/office/powerpoint/2010/main" val="356584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7B84F8EE-1438-9E42-B449-0485403D6223}" type="datetime1">
              <a:rPr lang="en-US"/>
              <a:pPr/>
              <a:t>9/16/19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09CCDF26-91F0-6145-9CF5-F2D275BCB9EF}" type="slidenum">
              <a:rPr lang="en-US"/>
              <a:pPr/>
              <a:t>‹#›</a:t>
            </a:fld>
            <a:endParaRPr lang="en-US"/>
          </a:p>
        </p:txBody>
      </p:sp>
    </p:spTree>
    <p:extLst>
      <p:ext uri="{BB962C8B-B14F-4D97-AF65-F5344CB8AC3E}">
        <p14:creationId xmlns:p14="http://schemas.microsoft.com/office/powerpoint/2010/main" val="312685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8837701-A122-0B40-9D25-012C0028539A}" type="datetime1">
              <a:rPr lang="en-US"/>
              <a:pPr/>
              <a:t>9/16/19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AADE0E63-191A-4F46-8065-D53489419999}" type="slidenum">
              <a:rPr lang="en-US"/>
              <a:pPr/>
              <a:t>‹#›</a:t>
            </a:fld>
            <a:endParaRPr lang="en-US"/>
          </a:p>
        </p:txBody>
      </p:sp>
    </p:spTree>
    <p:extLst>
      <p:ext uri="{BB962C8B-B14F-4D97-AF65-F5344CB8AC3E}">
        <p14:creationId xmlns:p14="http://schemas.microsoft.com/office/powerpoint/2010/main" val="274972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DAB3156-D623-8E4C-8BCD-713F92B5AD22}" type="datetime1">
              <a:rPr lang="en-US"/>
              <a:pPr/>
              <a:t>9/16/19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8D991A9-E5EB-9442-907E-11E90A3C5E55}" type="slidenum">
              <a:rPr lang="en-US"/>
              <a:pPr/>
              <a:t>‹#›</a:t>
            </a:fld>
            <a:endParaRPr lang="en-US"/>
          </a:p>
        </p:txBody>
      </p:sp>
    </p:spTree>
    <p:extLst>
      <p:ext uri="{BB962C8B-B14F-4D97-AF65-F5344CB8AC3E}">
        <p14:creationId xmlns:p14="http://schemas.microsoft.com/office/powerpoint/2010/main" val="424764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40A3C9D-DF35-4F4E-AE57-36A2E0165D14}" type="datetime1">
              <a:rPr lang="en-US"/>
              <a:pPr/>
              <a:t>9/16/19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DD435C5F-118D-CA43-BE65-F886F728D7B6}" type="slidenum">
              <a:rPr lang="en-US"/>
              <a:pPr/>
              <a:t>‹#›</a:t>
            </a:fld>
            <a:endParaRPr lang="en-US"/>
          </a:p>
        </p:txBody>
      </p:sp>
    </p:spTree>
    <p:extLst>
      <p:ext uri="{BB962C8B-B14F-4D97-AF65-F5344CB8AC3E}">
        <p14:creationId xmlns:p14="http://schemas.microsoft.com/office/powerpoint/2010/main" val="19693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3F38C36F-1B61-F847-A3FE-FA94E3AC2685}" type="datetime1">
              <a:rPr lang="en-US"/>
              <a:pPr/>
              <a:t>9/16/19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F24384DA-A8D5-5348-AEAE-203E040116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685800" y="1143000"/>
            <a:ext cx="7772400" cy="2457450"/>
          </a:xfrm>
          <a:prstGeom prst="rect">
            <a:avLst/>
          </a:prstGeom>
          <a:noFill/>
          <a:ln w="9525">
            <a:noFill/>
            <a:miter lim="800000"/>
            <a:headEnd/>
            <a:tailEnd/>
          </a:ln>
        </p:spPr>
        <p:txBody>
          <a:bodyPr anchor="ctr">
            <a:norm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dirty="0">
                <a:latin typeface="Calibri" charset="0"/>
              </a:rPr>
              <a:t>Molecular epidemiology in public health response to pandemic influenza</a:t>
            </a:r>
          </a:p>
        </p:txBody>
      </p:sp>
      <p:sp>
        <p:nvSpPr>
          <p:cNvPr id="4" name="Subtitle 2"/>
          <p:cNvSpPr txBox="1">
            <a:spLocks/>
          </p:cNvSpPr>
          <p:nvPr/>
        </p:nvSpPr>
        <p:spPr bwMode="auto">
          <a:xfrm>
            <a:off x="1371600" y="3886200"/>
            <a:ext cx="6400800" cy="1752600"/>
          </a:xfrm>
          <a:prstGeom prst="rect">
            <a:avLst/>
          </a:prstGeom>
          <a:noFill/>
          <a:ln w="9525">
            <a:noFill/>
            <a:miter lim="800000"/>
            <a:headEnd/>
            <a:tailEnd/>
          </a:ln>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3200" dirty="0">
                <a:latin typeface="Calibri" charset="0"/>
              </a:rPr>
              <a:t>Justin Bahl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txBox="1">
            <a:spLocks/>
          </p:cNvSpPr>
          <p:nvPr/>
        </p:nvSpPr>
        <p:spPr bwMode="auto">
          <a:xfrm>
            <a:off x="457200" y="2514600"/>
            <a:ext cx="8229600" cy="1935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4400">
                <a:latin typeface="Calibri" charset="0"/>
              </a:rPr>
              <a:t>Swine Origin Influenza Virus (H1N1pdm)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p:cNvSpPr>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a:latin typeface="Calibri" charset="0"/>
              </a:rPr>
              <a:t>Timeline</a:t>
            </a:r>
          </a:p>
        </p:txBody>
      </p:sp>
      <p:sp>
        <p:nvSpPr>
          <p:cNvPr id="28" name="Content Placeholder 2"/>
          <p:cNvSpPr txBox="1">
            <a:spLocks/>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90000"/>
              </a:lnSpc>
              <a:spcBef>
                <a:spcPct val="20000"/>
              </a:spcBef>
              <a:buFont typeface="Arial" charset="0"/>
              <a:buChar char="•"/>
            </a:pPr>
            <a:r>
              <a:rPr lang="en-US" sz="2800"/>
              <a:t>April 15 and April 17, 2009, novel swine-origin</a:t>
            </a:r>
            <a:r>
              <a:rPr lang="en-US" sz="2800" baseline="30000"/>
              <a:t> </a:t>
            </a:r>
            <a:r>
              <a:rPr lang="en-US" sz="2800"/>
              <a:t>influenza A (H1N1) virus (S-OIV) was identified in two epidemiologically unlinked patients in the</a:t>
            </a:r>
            <a:r>
              <a:rPr lang="en-US" sz="2800" baseline="30000"/>
              <a:t> </a:t>
            </a:r>
            <a:r>
              <a:rPr lang="en-US" sz="2800"/>
              <a:t>United States</a:t>
            </a:r>
          </a:p>
          <a:p>
            <a:pPr eaLnBrk="1" hangingPunct="1">
              <a:lnSpc>
                <a:spcPct val="90000"/>
              </a:lnSpc>
              <a:spcBef>
                <a:spcPct val="20000"/>
              </a:spcBef>
              <a:buFont typeface="Arial" charset="0"/>
              <a:buChar char="•"/>
            </a:pPr>
            <a:r>
              <a:rPr lang="en-US" sz="2800"/>
              <a:t>The same strain of the virus was identified in</a:t>
            </a:r>
            <a:r>
              <a:rPr lang="en-US" sz="2800" baseline="30000"/>
              <a:t> </a:t>
            </a:r>
            <a:r>
              <a:rPr lang="en-US" sz="2800"/>
              <a:t>Mexico, Canada</a:t>
            </a:r>
          </a:p>
          <a:p>
            <a:pPr eaLnBrk="1" hangingPunct="1">
              <a:lnSpc>
                <a:spcPct val="90000"/>
              </a:lnSpc>
              <a:spcBef>
                <a:spcPct val="20000"/>
              </a:spcBef>
              <a:buFont typeface="Arial" charset="0"/>
              <a:buChar char="•"/>
            </a:pPr>
            <a:r>
              <a:rPr lang="en-US" sz="2800">
                <a:latin typeface="Calibri" charset="0"/>
              </a:rPr>
              <a:t>Spread across the globe in weeks</a:t>
            </a:r>
          </a:p>
          <a:p>
            <a:pPr eaLnBrk="1" hangingPunct="1">
              <a:lnSpc>
                <a:spcPct val="90000"/>
              </a:lnSpc>
              <a:spcBef>
                <a:spcPct val="20000"/>
              </a:spcBef>
              <a:buFont typeface="Arial" charset="0"/>
              <a:buChar char="•"/>
            </a:pPr>
            <a:r>
              <a:rPr lang="en-US" sz="2800">
                <a:latin typeface="Calibri" charset="0"/>
              </a:rPr>
              <a:t>Global network of scientists was made aware of the new threat April 23/24</a:t>
            </a:r>
            <a:r>
              <a:rPr lang="en-US" sz="2800" baseline="30000">
                <a:latin typeface="Calibri" charset="0"/>
              </a:rPr>
              <a:t>th</a:t>
            </a:r>
            <a:endParaRPr lang="en-US" sz="2800">
              <a:latin typeface="Calibri" charset="0"/>
            </a:endParaRPr>
          </a:p>
          <a:p>
            <a:pPr eaLnBrk="1" hangingPunct="1">
              <a:lnSpc>
                <a:spcPct val="90000"/>
              </a:lnSpc>
              <a:spcBef>
                <a:spcPct val="20000"/>
              </a:spcBef>
              <a:buFont typeface="Arial" charset="0"/>
              <a:buChar char="•"/>
            </a:pPr>
            <a:r>
              <a:rPr lang="en-US" sz="2800">
                <a:latin typeface="Calibri" charset="0"/>
              </a:rPr>
              <a:t>First sequences of the novel influenza virus was available April 25th</a:t>
            </a:r>
            <a:endParaRPr lang="en-US" sz="270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descr="Picture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
            <a:ext cx="7924800" cy="6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 descr="Picture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806450"/>
            <a:ext cx="6324600" cy="5581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atin typeface="Calibri" charset="0"/>
                <a:ea typeface="ＭＳ Ｐゴシック" charset="0"/>
                <a:cs typeface="ＭＳ Ｐゴシック" charset="0"/>
              </a:rPr>
              <a:t>H1N1pdm</a:t>
            </a:r>
          </a:p>
        </p:txBody>
      </p:sp>
      <p:pic>
        <p:nvPicPr>
          <p:cNvPr id="38915" name="Content Placeholder 4" descr="AoE_Nature_Figure 1.png"/>
          <p:cNvPicPr>
            <a:picLocks noGrp="1" noChangeAspect="1"/>
          </p:cNvPicPr>
          <p:nvPr>
            <p:ph idx="1"/>
          </p:nvPr>
        </p:nvPicPr>
        <p:blipFill>
          <a:blip r:embed="rId3">
            <a:extLst>
              <a:ext uri="{28A0092B-C50C-407E-A947-70E740481C1C}">
                <a14:useLocalDpi xmlns:a14="http://schemas.microsoft.com/office/drawing/2010/main" val="0"/>
              </a:ext>
            </a:extLst>
          </a:blip>
          <a:srcRect l="-9996" r="-9996"/>
          <a:stretch>
            <a:fillRect/>
          </a:stretch>
        </p:blipFill>
        <p:spPr>
          <a:xfrm>
            <a:off x="228600" y="1371600"/>
            <a:ext cx="9580563" cy="526891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0" y="2438400"/>
            <a:ext cx="3200400" cy="1143000"/>
          </a:xfrm>
        </p:spPr>
        <p:txBody>
          <a:bodyPr/>
          <a:lstStyle/>
          <a:p>
            <a:r>
              <a:rPr lang="en-US">
                <a:latin typeface="Calibri" charset="0"/>
                <a:ea typeface="ＭＳ Ｐゴシック" charset="0"/>
                <a:cs typeface="ＭＳ Ｐゴシック" charset="0"/>
              </a:rPr>
              <a:t>H1N1pdm</a:t>
            </a:r>
          </a:p>
        </p:txBody>
      </p:sp>
      <p:pic>
        <p:nvPicPr>
          <p:cNvPr id="39939" name="Picture 6" descr="WHO_genotype_31July20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5825" y="76200"/>
            <a:ext cx="5260975" cy="662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3-16 at 9.14.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864" y="303068"/>
            <a:ext cx="7689273" cy="6061364"/>
          </a:xfrm>
          <a:prstGeom prst="rect">
            <a:avLst/>
          </a:prstGeom>
        </p:spPr>
      </p:pic>
    </p:spTree>
    <p:extLst>
      <p:ext uri="{BB962C8B-B14F-4D97-AF65-F5344CB8AC3E}">
        <p14:creationId xmlns:p14="http://schemas.microsoft.com/office/powerpoint/2010/main" val="92178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Weeks after start of pandemic</a:t>
            </a:r>
          </a:p>
        </p:txBody>
      </p:sp>
      <p:sp>
        <p:nvSpPr>
          <p:cNvPr id="3" name="Content Placeholder 2"/>
          <p:cNvSpPr>
            <a:spLocks noGrp="1"/>
          </p:cNvSpPr>
          <p:nvPr>
            <p:ph idx="1"/>
          </p:nvPr>
        </p:nvSpPr>
        <p:spPr/>
        <p:txBody>
          <a:bodyPr/>
          <a:lstStyle/>
          <a:p>
            <a:r>
              <a:rPr lang="en-US" dirty="0"/>
              <a:t>Back calculation model based on passenger flows from Mexico</a:t>
            </a:r>
          </a:p>
          <a:p>
            <a:r>
              <a:rPr lang="en-US" dirty="0"/>
              <a:t>SEIR model maximum-likelihood fitting</a:t>
            </a:r>
          </a:p>
          <a:p>
            <a:r>
              <a:rPr lang="en-US" dirty="0"/>
              <a:t>Bayesian coalescent model</a:t>
            </a:r>
          </a:p>
        </p:txBody>
      </p:sp>
    </p:spTree>
    <p:extLst>
      <p:ext uri="{BB962C8B-B14F-4D97-AF65-F5344CB8AC3E}">
        <p14:creationId xmlns:p14="http://schemas.microsoft.com/office/powerpoint/2010/main" val="385318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calculation method</a:t>
            </a:r>
          </a:p>
        </p:txBody>
      </p:sp>
      <p:sp>
        <p:nvSpPr>
          <p:cNvPr id="3" name="Content Placeholder 2"/>
          <p:cNvSpPr>
            <a:spLocks noGrp="1"/>
          </p:cNvSpPr>
          <p:nvPr>
            <p:ph idx="1"/>
          </p:nvPr>
        </p:nvSpPr>
        <p:spPr/>
        <p:txBody>
          <a:bodyPr/>
          <a:lstStyle/>
          <a:p>
            <a:r>
              <a:rPr lang="en-US" dirty="0"/>
              <a:t>intense surveillance for ILI in those returning from Mexico</a:t>
            </a:r>
          </a:p>
          <a:p>
            <a:pPr lvl="1"/>
            <a:r>
              <a:rPr lang="en-US" dirty="0"/>
              <a:t>ascertainment of early cases in newly affected countries likely more complete and rapid than local surveillance of mild cases in Mexico. </a:t>
            </a:r>
          </a:p>
          <a:p>
            <a:pPr lvl="1"/>
            <a:r>
              <a:rPr lang="en-US" dirty="0"/>
              <a:t>Passenger flow out of Mexico shows correlation with the frequency of detected confirmed cases worldwide</a:t>
            </a:r>
          </a:p>
        </p:txBody>
      </p:sp>
    </p:spTree>
    <p:extLst>
      <p:ext uri="{BB962C8B-B14F-4D97-AF65-F5344CB8AC3E}">
        <p14:creationId xmlns:p14="http://schemas.microsoft.com/office/powerpoint/2010/main" val="3250558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calculation method</a:t>
            </a:r>
          </a:p>
        </p:txBody>
      </p:sp>
      <p:sp>
        <p:nvSpPr>
          <p:cNvPr id="3" name="Content Placeholder 2"/>
          <p:cNvSpPr>
            <a:spLocks noGrp="1"/>
          </p:cNvSpPr>
          <p:nvPr>
            <p:ph idx="1"/>
          </p:nvPr>
        </p:nvSpPr>
        <p:spPr/>
        <p:txBody>
          <a:bodyPr/>
          <a:lstStyle/>
          <a:p>
            <a:r>
              <a:rPr lang="en-US" dirty="0"/>
              <a:t>Use data on cases among travelers and back calculation methods to estimate the total number of people infected in Mexico. </a:t>
            </a:r>
          </a:p>
          <a:p>
            <a:pPr lvl="1"/>
            <a:r>
              <a:rPr lang="en-US" dirty="0"/>
              <a:t>Key underlying assumptions are that population mixing in Mexico is equally likely between Mexican residents and tourists, and tourists and Mexican residents are at equal risk of infection (despite demographic and other differences).</a:t>
            </a:r>
          </a:p>
        </p:txBody>
      </p:sp>
    </p:spTree>
    <p:extLst>
      <p:ext uri="{BB962C8B-B14F-4D97-AF65-F5344CB8AC3E}">
        <p14:creationId xmlns:p14="http://schemas.microsoft.com/office/powerpoint/2010/main" val="153935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bwMode="auto">
          <a:xfrm>
            <a:off x="457200" y="274638"/>
            <a:ext cx="8229600" cy="1143000"/>
          </a:xfrm>
          <a:prstGeom prst="rect">
            <a:avLst/>
          </a:prstGeom>
          <a:noFill/>
          <a:ln w="9525">
            <a:noFill/>
            <a:miter lim="800000"/>
            <a:headEnd/>
            <a:tailEnd/>
          </a:ln>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a:latin typeface="Calibri" charset="0"/>
              </a:rPr>
              <a:t>Background</a:t>
            </a:r>
          </a:p>
        </p:txBody>
      </p:sp>
      <p:sp>
        <p:nvSpPr>
          <p:cNvPr id="28" name="Content Placeholder 2"/>
          <p:cNvSpPr txBox="1">
            <a:spLocks/>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800100" indent="-342900"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90000"/>
              </a:lnSpc>
              <a:spcBef>
                <a:spcPct val="20000"/>
              </a:spcBef>
              <a:buFont typeface="Arial" charset="0"/>
              <a:buChar char="•"/>
            </a:pPr>
            <a:endParaRPr lang="en-US" sz="2700">
              <a:latin typeface="Calibri" charset="0"/>
            </a:endParaRPr>
          </a:p>
          <a:p>
            <a:pPr eaLnBrk="1" hangingPunct="1">
              <a:lnSpc>
                <a:spcPct val="90000"/>
              </a:lnSpc>
              <a:spcBef>
                <a:spcPct val="20000"/>
              </a:spcBef>
              <a:buFont typeface="Arial" charset="0"/>
              <a:buChar char="•"/>
            </a:pPr>
            <a:r>
              <a:rPr lang="en-US" sz="2700">
                <a:latin typeface="Calibri" charset="0"/>
              </a:rPr>
              <a:t>Pandemic influenza viruses periodically emerge</a:t>
            </a:r>
          </a:p>
          <a:p>
            <a:pPr lvl="1" eaLnBrk="1" hangingPunct="1">
              <a:lnSpc>
                <a:spcPct val="90000"/>
              </a:lnSpc>
              <a:spcBef>
                <a:spcPct val="20000"/>
              </a:spcBef>
              <a:buFont typeface="Arial" charset="0"/>
              <a:buChar char="•"/>
            </a:pPr>
            <a:r>
              <a:rPr lang="en-US" sz="2700">
                <a:latin typeface="Calibri" charset="0"/>
              </a:rPr>
              <a:t>potentially catastrophic</a:t>
            </a:r>
          </a:p>
          <a:p>
            <a:pPr eaLnBrk="1" hangingPunct="1">
              <a:lnSpc>
                <a:spcPct val="90000"/>
              </a:lnSpc>
              <a:spcBef>
                <a:spcPct val="20000"/>
              </a:spcBef>
              <a:buFont typeface="Arial" charset="0"/>
              <a:buChar char="•"/>
            </a:pPr>
            <a:r>
              <a:rPr lang="en-US" sz="2700">
                <a:latin typeface="Calibri" charset="0"/>
              </a:rPr>
              <a:t>Three major pandemics have occurred in the 20</a:t>
            </a:r>
            <a:r>
              <a:rPr lang="en-US" sz="2700" baseline="30000">
                <a:latin typeface="Calibri" charset="0"/>
              </a:rPr>
              <a:t>th</a:t>
            </a:r>
            <a:r>
              <a:rPr lang="en-US" sz="2700">
                <a:latin typeface="Calibri" charset="0"/>
              </a:rPr>
              <a:t> century</a:t>
            </a:r>
          </a:p>
          <a:p>
            <a:pPr lvl="1" eaLnBrk="1" hangingPunct="1">
              <a:lnSpc>
                <a:spcPct val="90000"/>
              </a:lnSpc>
              <a:spcBef>
                <a:spcPct val="20000"/>
              </a:spcBef>
              <a:buFont typeface="Arial" charset="0"/>
              <a:buChar char="•"/>
            </a:pPr>
            <a:r>
              <a:rPr lang="en-US">
                <a:latin typeface="Calibri" charset="0"/>
              </a:rPr>
              <a:t>1918, 1957, 1968</a:t>
            </a:r>
          </a:p>
          <a:p>
            <a:pPr eaLnBrk="1" hangingPunct="1">
              <a:lnSpc>
                <a:spcPct val="90000"/>
              </a:lnSpc>
              <a:spcBef>
                <a:spcPct val="20000"/>
              </a:spcBef>
              <a:buFont typeface="Arial" charset="0"/>
              <a:buChar char="•"/>
            </a:pPr>
            <a:r>
              <a:rPr lang="en-US" sz="2700">
                <a:latin typeface="Calibri" charset="0"/>
              </a:rPr>
              <a:t>Cause of significant mortality </a:t>
            </a:r>
            <a:r>
              <a:rPr lang="en-US" sz="2700" i="1">
                <a:latin typeface="Calibri" charset="0"/>
              </a:rPr>
              <a:t>and </a:t>
            </a:r>
            <a:r>
              <a:rPr lang="en-US" sz="2700">
                <a:latin typeface="Calibri" charset="0"/>
              </a:rPr>
              <a:t>morbidity in humans</a:t>
            </a:r>
          </a:p>
          <a:p>
            <a:pPr eaLnBrk="1" hangingPunct="1">
              <a:lnSpc>
                <a:spcPct val="90000"/>
              </a:lnSpc>
              <a:spcBef>
                <a:spcPct val="20000"/>
              </a:spcBef>
              <a:buFont typeface="Arial" charset="0"/>
              <a:buChar char="•"/>
            </a:pPr>
            <a:r>
              <a:rPr lang="en-US" sz="2700">
                <a:latin typeface="Calibri" charset="0"/>
              </a:rPr>
              <a:t>Swine Origin Influenza Virus is the first influenza pandemic of the 21</a:t>
            </a:r>
            <a:r>
              <a:rPr lang="en-US" sz="2700" baseline="30000">
                <a:latin typeface="Calibri" charset="0"/>
              </a:rPr>
              <a:t>st</a:t>
            </a:r>
            <a:r>
              <a:rPr lang="en-US" sz="2700">
                <a:latin typeface="Calibri" charset="0"/>
              </a:rPr>
              <a:t> century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a:latin typeface="Arial" charset="0"/>
              </a:rPr>
              <a:t>Fig. 1 (A).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920" y="5943505"/>
            <a:ext cx="1226880" cy="65238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7121" y="979303"/>
            <a:ext cx="4472640" cy="4893634"/>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2337121" y="5972308"/>
            <a:ext cx="3918240" cy="2318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Christophe Fraser et al. Science 2009;324:1557-1561</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Published by AAAS</a:t>
            </a:r>
          </a:p>
        </p:txBody>
      </p:sp>
    </p:spTree>
    <p:extLst>
      <p:ext uri="{BB962C8B-B14F-4D97-AF65-F5344CB8AC3E}">
        <p14:creationId xmlns:p14="http://schemas.microsoft.com/office/powerpoint/2010/main" val="31271293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calculation method</a:t>
            </a:r>
          </a:p>
        </p:txBody>
      </p:sp>
      <p:sp>
        <p:nvSpPr>
          <p:cNvPr id="3" name="Content Placeholder 2"/>
          <p:cNvSpPr>
            <a:spLocks noGrp="1"/>
          </p:cNvSpPr>
          <p:nvPr>
            <p:ph idx="1"/>
          </p:nvPr>
        </p:nvSpPr>
        <p:spPr/>
        <p:txBody>
          <a:bodyPr/>
          <a:lstStyle/>
          <a:p>
            <a:r>
              <a:rPr lang="en-US" dirty="0"/>
              <a:t>If infections are concentrated away from traveler destinations, the number of people infected in Mexico will be underestimated, and conversely will be overestimated if the epidemic has disproportionately affected geographical zones visited by travelers. </a:t>
            </a:r>
          </a:p>
        </p:txBody>
      </p:sp>
    </p:spTree>
    <p:extLst>
      <p:ext uri="{BB962C8B-B14F-4D97-AF65-F5344CB8AC3E}">
        <p14:creationId xmlns:p14="http://schemas.microsoft.com/office/powerpoint/2010/main" val="4153651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Epidemic timing</a:t>
            </a:r>
          </a:p>
        </p:txBody>
      </p:sp>
      <p:sp>
        <p:nvSpPr>
          <p:cNvPr id="3" name="Content Placeholder 2"/>
          <p:cNvSpPr>
            <a:spLocks noGrp="1"/>
          </p:cNvSpPr>
          <p:nvPr>
            <p:ph idx="1"/>
          </p:nvPr>
        </p:nvSpPr>
        <p:spPr/>
        <p:txBody>
          <a:bodyPr/>
          <a:lstStyle/>
          <a:p>
            <a:r>
              <a:rPr lang="en-US" dirty="0"/>
              <a:t>Need to know the start of the epidemic</a:t>
            </a:r>
          </a:p>
          <a:p>
            <a:pPr lvl="1"/>
            <a:r>
              <a:rPr lang="en-US" dirty="0"/>
              <a:t>Investigations suggest it started 15 Feb, 2009</a:t>
            </a:r>
          </a:p>
          <a:p>
            <a:r>
              <a:rPr lang="en-US" dirty="0"/>
              <a:t>Alternative approach – look at genetic diversity of virus sequences collected from confirmed cases assuming diversity accumulates according to a molecular clock</a:t>
            </a:r>
          </a:p>
          <a:p>
            <a:pPr lvl="1"/>
            <a:r>
              <a:rPr lang="en-US" dirty="0"/>
              <a:t>time of most recent common ancestor of 12 January 2009 </a:t>
            </a:r>
          </a:p>
          <a:p>
            <a:pPr lvl="1"/>
            <a:r>
              <a:rPr lang="en-US" dirty="0"/>
              <a:t>doubling time of the epidemic of 10 days</a:t>
            </a:r>
          </a:p>
        </p:txBody>
      </p:sp>
    </p:spTree>
    <p:extLst>
      <p:ext uri="{BB962C8B-B14F-4D97-AF65-F5344CB8AC3E}">
        <p14:creationId xmlns:p14="http://schemas.microsoft.com/office/powerpoint/2010/main" val="2299318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R0</a:t>
            </a:r>
          </a:p>
        </p:txBody>
      </p:sp>
      <p:sp>
        <p:nvSpPr>
          <p:cNvPr id="3" name="Content Placeholder 2"/>
          <p:cNvSpPr>
            <a:spLocks noGrp="1"/>
          </p:cNvSpPr>
          <p:nvPr>
            <p:ph idx="1"/>
          </p:nvPr>
        </p:nvSpPr>
        <p:spPr>
          <a:xfrm>
            <a:off x="457200" y="1371600"/>
            <a:ext cx="8229600" cy="4525963"/>
          </a:xfrm>
        </p:spPr>
        <p:txBody>
          <a:bodyPr/>
          <a:lstStyle/>
          <a:p>
            <a:r>
              <a:rPr lang="en-US" dirty="0"/>
              <a:t>assuming exponential growth, the growth rate of the epidemic (r) can be inferred from estimates of the current cumulative number of infections and estimated start date and size for the outbreak. </a:t>
            </a:r>
          </a:p>
        </p:txBody>
      </p:sp>
    </p:spTree>
    <p:extLst>
      <p:ext uri="{BB962C8B-B14F-4D97-AF65-F5344CB8AC3E}">
        <p14:creationId xmlns:p14="http://schemas.microsoft.com/office/powerpoint/2010/main" val="42601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R0</a:t>
            </a:r>
          </a:p>
        </p:txBody>
      </p:sp>
      <p:sp>
        <p:nvSpPr>
          <p:cNvPr id="3" name="Content Placeholder 2"/>
          <p:cNvSpPr>
            <a:spLocks noGrp="1"/>
          </p:cNvSpPr>
          <p:nvPr>
            <p:ph idx="1"/>
          </p:nvPr>
        </p:nvSpPr>
        <p:spPr>
          <a:xfrm>
            <a:off x="457200" y="1371600"/>
            <a:ext cx="8229600" cy="4525963"/>
          </a:xfrm>
        </p:spPr>
        <p:txBody>
          <a:bodyPr/>
          <a:lstStyle/>
          <a:p>
            <a:r>
              <a:rPr lang="en-US" dirty="0"/>
              <a:t>assuming exponential growth, the growth rate of the epidemic (r) can be inferred from estimates of the current cumulative number of infections and estimated start date and size for the outbreak. </a:t>
            </a:r>
          </a:p>
          <a:p>
            <a:r>
              <a:rPr lang="en-US" dirty="0"/>
              <a:t>R0 can be estimated from the exponential growth rate if one also assumes that the generation time for the new H1N1 strain is similar to that of other strains of seasonal and pandemic viruses</a:t>
            </a:r>
          </a:p>
        </p:txBody>
      </p:sp>
    </p:spTree>
    <p:extLst>
      <p:ext uri="{BB962C8B-B14F-4D97-AF65-F5344CB8AC3E}">
        <p14:creationId xmlns:p14="http://schemas.microsoft.com/office/powerpoint/2010/main" val="3270175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deterministic model</a:t>
            </a:r>
          </a:p>
        </p:txBody>
      </p:sp>
      <p:sp>
        <p:nvSpPr>
          <p:cNvPr id="3" name="Content Placeholder 2"/>
          <p:cNvSpPr>
            <a:spLocks noGrp="1"/>
          </p:cNvSpPr>
          <p:nvPr>
            <p:ph idx="1"/>
          </p:nvPr>
        </p:nvSpPr>
        <p:spPr/>
        <p:txBody>
          <a:bodyPr/>
          <a:lstStyle/>
          <a:p>
            <a:pPr marL="0" indent="0" algn="ctr">
              <a:buNone/>
            </a:pPr>
            <a:r>
              <a:rPr lang="en-US" dirty="0" err="1"/>
              <a:t>Y</a:t>
            </a:r>
            <a:r>
              <a:rPr lang="en-US" baseline="-25000" dirty="0" err="1"/>
              <a:t>f</a:t>
            </a:r>
            <a:r>
              <a:rPr lang="en-US" dirty="0"/>
              <a:t>= Y</a:t>
            </a:r>
            <a:r>
              <a:rPr lang="en-US" baseline="-25000" dirty="0"/>
              <a:t>0</a:t>
            </a:r>
            <a:r>
              <a:rPr lang="en-US" dirty="0"/>
              <a:t>(</a:t>
            </a:r>
            <a:r>
              <a:rPr lang="en-US" dirty="0" err="1"/>
              <a:t>exp</a:t>
            </a:r>
            <a:r>
              <a:rPr lang="en-US" dirty="0"/>
              <a:t>(r(t</a:t>
            </a:r>
            <a:r>
              <a:rPr lang="en-US" baseline="-25000" dirty="0"/>
              <a:t>f</a:t>
            </a:r>
            <a:r>
              <a:rPr lang="en-US" dirty="0"/>
              <a:t>-t</a:t>
            </a:r>
            <a:r>
              <a:rPr lang="en-US" baseline="-25000" dirty="0"/>
              <a:t>0</a:t>
            </a:r>
            <a:r>
              <a:rPr lang="en-US" dirty="0"/>
              <a:t>))-1)/r,</a:t>
            </a:r>
          </a:p>
          <a:p>
            <a:pPr marL="0" indent="0">
              <a:buNone/>
            </a:pPr>
            <a:r>
              <a:rPr lang="en-US" sz="2400" dirty="0"/>
              <a:t>where </a:t>
            </a:r>
            <a:r>
              <a:rPr lang="en-US" sz="2400" dirty="0" err="1"/>
              <a:t>Y</a:t>
            </a:r>
            <a:r>
              <a:rPr lang="en-US" sz="2400" baseline="-25000" dirty="0" err="1"/>
              <a:t>f</a:t>
            </a:r>
            <a:r>
              <a:rPr lang="en-US" sz="2400" dirty="0"/>
              <a:t> is the final outbreak size</a:t>
            </a:r>
          </a:p>
          <a:p>
            <a:pPr marL="0" indent="0">
              <a:buNone/>
            </a:pPr>
            <a:r>
              <a:rPr lang="en-US" sz="2400" dirty="0" err="1"/>
              <a:t>t</a:t>
            </a:r>
            <a:r>
              <a:rPr lang="en-US" sz="2400" baseline="-25000" dirty="0" err="1"/>
              <a:t>f</a:t>
            </a:r>
            <a:r>
              <a:rPr lang="en-US" sz="2400" dirty="0"/>
              <a:t> is date of last outbreak case</a:t>
            </a:r>
          </a:p>
          <a:p>
            <a:pPr marL="0" indent="0">
              <a:buNone/>
            </a:pPr>
            <a:r>
              <a:rPr lang="en-US" sz="2400" dirty="0"/>
              <a:t>r is growth rate</a:t>
            </a:r>
          </a:p>
          <a:p>
            <a:pPr marL="0" indent="0" algn="ctr">
              <a:buNone/>
            </a:pPr>
            <a:r>
              <a:rPr lang="en-US" dirty="0"/>
              <a:t>R</a:t>
            </a:r>
            <a:r>
              <a:rPr lang="en-US" baseline="-25000" dirty="0"/>
              <a:t>0</a:t>
            </a:r>
            <a:r>
              <a:rPr lang="en-US" dirty="0"/>
              <a:t> = (1 + r/b)</a:t>
            </a:r>
            <a:r>
              <a:rPr lang="en-US" baseline="30000" dirty="0"/>
              <a:t>a</a:t>
            </a:r>
            <a:endParaRPr lang="en-US" dirty="0"/>
          </a:p>
          <a:p>
            <a:pPr marL="0" indent="0" algn="just">
              <a:buNone/>
            </a:pPr>
            <a:r>
              <a:rPr lang="en-US" sz="2400" dirty="0"/>
              <a:t>where a and b are the parameters of the Gamma distribution a= μ</a:t>
            </a:r>
            <a:r>
              <a:rPr lang="en-US" sz="2400" baseline="30000" dirty="0"/>
              <a:t>2</a:t>
            </a:r>
            <a:r>
              <a:rPr lang="en-US" sz="2400" dirty="0"/>
              <a:t>/σ</a:t>
            </a:r>
            <a:r>
              <a:rPr lang="en-US" sz="2400" baseline="30000" dirty="0"/>
              <a:t>2</a:t>
            </a:r>
            <a:r>
              <a:rPr lang="en-US" sz="2400" dirty="0"/>
              <a:t> and b = μ /σ</a:t>
            </a:r>
            <a:r>
              <a:rPr lang="en-US" sz="2400" baseline="30000" dirty="0"/>
              <a:t>2</a:t>
            </a:r>
            <a:r>
              <a:rPr lang="en-US" sz="2400" dirty="0"/>
              <a:t> where μ and </a:t>
            </a:r>
            <a:r>
              <a:rPr lang="en-US" sz="2400" dirty="0" err="1"/>
              <a:t>σ</a:t>
            </a:r>
            <a:r>
              <a:rPr lang="en-US" sz="2400" dirty="0"/>
              <a:t> are the mean and standard deviation of the distribution respectively).</a:t>
            </a:r>
          </a:p>
        </p:txBody>
      </p:sp>
    </p:spTree>
    <p:extLst>
      <p:ext uri="{BB962C8B-B14F-4D97-AF65-F5344CB8AC3E}">
        <p14:creationId xmlns:p14="http://schemas.microsoft.com/office/powerpoint/2010/main" val="546964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3-17 at 11.11.0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4485268"/>
          </a:xfrm>
          <a:prstGeom prst="rect">
            <a:avLst/>
          </a:prstGeom>
        </p:spPr>
      </p:pic>
    </p:spTree>
    <p:extLst>
      <p:ext uri="{BB962C8B-B14F-4D97-AF65-F5344CB8AC3E}">
        <p14:creationId xmlns:p14="http://schemas.microsoft.com/office/powerpoint/2010/main" val="293959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p:cNvSpPr>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a:latin typeface="Calibri" charset="0"/>
              </a:rPr>
              <a:t>Influenza</a:t>
            </a:r>
          </a:p>
        </p:txBody>
      </p:sp>
      <p:sp>
        <p:nvSpPr>
          <p:cNvPr id="28" name="Content Placeholder 2"/>
          <p:cNvSpPr txBox="1">
            <a:spLocks/>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800100" indent="-342900"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90000"/>
              </a:lnSpc>
              <a:spcBef>
                <a:spcPct val="20000"/>
              </a:spcBef>
              <a:buFont typeface="Arial" charset="0"/>
              <a:buChar char="•"/>
            </a:pPr>
            <a:r>
              <a:rPr lang="en-US" sz="2800">
                <a:latin typeface="Calibri" charset="0"/>
              </a:rPr>
              <a:t>Segmented </a:t>
            </a:r>
            <a:r>
              <a:rPr lang="en-US" sz="2800"/>
              <a:t>RNA virus</a:t>
            </a:r>
          </a:p>
          <a:p>
            <a:pPr eaLnBrk="1" hangingPunct="1">
              <a:lnSpc>
                <a:spcPct val="90000"/>
              </a:lnSpc>
              <a:spcBef>
                <a:spcPct val="20000"/>
              </a:spcBef>
              <a:buFont typeface="Arial" charset="0"/>
              <a:buChar char="•"/>
            </a:pPr>
            <a:r>
              <a:rPr lang="en-US" sz="2700">
                <a:latin typeface="Calibri" charset="0"/>
              </a:rPr>
              <a:t>Orthomyxoviridae</a:t>
            </a:r>
          </a:p>
          <a:p>
            <a:pPr eaLnBrk="1" hangingPunct="1">
              <a:lnSpc>
                <a:spcPct val="90000"/>
              </a:lnSpc>
              <a:spcBef>
                <a:spcPct val="20000"/>
              </a:spcBef>
              <a:buFont typeface="Arial" charset="0"/>
              <a:buChar char="•"/>
            </a:pPr>
            <a:r>
              <a:rPr lang="en-US" sz="2700">
                <a:latin typeface="Calibri" charset="0"/>
              </a:rPr>
              <a:t>Contains 8 gene segments</a:t>
            </a:r>
          </a:p>
          <a:p>
            <a:pPr lvl="1" eaLnBrk="1" hangingPunct="1">
              <a:lnSpc>
                <a:spcPct val="90000"/>
              </a:lnSpc>
              <a:spcBef>
                <a:spcPct val="20000"/>
              </a:spcBef>
              <a:buFont typeface="Arial" charset="0"/>
              <a:buChar char="•"/>
            </a:pPr>
            <a:r>
              <a:rPr lang="en-US">
                <a:latin typeface="Calibri" charset="0"/>
              </a:rPr>
              <a:t>PB1, PB2, PA, HA, NP, NA, M, NS</a:t>
            </a:r>
          </a:p>
          <a:p>
            <a:pPr eaLnBrk="1" hangingPunct="1">
              <a:lnSpc>
                <a:spcPct val="90000"/>
              </a:lnSpc>
              <a:spcBef>
                <a:spcPct val="20000"/>
              </a:spcBef>
              <a:buFont typeface="Arial" charset="0"/>
              <a:buChar char="•"/>
            </a:pPr>
            <a:r>
              <a:rPr lang="en-US" sz="2700">
                <a:latin typeface="Calibri" charset="0"/>
              </a:rPr>
              <a:t>Coding for 10-13 proteins</a:t>
            </a:r>
          </a:p>
          <a:p>
            <a:pPr eaLnBrk="1" hangingPunct="1">
              <a:lnSpc>
                <a:spcPct val="90000"/>
              </a:lnSpc>
              <a:spcBef>
                <a:spcPct val="20000"/>
              </a:spcBef>
              <a:buFont typeface="Arial" charset="0"/>
              <a:buChar char="•"/>
            </a:pPr>
            <a:r>
              <a:rPr lang="en-US" sz="2700">
                <a:latin typeface="Calibri" charset="0"/>
              </a:rPr>
              <a:t>Classified based on HA and NA reactivity properties</a:t>
            </a:r>
          </a:p>
          <a:p>
            <a:pPr lvl="1" eaLnBrk="1" hangingPunct="1">
              <a:lnSpc>
                <a:spcPct val="90000"/>
              </a:lnSpc>
              <a:spcBef>
                <a:spcPct val="20000"/>
              </a:spcBef>
              <a:buFont typeface="Arial" charset="0"/>
              <a:buChar char="•"/>
            </a:pPr>
            <a:r>
              <a:rPr lang="en-US" sz="2700">
                <a:latin typeface="Calibri" charset="0"/>
              </a:rPr>
              <a:t>16 HA subtypes and 9 NA subtypes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6" descr="Flu_und_legende_color_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371600"/>
            <a:ext cx="7024688"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P1010004"/>
          <p:cNvPicPr>
            <a:picLocks noChangeAspect="1" noChangeArrowheads="1"/>
          </p:cNvPicPr>
          <p:nvPr/>
        </p:nvPicPr>
        <p:blipFill>
          <a:blip r:embed="rId3">
            <a:extLst>
              <a:ext uri="{28A0092B-C50C-407E-A947-70E740481C1C}">
                <a14:useLocalDpi xmlns:a14="http://schemas.microsoft.com/office/drawing/2010/main" val="0"/>
              </a:ext>
            </a:extLst>
          </a:blip>
          <a:srcRect l="1613" t="1613" b="6989"/>
          <a:stretch>
            <a:fillRect/>
          </a:stretch>
        </p:blipFill>
        <p:spPr bwMode="auto">
          <a:xfrm>
            <a:off x="-142875" y="-114300"/>
            <a:ext cx="9286875" cy="697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nfluenza_subtype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563" y="1841500"/>
            <a:ext cx="8016875" cy="317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531" name="TextBox 3"/>
          <p:cNvSpPr txBox="1">
            <a:spLocks noChangeArrowheads="1"/>
          </p:cNvSpPr>
          <p:nvPr/>
        </p:nvSpPr>
        <p:spPr bwMode="auto">
          <a:xfrm>
            <a:off x="4495800" y="6172200"/>
            <a:ext cx="426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Palese. Nature Medicine 2004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a:latin typeface="Calibri" charset="0"/>
              <a:ea typeface="ＭＳ Ｐゴシック" charset="0"/>
              <a:cs typeface="ＭＳ Ｐゴシック" charset="0"/>
            </a:endParaRPr>
          </a:p>
        </p:txBody>
      </p:sp>
      <p:pic>
        <p:nvPicPr>
          <p:cNvPr id="24579" name="Content Placeholder 3" descr="Pandemic generation Neuman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876300" y="1752600"/>
            <a:ext cx="7339013" cy="4191000"/>
          </a:xfrm>
        </p:spPr>
      </p:pic>
      <p:sp>
        <p:nvSpPr>
          <p:cNvPr id="24580" name="TextBox 3"/>
          <p:cNvSpPr txBox="1">
            <a:spLocks noChangeArrowheads="1"/>
          </p:cNvSpPr>
          <p:nvPr/>
        </p:nvSpPr>
        <p:spPr bwMode="auto">
          <a:xfrm>
            <a:off x="2819400" y="6172200"/>
            <a:ext cx="61833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Neumann, Noda and Kawaoka. Nature 2009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5" descr="Influenza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97138" y="1484313"/>
            <a:ext cx="4149725" cy="3889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atin typeface="Calibri" charset="0"/>
                <a:ea typeface="ＭＳ Ｐゴシック" charset="0"/>
                <a:cs typeface="ＭＳ Ｐゴシック" charset="0"/>
              </a:rPr>
              <a:t>Reassortment</a:t>
            </a:r>
          </a:p>
        </p:txBody>
      </p:sp>
      <p:pic>
        <p:nvPicPr>
          <p:cNvPr id="26627" name="Content Placeholder 3" descr="Influenza_geneticshift.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828925" y="1600200"/>
            <a:ext cx="3486150"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4634</TotalTime>
  <Words>832</Words>
  <Application>Microsoft Macintosh PowerPoint</Application>
  <PresentationFormat>On-screen Show (4:3)</PresentationFormat>
  <Paragraphs>65</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ＭＳ Ｐゴシック</vt:lpstr>
      <vt:lpstr>Arial</vt:lpstr>
      <vt:lpstr>Calibri</vt:lpstr>
      <vt:lpstr>msgothic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Reassortment</vt:lpstr>
      <vt:lpstr>PowerPoint Presentation</vt:lpstr>
      <vt:lpstr>PowerPoint Presentation</vt:lpstr>
      <vt:lpstr>PowerPoint Presentation</vt:lpstr>
      <vt:lpstr>PowerPoint Presentation</vt:lpstr>
      <vt:lpstr>H1N1pdm</vt:lpstr>
      <vt:lpstr>H1N1pdm</vt:lpstr>
      <vt:lpstr>PowerPoint Presentation</vt:lpstr>
      <vt:lpstr>6 Weeks after start of pandemic</vt:lpstr>
      <vt:lpstr>Back calculation method</vt:lpstr>
      <vt:lpstr>Back calculation method</vt:lpstr>
      <vt:lpstr>PowerPoint Presentation</vt:lpstr>
      <vt:lpstr>Back calculation method</vt:lpstr>
      <vt:lpstr>Epidemic timing</vt:lpstr>
      <vt:lpstr>R0</vt:lpstr>
      <vt:lpstr>R0</vt:lpstr>
      <vt:lpstr>Simple deterministic model</vt:lpstr>
      <vt:lpstr>PowerPoint Presentation</vt:lpstr>
    </vt:vector>
  </TitlesOfParts>
  <Company>The University of Hong Kong</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flow and competitive selection in Influenza A virus</dc:title>
  <dc:creator>Justin Bahl</dc:creator>
  <cp:lastModifiedBy>Justin Bahl</cp:lastModifiedBy>
  <cp:revision>202</cp:revision>
  <dcterms:created xsi:type="dcterms:W3CDTF">2009-09-22T13:55:55Z</dcterms:created>
  <dcterms:modified xsi:type="dcterms:W3CDTF">2019-09-15T21:38:59Z</dcterms:modified>
</cp:coreProperties>
</file>