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D228-15C4-43D2-A699-5762B5A42B9C}" type="datetimeFigureOut">
              <a:rPr lang="ru-RU" smtClean="0"/>
              <a:pPr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3EE7-4164-4D00-8FA8-6BB8D8D5B6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955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D228-15C4-43D2-A699-5762B5A42B9C}" type="datetimeFigureOut">
              <a:rPr lang="ru-RU" smtClean="0"/>
              <a:pPr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3EE7-4164-4D00-8FA8-6BB8D8D5B6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917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D228-15C4-43D2-A699-5762B5A42B9C}" type="datetimeFigureOut">
              <a:rPr lang="ru-RU" smtClean="0"/>
              <a:pPr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3EE7-4164-4D00-8FA8-6BB8D8D5B6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052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D228-15C4-43D2-A699-5762B5A42B9C}" type="datetimeFigureOut">
              <a:rPr lang="ru-RU" smtClean="0"/>
              <a:pPr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3EE7-4164-4D00-8FA8-6BB8D8D5B6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414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D228-15C4-43D2-A699-5762B5A42B9C}" type="datetimeFigureOut">
              <a:rPr lang="ru-RU" smtClean="0"/>
              <a:pPr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3EE7-4164-4D00-8FA8-6BB8D8D5B6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4982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D228-15C4-43D2-A699-5762B5A42B9C}" type="datetimeFigureOut">
              <a:rPr lang="ru-RU" smtClean="0"/>
              <a:pPr/>
              <a:t>03.07.2020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3EE7-4164-4D00-8FA8-6BB8D8D5B6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63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D228-15C4-43D2-A699-5762B5A42B9C}" type="datetimeFigureOut">
              <a:rPr lang="ru-RU" smtClean="0"/>
              <a:pPr/>
              <a:t>03.07.2020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3EE7-4164-4D00-8FA8-6BB8D8D5B6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0428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D228-15C4-43D2-A699-5762B5A42B9C}" type="datetimeFigureOut">
              <a:rPr lang="ru-RU" smtClean="0"/>
              <a:pPr/>
              <a:t>03.07.2020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3EE7-4164-4D00-8FA8-6BB8D8D5B6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995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D228-15C4-43D2-A699-5762B5A42B9C}" type="datetimeFigureOut">
              <a:rPr lang="ru-RU" smtClean="0"/>
              <a:pPr/>
              <a:t>03.07.2020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3EE7-4164-4D00-8FA8-6BB8D8D5B6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108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D228-15C4-43D2-A699-5762B5A42B9C}" type="datetimeFigureOut">
              <a:rPr lang="ru-RU" smtClean="0"/>
              <a:pPr/>
              <a:t>03.07.2020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3EE7-4164-4D00-8FA8-6BB8D8D5B6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113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D228-15C4-43D2-A699-5762B5A42B9C}" type="datetimeFigureOut">
              <a:rPr lang="ru-RU" smtClean="0"/>
              <a:pPr/>
              <a:t>03.07.2020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3EE7-4164-4D00-8FA8-6BB8D8D5B6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452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D228-15C4-43D2-A699-5762B5A42B9C}" type="datetimeFigureOut">
              <a:rPr lang="ru-RU" smtClean="0"/>
              <a:pPr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3EE7-4164-4D00-8FA8-6BB8D8D5B6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4872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1856" y="0"/>
            <a:ext cx="9144000" cy="2387600"/>
          </a:xfrm>
        </p:spPr>
        <p:txBody>
          <a:bodyPr/>
          <a:lstStyle/>
          <a:p>
            <a:r>
              <a:rPr lang="ru-RU" b="1" dirty="0" smtClean="0"/>
              <a:t>Защита курсовой работы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1856" y="2387600"/>
            <a:ext cx="9144000" cy="1655762"/>
          </a:xfrm>
        </p:spPr>
        <p:txBody>
          <a:bodyPr/>
          <a:lstStyle/>
          <a:p>
            <a:r>
              <a:rPr lang="ru-RU" dirty="0"/>
              <a:t>Тема </a:t>
            </a:r>
            <a:r>
              <a:rPr lang="ru-RU" u="sng" dirty="0"/>
              <a:t>«Программная реализация микропрограммного автомата с жесткой логикой: объединенная микропрограмма операций умножения и деления – вариант </a:t>
            </a:r>
            <a:r>
              <a:rPr lang="en-US" u="sng" dirty="0" smtClean="0"/>
              <a:t>1</a:t>
            </a:r>
            <a:r>
              <a:rPr lang="ru-RU" u="sng" dirty="0" smtClean="0"/>
              <a:t>»                                                               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53521" y="3784569"/>
            <a:ext cx="3004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Составил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Студент группы ИВТВМбд-21</a:t>
            </a:r>
          </a:p>
          <a:p>
            <a:pPr algn="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Бахматов Д.В.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867957" y="5181538"/>
            <a:ext cx="3190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Проверил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Ст. преподаватель кафедры ВТ</a:t>
            </a:r>
          </a:p>
          <a:p>
            <a:pPr algn="r"/>
            <a:r>
              <a:rPr lang="ru-RU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Лылова</a:t>
            </a:r>
            <a:r>
              <a:rPr lang="ru-RU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А. В.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5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микропрограммного автомата с жесткой логикой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5. Построение </a:t>
            </a:r>
            <a:r>
              <a:rPr lang="ru-RU" dirty="0" err="1" smtClean="0"/>
              <a:t>семиколоночной</a:t>
            </a:r>
            <a:r>
              <a:rPr lang="ru-RU" dirty="0" smtClean="0"/>
              <a:t> таблицы.</a:t>
            </a:r>
          </a:p>
          <a:p>
            <a:pPr marL="0" indent="0">
              <a:buNone/>
            </a:pPr>
            <a:r>
              <a:rPr lang="ru-RU" dirty="0" smtClean="0"/>
              <a:t>Функции возбуждения </a:t>
            </a:r>
            <a:r>
              <a:rPr lang="en-US" dirty="0" err="1" smtClean="0"/>
              <a:t>Wz</a:t>
            </a:r>
            <a:r>
              <a:rPr lang="en-US" dirty="0" smtClean="0"/>
              <a:t> </a:t>
            </a:r>
            <a:r>
              <a:rPr lang="ru-RU" dirty="0" smtClean="0"/>
              <a:t>– переход из 0 в 1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 –</a:t>
            </a:r>
            <a:r>
              <a:rPr lang="ru-RU" dirty="0" smtClean="0"/>
              <a:t> переход из 1 в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500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927463" y="0"/>
          <a:ext cx="10541726" cy="11736303"/>
        </p:xfrm>
        <a:graphic>
          <a:graphicData uri="http://schemas.openxmlformats.org/drawingml/2006/table">
            <a:tbl>
              <a:tblPr/>
              <a:tblGrid>
                <a:gridCol w="865777"/>
                <a:gridCol w="1848952"/>
                <a:gridCol w="960596"/>
                <a:gridCol w="1759776"/>
                <a:gridCol w="1913291"/>
                <a:gridCol w="1599489"/>
                <a:gridCol w="1593845"/>
              </a:tblGrid>
              <a:tr h="578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400" spc="-100" dirty="0" err="1">
                          <a:latin typeface="Times New Roman"/>
                          <a:ea typeface="Calibri"/>
                          <a:cs typeface="Times New Roman"/>
                        </a:rPr>
                        <a:t>Нач</a:t>
                      </a:r>
                      <a:r>
                        <a:rPr lang="ru-RU" sz="1800" b="1" kern="1400" spc="-100" dirty="0">
                          <a:latin typeface="Times New Roman"/>
                          <a:ea typeface="Calibri"/>
                          <a:cs typeface="Times New Roman"/>
                        </a:rPr>
                        <a:t>. сост.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00">
                          <a:latin typeface="Times New Roman"/>
                          <a:ea typeface="Calibri"/>
                          <a:cs typeface="Times New Roman"/>
                        </a:rPr>
                        <a:t>Код нач. состояния</a:t>
                      </a:r>
                      <a:br>
                        <a:rPr lang="ru-RU" sz="1800" b="1" kern="100"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800" b="1" kern="100">
                          <a:latin typeface="Times New Roman"/>
                          <a:ea typeface="Calibri"/>
                          <a:cs typeface="Times New Roman"/>
                        </a:rPr>
                        <a:t>a3a2a1a0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00">
                          <a:latin typeface="Times New Roman"/>
                          <a:ea typeface="Calibri"/>
                          <a:cs typeface="Times New Roman"/>
                        </a:rPr>
                        <a:t>Кон. сост.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00">
                          <a:latin typeface="Times New Roman"/>
                          <a:ea typeface="Calibri"/>
                          <a:cs typeface="Times New Roman"/>
                        </a:rPr>
                        <a:t>Код кон. состояния</a:t>
                      </a:r>
                      <a:br>
                        <a:rPr lang="ru-RU" sz="1800" b="1" kern="100"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en-US" sz="1800" b="1" kern="100">
                          <a:latin typeface="Times New Roman"/>
                          <a:ea typeface="Calibri"/>
                          <a:cs typeface="Times New Roman"/>
                        </a:rPr>
                        <a:t>a3a2a1a0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00">
                          <a:latin typeface="Times New Roman"/>
                          <a:ea typeface="Calibri"/>
                          <a:cs typeface="Times New Roman"/>
                        </a:rPr>
                        <a:t>Входные сигналы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00">
                          <a:latin typeface="Times New Roman"/>
                          <a:ea typeface="Calibri"/>
                          <a:cs typeface="Times New Roman"/>
                        </a:rPr>
                        <a:t>Вых.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00">
                          <a:latin typeface="Times New Roman"/>
                          <a:ea typeface="Calibri"/>
                          <a:cs typeface="Times New Roman"/>
                        </a:rPr>
                        <a:t>сигналы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00">
                          <a:latin typeface="Times New Roman"/>
                          <a:ea typeface="Calibri"/>
                          <a:cs typeface="Times New Roman"/>
                        </a:rPr>
                        <a:t>Функц.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00">
                          <a:latin typeface="Times New Roman"/>
                          <a:ea typeface="Calibri"/>
                          <a:cs typeface="Times New Roman"/>
                        </a:rPr>
                        <a:t>возбужд.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ru-RU" sz="1800" kern="1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0000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0001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w0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000</a:t>
                      </a:r>
                      <a:r>
                        <a:rPr lang="ru-RU" sz="1800" kern="1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S9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1001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x2vx3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w0w3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0001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0010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u0w1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0010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0011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y3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w0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0011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x4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y4,y5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u0u1w2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0011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S0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0000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!x4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y15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u0u1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S5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0101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x5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y6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w0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S5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0101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!x5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w0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S5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0101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S6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y7y4y8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u0w1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S6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!x6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u1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S6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S7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x6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y9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w0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8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S7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S8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x1x7v!x1x2x8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y10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u0u1u2w3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8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S7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S8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x1!x7v!x1x2!x8v!x1!x2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u0u1u2w3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S8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0000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!x9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u3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S8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0000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x9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u3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S9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1001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x2vx3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y12y5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u0w1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y6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w0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!x10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w0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y13y14y8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u0u1w2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!x6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u2w1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S7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0111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x6!x2x4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y9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u3w0w1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S8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x6x2x8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y10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u2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S8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x6x2!x8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u2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S8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1000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x6x10!x8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u2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S12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S0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0000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x6!x2!x4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Calibri"/>
                          <a:cs typeface="Times New Roman"/>
                        </a:rPr>
                        <a:t>y15</a:t>
                      </a:r>
                      <a:endParaRPr lang="ru-RU" sz="18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Calibri"/>
                          <a:cs typeface="Times New Roman"/>
                        </a:rPr>
                        <a:t>u2u3</a:t>
                      </a:r>
                      <a:endParaRPr lang="ru-RU" sz="18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629" marR="39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66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микропрограммного автомата с жесткой логикой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200" b="1" dirty="0" smtClean="0"/>
              <a:t>6. Построение логических функций выхода</a:t>
            </a:r>
            <a:r>
              <a:rPr lang="ru-RU" sz="4200" b="1" dirty="0"/>
              <a:t> </a:t>
            </a:r>
            <a:r>
              <a:rPr lang="ru-RU" sz="4200" b="1" dirty="0" smtClean="0"/>
              <a:t>и возбуждения</a:t>
            </a:r>
            <a:r>
              <a:rPr lang="en-US" sz="4200" b="1" dirty="0" smtClean="0"/>
              <a:t>:</a:t>
            </a:r>
          </a:p>
          <a:p>
            <a:r>
              <a:rPr lang="en-US" dirty="0" smtClean="0"/>
              <a:t>y1 = !a3!a2!a1!a0x1 v !a3!a2!a1!a0x2 v !a3!a2!a1!a0x3</a:t>
            </a:r>
            <a:endParaRPr lang="ru-RU" dirty="0" smtClean="0"/>
          </a:p>
          <a:p>
            <a:r>
              <a:rPr lang="en-US" dirty="0" smtClean="0"/>
              <a:t>y2 = !a3!a2!a1a0x1 v !a3a2!a1!a0!x5</a:t>
            </a:r>
            <a:endParaRPr lang="ru-RU" dirty="0" smtClean="0"/>
          </a:p>
          <a:p>
            <a:r>
              <a:rPr lang="en-US" dirty="0" smtClean="0"/>
              <a:t>y3 = !a3!a2a1!a0</a:t>
            </a:r>
            <a:endParaRPr lang="ru-RU" dirty="0" smtClean="0"/>
          </a:p>
          <a:p>
            <a:r>
              <a:rPr lang="en-US" dirty="0" smtClean="0"/>
              <a:t>y4 = !a3a2!a1a0 v !a3!a2a1a0x4</a:t>
            </a:r>
            <a:endParaRPr lang="ru-RU" dirty="0" smtClean="0"/>
          </a:p>
          <a:p>
            <a:r>
              <a:rPr lang="en-US" dirty="0" smtClean="0"/>
              <a:t>y5 = !a3!a2a1a0x4 v a3!a2!a1a0x2 v a3!a2!a1a0x3</a:t>
            </a:r>
            <a:endParaRPr lang="ru-RU" dirty="0" smtClean="0"/>
          </a:p>
          <a:p>
            <a:r>
              <a:rPr lang="en-US" dirty="0" smtClean="0"/>
              <a:t>y6 = !a3a2!a1!a0x5 v a3!a2a1!a0x10</a:t>
            </a:r>
            <a:endParaRPr lang="ru-RU" dirty="0" smtClean="0"/>
          </a:p>
          <a:p>
            <a:r>
              <a:rPr lang="en-US" dirty="0" smtClean="0"/>
              <a:t>y7 = !a3a2!a1a0</a:t>
            </a:r>
            <a:endParaRPr lang="ru-RU" dirty="0" smtClean="0"/>
          </a:p>
          <a:p>
            <a:r>
              <a:rPr lang="en-US" dirty="0" smtClean="0"/>
              <a:t>y8 = !a3a2!a1a0 v a3!a2a1a0</a:t>
            </a:r>
            <a:endParaRPr lang="ru-RU" dirty="0" smtClean="0"/>
          </a:p>
          <a:p>
            <a:r>
              <a:rPr lang="en-US" dirty="0" smtClean="0"/>
              <a:t>y9 = !a3a2a1!a0x6 v a3a2!a1!a0x6!x2x4</a:t>
            </a:r>
            <a:endParaRPr lang="ru-RU" dirty="0" smtClean="0"/>
          </a:p>
          <a:p>
            <a:r>
              <a:rPr lang="en-US" dirty="0" smtClean="0"/>
              <a:t>y10 = !a3a2a1a0x1x7 v !a3a2a1a0!x1x2x8 v a3a2!a1!a0x6x2x8</a:t>
            </a:r>
            <a:endParaRPr lang="ru-RU" dirty="0" smtClean="0"/>
          </a:p>
          <a:p>
            <a:r>
              <a:rPr lang="en-US" dirty="0" smtClean="0"/>
              <a:t>y11 = a3!a2!a1!a0x9</a:t>
            </a:r>
            <a:endParaRPr lang="ru-RU" dirty="0" smtClean="0"/>
          </a:p>
          <a:p>
            <a:r>
              <a:rPr lang="en-US" dirty="0" smtClean="0"/>
              <a:t>y12 = a3!a2!a1a0x2 v a3!a2!a1a0x3</a:t>
            </a:r>
            <a:endParaRPr lang="ru-RU" dirty="0" smtClean="0"/>
          </a:p>
          <a:p>
            <a:r>
              <a:rPr lang="en-US" dirty="0" smtClean="0"/>
              <a:t>y13 = a3!a2a1a0</a:t>
            </a:r>
            <a:endParaRPr lang="ru-RU" dirty="0" smtClean="0"/>
          </a:p>
          <a:p>
            <a:r>
              <a:rPr lang="en-US" dirty="0" smtClean="0"/>
              <a:t>y14 = a3!a2a1a0</a:t>
            </a:r>
            <a:endParaRPr lang="ru-RU" dirty="0" smtClean="0"/>
          </a:p>
          <a:p>
            <a:r>
              <a:rPr lang="en-US" dirty="0" smtClean="0"/>
              <a:t>y15 = !a3!a2a1a0!x4 v a3a2!a1!a0x6!x2!x4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67466" y="1892839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w0 = !a3!a2!a1!a0x1 v !a3a2!a1!a0x5 v a3!a2a1!a0x10 v a3!a2a1!a0!x10 v a3a2!a1!a0x6!x2x4 v !a3!a2!a1!a0x2 v !a3!a2!a1!a0x3 v !a3!a2a1!a0 v !a3a2!a1!a0!x5 v !a3a2a1!a0x6</a:t>
            </a:r>
            <a:endParaRPr lang="ru-RU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w1 = !a3a2!a1a0 v a3!a2!a1a0x2 v a3!a2!a1a0x3 v a3a2!a1!a0!x6 v a3a2!a1!a0x6!x2x4</a:t>
            </a:r>
            <a:endParaRPr lang="ru-RU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w2 = !a3!a2a1a0x4 v a3!a2a1a0</a:t>
            </a:r>
            <a:endParaRPr lang="ru-RU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w3 = !a3!a2!a1!a0x2 v !a3!a2!a1!a0x3 v !a3a2a1a0x1!x7 v !a3a2a1a0x1x2!x8 v !a3a2a1a0!x1!x2 v !a3a2a1a0x1x7 v !a3a2a1a0!x1x2x8</a:t>
            </a:r>
            <a:endParaRPr lang="ru-RU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 </a:t>
            </a:r>
            <a:endParaRPr lang="ru-RU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u0 = !a3!a2a1a0x4 v !a3!a2a1a0!x4 v !a3a2!a1a0 v !a3a2a1a0x1x7 v !a3a2a1a0!x1x2x8 v !a3a2a1a0x1!x7 v !a3a2a1a0x1x2!x8 v !a3a2a1a0!x1!x2 v a3!a2a1a0 v a3!a2!a1a0x2 v a3!a2!a1a0x3 v !a3!a2!a1a0x1</a:t>
            </a:r>
            <a:endParaRPr lang="ru-RU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u1 = !a3!a2a1a0x4 v !a3!a2a1a0!x4 v !a3a2a1!a0!x6 v !a3a2a1a0x1x7 v !a3a2a1a0!x1x2x8 v !a3a2a1a0x1!x7 v !a3a2a1a0x1x2!x8 v !a3a2a1a0!x1!x2 v a3!a2a1a0</a:t>
            </a:r>
            <a:endParaRPr lang="ru-RU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u2 = !a3a2a1a0x1x7 v !a3a2a1a0!x1x2x8 v !a3a2a1a0x1!x7 v !a3a2a1a0x1x2!x8 v !a3a2a1a0!x1!x2 v a3a2!a1!a0!x6 v a3a2!a1!a0x6x2x8 v a3a2!a1!a0x6x10!x8 v a3a2!a1!a0x6!x2!x4 v a3a2!a1!a0x6x2!x8</a:t>
            </a:r>
            <a:endParaRPr lang="ru-RU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u3 = a3!a2!a1!a0!x9 v a3a2!a1!a0x6!x2x4 v a3a2!a1!a0x6!x2!x4 v a3!a2!a1!a0x9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xmlns="" val="16412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микропрограммного автомата с жесткой логикой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200" smtClean="0"/>
              <a:t>Троичные </a:t>
            </a:r>
            <a:r>
              <a:rPr lang="ru-RU" sz="3200" dirty="0" smtClean="0"/>
              <a:t>матрицы строятся на основе минимизированных логических выражений</a:t>
            </a:r>
          </a:p>
          <a:p>
            <a:r>
              <a:rPr lang="en-US" dirty="0" smtClean="0"/>
              <a:t>y</a:t>
            </a:r>
            <a:r>
              <a:rPr lang="ru-RU" dirty="0" smtClean="0"/>
              <a:t>1 = [0000---------1, 0000--------1-, 0000-------1--]</a:t>
            </a:r>
          </a:p>
          <a:p>
            <a:r>
              <a:rPr lang="en-US" dirty="0" smtClean="0"/>
              <a:t>y</a:t>
            </a:r>
            <a:r>
              <a:rPr lang="ru-RU" dirty="0" smtClean="0"/>
              <a:t>2 = [0001---------1, 0110-----0----]</a:t>
            </a:r>
          </a:p>
          <a:p>
            <a:r>
              <a:rPr lang="en-US" dirty="0" smtClean="0"/>
              <a:t>y3 = [0010----------]</a:t>
            </a:r>
            <a:endParaRPr lang="ru-RU" dirty="0" smtClean="0"/>
          </a:p>
          <a:p>
            <a:r>
              <a:rPr lang="en-US" dirty="0" smtClean="0"/>
              <a:t>y4 = [0101----------, 0011------1---]</a:t>
            </a:r>
            <a:endParaRPr lang="ru-RU" dirty="0" smtClean="0"/>
          </a:p>
          <a:p>
            <a:r>
              <a:rPr lang="en-US" dirty="0" smtClean="0"/>
              <a:t>y5 = [0011------1---, 1000--------1-, 1000-------1--]</a:t>
            </a:r>
            <a:endParaRPr lang="ru-RU" dirty="0" smtClean="0"/>
          </a:p>
          <a:p>
            <a:r>
              <a:rPr lang="en-US" dirty="0" smtClean="0"/>
              <a:t>y6 = [0100-----1----, 10101---------]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w0 = [0000---------1, 0001---------1, 0100-----1----, 1000-1--------, 10101---------, 10100---------, 1100----1-1-0-]</a:t>
            </a:r>
            <a:endParaRPr lang="ru-RU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422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формата протокола входных и выходных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Входные данные</a:t>
            </a:r>
            <a:r>
              <a:rPr lang="en-US" dirty="0" smtClean="0"/>
              <a:t>: </a:t>
            </a:r>
            <a:r>
              <a:rPr lang="ru-RU" dirty="0" smtClean="0"/>
              <a:t>входные сигналы </a:t>
            </a:r>
            <a:r>
              <a:rPr lang="en-US" dirty="0" smtClean="0"/>
              <a:t>x1-x10, </a:t>
            </a:r>
            <a:r>
              <a:rPr lang="ru-RU" dirty="0" smtClean="0"/>
              <a:t>значение 0 либо 1</a:t>
            </a:r>
            <a:r>
              <a:rPr lang="en-US" dirty="0" smtClean="0"/>
              <a:t>;</a:t>
            </a:r>
          </a:p>
          <a:p>
            <a:r>
              <a:rPr lang="ru-RU" dirty="0" smtClean="0"/>
              <a:t>Значение выбора способа задания функций переходов и выходов 1 – метод троичной матрицы</a:t>
            </a:r>
          </a:p>
          <a:p>
            <a:r>
              <a:rPr lang="ru-RU" dirty="0" smtClean="0"/>
              <a:t>2- метод логических выражений</a:t>
            </a:r>
          </a:p>
          <a:p>
            <a:r>
              <a:rPr lang="ru-RU" dirty="0" smtClean="0"/>
              <a:t>Вывод результатов каждого состояния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State</a:t>
            </a:r>
            <a:r>
              <a:rPr lang="ru-RU" dirty="0" smtClean="0"/>
              <a:t> =</a:t>
            </a:r>
            <a:r>
              <a:rPr lang="en-US" dirty="0" smtClean="0"/>
              <a:t> </a:t>
            </a:r>
            <a:r>
              <a:rPr lang="en-US" dirty="0"/>
              <a:t>S0</a:t>
            </a:r>
          </a:p>
          <a:p>
            <a:pPr marL="0" indent="0">
              <a:buNone/>
            </a:pPr>
            <a:r>
              <a:rPr lang="en-US" dirty="0" smtClean="0"/>
              <a:t>Y</a:t>
            </a:r>
            <a:r>
              <a:rPr lang="ru-RU" dirty="0" smtClean="0"/>
              <a:t>(</a:t>
            </a:r>
            <a:r>
              <a:rPr lang="en-US" dirty="0" smtClean="0"/>
              <a:t>y</a:t>
            </a:r>
            <a:r>
              <a:rPr lang="ru-RU" dirty="0" smtClean="0"/>
              <a:t>15-</a:t>
            </a:r>
            <a:r>
              <a:rPr lang="en-US" dirty="0" smtClean="0"/>
              <a:t>y1</a:t>
            </a:r>
            <a:r>
              <a:rPr lang="ru-RU" dirty="0" smtClean="0"/>
              <a:t>) =</a:t>
            </a:r>
            <a:r>
              <a:rPr lang="en-US" dirty="0" smtClean="0"/>
              <a:t> 000000000000000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Code</a:t>
            </a:r>
            <a:r>
              <a:rPr lang="ru-RU" dirty="0" smtClean="0"/>
              <a:t> = </a:t>
            </a:r>
            <a:r>
              <a:rPr lang="en-US" dirty="0" smtClean="0"/>
              <a:t>0000</a:t>
            </a:r>
          </a:p>
          <a:p>
            <a:pPr marL="0" indent="0">
              <a:buNone/>
            </a:pPr>
            <a:r>
              <a:rPr lang="ru-RU" dirty="0" smtClean="0"/>
              <a:t>Вывод времени выполнения программы</a:t>
            </a:r>
            <a:r>
              <a:rPr lang="en-US" dirty="0" smtClean="0"/>
              <a:t>: </a:t>
            </a:r>
            <a:r>
              <a:rPr lang="ru-RU" dirty="0" smtClean="0"/>
              <a:t>20</a:t>
            </a:r>
            <a:r>
              <a:rPr lang="en-US" dirty="0" smtClean="0"/>
              <a:t>.54 </a:t>
            </a:r>
            <a:r>
              <a:rPr lang="en-US" dirty="0"/>
              <a:t>ms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478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892175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Разработка интерпретатора микропрограммного автомата</a:t>
            </a:r>
            <a:endParaRPr lang="ru-RU" sz="32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6971" y="1052512"/>
            <a:ext cx="4376239" cy="536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642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892175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Разработка интерпретатора микропрограммного автомата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03891" y="803245"/>
            <a:ext cx="8571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50152" y="799171"/>
            <a:ext cx="6671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4344" y="893808"/>
            <a:ext cx="3019425" cy="571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727899" y="863349"/>
            <a:ext cx="2826889" cy="5694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940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300" y="98425"/>
            <a:ext cx="11379200" cy="739775"/>
          </a:xfrm>
        </p:spPr>
        <p:txBody>
          <a:bodyPr>
            <a:normAutofit/>
          </a:bodyPr>
          <a:lstStyle/>
          <a:p>
            <a:pPr lvl="3"/>
            <a:r>
              <a:rPr lang="ru-RU" sz="2800" b="1" dirty="0" smtClean="0"/>
              <a:t>Разработка интерпретатора микропрограммного автомата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" y="718457"/>
            <a:ext cx="54733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void v9Miliv1_logic()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auto begin = </a:t>
            </a:r>
            <a:r>
              <a:rPr lang="en-US" sz="1400" dirty="0" err="1" smtClean="0"/>
              <a:t>chrono</a:t>
            </a:r>
            <a:r>
              <a:rPr lang="en-US" sz="1400" dirty="0" smtClean="0"/>
              <a:t>::</a:t>
            </a:r>
            <a:r>
              <a:rPr lang="en-US" sz="1400" dirty="0" err="1" smtClean="0"/>
              <a:t>high_resolution_clock</a:t>
            </a:r>
            <a:r>
              <a:rPr lang="en-US" sz="1400" dirty="0" smtClean="0"/>
              <a:t>::now();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ZeroBoolArray</a:t>
            </a:r>
            <a:r>
              <a:rPr lang="en-US" sz="1400" dirty="0" smtClean="0"/>
              <a:t>(y, 15);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ZeroBoolArray</a:t>
            </a:r>
            <a:r>
              <a:rPr lang="en-US" sz="1400" dirty="0" smtClean="0"/>
              <a:t>(a, 4);</a:t>
            </a:r>
          </a:p>
          <a:p>
            <a:r>
              <a:rPr lang="en-US" sz="1400" dirty="0" smtClean="0"/>
              <a:t>	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20; </a:t>
            </a:r>
            <a:r>
              <a:rPr lang="en-US" sz="1400" dirty="0" err="1" smtClean="0"/>
              <a:t>i</a:t>
            </a:r>
            <a:r>
              <a:rPr lang="en-US" sz="1400" dirty="0" smtClean="0"/>
              <a:t>++)</a:t>
            </a:r>
          </a:p>
          <a:p>
            <a:r>
              <a:rPr lang="en-US" sz="1400" dirty="0" smtClean="0"/>
              <a:t>	{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"State = ";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OutputName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"Y(y15 - y1) = ";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OutputBool</a:t>
            </a:r>
            <a:r>
              <a:rPr lang="en-US" sz="1400" dirty="0" smtClean="0"/>
              <a:t>(y, 15);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"Code(a3 - a0) = ";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OutputBool</a:t>
            </a:r>
            <a:r>
              <a:rPr lang="en-US" sz="1400" dirty="0" smtClean="0"/>
              <a:t>(a, 4);</a:t>
            </a:r>
          </a:p>
          <a:p>
            <a:r>
              <a:rPr lang="en-US" sz="1400" dirty="0" smtClean="0"/>
              <a:t>		if (</a:t>
            </a:r>
            <a:r>
              <a:rPr lang="en-US" sz="1400" dirty="0" err="1" smtClean="0"/>
              <a:t>CycleFlag</a:t>
            </a:r>
            <a:r>
              <a:rPr lang="en-US" sz="1400" dirty="0" smtClean="0"/>
              <a:t> == 1)</a:t>
            </a:r>
          </a:p>
          <a:p>
            <a:r>
              <a:rPr lang="en-US" sz="1400" dirty="0" smtClean="0"/>
              <a:t>		{</a:t>
            </a:r>
          </a:p>
          <a:p>
            <a:r>
              <a:rPr lang="en-US" sz="1400" dirty="0" smtClean="0"/>
              <a:t>			</a:t>
            </a:r>
            <a:r>
              <a:rPr lang="en-US" sz="1400" dirty="0" err="1" smtClean="0"/>
              <a:t>CycleFlag</a:t>
            </a:r>
            <a:r>
              <a:rPr lang="en-US" sz="1400" dirty="0" smtClean="0"/>
              <a:t> = 0;</a:t>
            </a:r>
          </a:p>
          <a:p>
            <a:r>
              <a:rPr lang="en-US" sz="1400" dirty="0" smtClean="0"/>
              <a:t>		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"\</a:t>
            </a:r>
            <a:r>
              <a:rPr lang="en-US" sz="1400" dirty="0" err="1" smtClean="0"/>
              <a:t>nCycle</a:t>
            </a:r>
            <a:r>
              <a:rPr lang="en-US" sz="1400" dirty="0" smtClean="0"/>
              <a:t>\n";</a:t>
            </a:r>
          </a:p>
          <a:p>
            <a:r>
              <a:rPr lang="en-US" sz="1400" dirty="0" smtClean="0"/>
              <a:t>			break;</a:t>
            </a:r>
          </a:p>
          <a:p>
            <a:r>
              <a:rPr lang="en-US" sz="1400" dirty="0" smtClean="0"/>
              <a:t>		}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LogicYWU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ChangeA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</a:t>
            </a:r>
            <a:r>
              <a:rPr lang="en-US" sz="1400" dirty="0" err="1" smtClean="0"/>
              <a:t>endl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	auto end = </a:t>
            </a:r>
            <a:r>
              <a:rPr lang="en-US" sz="1400" dirty="0" err="1" smtClean="0"/>
              <a:t>chrono</a:t>
            </a:r>
            <a:r>
              <a:rPr lang="en-US" sz="1400" dirty="0" smtClean="0"/>
              <a:t>::</a:t>
            </a:r>
            <a:r>
              <a:rPr lang="en-US" sz="1400" dirty="0" err="1" smtClean="0"/>
              <a:t>high_resolution_clock</a:t>
            </a:r>
            <a:r>
              <a:rPr lang="en-US" sz="1400" dirty="0" smtClean="0"/>
              <a:t>::now();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</a:t>
            </a:r>
            <a:r>
              <a:rPr lang="en-US" sz="1400" dirty="0" err="1" smtClean="0"/>
              <a:t>chrono</a:t>
            </a:r>
            <a:r>
              <a:rPr lang="en-US" sz="1400" dirty="0" smtClean="0"/>
              <a:t>::</a:t>
            </a:r>
            <a:r>
              <a:rPr lang="en-US" sz="1400" dirty="0" err="1" smtClean="0"/>
              <a:t>duration_cast</a:t>
            </a:r>
            <a:r>
              <a:rPr lang="en-US" sz="1400" dirty="0" smtClean="0"/>
              <a:t>&lt;</a:t>
            </a:r>
            <a:r>
              <a:rPr lang="en-US" sz="1400" dirty="0" err="1" smtClean="0"/>
              <a:t>chrono</a:t>
            </a:r>
            <a:r>
              <a:rPr lang="en-US" sz="1400" dirty="0" smtClean="0"/>
              <a:t>::nanoseconds&gt;(end - begin).count() / 1000000 &lt;&lt; "ms" &lt;&lt; </a:t>
            </a:r>
            <a:r>
              <a:rPr lang="en-US" sz="1400" dirty="0" err="1" smtClean="0"/>
              <a:t>endl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}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86994" y="727068"/>
            <a:ext cx="6096000" cy="76636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void v9Mili_matrix()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	auto begin = </a:t>
            </a:r>
            <a:r>
              <a:rPr lang="en-US" sz="1200" dirty="0" err="1" smtClean="0"/>
              <a:t>chrono</a:t>
            </a:r>
            <a:r>
              <a:rPr lang="en-US" sz="1200" dirty="0" smtClean="0"/>
              <a:t>::</a:t>
            </a:r>
            <a:r>
              <a:rPr lang="en-US" sz="1200" dirty="0" err="1" smtClean="0"/>
              <a:t>high_resolution_clock</a:t>
            </a:r>
            <a:r>
              <a:rPr lang="en-US" sz="1200" dirty="0" smtClean="0"/>
              <a:t>::now();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ZeroBoolArray</a:t>
            </a:r>
            <a:r>
              <a:rPr lang="en-US" sz="1200" dirty="0" smtClean="0"/>
              <a:t>(a, 4);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"State = ";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OutputName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"Y(y15 - y1) = ";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OutputBool</a:t>
            </a:r>
            <a:r>
              <a:rPr lang="en-US" sz="1200" dirty="0" smtClean="0"/>
              <a:t>(y, 15);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"Code(a3 - a0) = ";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OutputBool</a:t>
            </a:r>
            <a:r>
              <a:rPr lang="en-US" sz="1200" dirty="0" smtClean="0"/>
              <a:t>(a, 4);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ZeroBoolArray</a:t>
            </a:r>
            <a:r>
              <a:rPr lang="en-US" sz="1200" dirty="0" smtClean="0"/>
              <a:t>(y, 15);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ZeroBoolArray</a:t>
            </a:r>
            <a:r>
              <a:rPr lang="en-US" sz="1200" dirty="0" smtClean="0"/>
              <a:t>(w, 4);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ZeroBoolArray</a:t>
            </a:r>
            <a:r>
              <a:rPr lang="en-US" sz="1200" dirty="0" smtClean="0"/>
              <a:t>(u, 4);</a:t>
            </a:r>
          </a:p>
          <a:p>
            <a:r>
              <a:rPr lang="en-US" sz="1200" dirty="0" smtClean="0"/>
              <a:t>	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20; </a:t>
            </a:r>
            <a:r>
              <a:rPr lang="en-US" sz="1200" dirty="0" err="1" smtClean="0"/>
              <a:t>i</a:t>
            </a:r>
            <a:r>
              <a:rPr lang="en-US" sz="1200" dirty="0" smtClean="0"/>
              <a:t>++)</a:t>
            </a:r>
          </a:p>
          <a:p>
            <a:r>
              <a:rPr lang="en-US" sz="1200" dirty="0" smtClean="0"/>
              <a:t>	{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MergeAX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FindYWU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ChangeA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"State = ";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OutputName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"Y(y15 - y1) = ";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OutputBool</a:t>
            </a:r>
            <a:r>
              <a:rPr lang="en-US" sz="1200" dirty="0" smtClean="0"/>
              <a:t>(y, 15);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"Code(a3 - a0) = ";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OutputBool</a:t>
            </a:r>
            <a:r>
              <a:rPr lang="en-US" sz="1200" dirty="0" smtClean="0"/>
              <a:t>(a, 4);</a:t>
            </a:r>
          </a:p>
          <a:p>
            <a:r>
              <a:rPr lang="en-US" sz="1200" dirty="0" smtClean="0"/>
              <a:t>		if (</a:t>
            </a:r>
            <a:r>
              <a:rPr lang="en-US" sz="1200" dirty="0" err="1" smtClean="0"/>
              <a:t>CycleFlag</a:t>
            </a:r>
            <a:r>
              <a:rPr lang="en-US" sz="1200" dirty="0" smtClean="0"/>
              <a:t> == 1)</a:t>
            </a:r>
          </a:p>
          <a:p>
            <a:r>
              <a:rPr lang="en-US" sz="1200" dirty="0" smtClean="0"/>
              <a:t>		{</a:t>
            </a:r>
          </a:p>
          <a:p>
            <a:r>
              <a:rPr lang="en-US" sz="1200" dirty="0" smtClean="0"/>
              <a:t>			</a:t>
            </a:r>
            <a:r>
              <a:rPr lang="en-US" sz="1200" dirty="0" err="1" smtClean="0"/>
              <a:t>CycleFlag</a:t>
            </a:r>
            <a:r>
              <a:rPr lang="en-US" sz="1200" dirty="0" smtClean="0"/>
              <a:t> = 0;</a:t>
            </a:r>
          </a:p>
          <a:p>
            <a:r>
              <a:rPr lang="en-US" sz="1200" dirty="0" smtClean="0"/>
              <a:t>		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"\</a:t>
            </a:r>
            <a:r>
              <a:rPr lang="en-US" sz="1200" dirty="0" err="1" smtClean="0"/>
              <a:t>nCycle</a:t>
            </a:r>
            <a:r>
              <a:rPr lang="en-US" sz="1200" dirty="0" smtClean="0"/>
              <a:t>\n";</a:t>
            </a:r>
          </a:p>
          <a:p>
            <a:r>
              <a:rPr lang="en-US" sz="1200" dirty="0" smtClean="0"/>
              <a:t>			break;</a:t>
            </a:r>
          </a:p>
          <a:p>
            <a:r>
              <a:rPr lang="en-US" sz="1200" dirty="0" smtClean="0"/>
              <a:t>		}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ZeroBoolArray</a:t>
            </a:r>
            <a:r>
              <a:rPr lang="en-US" sz="1200" dirty="0" smtClean="0"/>
              <a:t>(y, 15);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ZeroBoolArray</a:t>
            </a:r>
            <a:r>
              <a:rPr lang="en-US" sz="1200" dirty="0" smtClean="0"/>
              <a:t>(w, 4);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ZeroBoolArray</a:t>
            </a:r>
            <a:r>
              <a:rPr lang="en-US" sz="1200" dirty="0" smtClean="0"/>
              <a:t>(u, 4);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/>
              <a:t>	}</a:t>
            </a:r>
          </a:p>
          <a:p>
            <a:r>
              <a:rPr lang="en-US" sz="1200" dirty="0" smtClean="0"/>
              <a:t>	auto end = </a:t>
            </a:r>
            <a:r>
              <a:rPr lang="en-US" sz="1200" dirty="0" err="1" smtClean="0"/>
              <a:t>chrono</a:t>
            </a:r>
            <a:r>
              <a:rPr lang="en-US" sz="1200" dirty="0" smtClean="0"/>
              <a:t>::</a:t>
            </a:r>
            <a:r>
              <a:rPr lang="en-US" sz="1200" dirty="0" err="1" smtClean="0"/>
              <a:t>high_resolution_clock</a:t>
            </a:r>
            <a:r>
              <a:rPr lang="en-US" sz="1200" dirty="0" smtClean="0"/>
              <a:t>::now();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chrono</a:t>
            </a:r>
            <a:r>
              <a:rPr lang="en-US" sz="1200" dirty="0" smtClean="0"/>
              <a:t>::</a:t>
            </a:r>
            <a:r>
              <a:rPr lang="en-US" sz="1200" dirty="0" err="1" smtClean="0"/>
              <a:t>duration_cast</a:t>
            </a:r>
            <a:r>
              <a:rPr lang="en-US" sz="1200" dirty="0" smtClean="0"/>
              <a:t>&lt;</a:t>
            </a:r>
            <a:r>
              <a:rPr lang="en-US" sz="1200" dirty="0" err="1" smtClean="0"/>
              <a:t>chrono</a:t>
            </a:r>
            <a:r>
              <a:rPr lang="en-US" sz="1200" dirty="0" smtClean="0"/>
              <a:t>::nanoseconds&gt;(end - begin).count() / 1000000 &lt;&lt; "ms"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31759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2175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Разработка рабочей нагрузки</a:t>
            </a:r>
            <a:endParaRPr lang="ru-RU" sz="32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81052" y="757642"/>
          <a:ext cx="7837715" cy="6400800"/>
        </p:xfrm>
        <a:graphic>
          <a:graphicData uri="http://schemas.openxmlformats.org/drawingml/2006/table">
            <a:tbl>
              <a:tblPr/>
              <a:tblGrid>
                <a:gridCol w="2078530"/>
                <a:gridCol w="5759185"/>
              </a:tblGrid>
              <a:tr h="5630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 dirty="0">
                          <a:latin typeface="Times New Roman"/>
                          <a:ea typeface="Calibri"/>
                          <a:cs typeface="Times New Roman"/>
                        </a:rPr>
                        <a:t>Входные сигналы</a:t>
                      </a:r>
                      <a:endParaRPr lang="ru-RU" sz="1400" kern="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Calibri"/>
                          <a:cs typeface="Times New Roman"/>
                        </a:rPr>
                        <a:t>x1x2x3x4x5x6x7x8x9x10</a:t>
                      </a:r>
                      <a:endParaRPr lang="ru-RU" sz="14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>
                          <a:latin typeface="Times New Roman"/>
                          <a:ea typeface="Calibri"/>
                          <a:cs typeface="Times New Roman"/>
                        </a:rPr>
                        <a:t>Ожидаемая работа программы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latin typeface="Times New Roman"/>
                          <a:ea typeface="Calibri"/>
                          <a:cs typeface="Times New Roman"/>
                        </a:rPr>
                        <a:t>1000000000</a:t>
                      </a:r>
                      <a:endParaRPr lang="ru-RU" sz="14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S0 – S1(y1) – S2(y2) – S3(y3) – S0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latin typeface="Times New Roman"/>
                          <a:ea typeface="Calibri"/>
                          <a:cs typeface="Times New Roman"/>
                        </a:rPr>
                        <a:t>1001110000</a:t>
                      </a:r>
                      <a:endParaRPr lang="ru-RU" sz="14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S0 – S1(y1) – S2(y2) – S3(y3) – S4(y4y5) – S6(y6) – S7(y7y4y8) – S8 – S0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0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1001000000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S0 – S1(y1) – S2(y2) – S3(y3) – S4(y4y5) – S5(y2) - S6(y7y4y8) – S4 Состояние зациклилось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0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1001100000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S0 – S1(y1) – S2(y2) – S3(y3) – S4(y4y5) – S5(y2) - S6(y7y4y8) – S4 Состояни езациклилось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0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1001111000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S0 – S1(y1) – S2(y2) – S3(y3) – S4(y4y5) –  S5(y6) - S6(y7y4y8) – S7(y9) – S8(y10) – S0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0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1001111010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Calibri"/>
                          <a:cs typeface="Times New Roman"/>
                        </a:rPr>
                        <a:t>S0 – S1(y1) – S2(y2) – S3(y3) – S4(y4y5) –  S5(y6) - S6(y7y4y8) – S7(y9) – S8(y10) – S0(y11)</a:t>
                      </a:r>
                      <a:endParaRPr lang="ru-RU" sz="14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0100010010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Calibri"/>
                          <a:cs typeface="Times New Roman"/>
                        </a:rPr>
                        <a:t>S0 – S9(y1) – S10(y12y5) – S11(y13y14y8) – S12(y11) – S8 – S0(11)</a:t>
                      </a:r>
                      <a:endParaRPr lang="ru-RU" sz="14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0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0010000000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Calibri"/>
                          <a:cs typeface="Times New Roman"/>
                        </a:rPr>
                        <a:t>S0 – S9(y1) – S10(y12y5) – S11 – S12(y13y14y8) – S10 </a:t>
                      </a:r>
                      <a:r>
                        <a:rPr lang="en-US" sz="1400" kern="100" dirty="0" err="1">
                          <a:latin typeface="Times New Roman"/>
                          <a:ea typeface="Calibri"/>
                          <a:cs typeface="Times New Roman"/>
                        </a:rPr>
                        <a:t>Состояние</a:t>
                      </a:r>
                      <a:r>
                        <a:rPr lang="en-US" sz="1400" kern="1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latin typeface="Times New Roman"/>
                          <a:ea typeface="Calibri"/>
                          <a:cs typeface="Times New Roman"/>
                        </a:rPr>
                        <a:t>зациклилось</a:t>
                      </a:r>
                      <a:endParaRPr lang="ru-RU" sz="14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0010010001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S0  – S9(y1) – S10(y12y5) – S11(y6) – S12(y13y14y8) – S0(y15)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0100010110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Calibri"/>
                          <a:cs typeface="Times New Roman"/>
                        </a:rPr>
                        <a:t>S0  – S9(y1) – S10(y12y5) – S11 – S12(y13y14y8) – S0(y15)</a:t>
                      </a:r>
                      <a:endParaRPr lang="ru-RU" sz="14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0011011000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Calibri"/>
                          <a:cs typeface="Times New Roman"/>
                        </a:rPr>
                        <a:t>S0 – S9(y1) – S10(y12y5) – S11 – S12(y13y14y8)  – S8 – S0</a:t>
                      </a:r>
                      <a:endParaRPr lang="ru-RU" sz="14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0100010001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Calibri"/>
                          <a:cs typeface="Times New Roman"/>
                        </a:rPr>
                        <a:t>S0 – S9(y1) – S10(y12y5) – S11(y6) – S12(y13y14y8) – S7 – S8 – S0</a:t>
                      </a:r>
                      <a:endParaRPr lang="ru-RU" sz="14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0100210010</a:t>
                      </a:r>
                      <a:endParaRPr lang="ru-RU" sz="14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>
                          <a:latin typeface="Times New Roman"/>
                          <a:ea typeface="Calibri"/>
                          <a:cs typeface="Times New Roman"/>
                        </a:rPr>
                        <a:t>Error</a:t>
                      </a:r>
                      <a:r>
                        <a:rPr lang="ru-RU" sz="1400" kern="100" dirty="0">
                          <a:latin typeface="Times New Roman"/>
                          <a:ea typeface="Calibri"/>
                          <a:cs typeface="Times New Roman"/>
                        </a:rPr>
                        <a:t>: Во входной строке присутствуют запрещенные символы</a:t>
                      </a:r>
                      <a:endParaRPr lang="ru-RU" sz="14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44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интерпретатора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889" y="17758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Интерпретатор был протестирован на всех примерах из таблицы из прошлого слайда.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38009" y="2210298"/>
            <a:ext cx="5504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Вывод </a:t>
            </a:r>
            <a:r>
              <a:rPr lang="ru-RU" kern="1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программы при методе логических выражений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43738" y="45001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Вывод </a:t>
            </a:r>
            <a:r>
              <a:rPr lang="ru-RU" kern="1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программы при методе </a:t>
            </a:r>
            <a:r>
              <a:rPr lang="ru-RU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троичных матриц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rcRect l="11887" t="20155" r="36374" b="49354"/>
          <a:stretch>
            <a:fillRect/>
          </a:stretch>
        </p:blipFill>
        <p:spPr bwMode="auto">
          <a:xfrm>
            <a:off x="4856752" y="2614890"/>
            <a:ext cx="5545893" cy="186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3"/>
          <a:srcRect l="2583" t="3618" r="45235" b="65633"/>
          <a:stretch>
            <a:fillRect/>
          </a:stretch>
        </p:blipFill>
        <p:spPr bwMode="auto">
          <a:xfrm>
            <a:off x="4795357" y="4935541"/>
            <a:ext cx="5666071" cy="192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39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Целью работы является изучение методов проектирования и программной реализации микропрограммного автомата с жесткой логикой на основе исходных данных – объединенная микропрограмма операций умножения и деления.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200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892175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Сравнительный анализ данных полученных протоколов</a:t>
            </a:r>
            <a:endParaRPr lang="ru-RU" sz="32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036464" y="904603"/>
          <a:ext cx="5910066" cy="5726494"/>
        </p:xfrm>
        <a:graphic>
          <a:graphicData uri="http://schemas.openxmlformats.org/drawingml/2006/table">
            <a:tbl>
              <a:tblPr/>
              <a:tblGrid>
                <a:gridCol w="1970022"/>
                <a:gridCol w="1970022"/>
                <a:gridCol w="1970022"/>
              </a:tblGrid>
              <a:tr h="6374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 dirty="0">
                          <a:latin typeface="Times New Roman"/>
                          <a:ea typeface="Calibri"/>
                          <a:cs typeface="Times New Roman"/>
                        </a:rPr>
                        <a:t>Характеристики</a:t>
                      </a:r>
                      <a:endParaRPr lang="ru-RU" sz="12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>
                          <a:latin typeface="Times New Roman"/>
                          <a:ea typeface="Calibri"/>
                          <a:cs typeface="Times New Roman"/>
                        </a:rPr>
                        <a:t>Метод логических выражений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>
                          <a:latin typeface="Times New Roman"/>
                          <a:ea typeface="Calibri"/>
                          <a:cs typeface="Times New Roman"/>
                        </a:rPr>
                        <a:t>Метод троичных матриц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Сложность реализации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Метод реализуется довольно сложно. Вся сложность заключается в вводе длинных цепочек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latin typeface="Times New Roman"/>
                          <a:ea typeface="Calibri"/>
                          <a:cs typeface="Times New Roman"/>
                        </a:rPr>
                        <a:t>Метод реализуется немного </a:t>
                      </a:r>
                      <a:r>
                        <a:rPr lang="ru-RU" sz="1400" kern="100" dirty="0" smtClean="0">
                          <a:latin typeface="Times New Roman"/>
                          <a:ea typeface="Calibri"/>
                          <a:cs typeface="Times New Roman"/>
                        </a:rPr>
                        <a:t>сложнее. </a:t>
                      </a:r>
                      <a:r>
                        <a:rPr lang="ru-RU" sz="1400" kern="100" dirty="0">
                          <a:latin typeface="Times New Roman"/>
                          <a:ea typeface="Calibri"/>
                          <a:cs typeface="Times New Roman"/>
                        </a:rPr>
                        <a:t>Вся сложность заключается в вводе длинных </a:t>
                      </a:r>
                      <a:r>
                        <a:rPr lang="ru-RU" sz="1400" kern="100" dirty="0" smtClean="0">
                          <a:latin typeface="Times New Roman"/>
                          <a:ea typeface="Calibri"/>
                          <a:cs typeface="Times New Roman"/>
                        </a:rPr>
                        <a:t>цепочек и написании алгоритма поиска.</a:t>
                      </a:r>
                      <a:endParaRPr lang="ru-RU" sz="12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4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Сложность модификации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Благодаря модульности легко модифицируется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Благодаря модульности легко модифицируется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4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Длительность написания кода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4 часа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3 часа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Количество строк кода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150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250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Среднее время работы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35.23 мс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87755" algn="l"/>
                        </a:tabLs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30.38 мс	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4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Максимальное время работы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48 мс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40 мс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4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Минимальное время работы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13 мс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latin typeface="Times New Roman"/>
                          <a:ea typeface="Calibri"/>
                          <a:cs typeface="Times New Roman"/>
                        </a:rPr>
                        <a:t>20 мс</a:t>
                      </a:r>
                      <a:endParaRPr lang="ru-RU" sz="12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164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600" y="25114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491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7381"/>
            <a:ext cx="10515600" cy="1325563"/>
          </a:xfrm>
        </p:spPr>
        <p:txBody>
          <a:bodyPr/>
          <a:lstStyle/>
          <a:p>
            <a:r>
              <a:rPr lang="ru-RU" b="1" dirty="0" smtClean="0"/>
              <a:t>Техническое задание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35547674"/>
              </p:ext>
            </p:extLst>
          </p:nvPr>
        </p:nvGraphicFramePr>
        <p:xfrm>
          <a:off x="838200" y="1139825"/>
          <a:ext cx="10921404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40468">
                  <a:extLst>
                    <a:ext uri="{9D8B030D-6E8A-4147-A177-3AD203B41FA5}">
                      <a16:colId xmlns:a16="http://schemas.microsoft.com/office/drawing/2014/main" xmlns="" val="3437954669"/>
                    </a:ext>
                  </a:extLst>
                </a:gridCol>
                <a:gridCol w="3640468">
                  <a:extLst>
                    <a:ext uri="{9D8B030D-6E8A-4147-A177-3AD203B41FA5}">
                      <a16:colId xmlns:a16="http://schemas.microsoft.com/office/drawing/2014/main" xmlns="" val="2191464000"/>
                    </a:ext>
                  </a:extLst>
                </a:gridCol>
                <a:gridCol w="3640468">
                  <a:extLst>
                    <a:ext uri="{9D8B030D-6E8A-4147-A177-3AD203B41FA5}">
                      <a16:colId xmlns:a16="http://schemas.microsoft.com/office/drawing/2014/main" xmlns="" val="4248769398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автомата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 задания функций переходов и выходов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Язык</a:t>
                      </a:r>
                      <a:r>
                        <a:rPr lang="ru-RU" baseline="0" dirty="0" smtClean="0"/>
                        <a:t> программирования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918488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ru-RU" dirty="0" smtClean="0"/>
                        <a:t>Мили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Логические</a:t>
                      </a:r>
                      <a:r>
                        <a:rPr lang="ru-RU" baseline="0" dirty="0" smtClean="0"/>
                        <a:t> выражения </a:t>
                      </a:r>
                      <a:r>
                        <a:rPr lang="ru-RU" dirty="0" smtClean="0"/>
                        <a:t>и троичные матрицы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С++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95923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38201" y="2669381"/>
            <a:ext cx="1092140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dirty="0"/>
              <a:t>•	Состояния автомата должны иметь имена в формате </a:t>
            </a:r>
            <a:r>
              <a:rPr lang="ru-RU" dirty="0" err="1"/>
              <a:t>Si</a:t>
            </a:r>
            <a:r>
              <a:rPr lang="ru-RU" dirty="0"/>
              <a:t>, где i = 0..n (S0 – начальное и конечное состояния автомата);</a:t>
            </a:r>
          </a:p>
          <a:p>
            <a:r>
              <a:rPr lang="ru-RU" dirty="0"/>
              <a:t>•	Условия в автомате (условные вершины в графе, входные сигналы автомата) кодируются как </a:t>
            </a:r>
            <a:r>
              <a:rPr lang="ru-RU" dirty="0" err="1"/>
              <a:t>Xj</a:t>
            </a:r>
            <a:r>
              <a:rPr lang="ru-RU" dirty="0"/>
              <a:t>, где j = 0..m;</a:t>
            </a:r>
          </a:p>
          <a:p>
            <a:r>
              <a:rPr lang="ru-RU" dirty="0"/>
              <a:t>•	Действия в автомате (операторные вершины в графе, выходные сигналы автомата) кодируются как </a:t>
            </a:r>
            <a:r>
              <a:rPr lang="ru-RU" dirty="0" err="1"/>
              <a:t>Yl</a:t>
            </a:r>
            <a:r>
              <a:rPr lang="ru-RU" dirty="0"/>
              <a:t>, где l = 0..k;</a:t>
            </a:r>
          </a:p>
          <a:p>
            <a:r>
              <a:rPr lang="ru-RU" dirty="0"/>
              <a:t>•	Функция возбуждения (функции переходов) должны иметь имена формата </a:t>
            </a:r>
            <a:r>
              <a:rPr lang="ru-RU" dirty="0" err="1"/>
              <a:t>wz</a:t>
            </a:r>
            <a:r>
              <a:rPr lang="ru-RU" dirty="0"/>
              <a:t> (переход с 0 на 1) и </a:t>
            </a:r>
            <a:r>
              <a:rPr lang="ru-RU" dirty="0" err="1"/>
              <a:t>uz</a:t>
            </a:r>
            <a:r>
              <a:rPr lang="ru-RU" dirty="0"/>
              <a:t> (переход с 1 на 0), где z = 0..v.</a:t>
            </a:r>
          </a:p>
          <a:p>
            <a:r>
              <a:rPr lang="ru-RU" dirty="0"/>
              <a:t>•	процедура интерпретатора должна иметь имя следующего формата:</a:t>
            </a:r>
          </a:p>
          <a:p>
            <a:r>
              <a:rPr lang="ru-RU" dirty="0" err="1"/>
              <a:t>v№name_avtv№var</a:t>
            </a:r>
            <a:r>
              <a:rPr lang="ru-RU" dirty="0"/>
              <a:t>, где</a:t>
            </a:r>
          </a:p>
          <a:p>
            <a:r>
              <a:rPr lang="ru-RU" dirty="0"/>
              <a:t>v№ - порядковый номер из таблицы выдачи варианта,</a:t>
            </a:r>
          </a:p>
          <a:p>
            <a:r>
              <a:rPr lang="ru-RU" dirty="0" err="1"/>
              <a:t>name_avt</a:t>
            </a:r>
            <a:r>
              <a:rPr lang="ru-RU" dirty="0"/>
              <a:t> – имя типа автомата: </a:t>
            </a:r>
            <a:r>
              <a:rPr lang="en-US" dirty="0" err="1" smtClean="0"/>
              <a:t>Mili</a:t>
            </a:r>
            <a:endParaRPr lang="ru-RU" dirty="0"/>
          </a:p>
          <a:p>
            <a:r>
              <a:rPr lang="ru-RU" dirty="0"/>
              <a:t>№</a:t>
            </a:r>
            <a:r>
              <a:rPr lang="ru-RU" dirty="0" err="1"/>
              <a:t>var</a:t>
            </a:r>
            <a:r>
              <a:rPr lang="ru-RU" dirty="0"/>
              <a:t> – номер варианта в теме курсового проекта: </a:t>
            </a:r>
            <a:r>
              <a:rPr lang="en-US" dirty="0" smtClean="0"/>
              <a:t>1</a:t>
            </a:r>
            <a:endParaRPr lang="ru-RU" dirty="0"/>
          </a:p>
          <a:p>
            <a:r>
              <a:rPr lang="ru-RU" dirty="0"/>
              <a:t>В данной работе процедура интерпретатора будет иметь имя: </a:t>
            </a:r>
            <a:r>
              <a:rPr lang="ru-RU" dirty="0" smtClean="0"/>
              <a:t>v9M</a:t>
            </a:r>
            <a:r>
              <a:rPr lang="en-US" dirty="0" err="1" smtClean="0"/>
              <a:t>ili</a:t>
            </a:r>
            <a:r>
              <a:rPr lang="ru-RU" dirty="0" smtClean="0"/>
              <a:t>v1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71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000" cy="132556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Анализ исходного описания реализуемого микропрограммного автомата с жесткой логикой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900" y="1690688"/>
            <a:ext cx="4445000" cy="486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36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Проектирование микропрограммного автомата с жесткой логикой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1. Перекодирование значений </a:t>
            </a:r>
            <a:r>
              <a:rPr lang="en-US" b="1" dirty="0" smtClean="0"/>
              <a:t>x </a:t>
            </a:r>
            <a:r>
              <a:rPr lang="ru-RU" b="1" dirty="0" smtClean="0"/>
              <a:t>и </a:t>
            </a:r>
            <a:r>
              <a:rPr lang="en-US" b="1" dirty="0" smtClean="0"/>
              <a:t>y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742198" y="1792877"/>
          <a:ext cx="4821020" cy="5440680"/>
        </p:xfrm>
        <a:graphic>
          <a:graphicData uri="http://schemas.openxmlformats.org/drawingml/2006/table">
            <a:tbl>
              <a:tblPr/>
              <a:tblGrid>
                <a:gridCol w="1162408"/>
                <a:gridCol w="1165570"/>
                <a:gridCol w="1311029"/>
                <a:gridCol w="1182013"/>
              </a:tblGrid>
              <a:tr h="637490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latin typeface="Times New Roman"/>
                          <a:ea typeface="Calibri"/>
                          <a:cs typeface="Times New Roman"/>
                        </a:rPr>
                        <a:t>Исходный </a:t>
                      </a:r>
                      <a:r>
                        <a:rPr lang="en-US" sz="1400" kern="100" dirty="0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endParaRPr lang="ru-RU" sz="1200" kern="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Новый </a:t>
                      </a: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Исходный </a:t>
                      </a: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Новый </a:t>
                      </a: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y16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Дл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x1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y5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y2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УмФ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x2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y6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y3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УмЦ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x3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y7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y4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x4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y18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y5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p2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x5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y8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y6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x6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y15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y7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x7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y19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y8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x8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y9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y9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1!р6 </a:t>
                      </a: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v !p1p6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x9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y10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y10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p7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x10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y11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y11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y12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y12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y17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y13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y13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y14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45"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latin typeface="Times New Roman"/>
                          <a:ea typeface="Calibri"/>
                          <a:cs typeface="Times New Roman"/>
                        </a:rPr>
                        <a:t>ПП:=1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Calibri"/>
                          <a:cs typeface="Times New Roman"/>
                        </a:rPr>
                        <a:t>y15</a:t>
                      </a:r>
                      <a:endParaRPr lang="ru-RU" sz="1200" kern="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indent="704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303" marR="683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0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082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ru-RU" b="1" dirty="0" smtClean="0"/>
              <a:t>Построение отмеченной граф</a:t>
            </a:r>
          </a:p>
          <a:p>
            <a:pPr marL="0" indent="0">
              <a:buNone/>
            </a:pPr>
            <a:r>
              <a:rPr lang="ru-RU" b="1" dirty="0" smtClean="0"/>
              <a:t>-схемы алгоритма</a:t>
            </a:r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микропрограммного автомата с жесткой логикой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9075" y="1449978"/>
            <a:ext cx="4902926" cy="540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130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Проектирование микропрограммного автомата с жесткой логикой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073482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3. Построение графа переходов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2650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34" y="0"/>
            <a:ext cx="11665132" cy="664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1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Проектирование микропрограммного автомата с жесткой логикой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073482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4. Проведение канонического метода структурного синтеза</a:t>
            </a:r>
          </a:p>
          <a:p>
            <a:pPr marL="0" indent="0">
              <a:buNone/>
            </a:pPr>
            <a:r>
              <a:rPr lang="ru-RU" dirty="0" smtClean="0"/>
              <a:t>Формула для определения количества бит</a:t>
            </a:r>
            <a:r>
              <a:rPr lang="en-US" dirty="0" smtClean="0"/>
              <a:t>,</a:t>
            </a:r>
            <a:r>
              <a:rPr lang="ru-RU" dirty="0" smtClean="0"/>
              <a:t> достаточных для кодирования</a:t>
            </a:r>
            <a:r>
              <a:rPr lang="en-US" dirty="0" smtClean="0"/>
              <a:t>: a = log2S</a:t>
            </a:r>
          </a:p>
          <a:p>
            <a:pPr marL="0" indent="0">
              <a:buNone/>
            </a:pPr>
            <a:r>
              <a:rPr lang="ru-RU" dirty="0" smtClean="0"/>
              <a:t>Получили</a:t>
            </a:r>
            <a:r>
              <a:rPr lang="en-US" dirty="0" smtClean="0"/>
              <a:t>,</a:t>
            </a:r>
            <a:r>
              <a:rPr lang="ru-RU" dirty="0" smtClean="0"/>
              <a:t> что потребуется 4 бита для их кодирования.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52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1222</Words>
  <Application>Microsoft Office PowerPoint</Application>
  <PresentationFormat>Произвольный</PresentationFormat>
  <Paragraphs>456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Защита курсовой работы</vt:lpstr>
      <vt:lpstr>Цель работы</vt:lpstr>
      <vt:lpstr>Техническое задание</vt:lpstr>
      <vt:lpstr>Анализ исходного описания реализуемого микропрограммного автомата с жесткой логикой</vt:lpstr>
      <vt:lpstr>Проектирование микропрограммного автомата с жесткой логикой</vt:lpstr>
      <vt:lpstr>Проектирование микропрограммного автомата с жесткой логикой</vt:lpstr>
      <vt:lpstr>Проектирование микропрограммного автомата с жесткой логикой</vt:lpstr>
      <vt:lpstr>Слайд 8</vt:lpstr>
      <vt:lpstr>Проектирование микропрограммного автомата с жесткой логикой</vt:lpstr>
      <vt:lpstr>Проектирование микропрограммного автомата с жесткой логикой</vt:lpstr>
      <vt:lpstr>Слайд 11</vt:lpstr>
      <vt:lpstr>Проектирование микропрограммного автомата с жесткой логикой</vt:lpstr>
      <vt:lpstr>Проектирование микропрограммного автомата с жесткой логикой</vt:lpstr>
      <vt:lpstr>Разработка формата протокола входных и выходных данных</vt:lpstr>
      <vt:lpstr>Разработка интерпретатора микропрограммного автомата</vt:lpstr>
      <vt:lpstr>Разработка интерпретатора микропрограммного автомата</vt:lpstr>
      <vt:lpstr>Разработка интерпретатора микропрограммного автомата</vt:lpstr>
      <vt:lpstr>Разработка рабочей нагрузки</vt:lpstr>
      <vt:lpstr>Тестирование интерпретатора</vt:lpstr>
      <vt:lpstr>Сравнительный анализ данных полученных протоколов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курсовой работы</dc:title>
  <dc:creator>Данил Бахматов</dc:creator>
  <cp:lastModifiedBy>Данил Бахматов</cp:lastModifiedBy>
  <cp:revision>22</cp:revision>
  <dcterms:created xsi:type="dcterms:W3CDTF">2020-06-14T12:14:59Z</dcterms:created>
  <dcterms:modified xsi:type="dcterms:W3CDTF">2020-07-03T05:51:44Z</dcterms:modified>
</cp:coreProperties>
</file>